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5" r:id="rId5"/>
    <p:sldId id="260" r:id="rId6"/>
    <p:sldId id="261" r:id="rId7"/>
    <p:sldId id="262"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2"/>
    <p:restoredTop sz="73835" autoAdjust="0"/>
  </p:normalViewPr>
  <p:slideViewPr>
    <p:cSldViewPr>
      <p:cViewPr varScale="1">
        <p:scale>
          <a:sx n="116" d="100"/>
          <a:sy n="116" d="100"/>
        </p:scale>
        <p:origin x="192"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398F4-68C7-45DD-917F-850F0F97DF8C}" type="datetimeFigureOut">
              <a:rPr lang="en-IN" smtClean="0"/>
              <a:pPr/>
              <a:t>21/04/21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D701E-2B11-4C64-8620-9E97557E8B0E}" type="slidenum">
              <a:rPr lang="en-IN" smtClean="0"/>
              <a:pPr/>
              <a:t>‹#›</a:t>
            </a:fld>
            <a:endParaRPr lang="en-IN"/>
          </a:p>
        </p:txBody>
      </p:sp>
    </p:spTree>
    <p:extLst>
      <p:ext uri="{BB962C8B-B14F-4D97-AF65-F5344CB8AC3E}">
        <p14:creationId xmlns:p14="http://schemas.microsoft.com/office/powerpoint/2010/main" val="12237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xfuel.com/en/free-photo-jhmd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pxfuel.com/en/free-photo-xpsb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nio.com/science/veterinary-medicine/veterinarian-performs-a-check-up-during-a-regular-visit-to-a-small-farm-in-egyp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SSSVV Gallery</a:t>
            </a:r>
            <a:endParaRPr lang="en-IN" dirty="0"/>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1</a:t>
            </a:fld>
            <a:endParaRPr lang="en-IN"/>
          </a:p>
        </p:txBody>
      </p:sp>
    </p:spTree>
    <p:extLst>
      <p:ext uri="{BB962C8B-B14F-4D97-AF65-F5344CB8AC3E}">
        <p14:creationId xmlns:p14="http://schemas.microsoft.com/office/powerpoint/2010/main" val="47232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Buffalo: CC: https://pixabay.com/en/buffalo-affalo-cape-buffaloes-256544/</a:t>
            </a:r>
          </a:p>
          <a:p>
            <a:r>
              <a:rPr lang="en-US" dirty="0"/>
              <a:t>SSSVV Gallery</a:t>
            </a:r>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2</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IN" sz="1200" b="1" i="0" u="none" strike="noStrike" kern="1200" dirty="0">
                <a:solidFill>
                  <a:schemeClr val="tx1"/>
                </a:solidFill>
                <a:latin typeface="+mn-lt"/>
                <a:ea typeface="+mn-ea"/>
                <a:cs typeface="+mn-cs"/>
                <a:hlinkClick r:id="rId3"/>
              </a:rPr>
              <a:t>https://www.pxfuel.com/en/free-photo-jhmdl</a:t>
            </a:r>
            <a:endParaRPr lang="en-IN" sz="1200" b="1" i="0" u="none" strike="noStrike" kern="1200" dirty="0">
              <a:solidFill>
                <a:schemeClr val="tx1"/>
              </a:solidFill>
              <a:latin typeface="+mn-lt"/>
              <a:ea typeface="+mn-ea"/>
              <a:cs typeface="+mn-cs"/>
            </a:endParaRPr>
          </a:p>
          <a:p>
            <a:pPr rtl="0" eaLnBrk="1" fontAlgn="t" latinLnBrk="0" hangingPunct="1"/>
            <a:endParaRPr lang="en-IN" sz="1200" b="1" i="0" u="none" strike="noStrike" kern="1200" dirty="0">
              <a:solidFill>
                <a:schemeClr val="tx1"/>
              </a:solidFill>
              <a:latin typeface="+mn-lt"/>
              <a:ea typeface="+mn-ea"/>
              <a:cs typeface="+mn-cs"/>
            </a:endParaRPr>
          </a:p>
          <a:p>
            <a:pPr rtl="0" eaLnBrk="1" fontAlgn="auto" latinLnBrk="0" hangingPunct="1"/>
            <a:r>
              <a:rPr lang="en-IN" sz="1200" b="0" i="0" u="none" strike="noStrike" kern="1200" dirty="0">
                <a:solidFill>
                  <a:schemeClr val="tx1"/>
                </a:solidFill>
                <a:latin typeface="+mn-lt"/>
                <a:ea typeface="+mn-ea"/>
                <a:cs typeface="+mn-cs"/>
                <a:hlinkClick r:id="rId4"/>
              </a:rPr>
              <a:t>https://www.pxfuel.com/en/free-photo-xpsbh</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3</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4</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b="1" baseline="0" dirty="0"/>
              <a:t> to Teacher:</a:t>
            </a:r>
          </a:p>
          <a:p>
            <a:r>
              <a:rPr lang="en-US" sz="1200" kern="1200" baseline="0" dirty="0">
                <a:solidFill>
                  <a:schemeClr val="tx1"/>
                </a:solidFill>
                <a:latin typeface="+mn-lt"/>
                <a:ea typeface="+mn-ea"/>
                <a:cs typeface="+mn-cs"/>
              </a:rPr>
              <a:t>All the daily needs of the cattle are taken care of in a farm. </a:t>
            </a:r>
          </a:p>
          <a:p>
            <a:r>
              <a:rPr lang="en-US" sz="1200" b="0" kern="1200" baseline="0" dirty="0">
                <a:solidFill>
                  <a:schemeClr val="tx1"/>
                </a:solidFill>
                <a:latin typeface="+mn-lt"/>
                <a:ea typeface="+mn-ea"/>
                <a:cs typeface="+mn-cs"/>
              </a:rPr>
              <a:t>The cattle basically need adequate food, water, air, shelter &amp; proper treatment. </a:t>
            </a:r>
          </a:p>
          <a:p>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Shelter:</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CC:</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https://www.pexels.com/photo/white-cow-in-cattle-house-69170/</a:t>
            </a:r>
          </a:p>
          <a:p>
            <a:endParaRPr lang="en-IN" b="1"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5</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latin typeface="+mn-lt"/>
                <a:ea typeface="+mn-ea"/>
                <a:cs typeface="+mn-cs"/>
              </a:rPr>
              <a:t>Grass:</a:t>
            </a:r>
            <a:r>
              <a:rPr lang="en-US" sz="1200" b="0" i="0" u="none" strike="noStrike" kern="1200" baseline="0" dirty="0">
                <a:solidFill>
                  <a:schemeClr val="tx1"/>
                </a:solidFill>
                <a:latin typeface="+mn-lt"/>
                <a:ea typeface="+mn-ea"/>
                <a:cs typeface="+mn-cs"/>
              </a:rPr>
              <a:t> CC :</a:t>
            </a:r>
            <a:r>
              <a:rPr lang="en-US" sz="1200" b="0" i="0" u="none" strike="noStrike" kern="1200" dirty="0">
                <a:solidFill>
                  <a:schemeClr val="tx1"/>
                </a:solidFill>
                <a:latin typeface="+mn-lt"/>
                <a:ea typeface="+mn-ea"/>
                <a:cs typeface="+mn-cs"/>
              </a:rPr>
              <a:t> https://pixabay.com/en/food-eat-grass-cow-animal-1516975/</a:t>
            </a:r>
            <a:endParaRPr lang="en-IN" sz="1200" b="0" i="0" u="none" strike="noStrike" kern="1200" dirty="0">
              <a:solidFill>
                <a:schemeClr val="tx1"/>
              </a:solidFill>
              <a:latin typeface="+mn-lt"/>
              <a:ea typeface="+mn-ea"/>
              <a:cs typeface="+mn-cs"/>
            </a:endParaRPr>
          </a:p>
          <a:p>
            <a:pPr rtl="0" eaLnBrk="1" fontAlgn="t" latinLnBrk="0" hangingPunct="1"/>
            <a:endParaRPr lang="en-IN" sz="1200" b="1" i="0" u="none" strike="noStrike" kern="1200" dirty="0">
              <a:solidFill>
                <a:schemeClr val="tx1"/>
              </a:solidFill>
              <a:latin typeface="+mn-lt"/>
              <a:ea typeface="+mn-ea"/>
              <a:cs typeface="+mn-cs"/>
            </a:endParaRPr>
          </a:p>
          <a:p>
            <a:pPr rtl="0" eaLnBrk="1" fontAlgn="auto" latinLnBrk="0" hangingPunct="1"/>
            <a:r>
              <a:rPr lang="en-US" sz="1200" b="0" i="0" u="none" strike="noStrike" kern="1200" dirty="0">
                <a:solidFill>
                  <a:schemeClr val="tx1"/>
                </a:solidFill>
                <a:latin typeface="+mn-lt"/>
                <a:ea typeface="+mn-ea"/>
                <a:cs typeface="+mn-cs"/>
              </a:rPr>
              <a:t>Food:</a:t>
            </a:r>
            <a:r>
              <a:rPr lang="en-US" sz="1200" b="0" i="0" u="none" strike="noStrike" kern="1200" baseline="0" dirty="0">
                <a:solidFill>
                  <a:schemeClr val="tx1"/>
                </a:solidFill>
                <a:latin typeface="+mn-lt"/>
                <a:ea typeface="+mn-ea"/>
                <a:cs typeface="+mn-cs"/>
              </a:rPr>
              <a:t> CC: </a:t>
            </a:r>
            <a:r>
              <a:rPr lang="en-US" sz="1200" b="0" i="0" u="none" strike="noStrike" kern="1200" dirty="0">
                <a:solidFill>
                  <a:schemeClr val="tx1"/>
                </a:solidFill>
                <a:latin typeface="+mn-lt"/>
                <a:ea typeface="+mn-ea"/>
                <a:cs typeface="+mn-cs"/>
              </a:rPr>
              <a:t>https://pixabay.com/en/cow-cattle-farm-animal-beef-rural-419081/</a:t>
            </a:r>
            <a:endParaRPr lang="en-IN" sz="1200" b="0" i="0" u="none" strike="noStrike" kern="1200" dirty="0">
              <a:solidFill>
                <a:schemeClr val="tx1"/>
              </a:solidFill>
              <a:latin typeface="+mn-lt"/>
              <a:ea typeface="+mn-ea"/>
              <a:cs typeface="+mn-cs"/>
            </a:endParaRPr>
          </a:p>
          <a:p>
            <a:pPr rtl="0" eaLnBrk="1" fontAlgn="t" latinLnBrk="0" hangingPunct="1"/>
            <a:endParaRPr lang="en-IN" sz="1200" b="0" i="0" u="none" strike="noStrike"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6</a:t>
            </a:fld>
            <a:endParaRPr lang="en-IN"/>
          </a:p>
        </p:txBody>
      </p:sp>
    </p:spTree>
    <p:extLst>
      <p:ext uri="{BB962C8B-B14F-4D97-AF65-F5344CB8AC3E}">
        <p14:creationId xmlns:p14="http://schemas.microsoft.com/office/powerpoint/2010/main" val="416476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Teacher:</a:t>
            </a:r>
          </a:p>
          <a:p>
            <a:r>
              <a:rPr lang="en-US" sz="1200" kern="1200" baseline="0" dirty="0">
                <a:solidFill>
                  <a:schemeClr val="tx1"/>
                </a:solidFill>
                <a:latin typeface="+mn-lt"/>
                <a:ea typeface="+mn-ea"/>
                <a:cs typeface="+mn-cs"/>
              </a:rPr>
              <a:t>Cattle should be kept free from diseases in order to maintain a high yield. A vet visit to the shelter is a must once a month. They provide the cattle with all sort of vaccines at appropriate times. Thus, through scientific and systematic management of cattle farms, strong and healthy cattle are raised. Good quality and increased production of milk too is obtained.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3"/>
              </a:rPr>
              <a:t>https://pixnio.com/science/veterinary-medicine/veterinarian-performs-a-check-up-during-a-regular-visit-to-a-small-farm-in-egypts</a:t>
            </a:r>
            <a:endParaRPr lang="en-IN" sz="1200" dirty="0"/>
          </a:p>
          <a:p>
            <a:endParaRPr lang="en-IN" b="1" dirty="0"/>
          </a:p>
        </p:txBody>
      </p:sp>
      <p:sp>
        <p:nvSpPr>
          <p:cNvPr id="4" name="Slide Number Placeholder 3"/>
          <p:cNvSpPr>
            <a:spLocks noGrp="1"/>
          </p:cNvSpPr>
          <p:nvPr>
            <p:ph type="sldNum" sz="quarter" idx="10"/>
          </p:nvPr>
        </p:nvSpPr>
        <p:spPr/>
        <p:txBody>
          <a:bodyPr/>
          <a:lstStyle/>
          <a:p>
            <a:fld id="{154D701E-2B11-4C64-8620-9E97557E8B0E}" type="slidenum">
              <a:rPr lang="en-IN" smtClean="0"/>
              <a:pPr/>
              <a:t>7</a:t>
            </a:fld>
            <a:endParaRPr lang="en-IN"/>
          </a:p>
        </p:txBody>
      </p:sp>
    </p:spTree>
    <p:extLst>
      <p:ext uri="{BB962C8B-B14F-4D97-AF65-F5344CB8AC3E}">
        <p14:creationId xmlns:p14="http://schemas.microsoft.com/office/powerpoint/2010/main" val="4164767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5400"/>
            </a:lvl1pPr>
          </a:lstStyle>
          <a:p>
            <a:r>
              <a:rPr lang="en-US" dirty="0"/>
              <a:t>Asset Title (Size 54)</a:t>
            </a:r>
            <a:endParaRPr lang="en-IN" dirty="0"/>
          </a:p>
        </p:txBody>
      </p:sp>
      <p:grpSp>
        <p:nvGrpSpPr>
          <p:cNvPr id="7" name="Group 14"/>
          <p:cNvGrpSpPr>
            <a:grpSpLocks/>
          </p:cNvGrpSpPr>
          <p:nvPr userDrawn="1"/>
        </p:nvGrpSpPr>
        <p:grpSpPr bwMode="auto">
          <a:xfrm>
            <a:off x="0" y="0"/>
            <a:ext cx="873125" cy="852488"/>
            <a:chOff x="0" y="0"/>
            <a:chExt cx="872351" cy="852108"/>
          </a:xfrm>
        </p:grpSpPr>
        <p:sp>
          <p:nvSpPr>
            <p:cNvPr id="8" name="Round Diagonal Corner Rectangle 7"/>
            <p:cNvSpPr/>
            <p:nvPr/>
          </p:nvSpPr>
          <p:spPr>
            <a:xfrm>
              <a:off x="71855" y="79223"/>
              <a:ext cx="228600" cy="228600"/>
            </a:xfrm>
            <a:prstGeom prst="round2DiagRect">
              <a:avLst/>
            </a:prstGeom>
            <a:solidFill>
              <a:srgbClr val="00B0F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9" name="Round Diagonal Corner Rectangle 8"/>
            <p:cNvSpPr/>
            <p:nvPr/>
          </p:nvSpPr>
          <p:spPr>
            <a:xfrm>
              <a:off x="376655" y="79223"/>
              <a:ext cx="228600" cy="228600"/>
            </a:xfrm>
            <a:prstGeom prst="round2DiagRect">
              <a:avLst/>
            </a:prstGeom>
            <a:solidFill>
              <a:srgbClr val="FB3B69"/>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I</a:t>
              </a:r>
            </a:p>
          </p:txBody>
        </p:sp>
        <p:sp>
          <p:nvSpPr>
            <p:cNvPr id="10" name="Round Diagonal Corner Rectangle 9"/>
            <p:cNvSpPr/>
            <p:nvPr/>
          </p:nvSpPr>
          <p:spPr>
            <a:xfrm>
              <a:off x="65362" y="392172"/>
              <a:ext cx="228600" cy="228600"/>
            </a:xfrm>
            <a:prstGeom prst="round2DiagRect">
              <a:avLst/>
            </a:prstGeom>
            <a:solidFill>
              <a:schemeClr val="accent4">
                <a:lumMod val="50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E</a:t>
              </a:r>
            </a:p>
          </p:txBody>
        </p:sp>
        <p:sp>
          <p:nvSpPr>
            <p:cNvPr id="11" name="Round Diagonal Corner Rectangle 10"/>
            <p:cNvSpPr/>
            <p:nvPr/>
          </p:nvSpPr>
          <p:spPr>
            <a:xfrm>
              <a:off x="370162" y="392172"/>
              <a:ext cx="228600" cy="228600"/>
            </a:xfrm>
            <a:prstGeom prst="round2DiagRect">
              <a:avLst/>
            </a:prstGeom>
            <a:solidFill>
              <a:srgbClr val="0080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cs typeface="Calibri"/>
                </a:rPr>
                <a:t>P</a:t>
              </a:r>
            </a:p>
          </p:txBody>
        </p:sp>
        <p:cxnSp>
          <p:nvCxnSpPr>
            <p:cNvPr id="12" name="Straight Connector 11"/>
            <p:cNvCxnSpPr/>
            <p:nvPr/>
          </p:nvCxnSpPr>
          <p:spPr>
            <a:xfrm>
              <a:off x="682020" y="0"/>
              <a:ext cx="0" cy="814025"/>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51981"/>
              <a:ext cx="828291"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8636" y="218977"/>
              <a:ext cx="0" cy="633131"/>
            </a:xfrm>
            <a:prstGeom prst="line">
              <a:avLst/>
            </a:prstGeom>
            <a:ln w="12700">
              <a:solidFill>
                <a:srgbClr val="FE6E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6227" y="712914"/>
              <a:ext cx="676124" cy="0"/>
            </a:xfrm>
            <a:prstGeom prst="line">
              <a:avLst/>
            </a:prstGeom>
            <a:ln w="12700">
              <a:solidFill>
                <a:srgbClr val="FE6E2E"/>
              </a:soli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17" name="Rectangle 16"/>
          <p:cNvSpPr/>
          <p:nvPr userDrawn="1"/>
        </p:nvSpPr>
        <p:spPr>
          <a:xfrm>
            <a:off x="5726764" y="6509319"/>
            <a:ext cx="3350443" cy="412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rgbClr val="08482B"/>
                </a:solidFill>
              </a:rPr>
              <a:t>Integral Education</a:t>
            </a:r>
            <a:r>
              <a:rPr lang="en-US" sz="1400" dirty="0">
                <a:solidFill>
                  <a:srgbClr val="08482B"/>
                </a:solidFill>
              </a:rPr>
              <a:t> </a:t>
            </a:r>
            <a:r>
              <a:rPr lang="en-US" sz="1400" b="1" dirty="0">
                <a:solidFill>
                  <a:srgbClr val="002060"/>
                </a:solidFill>
              </a:rPr>
              <a:t>FOR  </a:t>
            </a:r>
            <a:r>
              <a:rPr lang="en-US" sz="1400" b="1" dirty="0">
                <a:solidFill>
                  <a:srgbClr val="C00000"/>
                </a:solidFill>
              </a:rPr>
              <a:t>ALL, </a:t>
            </a:r>
            <a:r>
              <a:rPr lang="en-US" sz="1400" b="1" dirty="0">
                <a:solidFill>
                  <a:srgbClr val="002060"/>
                </a:solidFill>
              </a:rPr>
              <a:t>BY</a:t>
            </a:r>
            <a:r>
              <a:rPr lang="en-US" sz="1400" b="1" dirty="0">
                <a:solidFill>
                  <a:srgbClr val="C00000"/>
                </a:solidFill>
              </a:rPr>
              <a:t> ALL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2807" y="5543490"/>
            <a:ext cx="914400" cy="914400"/>
          </a:xfrm>
          <a:prstGeom prst="rect">
            <a:avLst/>
          </a:prstGeom>
        </p:spPr>
      </p:pic>
    </p:spTree>
    <p:extLst>
      <p:ext uri="{BB962C8B-B14F-4D97-AF65-F5344CB8AC3E}">
        <p14:creationId xmlns:p14="http://schemas.microsoft.com/office/powerpoint/2010/main" val="35312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baseline="0"/>
            </a:lvl1pPr>
          </a:lstStyle>
          <a:p>
            <a:r>
              <a:rPr lang="en-US" dirty="0"/>
              <a:t>Slide Title (Size 36)</a:t>
            </a:r>
            <a:endParaRPr lang="en-IN"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vl2pPr>
              <a:defRPr/>
            </a:lvl2pPr>
            <a:lvl3pPr>
              <a:defRPr/>
            </a:lvl3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Sub Title (Size 32) Second level (Size 28) Third level (Size 24)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a:p>
            <a:pPr lvl="0"/>
            <a:endParaRPr lang="en-US" dirty="0"/>
          </a:p>
          <a:p>
            <a:pPr lvl="1"/>
            <a:r>
              <a:rPr lang="en-US" dirty="0"/>
              <a:t>Second level (Size 28)</a:t>
            </a:r>
          </a:p>
          <a:p>
            <a:pPr lvl="2"/>
            <a:r>
              <a:rPr lang="en-US" dirty="0"/>
              <a:t>Third level (Size 24)</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00" y="5943600"/>
            <a:ext cx="914400" cy="914400"/>
          </a:xfrm>
          <a:prstGeom prst="rect">
            <a:avLst/>
          </a:prstGeom>
        </p:spPr>
      </p:pic>
    </p:spTree>
    <p:extLst>
      <p:ext uri="{BB962C8B-B14F-4D97-AF65-F5344CB8AC3E}">
        <p14:creationId xmlns:p14="http://schemas.microsoft.com/office/powerpoint/2010/main" val="2839314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1090" y="52321"/>
            <a:ext cx="967390" cy="938279"/>
          </a:xfrm>
          <a:prstGeom prst="rect">
            <a:avLst/>
          </a:prstGeom>
        </p:spPr>
      </p:pic>
      <p:sp>
        <p:nvSpPr>
          <p:cNvPr id="4" name="Rectangle 3">
            <a:hlinkClick r:id="rId5"/>
          </p:cNvPr>
          <p:cNvSpPr/>
          <p:nvPr userDrawn="1"/>
        </p:nvSpPr>
        <p:spPr>
          <a:xfrm>
            <a:off x="-304800" y="6488113"/>
            <a:ext cx="27622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auto">
              <a:spcBef>
                <a:spcPts val="0"/>
              </a:spcBef>
              <a:spcAft>
                <a:spcPts val="0"/>
              </a:spcAft>
              <a:defRPr/>
            </a:pPr>
            <a:r>
              <a:rPr lang="en-US" sz="1100" b="1" dirty="0">
                <a:solidFill>
                  <a:srgbClr val="0000CC"/>
                </a:solidFill>
                <a:latin typeface="Calibri" pitchFamily="34" charset="0"/>
                <a:cs typeface="Calibri" pitchFamily="34" charset="0"/>
              </a:rPr>
              <a:t>©www.srisathyasaividyavahini.org</a:t>
            </a:r>
          </a:p>
        </p:txBody>
      </p:sp>
    </p:spTree>
    <p:extLst>
      <p:ext uri="{BB962C8B-B14F-4D97-AF65-F5344CB8AC3E}">
        <p14:creationId xmlns:p14="http://schemas.microsoft.com/office/powerpoint/2010/main" val="335197932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pxfuel.com/en/free-photo-xpsbh" TargetMode="External"/><Relationship Id="rId7" Type="http://schemas.openxmlformats.org/officeDocument/2006/relationships/image" Target="../media/image14.jpeg"/><Relationship Id="rId2" Type="http://schemas.openxmlformats.org/officeDocument/2006/relationships/hyperlink" Target="https://www.pxfuel.com/en/free-photo-jhmdl" TargetMode="Externa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hyperlink" Target="https://pixnio.com/science/veterinary-medicine/veterinarian-performs-a-check-up-during-a-regular-visit-to-a-small-farm-in-egypts"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3404" y="4572000"/>
            <a:ext cx="7724796" cy="923330"/>
          </a:xfrm>
          <a:prstGeom prst="rect">
            <a:avLst/>
          </a:prstGeom>
        </p:spPr>
        <p:txBody>
          <a:bodyPr wrap="square">
            <a:spAutoFit/>
          </a:bodyPr>
          <a:lstStyle/>
          <a:p>
            <a:pPr algn="ctr"/>
            <a:r>
              <a:rPr lang="en-GB" sz="5400" b="1" dirty="0"/>
              <a:t>C</a:t>
            </a:r>
            <a:r>
              <a:rPr lang="en-GB" sz="5400" dirty="0"/>
              <a:t>ARING FOR OUR </a:t>
            </a:r>
            <a:r>
              <a:rPr lang="en-GB" sz="5400" b="1" dirty="0"/>
              <a:t>C</a:t>
            </a:r>
            <a:r>
              <a:rPr lang="en-GB" sz="5400" dirty="0"/>
              <a:t>ATTLE</a:t>
            </a:r>
          </a:p>
        </p:txBody>
      </p:sp>
      <p:pic>
        <p:nvPicPr>
          <p:cNvPr id="5" name="Picture 2" descr="C:\Users\eknowledge\Downloads\mammals_20121122_1915356910.jpg"/>
          <p:cNvPicPr>
            <a:picLocks noChangeAspect="1" noChangeArrowheads="1"/>
          </p:cNvPicPr>
          <p:nvPr/>
        </p:nvPicPr>
        <p:blipFill>
          <a:blip r:embed="rId3" cstate="print"/>
          <a:srcRect l="8824" t="19608" r="16176"/>
          <a:stretch>
            <a:fillRect/>
          </a:stretch>
        </p:blipFill>
        <p:spPr bwMode="auto">
          <a:xfrm>
            <a:off x="2214546" y="609600"/>
            <a:ext cx="4857784" cy="3905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073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1934" y="990600"/>
            <a:ext cx="7643866" cy="1815882"/>
          </a:xfrm>
          <a:prstGeom prst="rect">
            <a:avLst/>
          </a:prstGeom>
          <a:noFill/>
        </p:spPr>
        <p:txBody>
          <a:bodyPr wrap="square" rtlCol="0">
            <a:spAutoFit/>
          </a:bodyPr>
          <a:lstStyle/>
          <a:p>
            <a:pPr algn="ctr"/>
            <a:r>
              <a:rPr lang="en-GB" sz="2800" b="1" dirty="0"/>
              <a:t>It means the raising of cattle or cows and buffaloes from their birth up to the point when they become fully developed to produce food and milk for our use.</a:t>
            </a:r>
          </a:p>
        </p:txBody>
      </p:sp>
      <p:pic>
        <p:nvPicPr>
          <p:cNvPr id="5" name="Picture 2" descr="C:\Users\eknowledge\Downloads\mammals_20121122_1082166462.jpg"/>
          <p:cNvPicPr>
            <a:picLocks noChangeAspect="1" noChangeArrowheads="1"/>
          </p:cNvPicPr>
          <p:nvPr/>
        </p:nvPicPr>
        <p:blipFill>
          <a:blip r:embed="rId3" cstate="print"/>
          <a:srcRect b="12838"/>
          <a:stretch>
            <a:fillRect/>
          </a:stretch>
        </p:blipFill>
        <p:spPr bwMode="auto">
          <a:xfrm>
            <a:off x="5214942" y="2979928"/>
            <a:ext cx="2857520" cy="3320902"/>
          </a:xfrm>
          <a:prstGeom prst="roundRect">
            <a:avLst>
              <a:gd name="adj" fmla="val 8594"/>
            </a:avLst>
          </a:prstGeom>
          <a:solidFill>
            <a:srgbClr val="FFFFFF">
              <a:shade val="85000"/>
            </a:srgbClr>
          </a:solidFill>
          <a:ln>
            <a:noFill/>
          </a:ln>
          <a:effectLst/>
        </p:spPr>
      </p:pic>
      <p:sp>
        <p:nvSpPr>
          <p:cNvPr id="6" name="TextBox 5"/>
          <p:cNvSpPr txBox="1"/>
          <p:nvPr/>
        </p:nvSpPr>
        <p:spPr>
          <a:xfrm>
            <a:off x="2267191" y="76200"/>
            <a:ext cx="4590809" cy="646331"/>
          </a:xfrm>
          <a:prstGeom prst="rect">
            <a:avLst/>
          </a:prstGeom>
          <a:noFill/>
        </p:spPr>
        <p:txBody>
          <a:bodyPr wrap="none" rtlCol="0">
            <a:spAutoFit/>
          </a:bodyPr>
          <a:lstStyle/>
          <a:p>
            <a:pPr algn="ctr"/>
            <a:r>
              <a:rPr lang="en-GB" sz="3600" b="1" spc="600" dirty="0">
                <a:effectLst>
                  <a:glow rad="101600">
                    <a:schemeClr val="accent1">
                      <a:satMod val="175000"/>
                      <a:alpha val="40000"/>
                    </a:schemeClr>
                  </a:glow>
                </a:effectLst>
              </a:rPr>
              <a:t>CATTLE FARMING</a:t>
            </a:r>
            <a:endParaRPr lang="en-GB" sz="3600" spc="600" dirty="0">
              <a:effectLst>
                <a:glow rad="101600">
                  <a:schemeClr val="accent1">
                    <a:satMod val="175000"/>
                    <a:alpha val="40000"/>
                  </a:schemeClr>
                </a:glow>
              </a:effectLst>
            </a:endParaRPr>
          </a:p>
        </p:txBody>
      </p:sp>
      <p:pic>
        <p:nvPicPr>
          <p:cNvPr id="7" name="Picture 3" descr="C:\Users\eknowledge\Downloads\buffalo-256544_640.jpg"/>
          <p:cNvPicPr>
            <a:picLocks noChangeAspect="1" noChangeArrowheads="1"/>
          </p:cNvPicPr>
          <p:nvPr/>
        </p:nvPicPr>
        <p:blipFill>
          <a:blip r:embed="rId4" cstate="print"/>
          <a:srcRect/>
          <a:stretch>
            <a:fillRect/>
          </a:stretch>
        </p:blipFill>
        <p:spPr bwMode="auto">
          <a:xfrm>
            <a:off x="571472" y="3014682"/>
            <a:ext cx="4286280" cy="321471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944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680" y="845403"/>
            <a:ext cx="6953280" cy="830997"/>
          </a:xfrm>
          <a:prstGeom prst="rect">
            <a:avLst/>
          </a:prstGeom>
          <a:noFill/>
        </p:spPr>
        <p:txBody>
          <a:bodyPr wrap="square" rtlCol="0">
            <a:spAutoFit/>
          </a:bodyPr>
          <a:lstStyle/>
          <a:p>
            <a:r>
              <a:rPr lang="en-GB" sz="2400" dirty="0"/>
              <a:t>There are over 800 breeds of cattle all over the world.</a:t>
            </a:r>
          </a:p>
          <a:p>
            <a:r>
              <a:rPr lang="en-GB" sz="2400" dirty="0"/>
              <a:t>India has around 37 pure cattle breeds.</a:t>
            </a:r>
          </a:p>
        </p:txBody>
      </p:sp>
      <p:sp>
        <p:nvSpPr>
          <p:cNvPr id="3" name="TextBox 2"/>
          <p:cNvSpPr txBox="1"/>
          <p:nvPr/>
        </p:nvSpPr>
        <p:spPr>
          <a:xfrm>
            <a:off x="2267191" y="25614"/>
            <a:ext cx="4590809" cy="646331"/>
          </a:xfrm>
          <a:prstGeom prst="rect">
            <a:avLst/>
          </a:prstGeom>
          <a:noFill/>
        </p:spPr>
        <p:txBody>
          <a:bodyPr wrap="none" rtlCol="0">
            <a:spAutoFit/>
          </a:bodyPr>
          <a:lstStyle/>
          <a:p>
            <a:pPr algn="ctr"/>
            <a:r>
              <a:rPr lang="en-GB" sz="3600" b="1" spc="600" dirty="0">
                <a:effectLst>
                  <a:glow rad="101600">
                    <a:schemeClr val="accent1">
                      <a:satMod val="175000"/>
                      <a:alpha val="40000"/>
                    </a:schemeClr>
                  </a:glow>
                </a:effectLst>
              </a:rPr>
              <a:t>CATTLE FARMING</a:t>
            </a:r>
          </a:p>
        </p:txBody>
      </p:sp>
      <p:sp>
        <p:nvSpPr>
          <p:cNvPr id="4" name="TextBox 3"/>
          <p:cNvSpPr txBox="1"/>
          <p:nvPr/>
        </p:nvSpPr>
        <p:spPr>
          <a:xfrm>
            <a:off x="500034" y="4576794"/>
            <a:ext cx="3462366" cy="1446550"/>
          </a:xfrm>
          <a:prstGeom prst="rect">
            <a:avLst/>
          </a:prstGeom>
          <a:solidFill>
            <a:srgbClr val="FFC000"/>
          </a:solidFill>
        </p:spPr>
        <p:txBody>
          <a:bodyPr wrap="square" rtlCol="0">
            <a:spAutoFit/>
          </a:bodyPr>
          <a:lstStyle/>
          <a:p>
            <a:pPr algn="ctr"/>
            <a:r>
              <a:rPr lang="en-GB" sz="2200" b="1" dirty="0" err="1"/>
              <a:t>Gir</a:t>
            </a:r>
            <a:r>
              <a:rPr lang="en-GB" sz="2200" b="1" dirty="0"/>
              <a:t> ,Gujarat</a:t>
            </a:r>
          </a:p>
          <a:p>
            <a:pPr algn="ctr"/>
            <a:r>
              <a:rPr lang="en-IN" sz="2200" b="1" dirty="0"/>
              <a:t>Known for their milking ability.</a:t>
            </a:r>
          </a:p>
          <a:p>
            <a:pPr algn="ctr"/>
            <a:r>
              <a:rPr lang="en-IN" sz="2200" b="1" dirty="0"/>
              <a:t>It has a higher yield of milk.</a:t>
            </a:r>
            <a:endParaRPr lang="en-GB" sz="2200" b="1" dirty="0"/>
          </a:p>
        </p:txBody>
      </p:sp>
      <p:sp>
        <p:nvSpPr>
          <p:cNvPr id="7" name="Rectangle 6"/>
          <p:cNvSpPr/>
          <p:nvPr/>
        </p:nvSpPr>
        <p:spPr>
          <a:xfrm>
            <a:off x="4191000" y="4505742"/>
            <a:ext cx="4081489" cy="1938992"/>
          </a:xfrm>
          <a:prstGeom prst="rect">
            <a:avLst/>
          </a:prstGeom>
          <a:solidFill>
            <a:schemeClr val="accent6">
              <a:lumMod val="75000"/>
            </a:schemeClr>
          </a:solidFill>
        </p:spPr>
        <p:txBody>
          <a:bodyPr wrap="square">
            <a:spAutoFit/>
          </a:bodyPr>
          <a:lstStyle/>
          <a:p>
            <a:pPr algn="ctr"/>
            <a:r>
              <a:rPr lang="en-GB" sz="2400" b="1" dirty="0" err="1">
                <a:solidFill>
                  <a:schemeClr val="bg1"/>
                </a:solidFill>
              </a:rPr>
              <a:t>Sahiwal</a:t>
            </a:r>
            <a:r>
              <a:rPr lang="en-GB" sz="2400" b="1" dirty="0">
                <a:solidFill>
                  <a:schemeClr val="bg1"/>
                </a:solidFill>
              </a:rPr>
              <a:t>, Punjab, Uttar Pradesh &amp; Haryana</a:t>
            </a:r>
          </a:p>
          <a:p>
            <a:pPr algn="ctr"/>
            <a:r>
              <a:rPr lang="en-GB" sz="2400" b="1" dirty="0">
                <a:solidFill>
                  <a:schemeClr val="bg1"/>
                </a:solidFill>
              </a:rPr>
              <a:t>Primarily used in dairy production. Easily identifiable from their red colour.</a:t>
            </a:r>
          </a:p>
        </p:txBody>
      </p:sp>
      <p:pic>
        <p:nvPicPr>
          <p:cNvPr id="1028" name="Picture 4" descr="cow, cattle, livestock, road, street, brown, india, grunge, mammal, domestic animals">
            <a:extLst>
              <a:ext uri="{FF2B5EF4-FFF2-40B4-BE49-F238E27FC236}">
                <a16:creationId xmlns:a16="http://schemas.microsoft.com/office/drawing/2014/main" id="{79EA876E-B566-4B6B-878D-0E81E40B2F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344" y="2057400"/>
            <a:ext cx="3083775" cy="2314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bullock, ox, khilari breed, draught animal, karnataka, india, cow, agriculture, farm, rural Scene">
            <a:extLst>
              <a:ext uri="{FF2B5EF4-FFF2-40B4-BE49-F238E27FC236}">
                <a16:creationId xmlns:a16="http://schemas.microsoft.com/office/drawing/2014/main" id="{CF8194D6-7BC6-40DC-8F80-86A82C51B8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094252"/>
            <a:ext cx="3030532" cy="231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0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30"/>
                                        </p:tgtEl>
                                        <p:attrNameLst>
                                          <p:attrName>style.visibility</p:attrName>
                                        </p:attrNameLst>
                                      </p:cBhvr>
                                      <p:to>
                                        <p:strVal val="visible"/>
                                      </p:to>
                                    </p:set>
                                    <p:animEffect transition="in" filter="wipe(up)">
                                      <p:cBhvr>
                                        <p:cTn id="7" dur="1000"/>
                                        <p:tgtEl>
                                          <p:spTgt spid="1030"/>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1028"/>
                                        </p:tgtEl>
                                        <p:attrNameLst>
                                          <p:attrName>style.visibility</p:attrName>
                                        </p:attrNameLst>
                                      </p:cBhvr>
                                      <p:to>
                                        <p:strVal val="visible"/>
                                      </p:to>
                                    </p:set>
                                    <p:animEffect transition="in" filter="wipe(up)">
                                      <p:cBhvr>
                                        <p:cTn id="15" dur="1000"/>
                                        <p:tgtEl>
                                          <p:spTgt spid="1028"/>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8001000" cy="4524315"/>
          </a:xfrm>
          <a:prstGeom prst="rect">
            <a:avLst/>
          </a:prstGeom>
          <a:noFill/>
        </p:spPr>
        <p:txBody>
          <a:bodyPr wrap="square" rtlCol="0">
            <a:spAutoFit/>
          </a:bodyPr>
          <a:lstStyle/>
          <a:p>
            <a:pPr>
              <a:spcBef>
                <a:spcPts val="1200"/>
              </a:spcBef>
              <a:spcAft>
                <a:spcPts val="1200"/>
              </a:spcAft>
            </a:pPr>
            <a:r>
              <a:rPr lang="en-IN" sz="2400" b="1" dirty="0"/>
              <a:t>3. </a:t>
            </a:r>
            <a:r>
              <a:rPr lang="en-IN" sz="2400" b="1" dirty="0" err="1"/>
              <a:t>Kankrej</a:t>
            </a:r>
            <a:r>
              <a:rPr lang="en-IN" sz="2400" b="1" dirty="0"/>
              <a:t> </a:t>
            </a:r>
            <a:r>
              <a:rPr lang="en-IN" sz="2400" b="1" dirty="0" err="1"/>
              <a:t>Bhuj</a:t>
            </a:r>
            <a:r>
              <a:rPr lang="en-IN" sz="2400" b="1" dirty="0"/>
              <a:t> , North Gujarat &amp; Rajasthan. </a:t>
            </a:r>
          </a:p>
          <a:p>
            <a:pPr marL="747713" indent="-290513">
              <a:spcBef>
                <a:spcPts val="1200"/>
              </a:spcBef>
              <a:spcAft>
                <a:spcPts val="1200"/>
              </a:spcAft>
              <a:buFont typeface="Arial" pitchFamily="34" charset="0"/>
              <a:buChar char="•"/>
            </a:pPr>
            <a:r>
              <a:rPr lang="en-US" sz="2400" dirty="0"/>
              <a:t>Largest cattle breeds in India. </a:t>
            </a:r>
            <a:endParaRPr lang="en-IN" sz="2400" b="1" dirty="0"/>
          </a:p>
          <a:p>
            <a:pPr>
              <a:spcBef>
                <a:spcPts val="1200"/>
              </a:spcBef>
              <a:spcAft>
                <a:spcPts val="1200"/>
              </a:spcAft>
            </a:pPr>
            <a:r>
              <a:rPr lang="en-IN" sz="2400" b="1" dirty="0"/>
              <a:t>4. </a:t>
            </a:r>
            <a:r>
              <a:rPr lang="en-IN" sz="2400" b="1" dirty="0" err="1"/>
              <a:t>Vechur</a:t>
            </a:r>
            <a:r>
              <a:rPr lang="en-IN" sz="2400" b="1" dirty="0"/>
              <a:t> Kerala -Low milk yield . </a:t>
            </a:r>
          </a:p>
          <a:p>
            <a:pPr marL="747713" indent="-290513">
              <a:spcBef>
                <a:spcPts val="1200"/>
              </a:spcBef>
              <a:spcAft>
                <a:spcPts val="1200"/>
              </a:spcAft>
              <a:buFont typeface="Arial" pitchFamily="34" charset="0"/>
              <a:buChar char="•"/>
            </a:pPr>
            <a:r>
              <a:rPr lang="en-US" sz="2400" dirty="0"/>
              <a:t>They are among the smallest cattle breeds in India. </a:t>
            </a:r>
            <a:endParaRPr lang="en-IN" sz="2400" b="1" dirty="0"/>
          </a:p>
          <a:p>
            <a:pPr>
              <a:spcBef>
                <a:spcPts val="1200"/>
              </a:spcBef>
              <a:spcAft>
                <a:spcPts val="1200"/>
              </a:spcAft>
            </a:pPr>
            <a:r>
              <a:rPr lang="en-IN" sz="2400" b="1" dirty="0"/>
              <a:t>5. </a:t>
            </a:r>
            <a:r>
              <a:rPr lang="en-IN" sz="2400" b="1" dirty="0" err="1"/>
              <a:t>Kasaragod</a:t>
            </a:r>
            <a:r>
              <a:rPr lang="en-IN" sz="2400" b="1" dirty="0"/>
              <a:t> dwarf cattle </a:t>
            </a:r>
            <a:endParaRPr lang="en-IN" sz="2400" dirty="0"/>
          </a:p>
          <a:p>
            <a:pPr marL="803275" indent="-346075">
              <a:spcBef>
                <a:spcPts val="1200"/>
              </a:spcBef>
              <a:spcAft>
                <a:spcPts val="1200"/>
              </a:spcAft>
              <a:buFont typeface="Arial" pitchFamily="34" charset="0"/>
              <a:buChar char="•"/>
            </a:pPr>
            <a:r>
              <a:rPr lang="en-US" sz="2400" dirty="0"/>
              <a:t>Kerala -Known for their mineral rich milk. </a:t>
            </a:r>
          </a:p>
          <a:p>
            <a:pPr marL="803275" indent="-346075">
              <a:spcBef>
                <a:spcPts val="1200"/>
              </a:spcBef>
              <a:spcAft>
                <a:spcPts val="1200"/>
              </a:spcAft>
              <a:buFont typeface="Arial" pitchFamily="34" charset="0"/>
              <a:buChar char="•"/>
            </a:pPr>
            <a:r>
              <a:rPr lang="en-US" sz="2400" dirty="0"/>
              <a:t>Red Sindhi </a:t>
            </a:r>
            <a:r>
              <a:rPr lang="en-US" sz="2400" dirty="0" err="1"/>
              <a:t>Sindh</a:t>
            </a:r>
            <a:r>
              <a:rPr lang="en-US" sz="2400" dirty="0"/>
              <a:t> -Widely kept for milk production </a:t>
            </a:r>
            <a:endParaRPr lang="en-GB" sz="2400" b="1" dirty="0"/>
          </a:p>
        </p:txBody>
      </p:sp>
      <p:sp>
        <p:nvSpPr>
          <p:cNvPr id="3" name="TextBox 2"/>
          <p:cNvSpPr txBox="1"/>
          <p:nvPr/>
        </p:nvSpPr>
        <p:spPr>
          <a:xfrm>
            <a:off x="2396583" y="76200"/>
            <a:ext cx="4590809" cy="646331"/>
          </a:xfrm>
          <a:prstGeom prst="rect">
            <a:avLst/>
          </a:prstGeom>
          <a:noFill/>
        </p:spPr>
        <p:txBody>
          <a:bodyPr wrap="none" rtlCol="0">
            <a:spAutoFit/>
          </a:bodyPr>
          <a:lstStyle/>
          <a:p>
            <a:pPr algn="ctr"/>
            <a:r>
              <a:rPr lang="en-GB" sz="3600" b="1" spc="600" dirty="0">
                <a:effectLst>
                  <a:glow rad="101600">
                    <a:schemeClr val="accent1">
                      <a:satMod val="175000"/>
                      <a:alpha val="40000"/>
                    </a:schemeClr>
                  </a:glow>
                </a:effectLst>
              </a:rPr>
              <a:t>CATTLE FARMING</a:t>
            </a:r>
          </a:p>
        </p:txBody>
      </p:sp>
    </p:spTree>
    <p:extLst>
      <p:ext uri="{BB962C8B-B14F-4D97-AF65-F5344CB8AC3E}">
        <p14:creationId xmlns:p14="http://schemas.microsoft.com/office/powerpoint/2010/main" val="374560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24851"/>
            <a:ext cx="7391400" cy="1723549"/>
          </a:xfrm>
          <a:prstGeom prst="rect">
            <a:avLst/>
          </a:prstGeom>
          <a:noFill/>
        </p:spPr>
        <p:txBody>
          <a:bodyPr wrap="square" rtlCol="0">
            <a:spAutoFit/>
          </a:bodyPr>
          <a:lstStyle/>
          <a:p>
            <a:pPr marL="290513" indent="-290513">
              <a:spcBef>
                <a:spcPts val="600"/>
              </a:spcBef>
              <a:spcAft>
                <a:spcPts val="600"/>
              </a:spcAft>
              <a:buFont typeface="Arial" pitchFamily="34" charset="0"/>
              <a:buChar char="•"/>
            </a:pPr>
            <a:r>
              <a:rPr lang="en-GB" sz="2400" dirty="0"/>
              <a:t>A shelter is constructed using materials such as cloth, corrugated iron or timber  etc.</a:t>
            </a:r>
          </a:p>
          <a:p>
            <a:pPr marL="290513" indent="-290513">
              <a:spcBef>
                <a:spcPts val="600"/>
              </a:spcBef>
              <a:spcAft>
                <a:spcPts val="600"/>
              </a:spcAft>
              <a:buFont typeface="Arial" pitchFamily="34" charset="0"/>
              <a:buChar char="•"/>
            </a:pPr>
            <a:r>
              <a:rPr lang="en-GB" sz="2400" dirty="0"/>
              <a:t>Shelter facilities include well ventilated roof sheds which protect the cattle from rain, cold and sun. </a:t>
            </a:r>
          </a:p>
        </p:txBody>
      </p:sp>
      <p:sp>
        <p:nvSpPr>
          <p:cNvPr id="3" name="TextBox 2"/>
          <p:cNvSpPr txBox="1"/>
          <p:nvPr/>
        </p:nvSpPr>
        <p:spPr>
          <a:xfrm>
            <a:off x="838200" y="152400"/>
            <a:ext cx="7073027" cy="646331"/>
          </a:xfrm>
          <a:prstGeom prst="rect">
            <a:avLst/>
          </a:prstGeom>
          <a:noFill/>
        </p:spPr>
        <p:txBody>
          <a:bodyPr wrap="none" rtlCol="0">
            <a:spAutoFit/>
          </a:bodyPr>
          <a:lstStyle/>
          <a:p>
            <a:pPr algn="ctr"/>
            <a:r>
              <a:rPr lang="en-GB" sz="3600" b="1" spc="600" dirty="0">
                <a:effectLst>
                  <a:glow rad="101600">
                    <a:schemeClr val="accent1">
                      <a:satMod val="175000"/>
                      <a:alpha val="40000"/>
                    </a:schemeClr>
                  </a:glow>
                </a:effectLst>
              </a:rPr>
              <a:t>CATTLE FARMING - Shelter</a:t>
            </a:r>
            <a:endParaRPr lang="en-GB" sz="3600" spc="600" dirty="0">
              <a:effectLst>
                <a:glow rad="101600">
                  <a:schemeClr val="accent1">
                    <a:satMod val="175000"/>
                    <a:alpha val="40000"/>
                  </a:schemeClr>
                </a:glow>
              </a:effectLst>
            </a:endParaRPr>
          </a:p>
        </p:txBody>
      </p:sp>
      <p:pic>
        <p:nvPicPr>
          <p:cNvPr id="4" name="Picture 2" descr="C:\Users\eknowledge\Downloads\pexels-photo-69170.jpeg"/>
          <p:cNvPicPr>
            <a:picLocks noChangeAspect="1" noChangeArrowheads="1"/>
          </p:cNvPicPr>
          <p:nvPr/>
        </p:nvPicPr>
        <p:blipFill>
          <a:blip r:embed="rId3" cstate="print"/>
          <a:srcRect/>
          <a:stretch>
            <a:fillRect/>
          </a:stretch>
        </p:blipFill>
        <p:spPr bwMode="auto">
          <a:xfrm>
            <a:off x="2209800" y="1066800"/>
            <a:ext cx="4808114" cy="320040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6582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2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320"/>
                            </p:stCondLst>
                            <p:childTnLst>
                              <p:par>
                                <p:cTn id="11" presetID="42" presetClass="entr" presetSubtype="0" fill="hold" nodeType="afterEffect">
                                  <p:stCondLst>
                                    <p:cond delay="5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13183"/>
            <a:ext cx="7696200" cy="1354217"/>
          </a:xfrm>
          <a:prstGeom prst="rect">
            <a:avLst/>
          </a:prstGeom>
          <a:noFill/>
        </p:spPr>
        <p:txBody>
          <a:bodyPr wrap="square" rtlCol="0">
            <a:spAutoFit/>
          </a:bodyPr>
          <a:lstStyle/>
          <a:p>
            <a:pPr marL="346075" indent="-346075">
              <a:spcBef>
                <a:spcPts val="600"/>
              </a:spcBef>
              <a:spcAft>
                <a:spcPts val="600"/>
              </a:spcAft>
              <a:buFont typeface="Arial" pitchFamily="34" charset="0"/>
              <a:buChar char="•"/>
            </a:pPr>
            <a:r>
              <a:rPr lang="en-GB" sz="2400" dirty="0"/>
              <a:t>Feeding cattle includes supply of uncontaminated and balanced diet.</a:t>
            </a:r>
          </a:p>
          <a:p>
            <a:pPr marL="346075" indent="-346075">
              <a:spcBef>
                <a:spcPts val="600"/>
              </a:spcBef>
              <a:spcAft>
                <a:spcPts val="600"/>
              </a:spcAft>
              <a:buFont typeface="Arial" pitchFamily="34" charset="0"/>
              <a:buChar char="•"/>
            </a:pPr>
            <a:r>
              <a:rPr lang="en-GB" sz="2400" dirty="0"/>
              <a:t>Diet includes roughages and concentrates. </a:t>
            </a:r>
          </a:p>
        </p:txBody>
      </p:sp>
      <p:sp>
        <p:nvSpPr>
          <p:cNvPr id="3" name="TextBox 2"/>
          <p:cNvSpPr txBox="1"/>
          <p:nvPr/>
        </p:nvSpPr>
        <p:spPr>
          <a:xfrm>
            <a:off x="2134835" y="115669"/>
            <a:ext cx="4875565" cy="646331"/>
          </a:xfrm>
          <a:prstGeom prst="rect">
            <a:avLst/>
          </a:prstGeom>
          <a:noFill/>
        </p:spPr>
        <p:txBody>
          <a:bodyPr wrap="none" rtlCol="0">
            <a:spAutoFit/>
          </a:bodyPr>
          <a:lstStyle/>
          <a:p>
            <a:pPr algn="ctr"/>
            <a:r>
              <a:rPr lang="en-GB" sz="3600" b="1" spc="600" dirty="0">
                <a:effectLst>
                  <a:glow rad="101600">
                    <a:schemeClr val="accent1">
                      <a:satMod val="175000"/>
                      <a:alpha val="40000"/>
                    </a:schemeClr>
                  </a:glow>
                </a:effectLst>
              </a:rPr>
              <a:t>Food requirement</a:t>
            </a:r>
            <a:endParaRPr lang="en-GB" sz="3600" spc="600" dirty="0">
              <a:effectLst>
                <a:glow rad="101600">
                  <a:schemeClr val="accent1">
                    <a:satMod val="175000"/>
                    <a:alpha val="40000"/>
                  </a:schemeClr>
                </a:glow>
              </a:effectLst>
            </a:endParaRPr>
          </a:p>
        </p:txBody>
      </p:sp>
      <p:pic>
        <p:nvPicPr>
          <p:cNvPr id="4" name="Picture 3" descr="C:\Users\eknowledge\Downloads\food-1516975_640.jpg"/>
          <p:cNvPicPr>
            <a:picLocks noChangeAspect="1" noChangeArrowheads="1"/>
          </p:cNvPicPr>
          <p:nvPr/>
        </p:nvPicPr>
        <p:blipFill>
          <a:blip r:embed="rId3" cstate="print"/>
          <a:srcRect/>
          <a:stretch>
            <a:fillRect/>
          </a:stretch>
        </p:blipFill>
        <p:spPr bwMode="auto">
          <a:xfrm>
            <a:off x="4610128" y="1295400"/>
            <a:ext cx="3765203" cy="2500330"/>
          </a:xfrm>
          <a:prstGeom prst="rect">
            <a:avLst/>
          </a:prstGeom>
          <a:noFill/>
        </p:spPr>
      </p:pic>
      <p:pic>
        <p:nvPicPr>
          <p:cNvPr id="5" name="Picture 4" descr="C:\Users\eknowledge\Downloads\cow-419081_640.jpg"/>
          <p:cNvPicPr>
            <a:picLocks noChangeAspect="1" noChangeArrowheads="1"/>
          </p:cNvPicPr>
          <p:nvPr/>
        </p:nvPicPr>
        <p:blipFill>
          <a:blip r:embed="rId4" cstate="print"/>
          <a:srcRect/>
          <a:stretch>
            <a:fillRect/>
          </a:stretch>
        </p:blipFill>
        <p:spPr bwMode="auto">
          <a:xfrm>
            <a:off x="609600" y="1295400"/>
            <a:ext cx="3756365" cy="2500330"/>
          </a:xfrm>
          <a:prstGeom prst="rect">
            <a:avLst/>
          </a:prstGeom>
          <a:noFill/>
        </p:spPr>
      </p:pic>
    </p:spTree>
    <p:extLst>
      <p:ext uri="{BB962C8B-B14F-4D97-AF65-F5344CB8AC3E}">
        <p14:creationId xmlns:p14="http://schemas.microsoft.com/office/powerpoint/2010/main" val="213981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4531" y="76200"/>
            <a:ext cx="4307269" cy="646331"/>
          </a:xfrm>
          <a:prstGeom prst="rect">
            <a:avLst/>
          </a:prstGeom>
          <a:noFill/>
        </p:spPr>
        <p:txBody>
          <a:bodyPr wrap="none" rtlCol="0">
            <a:spAutoFit/>
          </a:bodyPr>
          <a:lstStyle/>
          <a:p>
            <a:pPr algn="ctr"/>
            <a:r>
              <a:rPr lang="en-GB" sz="3600" b="1" spc="600" dirty="0">
                <a:effectLst>
                  <a:glow rad="101600">
                    <a:schemeClr val="accent1">
                      <a:satMod val="175000"/>
                      <a:alpha val="40000"/>
                    </a:schemeClr>
                  </a:glow>
                </a:effectLst>
              </a:rPr>
              <a:t>Veterinary Care</a:t>
            </a:r>
            <a:endParaRPr lang="en-GB" sz="3600" spc="600" dirty="0">
              <a:effectLst>
                <a:glow rad="101600">
                  <a:schemeClr val="accent1">
                    <a:satMod val="175000"/>
                    <a:alpha val="40000"/>
                  </a:schemeClr>
                </a:glow>
              </a:effectLst>
            </a:endParaRPr>
          </a:p>
        </p:txBody>
      </p:sp>
      <p:sp>
        <p:nvSpPr>
          <p:cNvPr id="3" name="TextBox 2"/>
          <p:cNvSpPr txBox="1"/>
          <p:nvPr/>
        </p:nvSpPr>
        <p:spPr>
          <a:xfrm>
            <a:off x="1066800" y="5029200"/>
            <a:ext cx="7162800" cy="1354217"/>
          </a:xfrm>
          <a:prstGeom prst="rect">
            <a:avLst/>
          </a:prstGeom>
          <a:noFill/>
        </p:spPr>
        <p:txBody>
          <a:bodyPr wrap="square" rtlCol="0">
            <a:spAutoFit/>
          </a:bodyPr>
          <a:lstStyle/>
          <a:p>
            <a:pPr marL="290513" indent="-290513">
              <a:spcBef>
                <a:spcPts val="600"/>
              </a:spcBef>
              <a:spcAft>
                <a:spcPts val="600"/>
              </a:spcAft>
              <a:buFont typeface="Arial" pitchFamily="34" charset="0"/>
              <a:buChar char="•"/>
            </a:pPr>
            <a:r>
              <a:rPr lang="en-GB" sz="2400" dirty="0"/>
              <a:t>Cattle should be kept free from diseases in order to maintain a high yield. </a:t>
            </a:r>
          </a:p>
          <a:p>
            <a:pPr marL="290513" indent="-290513">
              <a:spcBef>
                <a:spcPts val="600"/>
              </a:spcBef>
              <a:spcAft>
                <a:spcPts val="600"/>
              </a:spcAft>
              <a:buFont typeface="Arial" pitchFamily="34" charset="0"/>
              <a:buChar char="•"/>
            </a:pPr>
            <a:r>
              <a:rPr lang="en-GB" sz="2400" dirty="0"/>
              <a:t>A vet visit to the shelter is a must once a month.</a:t>
            </a:r>
          </a:p>
        </p:txBody>
      </p:sp>
      <p:sp>
        <p:nvSpPr>
          <p:cNvPr id="5" name="TextBox 4"/>
          <p:cNvSpPr txBox="1"/>
          <p:nvPr/>
        </p:nvSpPr>
        <p:spPr>
          <a:xfrm>
            <a:off x="785786" y="1357298"/>
            <a:ext cx="184731" cy="369332"/>
          </a:xfrm>
          <a:prstGeom prst="rect">
            <a:avLst/>
          </a:prstGeom>
          <a:noFill/>
        </p:spPr>
        <p:txBody>
          <a:bodyPr wrap="none" rtlCol="0">
            <a:spAutoFit/>
          </a:bodyPr>
          <a:lstStyle/>
          <a:p>
            <a:endParaRPr lang="en-GB" dirty="0"/>
          </a:p>
        </p:txBody>
      </p:sp>
      <p:pic>
        <p:nvPicPr>
          <p:cNvPr id="8" name="Picture 7">
            <a:extLst>
              <a:ext uri="{FF2B5EF4-FFF2-40B4-BE49-F238E27FC236}">
                <a16:creationId xmlns:a16="http://schemas.microsoft.com/office/drawing/2014/main" id="{AC52B2BD-4F7C-4A0F-9DD4-5893882D8A92}"/>
              </a:ext>
            </a:extLst>
          </p:cNvPr>
          <p:cNvPicPr>
            <a:picLocks noChangeAspect="1"/>
          </p:cNvPicPr>
          <p:nvPr/>
        </p:nvPicPr>
        <p:blipFill>
          <a:blip r:embed="rId3" cstate="print"/>
          <a:stretch>
            <a:fillRect/>
          </a:stretch>
        </p:blipFill>
        <p:spPr>
          <a:xfrm>
            <a:off x="1725117" y="990600"/>
            <a:ext cx="5437683" cy="3982634"/>
          </a:xfrm>
          <a:prstGeom prst="rect">
            <a:avLst/>
          </a:prstGeom>
        </p:spPr>
      </p:pic>
    </p:spTree>
    <p:extLst>
      <p:ext uri="{BB962C8B-B14F-4D97-AF65-F5344CB8AC3E}">
        <p14:creationId xmlns:p14="http://schemas.microsoft.com/office/powerpoint/2010/main" val="18556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a:prstGeom prst="rect">
            <a:avLst/>
          </a:prstGeom>
        </p:spPr>
        <p:txBody>
          <a:bodyPr/>
          <a:lstStyle>
            <a:lvl1pPr>
              <a:defRPr sz="3600" baseline="0"/>
            </a:lvl1pPr>
          </a:lstStyle>
          <a:p>
            <a:r>
              <a:rPr lang="en-US" dirty="0"/>
              <a:t>MM Index</a:t>
            </a:r>
            <a:endParaRPr lang="en-IN" dirty="0"/>
          </a:p>
        </p:txBody>
      </p:sp>
      <p:graphicFrame>
        <p:nvGraphicFramePr>
          <p:cNvPr id="11" name="Table 10">
            <a:extLst>
              <a:ext uri="{FF2B5EF4-FFF2-40B4-BE49-F238E27FC236}">
                <a16:creationId xmlns:a16="http://schemas.microsoft.com/office/drawing/2014/main" id="{41A31433-7C9C-48B0-8938-6DB834CE0F4E}"/>
              </a:ext>
            </a:extLst>
          </p:cNvPr>
          <p:cNvGraphicFramePr>
            <a:graphicFrameLocks noGrp="1"/>
          </p:cNvGraphicFramePr>
          <p:nvPr>
            <p:extLst>
              <p:ext uri="{D42A27DB-BD31-4B8C-83A1-F6EECF244321}">
                <p14:modId xmlns:p14="http://schemas.microsoft.com/office/powerpoint/2010/main" val="776958918"/>
              </p:ext>
            </p:extLst>
          </p:nvPr>
        </p:nvGraphicFramePr>
        <p:xfrm>
          <a:off x="762000" y="1143000"/>
          <a:ext cx="7391400" cy="48006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638629">
                <a:tc>
                  <a:txBody>
                    <a:bodyPr/>
                    <a:lstStyle/>
                    <a:p>
                      <a:pPr algn="ctr"/>
                      <a:r>
                        <a:rPr lang="en-US" dirty="0">
                          <a:solidFill>
                            <a:schemeClr val="tx1"/>
                          </a:solidFill>
                        </a:rPr>
                        <a:t>Slide#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Thumbnail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Source and Attribution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38629">
                <a:tc>
                  <a:txBody>
                    <a:bodyPr/>
                    <a:lstStyle/>
                    <a:p>
                      <a:r>
                        <a:rPr lang="en-US" sz="1200" dirty="0">
                          <a:solidFill>
                            <a:schemeClr val="tx1"/>
                          </a:solidFill>
                        </a:rPr>
                        <a:t>2</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200" b="0" i="0" kern="1200" dirty="0">
                          <a:solidFill>
                            <a:schemeClr val="tx1"/>
                          </a:solidFill>
                          <a:latin typeface="+mn-lt"/>
                          <a:ea typeface="+mn-ea"/>
                          <a:cs typeface="+mn-cs"/>
                        </a:rPr>
                        <a:t>Buffalo: CC: https://pixabay.com/en/buffalo-affalo-cape-buffaloes-256544/</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hlinkClick r:id="rId2"/>
                        </a:rPr>
                        <a:t>https://www.pxfuel.com/en/free-photo-jhmdl</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8629">
                <a:tc>
                  <a:txBody>
                    <a:bodyPr/>
                    <a:lstStyle/>
                    <a:p>
                      <a:r>
                        <a:rPr lang="en-US" sz="1200" dirty="0">
                          <a:solidFill>
                            <a:schemeClr val="tx1"/>
                          </a:solidFill>
                        </a:rPr>
                        <a:t>3</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3"/>
                        </a:rPr>
                        <a:t>https://www.pxfuel.com/en/free-photo-xpsbh</a:t>
                      </a:r>
                      <a:endParaRPr lang="en-IN" sz="1200" dirty="0"/>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38629">
                <a:tc>
                  <a:txBody>
                    <a:bodyPr/>
                    <a:lstStyle/>
                    <a:p>
                      <a:r>
                        <a:rPr lang="en-US" sz="1200" dirty="0">
                          <a:solidFill>
                            <a:schemeClr val="tx1"/>
                          </a:solidFill>
                        </a:rPr>
                        <a:t>5</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Shelter:</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CC:</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https://www.pexels.com/photo/white-cow-in-cattle-house-69170/</a:t>
                      </a:r>
                    </a:p>
                    <a:p>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0655">
                <a:tc>
                  <a:txBody>
                    <a:bodyPr/>
                    <a:lstStyle/>
                    <a:p>
                      <a:r>
                        <a:rPr lang="en-US" sz="1200" dirty="0">
                          <a:solidFill>
                            <a:schemeClr val="tx1"/>
                          </a:solidFill>
                        </a:rPr>
                        <a:t>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200" b="0" i="0" kern="1200" dirty="0">
                          <a:solidFill>
                            <a:schemeClr val="tx1"/>
                          </a:solidFill>
                          <a:latin typeface="+mn-lt"/>
                          <a:ea typeface="+mn-ea"/>
                          <a:cs typeface="+mn-cs"/>
                        </a:rPr>
                        <a:t>Grass:</a:t>
                      </a:r>
                      <a:r>
                        <a:rPr lang="en-US" sz="1200" b="0" i="0" kern="1200" baseline="0" dirty="0">
                          <a:solidFill>
                            <a:schemeClr val="tx1"/>
                          </a:solidFill>
                          <a:latin typeface="+mn-lt"/>
                          <a:ea typeface="+mn-ea"/>
                          <a:cs typeface="+mn-cs"/>
                        </a:rPr>
                        <a:t> CC :</a:t>
                      </a:r>
                      <a:r>
                        <a:rPr lang="en-US" sz="1200" b="0" i="0" kern="1200" dirty="0">
                          <a:solidFill>
                            <a:schemeClr val="tx1"/>
                          </a:solidFill>
                          <a:latin typeface="+mn-lt"/>
                          <a:ea typeface="+mn-ea"/>
                          <a:cs typeface="+mn-cs"/>
                        </a:rPr>
                        <a:t> https://pixabay.com/en/food-eat-grass-cow-animal-1516975/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11626">
                <a:tc>
                  <a:txBody>
                    <a:bodyPr/>
                    <a:lstStyle/>
                    <a:p>
                      <a:r>
                        <a:rPr lang="en-US" sz="1200" dirty="0">
                          <a:solidFill>
                            <a:schemeClr val="tx1"/>
                          </a:solidFill>
                        </a:rPr>
                        <a:t>6</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Food:</a:t>
                      </a:r>
                      <a:r>
                        <a:rPr lang="en-US" sz="1200" b="0" i="0" kern="1200" baseline="0" dirty="0">
                          <a:solidFill>
                            <a:schemeClr val="tx1"/>
                          </a:solidFill>
                          <a:latin typeface="+mn-lt"/>
                          <a:ea typeface="+mn-ea"/>
                          <a:cs typeface="+mn-cs"/>
                        </a:rPr>
                        <a:t> CC: </a:t>
                      </a:r>
                      <a:r>
                        <a:rPr lang="en-US" sz="1200" b="0" i="0" kern="1200" dirty="0">
                          <a:solidFill>
                            <a:schemeClr val="tx1"/>
                          </a:solidFill>
                          <a:latin typeface="+mn-lt"/>
                          <a:ea typeface="+mn-ea"/>
                          <a:cs typeface="+mn-cs"/>
                        </a:rPr>
                        <a:t>https://pixabay.com/en/cow-cattle-farm-animal-beef-rural-419081/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55174">
                <a:tc>
                  <a:txBody>
                    <a:bodyPr/>
                    <a:lstStyle/>
                    <a:p>
                      <a:r>
                        <a:rPr lang="en-US" sz="1200" dirty="0">
                          <a:solidFill>
                            <a:schemeClr val="tx1"/>
                          </a:solidFill>
                        </a:rPr>
                        <a:t>7</a:t>
                      </a:r>
                      <a:endParaRPr lang="en-IN"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4"/>
                        </a:rPr>
                        <a:t>https://pixnio.com/science/veterinary-medicine/veterinarian-performs-a-check-up-during-a-regular-visit-to-a-small-farm-in-egypts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pic>
        <p:nvPicPr>
          <p:cNvPr id="12" name="Picture 3" descr="C:\Users\eknowledge\Downloads\buffalo-256544_640.jpg">
            <a:extLst>
              <a:ext uri="{FF2B5EF4-FFF2-40B4-BE49-F238E27FC236}">
                <a16:creationId xmlns:a16="http://schemas.microsoft.com/office/drawing/2014/main" id="{42804CA5-8D69-442B-A1F6-B3F39C3C4073}"/>
              </a:ext>
            </a:extLst>
          </p:cNvPr>
          <p:cNvPicPr>
            <a:picLocks noChangeAspect="1" noChangeArrowheads="1"/>
          </p:cNvPicPr>
          <p:nvPr/>
        </p:nvPicPr>
        <p:blipFill>
          <a:blip r:embed="rId5" cstate="print"/>
          <a:srcRect/>
          <a:stretch>
            <a:fillRect/>
          </a:stretch>
        </p:blipFill>
        <p:spPr bwMode="auto">
          <a:xfrm>
            <a:off x="2057400" y="1955799"/>
            <a:ext cx="514352" cy="385764"/>
          </a:xfrm>
          <a:prstGeom prst="roundRect">
            <a:avLst>
              <a:gd name="adj" fmla="val 8594"/>
            </a:avLst>
          </a:prstGeom>
          <a:solidFill>
            <a:srgbClr val="FFFFFF">
              <a:shade val="85000"/>
            </a:srgbClr>
          </a:solidFill>
          <a:ln>
            <a:noFill/>
          </a:ln>
          <a:effectLst/>
        </p:spPr>
      </p:pic>
      <p:pic>
        <p:nvPicPr>
          <p:cNvPr id="13" name="Picture 4" descr="cow, cattle, livestock, road, street, brown, india, grunge, mammal, domestic animals">
            <a:extLst>
              <a:ext uri="{FF2B5EF4-FFF2-40B4-BE49-F238E27FC236}">
                <a16:creationId xmlns:a16="http://schemas.microsoft.com/office/drawing/2014/main" id="{8B4DE181-398B-4AEA-AA26-7107A5A991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7277" y="3174998"/>
            <a:ext cx="487323"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6" descr="bullock, ox, khilari breed, draught animal, karnataka, india, cow, agriculture, farm, rural Scene">
            <a:extLst>
              <a:ext uri="{FF2B5EF4-FFF2-40B4-BE49-F238E27FC236}">
                <a16:creationId xmlns:a16="http://schemas.microsoft.com/office/drawing/2014/main" id="{6E125ED3-B5AD-44E1-B6B1-AF0555F3CD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057400" y="2565399"/>
            <a:ext cx="505415" cy="340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2" descr="C:\Users\eknowledge\Downloads\pexels-photo-69170.jpeg">
            <a:extLst>
              <a:ext uri="{FF2B5EF4-FFF2-40B4-BE49-F238E27FC236}">
                <a16:creationId xmlns:a16="http://schemas.microsoft.com/office/drawing/2014/main" id="{F75FEBC2-6B10-4785-8291-082F468E20EA}"/>
              </a:ext>
            </a:extLst>
          </p:cNvPr>
          <p:cNvPicPr>
            <a:picLocks noChangeAspect="1" noChangeArrowheads="1"/>
          </p:cNvPicPr>
          <p:nvPr/>
        </p:nvPicPr>
        <p:blipFill>
          <a:blip r:embed="rId8" cstate="print"/>
          <a:srcRect/>
          <a:stretch>
            <a:fillRect/>
          </a:stretch>
        </p:blipFill>
        <p:spPr bwMode="auto">
          <a:xfrm>
            <a:off x="1981200" y="3860799"/>
            <a:ext cx="511941" cy="34076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16" name="Picture 15" descr="C:\Users\eknowledge\Downloads\food-1516975_640.jpg">
            <a:extLst>
              <a:ext uri="{FF2B5EF4-FFF2-40B4-BE49-F238E27FC236}">
                <a16:creationId xmlns:a16="http://schemas.microsoft.com/office/drawing/2014/main" id="{7C4C0318-D192-497A-BDCC-DF38F1733309}"/>
              </a:ext>
            </a:extLst>
          </p:cNvPr>
          <p:cNvPicPr>
            <a:picLocks noChangeAspect="1" noChangeArrowheads="1"/>
          </p:cNvPicPr>
          <p:nvPr/>
        </p:nvPicPr>
        <p:blipFill>
          <a:blip r:embed="rId9" cstate="print"/>
          <a:srcRect/>
          <a:stretch>
            <a:fillRect/>
          </a:stretch>
        </p:blipFill>
        <p:spPr bwMode="auto">
          <a:xfrm>
            <a:off x="1981200" y="4419600"/>
            <a:ext cx="550792" cy="365760"/>
          </a:xfrm>
          <a:prstGeom prst="rect">
            <a:avLst/>
          </a:prstGeom>
          <a:noFill/>
        </p:spPr>
      </p:pic>
      <p:pic>
        <p:nvPicPr>
          <p:cNvPr id="17" name="Picture 16" descr="C:\Users\eknowledge\Downloads\cow-419081_640.jpg">
            <a:extLst>
              <a:ext uri="{FF2B5EF4-FFF2-40B4-BE49-F238E27FC236}">
                <a16:creationId xmlns:a16="http://schemas.microsoft.com/office/drawing/2014/main" id="{D8DBD8F1-03F9-4385-A271-AD9276CB2663}"/>
              </a:ext>
            </a:extLst>
          </p:cNvPr>
          <p:cNvPicPr>
            <a:picLocks noChangeAspect="1" noChangeArrowheads="1"/>
          </p:cNvPicPr>
          <p:nvPr/>
        </p:nvPicPr>
        <p:blipFill>
          <a:blip r:embed="rId10" cstate="print"/>
          <a:srcRect/>
          <a:stretch>
            <a:fillRect/>
          </a:stretch>
        </p:blipFill>
        <p:spPr bwMode="auto">
          <a:xfrm>
            <a:off x="1981200" y="4953000"/>
            <a:ext cx="549499" cy="365760"/>
          </a:xfrm>
          <a:prstGeom prst="rect">
            <a:avLst/>
          </a:prstGeom>
          <a:noFill/>
        </p:spPr>
      </p:pic>
      <p:pic>
        <p:nvPicPr>
          <p:cNvPr id="18" name="Picture 17">
            <a:extLst>
              <a:ext uri="{FF2B5EF4-FFF2-40B4-BE49-F238E27FC236}">
                <a16:creationId xmlns:a16="http://schemas.microsoft.com/office/drawing/2014/main" id="{01407D90-720A-426C-8035-E2E0B4A88195}"/>
              </a:ext>
            </a:extLst>
          </p:cNvPr>
          <p:cNvPicPr>
            <a:picLocks noChangeAspect="1"/>
          </p:cNvPicPr>
          <p:nvPr/>
        </p:nvPicPr>
        <p:blipFill>
          <a:blip r:embed="rId11" cstate="print"/>
          <a:stretch>
            <a:fillRect/>
          </a:stretch>
        </p:blipFill>
        <p:spPr>
          <a:xfrm>
            <a:off x="1981200" y="5486400"/>
            <a:ext cx="499389" cy="365760"/>
          </a:xfrm>
          <a:prstGeom prst="rect">
            <a:avLst/>
          </a:prstGeom>
        </p:spPr>
      </p:pic>
    </p:spTree>
    <p:extLst>
      <p:ext uri="{BB962C8B-B14F-4D97-AF65-F5344CB8AC3E}">
        <p14:creationId xmlns:p14="http://schemas.microsoft.com/office/powerpoint/2010/main" val="162828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566</Words>
  <Application>Microsoft Macintosh PowerPoint</Application>
  <PresentationFormat>On-screen Show (4:3)</PresentationFormat>
  <Paragraphs>75</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keshaba</dc:creator>
  <cp:lastModifiedBy>Microsoft Office User</cp:lastModifiedBy>
  <cp:revision>25</cp:revision>
  <dcterms:created xsi:type="dcterms:W3CDTF">2018-12-16T04:20:25Z</dcterms:created>
  <dcterms:modified xsi:type="dcterms:W3CDTF">2021-04-21T02:22:12Z</dcterms:modified>
</cp:coreProperties>
</file>