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5" r:id="rId5"/>
    <p:sldId id="261" r:id="rId6"/>
    <p:sldId id="262" r:id="rId7"/>
    <p:sldId id="263" r:id="rId8"/>
    <p:sldId id="267" r:id="rId9"/>
    <p:sldId id="268" r:id="rId10"/>
    <p:sldId id="25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19" autoAdjust="0"/>
  </p:normalViewPr>
  <p:slideViewPr>
    <p:cSldViewPr>
      <p:cViewPr varScale="1">
        <p:scale>
          <a:sx n="69" d="100"/>
          <a:sy n="69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07-04-2021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747542504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berculture/4065501747%20&#8211;%20CC%20BY%202.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ubercultur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arthworm-nightcrawlers-soil-worm-2205286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ortlandcorps/15699311271%20&#8211;%20CC%20BY%202.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portlandcorps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632122/wet-fresh-clear-water-nature-nature-physical-geograph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gbj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reen-grow-grow-up-plant-rain-255146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http://www.publicdomainfiles.com/show_file.php?id=13927475425048</a:t>
            </a:r>
            <a:endParaRPr lang="en-IN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https://www.maxpixel.net/Earthworm-Nightcrawlers-Animal-Soil-Worm-Garden-2205286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https://pixabay.com/en/worms-garden-compost-lure-nature-2784915/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  <a:r>
              <a:rPr lang="en-US" b="1" baseline="0" dirty="0" smtClean="0"/>
              <a:t> to Teacher:</a:t>
            </a:r>
          </a:p>
          <a:p>
            <a:r>
              <a:rPr lang="en-US" sz="1200" b="0" dirty="0" smtClean="0"/>
              <a:t>Humus - which is a dark brown black type of soil that hold important nutrients in place for plant growth and use.</a:t>
            </a:r>
            <a:endParaRPr lang="en-IN" b="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US" b="1" dirty="0" smtClean="0"/>
              <a:t>Image:</a:t>
            </a:r>
          </a:p>
          <a:p>
            <a:endParaRPr lang="en-IN" dirty="0" smtClean="0"/>
          </a:p>
          <a:p>
            <a:pPr rtl="0" eaLnBrk="1" fontAlgn="t" latinLnBrk="0" hangingPunct="1"/>
            <a:r>
              <a:rPr lang="en-IN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https://pixabay.com/da/photos/humus-jorden-dyrkbar-efter%C3%A5r-brak-459624/</a:t>
            </a:r>
          </a:p>
          <a:p>
            <a:pPr rtl="0" eaLnBrk="1" fontAlgn="t" latinLnBrk="0" hangingPunct="1"/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https://www.flickr.com/photos/uberculture/4065501747 – CC BY 2.0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IN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Jeremy Noble</a:t>
            </a:r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468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Original contribution – rushmish@gmail.com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543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https://pixabay.com/photos/earthworm-nightcrawlers-soil-worm-2205286/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87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https://www.flickr.com/photos/portlandcorps/15699311271 – CC BY 2.0</a:t>
            </a:r>
            <a:r>
              <a:rPr lang="en-IN" sz="1200" dirty="0" smtClean="0"/>
              <a:t> - </a:t>
            </a:r>
            <a:r>
              <a:rPr lang="en-IN" sz="1200" b="1" i="0" u="sng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4" tooltip="Go to Portland Corps's photostream"/>
              </a:rPr>
              <a:t>Portland Corps</a:t>
            </a:r>
            <a:endParaRPr lang="en-IN" sz="1200" b="1" i="0" u="sng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https</a:t>
            </a:r>
            <a:r>
              <a:rPr lang="en-IN" dirty="0"/>
              <a:t>://pixabay.com/en/labyrinth-flowerpot-worm-maggot-758076/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7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https://www.peakpx.com/632122/wet-fresh-clear-water-nature-nature-physical-geography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450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https://www.pxfuel.com/en/free-photo-xgbjf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6087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https://pixabay.com/photos/green-grow-grow-up-plant-rain-2551467/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936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xmlns="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flickr.com/photos/uberculture/4065501747%20&#8211;%20CC%20BY%202.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publicdomainfiles.com/show_file.php?id=13927475425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hyperlink" Target="https://www.flickr.com/photos/uberculture/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1.png"/><Relationship Id="rId3" Type="http://schemas.openxmlformats.org/officeDocument/2006/relationships/hyperlink" Target="https://www.flickr.com/photos/portlandcorps/15699311271%20&#8211;%20CC%20BY%202.0" TargetMode="External"/><Relationship Id="rId7" Type="http://schemas.openxmlformats.org/officeDocument/2006/relationships/hyperlink" Target="https://pixabay.com/photos/green-grow-grow-up-plant-rain-2551467/" TargetMode="External"/><Relationship Id="rId12" Type="http://schemas.openxmlformats.org/officeDocument/2006/relationships/image" Target="../media/image22.jpeg"/><Relationship Id="rId2" Type="http://schemas.openxmlformats.org/officeDocument/2006/relationships/hyperlink" Target="https://pixabay.com/photos/earthworm-nightcrawlers-soil-worm-220528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xfuel.com/en/free-photo-xgbjf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www.peakpx.com/632122/wet-fresh-clear-water-nature-nature-physical-geography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www.flickr.com/photos/portlandcorps/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F63632-D9B4-4CA4-A1CC-EC5164CEEE2B}"/>
              </a:ext>
            </a:extLst>
          </p:cNvPr>
          <p:cNvSpPr txBox="1"/>
          <p:nvPr/>
        </p:nvSpPr>
        <p:spPr>
          <a:xfrm>
            <a:off x="2771740" y="1676400"/>
            <a:ext cx="5000660" cy="2585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Earthworm - A farmer's best friend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C:\Users\Toshiba\Downloads\earthworm-151033_1280.png">
            <a:extLst>
              <a:ext uri="{FF2B5EF4-FFF2-40B4-BE49-F238E27FC236}">
                <a16:creationId xmlns:a16="http://schemas.microsoft.com/office/drawing/2014/main" xmlns="" id="{4B0F38EC-D3A8-40BD-BF68-FA43CCA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4871864" cy="386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204876"/>
              </p:ext>
            </p:extLst>
          </p:nvPr>
        </p:nvGraphicFramePr>
        <p:xfrm>
          <a:off x="457200" y="1397001"/>
          <a:ext cx="8229600" cy="447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hlinkClick r:id="rId2"/>
                        </a:rPr>
                        <a:t>http://www.publicdomainfiles.com/show_file.php?id=13927475425048</a:t>
                      </a:r>
                      <a:endParaRPr lang="en-IN" sz="1200" dirty="0"/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https://www.maxpixel.net/Earthworm-Nightcrawlers-Animal-Soil-Worm-Garden-2205286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https://pixabay.com/en/worms-garden-compost-lure-nature-2784915/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https://pixabay.com/da/photos/humus-jorden-dyrkbar-efter%C3%A5r-brak-459624/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hlinkClick r:id="rId3"/>
                        </a:rPr>
                        <a:t>https://www.flickr.com/photos/uberculture/4065501747 – CC BY 2.0</a:t>
                      </a:r>
                      <a:r>
                        <a:rPr lang="en-IN" sz="1200" dirty="0"/>
                        <a:t> - </a:t>
                      </a:r>
                      <a:r>
                        <a:rPr lang="en-IN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Go to Jeremy Noble's photostream"/>
                        </a:rPr>
                        <a:t>Jeremy Noble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Original contribution – rushmish@gmail.com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5" descr="C:\Users\Toshiba\Downloads\earthworm-151033_1280.png">
            <a:extLst>
              <a:ext uri="{FF2B5EF4-FFF2-40B4-BE49-F238E27FC236}">
                <a16:creationId xmlns:a16="http://schemas.microsoft.com/office/drawing/2014/main" xmlns="" id="{30F593F6-E24E-4C19-AFAD-71889244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181045"/>
            <a:ext cx="452264" cy="358956"/>
          </a:xfrm>
          <a:prstGeom prst="rect">
            <a:avLst/>
          </a:prstGeom>
          <a:noFill/>
        </p:spPr>
      </p:pic>
      <p:pic>
        <p:nvPicPr>
          <p:cNvPr id="7" name="Picture 6" descr="Asset Image Loading....">
            <a:extLst>
              <a:ext uri="{FF2B5EF4-FFF2-40B4-BE49-F238E27FC236}">
                <a16:creationId xmlns:a16="http://schemas.microsoft.com/office/drawing/2014/main" xmlns="" id="{C1C15224-7539-482C-B272-95C1537625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494" y="2756915"/>
            <a:ext cx="298768" cy="3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Toshiba\Downloads\worms-2784915_640.jpg">
            <a:extLst>
              <a:ext uri="{FF2B5EF4-FFF2-40B4-BE49-F238E27FC236}">
                <a16:creationId xmlns:a16="http://schemas.microsoft.com/office/drawing/2014/main" xmlns="" id="{9602AFD6-6843-4185-A29B-0FC7520E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038" y="3469990"/>
            <a:ext cx="451680" cy="324424"/>
          </a:xfrm>
          <a:prstGeom prst="rect">
            <a:avLst/>
          </a:prstGeom>
          <a:noFill/>
        </p:spPr>
      </p:pic>
      <p:pic>
        <p:nvPicPr>
          <p:cNvPr id="10" name="Picture 4" descr="http://www.appropedia.org/images/thumb/b/b7/Compostpileofleaves.png/500px-Compostpileofleaves.png">
            <a:extLst>
              <a:ext uri="{FF2B5EF4-FFF2-40B4-BE49-F238E27FC236}">
                <a16:creationId xmlns:a16="http://schemas.microsoft.com/office/drawing/2014/main" xmlns="" id="{37082765-F3F9-4DD3-8273-FB913F0A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8442" y="4724403"/>
            <a:ext cx="404344" cy="269293"/>
          </a:xfrm>
          <a:prstGeom prst="rect">
            <a:avLst/>
          </a:prstGeom>
          <a:noFill/>
        </p:spPr>
      </p:pic>
      <p:pic>
        <p:nvPicPr>
          <p:cNvPr id="11" name="Picture 2" descr="Humus, Jorden, Dyrkbar, Efterår, Brak, Fel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4114800"/>
            <a:ext cx="583272" cy="36576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B17BC1-969F-4A79-ACF5-E7D139E712B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0200" y="5307975"/>
            <a:ext cx="762000" cy="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281500"/>
              </p:ext>
            </p:extLst>
          </p:nvPr>
        </p:nvGraphicFramePr>
        <p:xfrm>
          <a:off x="457200" y="1397001"/>
          <a:ext cx="8229600" cy="3831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hlinkClick r:id="rId2"/>
                        </a:rPr>
                        <a:t>https://pixabay.com/photos/earthworm-nightcrawlers-soil-worm-2205286/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hlinkClick r:id="rId3"/>
                        </a:rPr>
                        <a:t>https</a:t>
                      </a:r>
                      <a:r>
                        <a:rPr lang="en-IN" sz="1200" dirty="0">
                          <a:hlinkClick r:id="rId3"/>
                        </a:rPr>
                        <a:t>://www.flickr.com/photos/portlandcorps/15699311271 – CC BY 2.0</a:t>
                      </a:r>
                      <a:r>
                        <a:rPr lang="en-IN" sz="1200" dirty="0"/>
                        <a:t> - </a:t>
                      </a:r>
                      <a:r>
                        <a:rPr lang="en-IN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Go to Portland Corps's photostream"/>
                        </a:rPr>
                        <a:t>Portland </a:t>
                      </a:r>
                      <a:r>
                        <a:rPr lang="en-IN" sz="12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Go to Portland Corps's photostream"/>
                        </a:rPr>
                        <a:t>Corps</a:t>
                      </a:r>
                      <a:endParaRPr lang="en-IN" sz="1200" b="1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https://pixabay.com/en/labyrinth-flowerpot-worm-maggot-758076/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hlinkClick r:id="rId5"/>
                        </a:rPr>
                        <a:t>https://www.peakpx.com/632122/wet-fresh-clear-water-nature-nature-physical-geography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hlinkClick r:id="rId6"/>
                        </a:rPr>
                        <a:t>https://www.pxfuel.com/en/free-photo-xgbjf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hlinkClick r:id="rId7"/>
                        </a:rPr>
                        <a:t>https://pixabay.com/photos/green-grow-grow-up-plant-rain-2551467/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7FC2361-F575-4F8E-9C82-16B1B1C9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8440"/>
            <a:ext cx="5466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et, Fresh, Clear, Water, Nature, nature, physical geography preview">
            <a:extLst>
              <a:ext uri="{FF2B5EF4-FFF2-40B4-BE49-F238E27FC236}">
                <a16:creationId xmlns:a16="http://schemas.microsoft.com/office/drawing/2014/main" xmlns="" id="{5A105A16-BBFF-410E-A06D-5442B0E3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339" y="3487738"/>
            <a:ext cx="567328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il, stones, surface, rocks, ground, texture, dirt, outdoor, sand, wallpaper">
            <a:extLst>
              <a:ext uri="{FF2B5EF4-FFF2-40B4-BE49-F238E27FC236}">
                <a16:creationId xmlns:a16="http://schemas.microsoft.com/office/drawing/2014/main" xmlns="" id="{4C094582-1CC7-4A4A-B219-31FF0FB5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031" y="4100745"/>
            <a:ext cx="567327" cy="3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een, Grow, Grow Up, Plant, Rain, Single, Singular">
            <a:extLst>
              <a:ext uri="{FF2B5EF4-FFF2-40B4-BE49-F238E27FC236}">
                <a16:creationId xmlns:a16="http://schemas.microsoft.com/office/drawing/2014/main" xmlns="" id="{FF20398C-420B-46A7-A509-6405FE0A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031" y="4749315"/>
            <a:ext cx="495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arthworm, Nightcrawlers, Soil, Worm, Animal, Garden">
            <a:extLst>
              <a:ext uri="{FF2B5EF4-FFF2-40B4-BE49-F238E27FC236}">
                <a16:creationId xmlns:a16="http://schemas.microsoft.com/office/drawing/2014/main" xmlns="" id="{3B49E7D2-B427-4713-A168-8B8EA3E1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5024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shiba\Downloads\labyrinth-758076_640.png">
            <a:extLst>
              <a:ext uri="{FF2B5EF4-FFF2-40B4-BE49-F238E27FC236}">
                <a16:creationId xmlns:a16="http://schemas.microsoft.com/office/drawing/2014/main" xmlns="" id="{CD182A35-33F3-4BD8-9526-5BFCF7ED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600" y="2763980"/>
            <a:ext cx="406726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F2D210-CF15-4ADD-B822-136E797B1B45}"/>
              </a:ext>
            </a:extLst>
          </p:cNvPr>
          <p:cNvSpPr txBox="1"/>
          <p:nvPr/>
        </p:nvSpPr>
        <p:spPr>
          <a:xfrm>
            <a:off x="304801" y="1066800"/>
            <a:ext cx="80772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352425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Earthworms are vital for good soil. </a:t>
            </a:r>
          </a:p>
          <a:p>
            <a:pPr lvl="1" indent="-352425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They aerate the soil as they move by burrowing small holes. </a:t>
            </a:r>
          </a:p>
          <a:p>
            <a:pPr lvl="1" indent="-352425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They process organic matter in their bodies and return vital compounds to the soil thus  increasing the nutrients available to the plants.</a:t>
            </a:r>
            <a:endParaRPr lang="en-IN" sz="2400" dirty="0">
              <a:solidFill>
                <a:srgbClr val="0C0C0C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D4FA08-EA72-45CC-BC6B-14215C05B954}"/>
              </a:ext>
            </a:extLst>
          </p:cNvPr>
          <p:cNvSpPr txBox="1"/>
          <p:nvPr/>
        </p:nvSpPr>
        <p:spPr>
          <a:xfrm>
            <a:off x="285720" y="152400"/>
            <a:ext cx="7643867" cy="658832"/>
          </a:xfrm>
          <a:prstGeom prst="snip2DiagRect">
            <a:avLst>
              <a:gd name="adj1" fmla="val 0"/>
              <a:gd name="adj2" fmla="val 283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Introduction</a:t>
            </a:r>
          </a:p>
        </p:txBody>
      </p:sp>
      <p:pic>
        <p:nvPicPr>
          <p:cNvPr id="5" name="Picture 4" descr="Asset Image Loading....">
            <a:extLst>
              <a:ext uri="{FF2B5EF4-FFF2-40B4-BE49-F238E27FC236}">
                <a16:creationId xmlns:a16="http://schemas.microsoft.com/office/drawing/2014/main" xmlns="" id="{E4D44B2A-DD12-4C6C-AAD5-CE0085A02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05200"/>
            <a:ext cx="3403944" cy="2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oshiba\Downloads\worms-2784915_640.jpg">
            <a:extLst>
              <a:ext uri="{FF2B5EF4-FFF2-40B4-BE49-F238E27FC236}">
                <a16:creationId xmlns:a16="http://schemas.microsoft.com/office/drawing/2014/main" xmlns="" id="{ED36CDDC-DBF1-4D6F-909E-6821F62A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3621108" cy="260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- Improves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soil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nutrient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CA6945-A6EE-4249-99F4-8127863838A6}"/>
              </a:ext>
            </a:extLst>
          </p:cNvPr>
          <p:cNvSpPr txBox="1"/>
          <p:nvPr/>
        </p:nvSpPr>
        <p:spPr>
          <a:xfrm>
            <a:off x="762000" y="1619071"/>
            <a:ext cx="4038600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1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b="1" dirty="0" smtClean="0"/>
              <a:t>Earthworms </a:t>
            </a:r>
            <a:r>
              <a:rPr lang="en-US" sz="2400" b="1" dirty="0"/>
              <a:t>create humus </a:t>
            </a:r>
            <a:r>
              <a:rPr lang="en-US" sz="2400" b="1" dirty="0" smtClean="0"/>
              <a:t>that contains important </a:t>
            </a:r>
            <a:r>
              <a:rPr lang="en-US" sz="2400" b="1" dirty="0"/>
              <a:t>nutrients </a:t>
            </a:r>
            <a:r>
              <a:rPr lang="en-US" sz="2400" b="1" dirty="0" smtClean="0"/>
              <a:t>useful for </a:t>
            </a:r>
            <a:r>
              <a:rPr lang="en-US" sz="2400" b="1" dirty="0" smtClean="0"/>
              <a:t>plant growth.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6269E-8C02-4CF7-8504-91F83F42DBAF}"/>
              </a:ext>
            </a:extLst>
          </p:cNvPr>
          <p:cNvSpPr txBox="1"/>
          <p:nvPr/>
        </p:nvSpPr>
        <p:spPr>
          <a:xfrm>
            <a:off x="4195730" y="4297740"/>
            <a:ext cx="433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b="1" dirty="0"/>
              <a:t>The worms feed on plant debris such as manure, grass, leaves, and dead roots as well as the soil. </a:t>
            </a:r>
          </a:p>
        </p:txBody>
      </p:sp>
      <p:pic>
        <p:nvPicPr>
          <p:cNvPr id="7" name="Picture 4" descr="http://www.appropedia.org/images/thumb/b/b7/Compostpileofleaves.png/500px-Compostpileofleaves.png">
            <a:extLst>
              <a:ext uri="{FF2B5EF4-FFF2-40B4-BE49-F238E27FC236}">
                <a16:creationId xmlns:a16="http://schemas.microsoft.com/office/drawing/2014/main" xmlns="" id="{6D387C93-BF84-467E-B9FC-FCDE4BDE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703320"/>
            <a:ext cx="3707030" cy="2468880"/>
          </a:xfrm>
          <a:prstGeom prst="rect">
            <a:avLst/>
          </a:prstGeom>
          <a:noFill/>
        </p:spPr>
      </p:pic>
      <p:pic>
        <p:nvPicPr>
          <p:cNvPr id="16386" name="Picture 2" descr="Humus, Jorden, Dyrkbar, Efterår, Brak, Fe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63980"/>
            <a:ext cx="3657600" cy="2293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70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75195A-9B0D-4268-9C88-3AC028EB6D84}"/>
              </a:ext>
            </a:extLst>
          </p:cNvPr>
          <p:cNvSpPr txBox="1"/>
          <p:nvPr/>
        </p:nvSpPr>
        <p:spPr>
          <a:xfrm>
            <a:off x="609600" y="1143000"/>
            <a:ext cx="769009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IN" sz="2400" b="1" dirty="0" smtClean="0"/>
              <a:t>The food they eat is rich </a:t>
            </a:r>
            <a:r>
              <a:rPr lang="en-IN" sz="2400" b="1" dirty="0" smtClean="0"/>
              <a:t>in </a:t>
            </a:r>
            <a:r>
              <a:rPr lang="en-IN" sz="2400" b="1" dirty="0" smtClean="0"/>
              <a:t>mineral </a:t>
            </a:r>
            <a:r>
              <a:rPr lang="en-IN" sz="2400" b="1" dirty="0"/>
              <a:t>and organic </a:t>
            </a:r>
            <a:r>
              <a:rPr lang="en-IN" sz="2400" b="1" dirty="0" smtClean="0"/>
              <a:t>compounds so </a:t>
            </a:r>
            <a:r>
              <a:rPr lang="en-IN" sz="2400" b="1" dirty="0"/>
              <a:t>their cast becomes richer in </a:t>
            </a:r>
            <a:r>
              <a:rPr lang="en-IN" sz="2400" b="1" dirty="0" smtClean="0"/>
              <a:t>nutrients </a:t>
            </a:r>
            <a:r>
              <a:rPr lang="en-IN" sz="2400" b="1" dirty="0"/>
              <a:t>than the soils around them</a:t>
            </a:r>
            <a:r>
              <a:rPr lang="en-US" sz="2400" b="1" dirty="0"/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63056F3-4F0B-4394-BB8D-849D2B5FAEFB}"/>
              </a:ext>
            </a:extLst>
          </p:cNvPr>
          <p:cNvGrpSpPr/>
          <p:nvPr/>
        </p:nvGrpSpPr>
        <p:grpSpPr>
          <a:xfrm>
            <a:off x="271703" y="2301240"/>
            <a:ext cx="8321040" cy="3474720"/>
            <a:chOff x="271703" y="2434679"/>
            <a:chExt cx="8586577" cy="4165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0040DBC-FF91-48A9-B94D-943C4C36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3772933"/>
              <a:ext cx="8429684" cy="1616149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F2837D79-DF53-4C36-80A2-4BBC13E2E4C5}"/>
                </a:ext>
              </a:extLst>
            </p:cNvPr>
            <p:cNvCxnSpPr>
              <a:cxnSpLocks/>
            </p:cNvCxnSpPr>
            <p:nvPr/>
          </p:nvCxnSpPr>
          <p:spPr>
            <a:xfrm>
              <a:off x="428596" y="3544333"/>
              <a:ext cx="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3BB7EB-8FBF-4B04-9538-EDFEE850F0F4}"/>
                </a:ext>
              </a:extLst>
            </p:cNvPr>
            <p:cNvSpPr txBox="1"/>
            <p:nvPr/>
          </p:nvSpPr>
          <p:spPr>
            <a:xfrm>
              <a:off x="271703" y="2819400"/>
              <a:ext cx="14046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Sensory papillae</a:t>
              </a:r>
              <a:endParaRPr lang="en-IN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F6B7B908-6F14-4D23-9776-0C8C41577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1597" y="3204120"/>
              <a:ext cx="649911" cy="1186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EF2E8A4-4AAC-4E69-B3F3-C1D4CD53D5CE}"/>
                </a:ext>
              </a:extLst>
            </p:cNvPr>
            <p:cNvSpPr txBox="1"/>
            <p:nvPr/>
          </p:nvSpPr>
          <p:spPr>
            <a:xfrm>
              <a:off x="1814273" y="2434679"/>
              <a:ext cx="1230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Cerebral ganglion</a:t>
              </a:r>
              <a:endParaRPr lang="en-IN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CD56C713-955F-4AAF-B6F5-A78D9CDE9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6902" y="3204120"/>
              <a:ext cx="1868019" cy="13249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F42B2B5-EDDB-4BD3-8241-C8CA20A94690}"/>
                </a:ext>
              </a:extLst>
            </p:cNvPr>
            <p:cNvSpPr txBox="1"/>
            <p:nvPr/>
          </p:nvSpPr>
          <p:spPr>
            <a:xfrm>
              <a:off x="4817275" y="3247916"/>
              <a:ext cx="13762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Proboscis</a:t>
              </a:r>
              <a:endParaRPr lang="en-IN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9807F0D4-710D-470F-9D20-3515983F6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100" y="3544333"/>
              <a:ext cx="1647750" cy="8901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C60179-AFB7-46BF-BAAD-98D1E23356FC}"/>
                </a:ext>
              </a:extLst>
            </p:cNvPr>
            <p:cNvSpPr txBox="1"/>
            <p:nvPr/>
          </p:nvSpPr>
          <p:spPr>
            <a:xfrm>
              <a:off x="3508173" y="2690451"/>
              <a:ext cx="1279688" cy="5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Mouth</a:t>
              </a:r>
              <a:endParaRPr lang="en-IN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02A7295-99E4-4A9A-87DA-688EF966E3FF}"/>
                </a:ext>
              </a:extLst>
            </p:cNvPr>
            <p:cNvSpPr txBox="1"/>
            <p:nvPr/>
          </p:nvSpPr>
          <p:spPr>
            <a:xfrm>
              <a:off x="7363251" y="3303012"/>
              <a:ext cx="8663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Anus</a:t>
              </a:r>
              <a:endParaRPr lang="en-IN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9E5406AF-A755-466A-ACF9-2B5E6B0214C3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3679253"/>
              <a:ext cx="552533" cy="9318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9CA0EE0F-431D-448D-8815-1CD175F6D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8207" y="5032488"/>
              <a:ext cx="1108443" cy="8685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DB9A3AB-9015-4C8D-979B-795FB3388311}"/>
                </a:ext>
              </a:extLst>
            </p:cNvPr>
            <p:cNvSpPr txBox="1"/>
            <p:nvPr/>
          </p:nvSpPr>
          <p:spPr>
            <a:xfrm>
              <a:off x="380999" y="5830669"/>
              <a:ext cx="159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Lateral nerve cord</a:t>
              </a:r>
              <a:endParaRPr lang="en-IN" sz="2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50F51A5C-3740-483A-A083-75ADA1740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8141" y="4808504"/>
              <a:ext cx="1" cy="10839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F5A72EB-2B65-44AC-A2BF-86813F544BBF}"/>
                </a:ext>
              </a:extLst>
            </p:cNvPr>
            <p:cNvSpPr txBox="1"/>
            <p:nvPr/>
          </p:nvSpPr>
          <p:spPr>
            <a:xfrm>
              <a:off x="2290748" y="5865857"/>
              <a:ext cx="128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Stomach</a:t>
              </a:r>
              <a:endParaRPr lang="en-IN" sz="2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D14F8E60-9D8B-423F-BAD4-7299B5B1D2D3}"/>
                </a:ext>
              </a:extLst>
            </p:cNvPr>
            <p:cNvCxnSpPr>
              <a:cxnSpLocks/>
            </p:cNvCxnSpPr>
            <p:nvPr/>
          </p:nvCxnSpPr>
          <p:spPr>
            <a:xfrm>
              <a:off x="3196618" y="4549351"/>
              <a:ext cx="1299182" cy="1205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91681D7-8DD9-4C9A-95B4-AFCEDF405210}"/>
                </a:ext>
              </a:extLst>
            </p:cNvPr>
            <p:cNvSpPr txBox="1"/>
            <p:nvPr/>
          </p:nvSpPr>
          <p:spPr>
            <a:xfrm>
              <a:off x="3961420" y="5716378"/>
              <a:ext cx="17447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Rhynchocoel</a:t>
              </a:r>
              <a:endParaRPr lang="en-IN" sz="2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833BE6DB-A305-4008-8B5E-D8A0055E3BF7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78" y="4747786"/>
              <a:ext cx="951877" cy="829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E806510-C855-4F0C-AB62-D2DA6B9EF22A}"/>
                </a:ext>
              </a:extLst>
            </p:cNvPr>
            <p:cNvSpPr txBox="1"/>
            <p:nvPr/>
          </p:nvSpPr>
          <p:spPr>
            <a:xfrm>
              <a:off x="6024293" y="5617682"/>
              <a:ext cx="1486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Intestine</a:t>
              </a:r>
              <a:endParaRPr lang="en-IN" sz="2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- Improves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soil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nutrient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5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554909-8129-4004-8E09-9BECF43BDC5E}"/>
              </a:ext>
            </a:extLst>
          </p:cNvPr>
          <p:cNvSpPr txBox="1"/>
          <p:nvPr/>
        </p:nvSpPr>
        <p:spPr>
          <a:xfrm>
            <a:off x="990600" y="5140404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IN" sz="2200" b="1" dirty="0"/>
              <a:t>When the worms die, the body of the worm decomposes quickly which further contribute to the nitrogen content of the soil.</a:t>
            </a:r>
          </a:p>
        </p:txBody>
      </p:sp>
      <p:pic>
        <p:nvPicPr>
          <p:cNvPr id="2050" name="Picture 2" descr="Earthworm, Nightcrawlers, Soil, Worm, Animal, Garden">
            <a:extLst>
              <a:ext uri="{FF2B5EF4-FFF2-40B4-BE49-F238E27FC236}">
                <a16:creationId xmlns:a16="http://schemas.microsoft.com/office/drawing/2014/main" xmlns="" id="{10D07C0A-4874-492B-9D6B-D5766198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- Improves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soil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nutrient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F37EFF-2C0F-4758-B5CC-81E6A47C4982}"/>
              </a:ext>
            </a:extLst>
          </p:cNvPr>
          <p:cNvSpPr txBox="1"/>
          <p:nvPr/>
        </p:nvSpPr>
        <p:spPr>
          <a:xfrm>
            <a:off x="504796" y="1325940"/>
            <a:ext cx="4676804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1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dirty="0" smtClean="0"/>
              <a:t>I</a:t>
            </a:r>
            <a:r>
              <a:rPr lang="en-US" sz="2400" dirty="0" smtClean="0"/>
              <a:t>mprove </a:t>
            </a:r>
            <a:r>
              <a:rPr lang="en-US" sz="2400" dirty="0"/>
              <a:t>drainage and prevent soil erosion and water </a:t>
            </a:r>
            <a:r>
              <a:rPr lang="en-US" sz="2400" dirty="0" smtClean="0"/>
              <a:t>logging, because burrowing </a:t>
            </a:r>
            <a:r>
              <a:rPr lang="en-US" sz="2400" dirty="0"/>
              <a:t>help to loosen and aerate the </a:t>
            </a:r>
            <a:r>
              <a:rPr lang="en-US" sz="2400" dirty="0" smtClean="0"/>
              <a:t>soil.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E56752F-CB99-494C-895D-8ED7548E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4165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– Better drainage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A4E721-FC60-4D59-B661-06C8B1003561}"/>
              </a:ext>
            </a:extLst>
          </p:cNvPr>
          <p:cNvSpPr txBox="1"/>
          <p:nvPr/>
        </p:nvSpPr>
        <p:spPr>
          <a:xfrm>
            <a:off x="4343400" y="4221540"/>
            <a:ext cx="4191000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1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Research has found that soil with earthworms drains as much as 10 times faster than soil without earthworms.</a:t>
            </a:r>
            <a:endParaRPr lang="en-IN" sz="2400" dirty="0"/>
          </a:p>
        </p:txBody>
      </p:sp>
      <p:pic>
        <p:nvPicPr>
          <p:cNvPr id="8" name="Picture 2" descr="C:\Users\Toshiba\Downloads\labyrinth-758076_640.png">
            <a:extLst>
              <a:ext uri="{FF2B5EF4-FFF2-40B4-BE49-F238E27FC236}">
                <a16:creationId xmlns:a16="http://schemas.microsoft.com/office/drawing/2014/main" xmlns="" id="{CD182A35-33F3-4BD8-9526-5BFCF7ED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66" y="3185160"/>
            <a:ext cx="3660534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2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5652F2-FBA5-43C1-BBD0-9B48E7CE39F3}"/>
              </a:ext>
            </a:extLst>
          </p:cNvPr>
          <p:cNvSpPr/>
          <p:nvPr/>
        </p:nvSpPr>
        <p:spPr>
          <a:xfrm>
            <a:off x="3382064" y="2636912"/>
            <a:ext cx="1549976" cy="3075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F3A558-29CC-4C8F-9D07-ED4A1C37E7EC}"/>
              </a:ext>
            </a:extLst>
          </p:cNvPr>
          <p:cNvSpPr txBox="1"/>
          <p:nvPr/>
        </p:nvSpPr>
        <p:spPr>
          <a:xfrm>
            <a:off x="609600" y="1271183"/>
            <a:ext cx="7848600" cy="12434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00025" lvl="1" indent="-2000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The casts of earthworms help to cement the soil particles together</a:t>
            </a:r>
            <a:r>
              <a:rPr lang="en-US" sz="2400" dirty="0" smtClean="0"/>
              <a:t>.</a:t>
            </a:r>
            <a:endParaRPr lang="en-US" sz="2400" dirty="0"/>
          </a:p>
          <a:p>
            <a:pPr marL="200025" lvl="1" indent="-2000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These sticky substances “glue" the mineral particles together. </a:t>
            </a:r>
          </a:p>
        </p:txBody>
      </p:sp>
      <p:pic>
        <p:nvPicPr>
          <p:cNvPr id="6146" name="Picture 2" descr="Wet, Fresh, Clear, Water, Nature, nature, physical geography preview">
            <a:extLst>
              <a:ext uri="{FF2B5EF4-FFF2-40B4-BE49-F238E27FC236}">
                <a16:creationId xmlns:a16="http://schemas.microsoft.com/office/drawing/2014/main" xmlns="" id="{B1FCFD52-AB16-471E-8229-A9D8E753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4921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– Improved Soil structure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5652F2-FBA5-43C1-BBD0-9B48E7CE39F3}"/>
              </a:ext>
            </a:extLst>
          </p:cNvPr>
          <p:cNvSpPr/>
          <p:nvPr/>
        </p:nvSpPr>
        <p:spPr>
          <a:xfrm>
            <a:off x="3382064" y="2636912"/>
            <a:ext cx="1549976" cy="3075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82A229-23E4-4DE4-9E68-F24FED3CE268}"/>
              </a:ext>
            </a:extLst>
          </p:cNvPr>
          <p:cNvSpPr txBox="1"/>
          <p:nvPr/>
        </p:nvSpPr>
        <p:spPr>
          <a:xfrm>
            <a:off x="838200" y="1219200"/>
            <a:ext cx="7391400" cy="10895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1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The mineral particles help to protect the organic matter to some extent from microbial attacks, thus preserving it for a longer time in the soil.</a:t>
            </a:r>
          </a:p>
        </p:txBody>
      </p:sp>
      <p:pic>
        <p:nvPicPr>
          <p:cNvPr id="7170" name="Picture 2" descr="soil, stones, surface, rocks, ground, texture, dirt, outdoor, sand, wallpaper">
            <a:extLst>
              <a:ext uri="{FF2B5EF4-FFF2-40B4-BE49-F238E27FC236}">
                <a16:creationId xmlns:a16="http://schemas.microsoft.com/office/drawing/2014/main" xmlns="" id="{8E5E1506-D10A-4319-AFD0-693E77DA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590799"/>
            <a:ext cx="562047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– Improved Soil structure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4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5652F2-FBA5-43C1-BBD0-9B48E7CE39F3}"/>
              </a:ext>
            </a:extLst>
          </p:cNvPr>
          <p:cNvSpPr/>
          <p:nvPr/>
        </p:nvSpPr>
        <p:spPr>
          <a:xfrm>
            <a:off x="3382064" y="2636912"/>
            <a:ext cx="1549976" cy="3075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63B959-2AB9-4911-B18C-BF84D67A36DE}"/>
              </a:ext>
            </a:extLst>
          </p:cNvPr>
          <p:cNvSpPr txBox="1"/>
          <p:nvPr/>
        </p:nvSpPr>
        <p:spPr>
          <a:xfrm>
            <a:off x="609600" y="1143000"/>
            <a:ext cx="784860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6075" lvl="1" indent="-3460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W</a:t>
            </a:r>
            <a:r>
              <a:rPr lang="en-US" sz="2400" dirty="0" smtClean="0"/>
              <a:t>orm castings improve </a:t>
            </a:r>
            <a:r>
              <a:rPr lang="en-US" sz="2400" dirty="0"/>
              <a:t>the structure and fertility of every type of </a:t>
            </a:r>
            <a:r>
              <a:rPr lang="en-US" sz="2400" dirty="0" smtClean="0"/>
              <a:t>soil.</a:t>
            </a:r>
            <a:endParaRPr lang="en-US" sz="2400" dirty="0"/>
          </a:p>
          <a:p>
            <a:pPr marL="346075" lvl="1" indent="-3460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 marL="346075" lvl="1" indent="-3460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castings are water </a:t>
            </a:r>
            <a:r>
              <a:rPr lang="en-US" sz="2400" dirty="0" smtClean="0"/>
              <a:t>soluble so </a:t>
            </a:r>
            <a:r>
              <a:rPr lang="en-US" sz="2400" dirty="0"/>
              <a:t>they have an immediate positive impact on plant growth.</a:t>
            </a:r>
            <a:endParaRPr lang="en-IN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8194" name="Picture 2" descr="Green, Grow, Grow Up, Plant, Rain, Single, Singular">
            <a:extLst>
              <a:ext uri="{FF2B5EF4-FFF2-40B4-BE49-F238E27FC236}">
                <a16:creationId xmlns:a16="http://schemas.microsoft.com/office/drawing/2014/main" xmlns="" id="{CCDCBBAA-4BA7-4C26-AD4B-DC97230D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937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683955-D4B3-4DB8-9B15-14C8AAAA3C1B}"/>
              </a:ext>
            </a:extLst>
          </p:cNvPr>
          <p:cNvSpPr txBox="1"/>
          <p:nvPr/>
        </p:nvSpPr>
        <p:spPr>
          <a:xfrm>
            <a:off x="447644" y="142852"/>
            <a:ext cx="7477156" cy="7713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Earthworm – Improved Soil structure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3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473</Words>
  <Application>Microsoft Office PowerPoint</Application>
  <PresentationFormat>On-screen Show (4:3)</PresentationFormat>
  <Paragraphs>94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MM Index</vt:lpstr>
      <vt:lpstr>MM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SSSVV</cp:lastModifiedBy>
  <cp:revision>24</cp:revision>
  <dcterms:created xsi:type="dcterms:W3CDTF">2018-12-16T04:20:25Z</dcterms:created>
  <dcterms:modified xsi:type="dcterms:W3CDTF">2021-04-07T16:12:41Z</dcterms:modified>
</cp:coreProperties>
</file>