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I5lyJPJ6X5DqLNGCh0hKUWPm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9"/>
    <a:srgbClr val="FF3399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729BFE-E617-4989-8194-096D3EB0DCC5}">
  <a:tblStyle styleId="{A0729BFE-E617-4989-8194-096D3EB0DC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60932" autoAdjust="0"/>
  </p:normalViewPr>
  <p:slideViewPr>
    <p:cSldViewPr snapToGrid="0">
      <p:cViewPr varScale="1">
        <p:scale>
          <a:sx n="116" d="100"/>
          <a:sy n="116" d="100"/>
        </p:scale>
        <p:origin x="19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854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nio.com/flora-plants/seeds/colza-seed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lora-plants/seeds/soybean-seed-canola-peas-seed-of-field-pea-and-sunflow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akpx.com/583965/plum-berry-fruit-lo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https://pxhere.com/en/photo/1259248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Sesame Seeds: https://www.publicdomainpictures.net/en/view-image.php?image=69665&amp;picture=sesame-heap</a:t>
            </a:r>
            <a:endParaRPr lang="en-IN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Linseed: https://www.publicdomainpictures.net/en/view-image.php?image=260555&amp;picture=linseed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Sunflower seeds :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https://pxhere.com/en/photo/818540</a:t>
            </a:r>
            <a:endParaRPr lang="en-IN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Mustard seeds :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https://pixnio.com/flora-plants/seeds/colza-seeds</a:t>
            </a:r>
            <a:endParaRPr lang="en-IN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Castor Seeds: https://pixabay.com/photos/castor-seed-seeds-tree-nature-2536904/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Mung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Beans: https://pixabay.com/photos/mung-beans-vigna-radiata-moong-bean-166996/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Pea: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https://pixnio.com/flora-plants/seeds/soybean-seed-canola-peas-seed-of-field-pea-and-sunflower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eaLnBrk="1" fontAlgn="auto" latinLnBrk="0" hangingPunct="1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Fenugreek Seeds: https://pixabay.com/photos/fenugreek-seeds-health-pepper-meal-1049596/</a:t>
            </a:r>
          </a:p>
          <a:p>
            <a:pPr rtl="0" eaLnBrk="1" fontAlgn="auto" latinLnBrk="0" hangingPunct="1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Mulberry: https://pixabay.com/photos/mulberry-mulberry-red-mulberry-tree-2353908/</a:t>
            </a: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eaLnBrk="1" fontAlgn="auto" latinLnBrk="0" hangingPunct="1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Plum :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https://www.peakpx.com/583965/plum-berry-fruit-lot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CC0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baseline="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Pigeon Pea: https://pixabay.com/photos/pigeon-peas-pigeon-peas-green-3874445/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Cotton: https://pixabay.com/photos/cotton-tajikistan-buttermilk-3760799/</a:t>
            </a:r>
            <a:endParaRPr lang="en-IN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Jujubes: https://www.maxpixel.net/Jujube-Red-Dates-Xinjiang-Jujube-Food-940598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Grapes: https://pixabay.com/photos/grapes-sun-sunbeam-fruit-vines-3550729/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Dates: https://pixabay.com/illustrations/dates-fruit-sweet-dry-food-3579610/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endParaRPr lang="en-IN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 Fruit: https://pixabay.com/photos/jackfruit-fruit-fresh-tropical-3412939/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rtl="0" fontAlgn="t"/>
            <a:endParaRPr lang="en-IN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 fontAlgn="t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Mango: https://www.publicdomainpictures.net/en/view-image.php?image=27755&amp;picture=mango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21"/>
          <p:cNvGrpSpPr/>
          <p:nvPr/>
        </p:nvGrpSpPr>
        <p:grpSpPr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15" name="Google Shape;15;p21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B3B69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F3151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800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cxnSp>
          <p:nvCxnSpPr>
            <p:cNvPr id="19" name="Google Shape;19;p21"/>
            <p:cNvCxnSpPr/>
            <p:nvPr/>
          </p:nvCxnSpPr>
          <p:spPr>
            <a:xfrm>
              <a:off x="682020" y="0"/>
              <a:ext cx="0" cy="814025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21"/>
            <p:cNvCxnSpPr/>
            <p:nvPr/>
          </p:nvCxnSpPr>
          <p:spPr>
            <a:xfrm>
              <a:off x="0" y="651981"/>
              <a:ext cx="828291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1"/>
            <p:cNvCxnSpPr/>
            <p:nvPr/>
          </p:nvCxnSpPr>
          <p:spPr>
            <a:xfrm>
              <a:off x="748636" y="218977"/>
              <a:ext cx="0" cy="633131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21"/>
            <p:cNvCxnSpPr/>
            <p:nvPr/>
          </p:nvCxnSpPr>
          <p:spPr>
            <a:xfrm>
              <a:off x="196227" y="712914"/>
              <a:ext cx="676124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21"/>
          <p:cNvSpPr/>
          <p:nvPr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/>
          </a:p>
        </p:txBody>
      </p:sp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2807" y="554349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60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aphicFrame>
        <p:nvGraphicFramePr>
          <p:cNvPr id="31" name="Google Shape;31;p23"/>
          <p:cNvGraphicFramePr/>
          <p:nvPr/>
        </p:nvGraphicFramePr>
        <p:xfrm>
          <a:off x="457200" y="1397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{A0729BFE-E617-4989-8194-096D3EB0DCC5}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Slide#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Thumbnail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Source and Attribution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1090" y="52321"/>
            <a:ext cx="967390" cy="9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>
            <a:hlinkClick r:id="rId6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pxhere.com/en/photo/818540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9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hyperlink" Target="https://pixnio.com/flora-plants/seeds/colza-seeds" TargetMode="Externa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hyperlink" Target="https://pixnio.com/flora-plants/seeds/soybean-seed-canola-peas-seed-of-field-pea-and-sunflower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hyperlink" Target="https://www.peakpx.com/583965/plum-berry-fruit-lot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/>
        </p:nvSpPr>
        <p:spPr>
          <a:xfrm>
            <a:off x="803220" y="2067389"/>
            <a:ext cx="7636239" cy="2564571"/>
          </a:xfrm>
          <a:prstGeom prst="rect">
            <a:avLst/>
          </a:prstGeom>
          <a:solidFill>
            <a:srgbClr val="C00000"/>
          </a:solidFill>
          <a:ln w="571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AGRICULTURE IN ANCIENT INDIA</a:t>
            </a:r>
            <a:endParaRPr sz="5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2008684" y="106727"/>
            <a:ext cx="5096656" cy="5978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PLANTING TIME</a:t>
            </a:r>
          </a:p>
        </p:txBody>
      </p:sp>
      <p:sp>
        <p:nvSpPr>
          <p:cNvPr id="175" name="Google Shape;175;p11"/>
          <p:cNvSpPr/>
          <p:nvPr/>
        </p:nvSpPr>
        <p:spPr>
          <a:xfrm>
            <a:off x="421466" y="1850040"/>
            <a:ext cx="8211127" cy="3121891"/>
          </a:xfrm>
          <a:prstGeom prst="ellipse">
            <a:avLst/>
          </a:prstGeom>
          <a:solidFill>
            <a:srgbClr val="5F497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Krishi-Parashara (c.400 BC) and Brhat Samhita predict rains for a particular season.  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/>
        </p:nvSpPr>
        <p:spPr>
          <a:xfrm>
            <a:off x="1588957" y="136707"/>
            <a:ext cx="5711253" cy="55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PREPARATION</a:t>
            </a:r>
          </a:p>
        </p:txBody>
      </p:sp>
      <p:sp>
        <p:nvSpPr>
          <p:cNvPr id="182" name="Google Shape;182;p12"/>
          <p:cNvSpPr/>
          <p:nvPr/>
        </p:nvSpPr>
        <p:spPr>
          <a:xfrm>
            <a:off x="1327870" y="2256019"/>
            <a:ext cx="6302115" cy="1806315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 Rig-Veda, farmers adopted repeated ploughings of land before sowing seeds.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1648918" y="136707"/>
            <a:ext cx="5726243" cy="642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MANAGEMENT</a:t>
            </a:r>
          </a:p>
        </p:txBody>
      </p:sp>
      <p:sp>
        <p:nvSpPr>
          <p:cNvPr id="189" name="Google Shape;189;p13"/>
          <p:cNvSpPr/>
          <p:nvPr/>
        </p:nvSpPr>
        <p:spPr>
          <a:xfrm>
            <a:off x="745269" y="2008828"/>
            <a:ext cx="7494421" cy="283299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Rigveda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Kashyapa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Samhita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Kautilya's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Arthashastra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mentions irrigation of crops by river water through channels as well as irrigation from wells, rivers, tanks, canals etc </a:t>
            </a:r>
            <a:endParaRPr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/>
        </p:nvSpPr>
        <p:spPr>
          <a:xfrm>
            <a:off x="2023672" y="91737"/>
            <a:ext cx="5096656" cy="55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MANURING</a:t>
            </a:r>
          </a:p>
        </p:txBody>
      </p:sp>
      <p:sp>
        <p:nvSpPr>
          <p:cNvPr id="198" name="Google Shape;198;p14"/>
          <p:cNvSpPr/>
          <p:nvPr/>
        </p:nvSpPr>
        <p:spPr>
          <a:xfrm rot="-641655">
            <a:off x="65217" y="1046802"/>
            <a:ext cx="4983600" cy="324352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2">
              <a:lumMod val="5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Krishi-Parashara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it is mentioned that crops grown without manure will not grow well.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9" name="Google Shape;199;p14"/>
          <p:cNvSpPr/>
          <p:nvPr/>
        </p:nvSpPr>
        <p:spPr>
          <a:xfrm rot="-641655">
            <a:off x="4181793" y="2784714"/>
            <a:ext cx="4917228" cy="313112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D2006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There is also a description of a method of preparing manure from cow dung.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/>
        </p:nvSpPr>
        <p:spPr>
          <a:xfrm>
            <a:off x="2188570" y="121717"/>
            <a:ext cx="4676931" cy="55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MANURING</a:t>
            </a:r>
          </a:p>
        </p:txBody>
      </p:sp>
      <p:sp>
        <p:nvSpPr>
          <p:cNvPr id="206" name="Google Shape;206;p15"/>
          <p:cNvSpPr/>
          <p:nvPr/>
        </p:nvSpPr>
        <p:spPr>
          <a:xfrm rot="-641655">
            <a:off x="1517721" y="1553105"/>
            <a:ext cx="5908531" cy="313112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6">
              <a:lumMod val="5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Kautilya also tells the use of cow dung, animal bones, fishes, and milk as manure long back.</a:t>
            </a:r>
            <a:endParaRPr sz="28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/>
        </p:nvSpPr>
        <p:spPr>
          <a:xfrm>
            <a:off x="2338467" y="76747"/>
            <a:ext cx="4467069" cy="55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MANURING</a:t>
            </a:r>
          </a:p>
        </p:txBody>
      </p:sp>
      <p:sp>
        <p:nvSpPr>
          <p:cNvPr id="213" name="Google Shape;213;p16"/>
          <p:cNvSpPr/>
          <p:nvPr/>
        </p:nvSpPr>
        <p:spPr>
          <a:xfrm rot="-641655">
            <a:off x="1436280" y="1769979"/>
            <a:ext cx="6271440" cy="3582220"/>
          </a:xfrm>
          <a:prstGeom prst="cloudCallout">
            <a:avLst>
              <a:gd name="adj1" fmla="val -22481"/>
              <a:gd name="adj2" fmla="val 60404"/>
            </a:avLst>
          </a:prstGeom>
          <a:solidFill>
            <a:schemeClr val="accent5">
              <a:lumMod val="5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Varahamihira’s Brhat Samhita, also recommends growing sesame to flowering stage and then using it as green manure.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Index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17"/>
          <p:cNvGraphicFramePr/>
          <p:nvPr/>
        </p:nvGraphicFramePr>
        <p:xfrm>
          <a:off x="457200" y="1142171"/>
          <a:ext cx="7772400" cy="4648583"/>
        </p:xfrm>
        <a:graphic>
          <a:graphicData uri="http://schemas.openxmlformats.org/drawingml/2006/table">
            <a:tbl>
              <a:tblPr firstRow="1" bandRow="1">
                <a:noFill/>
                <a:tableStyleId>{A0729BFE-E617-4989-8194-096D3EB0DCC5}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</a:rPr>
                        <a:t>Slide#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Thumbnail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Source and Attribution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6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https://pxhere.com/en/photo/1259248</a:t>
                      </a:r>
                      <a:endParaRPr sz="1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Sesame Seeds: https://www.publicdomainpictures.net/en/view-image.php?image=69665&amp;picture=sesame-heap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Linseed: https://www.publicdomainpictures.net/en/view-image.php?image=260555&amp;picture=linseed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Sunflower seeds : </a:t>
                      </a:r>
                      <a:r>
                        <a:rPr lang="en-US" sz="1200" u="sng" dirty="0">
                          <a:solidFill>
                            <a:schemeClr val="hlink"/>
                          </a:solidFill>
                          <a:hlinkClick r:id="rId3"/>
                        </a:rPr>
                        <a:t>https://pxhere.com/en/photo/818540</a:t>
                      </a:r>
                      <a:endParaRPr sz="12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6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Mustard seeds : </a:t>
                      </a:r>
                      <a:r>
                        <a:rPr lang="en-US" sz="1200" u="sng" dirty="0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4"/>
                        </a:rPr>
                        <a:t>https://pixnio.com/flora-plants/seeds/colza-seeds</a:t>
                      </a:r>
                      <a:endParaRPr sz="12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7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Castor Seeds: https://pixabay.com/photos/castor-seed-seeds-tree-nature-2536904/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 err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Mung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Beans: https://pixabay.com/photos/mung-beans-vigna-radiata-moong-bean-166996/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8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Pigeon Pea: https://pixabay.com/photos/pigeon-peas-pigeon-peas-green-3874445/</a:t>
                      </a:r>
                      <a:endParaRPr lang="en-US" sz="12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1" name="Google Shape;2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7649" y="1882308"/>
            <a:ext cx="457200" cy="3429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7629" y="2444700"/>
            <a:ext cx="378542" cy="365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7630" y="3014921"/>
            <a:ext cx="418234" cy="365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4081" y="4652477"/>
            <a:ext cx="577115" cy="3299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402" y="4641081"/>
            <a:ext cx="558219" cy="3191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17" descr="food produce vegetable black cuisine sunflower mussel seeds vegetarian food sunflower seeds a lot sunflower seed clicking nuts seed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80488" y="3581229"/>
            <a:ext cx="445376" cy="365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65496" y="4088726"/>
            <a:ext cx="471250" cy="365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" name="Google Shape;236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06380" y="5236566"/>
            <a:ext cx="460962" cy="3458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Index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18"/>
          <p:cNvGraphicFramePr/>
          <p:nvPr/>
        </p:nvGraphicFramePr>
        <p:xfrm>
          <a:off x="397240" y="1067221"/>
          <a:ext cx="7802380" cy="5333577"/>
        </p:xfrm>
        <a:graphic>
          <a:graphicData uri="http://schemas.openxmlformats.org/drawingml/2006/table">
            <a:tbl>
              <a:tblPr firstRow="1" bandRow="1">
                <a:noFill/>
                <a:tableStyleId>{A0729BFE-E617-4989-8194-096D3EB0DCC5}</a:tableStyleId>
              </a:tblPr>
              <a:tblGrid>
                <a:gridCol w="77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Slide#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Thumbnail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Source and Attribution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8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Field Pea: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https://pixnio.com/flora-plants/seeds/soybean-seed-canola-peas-seed-of-field-pea-and-sunflower</a:t>
                      </a:r>
                      <a:endParaRPr lang="en-US" sz="12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Fenugreek Seeds: https://pixabay.com/photos/fenugreek-seeds-health-pepper-meal-1049596/</a:t>
                      </a:r>
                      <a:endParaRPr lang="en-US" sz="12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Mulberry: https://pixabay.com/photos/mulberry-mulberry-red-mulberry-tree-2353908/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 Plum : </a:t>
                      </a:r>
                      <a:r>
                        <a:rPr lang="en-US" sz="1200" u="sng" dirty="0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4"/>
                        </a:rPr>
                        <a:t>https://www.peakpx.com/583965/plum-berry-fruit-lot</a:t>
                      </a:r>
                      <a:r>
                        <a:rPr lang="en-US" sz="1200" dirty="0">
                          <a:highlight>
                            <a:srgbClr val="FFFFFF"/>
                          </a:highlight>
                        </a:rPr>
                        <a:t> – CC0</a:t>
                      </a:r>
                      <a:endParaRPr lang="en-US" sz="12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Cotton: https://pixabay.com/photos/cotton-tajikistan-buttermilk-3760799/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Jujubes: https://www.maxpixel.net/Jujube-Red-Dates-Xinjiang-Jujube-Food-940598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Grapes: https://pixabay.com/photos/grapes-sun-sunbeam-fruit-vines-3550729/</a:t>
                      </a:r>
                      <a:endParaRPr sz="1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6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Dates: https://pixabay.com/illustrations/dates-fruit-sweet-dry-food-3579610/</a:t>
                      </a:r>
                      <a:endParaRPr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6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Jack Fruit: https://pixabay.com/photos/jackfruit-fruit-fresh-tropical-3412939/</a:t>
                      </a: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6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Mango: https://www.publicdomainpictures.net/en/view-image.php?image=27755&amp;picture=mango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35" name="Google Shape;23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271" y="1798068"/>
            <a:ext cx="528893" cy="365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6303" y="1798068"/>
            <a:ext cx="529825" cy="365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9257" y="3214390"/>
            <a:ext cx="529826" cy="3530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6945" y="3786363"/>
            <a:ext cx="522138" cy="349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6339" y="4331222"/>
            <a:ext cx="510222" cy="3400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" name="Google Shape;25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38364" y="2698232"/>
            <a:ext cx="457201" cy="3046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" name="Google Shape;252;p19" descr="plum berry fruit lot preview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39135" y="2714525"/>
            <a:ext cx="427744" cy="2848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" name="Google Shape;248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41489" y="4865175"/>
            <a:ext cx="438890" cy="3730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" name="Google Shape;249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09353" y="5416201"/>
            <a:ext cx="538424" cy="3588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" name="Google Shape;250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96503" y="5964641"/>
            <a:ext cx="551274" cy="3100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590867" y="136207"/>
            <a:ext cx="7242493" cy="656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 IN ANCIENT HISTORY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0568" y="2494613"/>
            <a:ext cx="6736121" cy="2305552"/>
            <a:chOff x="1140568" y="2494613"/>
            <a:chExt cx="6736121" cy="2305552"/>
          </a:xfrm>
        </p:grpSpPr>
        <p:grpSp>
          <p:nvGrpSpPr>
            <p:cNvPr id="44" name="Google Shape;44;p2"/>
            <p:cNvGrpSpPr/>
            <p:nvPr/>
          </p:nvGrpSpPr>
          <p:grpSpPr>
            <a:xfrm>
              <a:off x="1140568" y="2494613"/>
              <a:ext cx="6736121" cy="2305552"/>
              <a:chOff x="-1" y="0"/>
              <a:chExt cx="6736121" cy="2305552"/>
            </a:xfrm>
          </p:grpSpPr>
          <p:sp>
            <p:nvSpPr>
              <p:cNvPr id="45" name="Google Shape;45;p2"/>
              <p:cNvSpPr/>
              <p:nvPr/>
            </p:nvSpPr>
            <p:spPr>
              <a:xfrm rot="-5400000">
                <a:off x="1175" y="-1175"/>
                <a:ext cx="2305551" cy="2307903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solidFill>
                <a:schemeClr val="accent4"/>
              </a:solidFill>
              <a:ln w="254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Google Shape;46;p2"/>
              <p:cNvSpPr txBox="1"/>
              <p:nvPr/>
            </p:nvSpPr>
            <p:spPr>
              <a:xfrm>
                <a:off x="0" y="576388"/>
                <a:ext cx="1904432" cy="1152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0675" tIns="170675" rIns="170675" bIns="170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1" i="0" u="none" strike="noStrike" cap="none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History of Agriculture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4428055" y="-2513"/>
                <a:ext cx="2305551" cy="2310577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solidFill>
                <a:srgbClr val="4AA9C5"/>
              </a:solidFill>
              <a:ln w="254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Google Shape;48;p2"/>
              <p:cNvSpPr txBox="1"/>
              <p:nvPr/>
            </p:nvSpPr>
            <p:spPr>
              <a:xfrm>
                <a:off x="4829014" y="576388"/>
                <a:ext cx="1907106" cy="1152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0675" tIns="170675" rIns="170675" bIns="170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1" i="0" u="none" strike="noStrike" cap="none" dirty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History of </a:t>
                </a:r>
                <a:r>
                  <a:rPr lang="en-US" sz="2400" b="1" i="0" u="none" strike="noStrike" cap="none" dirty="0" err="1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Civilisation</a:t>
                </a:r>
                <a:endParaRPr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9;p2"/>
            <p:cNvSpPr/>
            <p:nvPr/>
          </p:nvSpPr>
          <p:spPr>
            <a:xfrm>
              <a:off x="3480387" y="3139440"/>
              <a:ext cx="2006014" cy="1203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Both go hand in hand</a:t>
              </a:r>
              <a:endParaRPr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/>
          <p:nvPr/>
        </p:nvSpPr>
        <p:spPr>
          <a:xfrm>
            <a:off x="749507" y="136707"/>
            <a:ext cx="7090347" cy="55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 IN ANCIENT HISTORY</a:t>
            </a:r>
          </a:p>
        </p:txBody>
      </p:sp>
      <p:sp>
        <p:nvSpPr>
          <p:cNvPr id="56" name="Google Shape;56;p3"/>
          <p:cNvSpPr/>
          <p:nvPr/>
        </p:nvSpPr>
        <p:spPr>
          <a:xfrm>
            <a:off x="811603" y="1019330"/>
            <a:ext cx="7253105" cy="10951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5425" marR="0" lvl="0" indent="-225425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Greek diplomat </a:t>
            </a:r>
            <a:r>
              <a:rPr lang="en-US" sz="24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Megasthenes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(300 BC) in his book ”</a:t>
            </a:r>
            <a:r>
              <a:rPr lang="en-US" sz="24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Indika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 provides an eyewitness account of Indian agriculture at that time. </a:t>
            </a:r>
            <a:endParaRPr dirty="0"/>
          </a:p>
        </p:txBody>
      </p:sp>
      <p:sp>
        <p:nvSpPr>
          <p:cNvPr id="57" name="Google Shape;57;p3"/>
          <p:cNvSpPr/>
          <p:nvPr/>
        </p:nvSpPr>
        <p:spPr>
          <a:xfrm>
            <a:off x="890668" y="2416545"/>
            <a:ext cx="6554566" cy="5215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5425" marR="0" lvl="0" indent="-225425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that book he mentions about India as follows :</a:t>
            </a:r>
            <a:endParaRPr dirty="0"/>
          </a:p>
        </p:txBody>
      </p:sp>
      <p:sp>
        <p:nvSpPr>
          <p:cNvPr id="58" name="Google Shape;58;p3"/>
          <p:cNvSpPr/>
          <p:nvPr/>
        </p:nvSpPr>
        <p:spPr>
          <a:xfrm>
            <a:off x="1445844" y="3362084"/>
            <a:ext cx="6738786" cy="119439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 has many huge mountains which abound in fruit-trees of every kind, and many vast plains of great fertility. </a:t>
            </a:r>
            <a:endParaRPr dirty="0"/>
          </a:p>
        </p:txBody>
      </p:sp>
      <p:sp>
        <p:nvSpPr>
          <p:cNvPr id="59" name="Google Shape;59;p3"/>
          <p:cNvSpPr/>
          <p:nvPr/>
        </p:nvSpPr>
        <p:spPr>
          <a:xfrm>
            <a:off x="1445843" y="4819336"/>
            <a:ext cx="6753777" cy="119439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greater part of the soil is under irrigation, and in addition to cereals, millets and different varieties of pulses are also cultivated.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/>
        </p:nvSpPr>
        <p:spPr>
          <a:xfrm>
            <a:off x="509168" y="151696"/>
            <a:ext cx="7375656" cy="1162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 OF OUR AGRICULTURAL PRACTICES IN ANCIENT INDIA</a:t>
            </a:r>
          </a:p>
        </p:txBody>
      </p:sp>
      <p:grpSp>
        <p:nvGrpSpPr>
          <p:cNvPr id="66" name="Google Shape;66;p4"/>
          <p:cNvGrpSpPr/>
          <p:nvPr/>
        </p:nvGrpSpPr>
        <p:grpSpPr>
          <a:xfrm>
            <a:off x="839447" y="1541975"/>
            <a:ext cx="6910465" cy="4828845"/>
            <a:chOff x="2109272" y="1735"/>
            <a:chExt cx="4395194" cy="4904636"/>
          </a:xfrm>
        </p:grpSpPr>
        <p:sp>
          <p:nvSpPr>
            <p:cNvPr id="67" name="Google Shape;67;p4"/>
            <p:cNvSpPr/>
            <p:nvPr/>
          </p:nvSpPr>
          <p:spPr>
            <a:xfrm>
              <a:off x="4107087" y="2454054"/>
              <a:ext cx="399563" cy="2147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" name="Google Shape;68;p4"/>
            <p:cNvSpPr/>
            <p:nvPr/>
          </p:nvSpPr>
          <p:spPr>
            <a:xfrm>
              <a:off x="4107087" y="2454054"/>
              <a:ext cx="399563" cy="12885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" name="Google Shape;69;p4"/>
            <p:cNvSpPr/>
            <p:nvPr/>
          </p:nvSpPr>
          <p:spPr>
            <a:xfrm>
              <a:off x="4107087" y="2454054"/>
              <a:ext cx="399563" cy="4295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0" name="Google Shape;70;p4"/>
            <p:cNvSpPr/>
            <p:nvPr/>
          </p:nvSpPr>
          <p:spPr>
            <a:xfrm>
              <a:off x="4107087" y="2024523"/>
              <a:ext cx="399563" cy="4295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1" name="Google Shape;71;p4"/>
            <p:cNvSpPr/>
            <p:nvPr/>
          </p:nvSpPr>
          <p:spPr>
            <a:xfrm>
              <a:off x="4107087" y="1165463"/>
              <a:ext cx="399563" cy="12885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2" name="Google Shape;72;p4"/>
            <p:cNvSpPr/>
            <p:nvPr/>
          </p:nvSpPr>
          <p:spPr>
            <a:xfrm>
              <a:off x="4107087" y="306402"/>
              <a:ext cx="399563" cy="2147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3" name="Google Shape;73;p4"/>
            <p:cNvSpPr/>
            <p:nvPr/>
          </p:nvSpPr>
          <p:spPr>
            <a:xfrm>
              <a:off x="2109272" y="2149387"/>
              <a:ext cx="1997815" cy="609333"/>
            </a:xfrm>
            <a:prstGeom prst="rect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 txBox="1"/>
            <p:nvPr/>
          </p:nvSpPr>
          <p:spPr>
            <a:xfrm>
              <a:off x="2109272" y="2149387"/>
              <a:ext cx="1997815" cy="60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Agricultural Practices</a:t>
              </a:r>
              <a:endParaRPr dirty="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506651" y="1735"/>
              <a:ext cx="1997815" cy="609333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 txBox="1"/>
            <p:nvPr/>
          </p:nvSpPr>
          <p:spPr>
            <a:xfrm>
              <a:off x="4506651" y="1735"/>
              <a:ext cx="1997815" cy="60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lands</a:t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4506651" y="860796"/>
              <a:ext cx="1997815" cy="609333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 txBox="1"/>
            <p:nvPr/>
          </p:nvSpPr>
          <p:spPr>
            <a:xfrm>
              <a:off x="4506651" y="860796"/>
              <a:ext cx="1997815" cy="60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Crops</a:t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506651" y="1719856"/>
              <a:ext cx="1997815" cy="609333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4506651" y="1719856"/>
              <a:ext cx="1997815" cy="60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Planting Time</a:t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506651" y="2578917"/>
              <a:ext cx="1997815" cy="609333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 txBox="1"/>
            <p:nvPr/>
          </p:nvSpPr>
          <p:spPr>
            <a:xfrm>
              <a:off x="4506651" y="2578917"/>
              <a:ext cx="1997815" cy="60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Land Preparation</a:t>
              </a:r>
              <a:endParaRPr dirty="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06651" y="3437978"/>
              <a:ext cx="1997815" cy="609333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4506651" y="3437978"/>
              <a:ext cx="1997815" cy="60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Water Management</a:t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506651" y="4297038"/>
              <a:ext cx="1997815" cy="609333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 txBox="1"/>
            <p:nvPr/>
          </p:nvSpPr>
          <p:spPr>
            <a:xfrm>
              <a:off x="4506651" y="4297038"/>
              <a:ext cx="1997815" cy="60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Manuring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/>
        </p:nvSpPr>
        <p:spPr>
          <a:xfrm>
            <a:off x="2158584" y="91736"/>
            <a:ext cx="4976734" cy="620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LANDS</a:t>
            </a:r>
          </a:p>
        </p:txBody>
      </p:sp>
      <p:grpSp>
        <p:nvGrpSpPr>
          <p:cNvPr id="93" name="Google Shape;93;p5"/>
          <p:cNvGrpSpPr/>
          <p:nvPr/>
        </p:nvGrpSpPr>
        <p:grpSpPr>
          <a:xfrm>
            <a:off x="1019332" y="1773165"/>
            <a:ext cx="7075357" cy="3473385"/>
            <a:chOff x="1825788" y="1835"/>
            <a:chExt cx="3974911" cy="5332164"/>
          </a:xfrm>
        </p:grpSpPr>
        <p:sp>
          <p:nvSpPr>
            <p:cNvPr id="94" name="Google Shape;94;p5"/>
            <p:cNvSpPr/>
            <p:nvPr/>
          </p:nvSpPr>
          <p:spPr>
            <a:xfrm>
              <a:off x="1828806" y="1835"/>
              <a:ext cx="3971893" cy="2383136"/>
            </a:xfrm>
            <a:prstGeom prst="rect">
              <a:avLst/>
            </a:prstGeom>
            <a:solidFill>
              <a:srgbClr val="D20069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95" name="Google Shape;95;p5"/>
            <p:cNvSpPr txBox="1"/>
            <p:nvPr/>
          </p:nvSpPr>
          <p:spPr>
            <a:xfrm>
              <a:off x="1828806" y="1835"/>
              <a:ext cx="3971893" cy="2383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Rigveda</a:t>
              </a:r>
              <a:r>
                <a:rPr lang="en-US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identified productive and non-productive soils. 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825788" y="2783996"/>
              <a:ext cx="3971893" cy="2550003"/>
            </a:xfrm>
            <a:prstGeom prst="rect">
              <a:avLst/>
            </a:prstGeom>
            <a:solidFill>
              <a:srgbClr val="C09200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1825788" y="2783996"/>
              <a:ext cx="3971893" cy="255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The </a:t>
              </a:r>
              <a:r>
                <a:rPr lang="en-US" sz="2400" b="1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Amarkosha</a:t>
              </a:r>
              <a:r>
                <a:rPr lang="en-US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 (c. 400 BC) described 12 types of lands, depending upon the fertility of the soil, irrigation, and physical characteristics.</a:t>
              </a:r>
              <a:endParaRPr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1963712" y="136706"/>
            <a:ext cx="5006715" cy="620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CROPS</a:t>
            </a:r>
          </a:p>
        </p:txBody>
      </p:sp>
      <p:sp>
        <p:nvSpPr>
          <p:cNvPr id="104" name="Google Shape;104;p6"/>
          <p:cNvSpPr/>
          <p:nvPr/>
        </p:nvSpPr>
        <p:spPr>
          <a:xfrm>
            <a:off x="5244061" y="2293491"/>
            <a:ext cx="3345304" cy="21286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believed that rice was cultivated along the banks of the Indian river Ganges in the sixth millennium BC.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022" y="1723870"/>
            <a:ext cx="4754880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" name="Google Shape;106;p6"/>
          <p:cNvSpPr/>
          <p:nvPr/>
        </p:nvSpPr>
        <p:spPr>
          <a:xfrm>
            <a:off x="1812279" y="5185759"/>
            <a:ext cx="1173106" cy="4642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/>
        </p:nvSpPr>
        <p:spPr>
          <a:xfrm>
            <a:off x="2203555" y="91736"/>
            <a:ext cx="4781863" cy="620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CROPS</a:t>
            </a:r>
          </a:p>
        </p:txBody>
      </p:sp>
      <p:sp>
        <p:nvSpPr>
          <p:cNvPr id="113" name="Google Shape;113;p7"/>
          <p:cNvSpPr/>
          <p:nvPr/>
        </p:nvSpPr>
        <p:spPr>
          <a:xfrm>
            <a:off x="764754" y="900660"/>
            <a:ext cx="7419872" cy="6433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Other crops cultivated in India 3000 to 6000 years ago, include: </a:t>
            </a:r>
            <a:endParaRPr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4317" y="1743217"/>
            <a:ext cx="2789955" cy="1956865"/>
            <a:chOff x="179387" y="1758207"/>
            <a:chExt cx="2789955" cy="1956865"/>
          </a:xfrm>
        </p:grpSpPr>
        <p:pic>
          <p:nvPicPr>
            <p:cNvPr id="114" name="Google Shape;114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387" y="1758207"/>
              <a:ext cx="2789955" cy="1846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7"/>
            <p:cNvSpPr/>
            <p:nvPr/>
          </p:nvSpPr>
          <p:spPr>
            <a:xfrm>
              <a:off x="399826" y="3255051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Sesame Seeds</a:t>
              </a: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9863" y="1815205"/>
            <a:ext cx="2389239" cy="1779946"/>
            <a:chOff x="3234813" y="1935125"/>
            <a:chExt cx="2389239" cy="1779946"/>
          </a:xfrm>
        </p:grpSpPr>
        <p:pic>
          <p:nvPicPr>
            <p:cNvPr id="115" name="Google Shape;11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9446" y="1935125"/>
              <a:ext cx="1759973" cy="1319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7"/>
            <p:cNvSpPr/>
            <p:nvPr/>
          </p:nvSpPr>
          <p:spPr>
            <a:xfrm>
              <a:off x="3234813" y="3255050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Linseed</a:t>
              </a:r>
              <a:endParaRPr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10540" y="4135165"/>
            <a:ext cx="2477729" cy="2078433"/>
            <a:chOff x="3500284" y="4225106"/>
            <a:chExt cx="2477729" cy="2078433"/>
          </a:xfrm>
        </p:grpSpPr>
        <p:pic>
          <p:nvPicPr>
            <p:cNvPr id="116" name="Google Shape;116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9446" y="4225106"/>
              <a:ext cx="2428567" cy="1618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7"/>
            <p:cNvSpPr/>
            <p:nvPr/>
          </p:nvSpPr>
          <p:spPr>
            <a:xfrm>
              <a:off x="3500284" y="5843518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Castor Seeds</a:t>
              </a:r>
              <a:endParaRPr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63075" y="4155984"/>
            <a:ext cx="2521974" cy="2009649"/>
            <a:chOff x="6287729" y="4215944"/>
            <a:chExt cx="2521974" cy="2009649"/>
          </a:xfrm>
        </p:grpSpPr>
        <p:pic>
          <p:nvPicPr>
            <p:cNvPr id="117" name="Google Shape;117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60650" y="4215944"/>
              <a:ext cx="2349053" cy="1565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7"/>
            <p:cNvSpPr/>
            <p:nvPr/>
          </p:nvSpPr>
          <p:spPr>
            <a:xfrm>
              <a:off x="6287729" y="5765572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Mung Beans</a:t>
              </a:r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84593" y="1830196"/>
            <a:ext cx="2389239" cy="1759028"/>
            <a:chOff x="5889523" y="1935126"/>
            <a:chExt cx="2389239" cy="1759028"/>
          </a:xfrm>
        </p:grpSpPr>
        <p:sp>
          <p:nvSpPr>
            <p:cNvPr id="120" name="Google Shape;120;p7"/>
            <p:cNvSpPr/>
            <p:nvPr/>
          </p:nvSpPr>
          <p:spPr>
            <a:xfrm>
              <a:off x="5889523" y="3234133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Safflower</a:t>
              </a:r>
              <a:endParaRPr/>
            </a:p>
          </p:txBody>
        </p:sp>
        <p:pic>
          <p:nvPicPr>
            <p:cNvPr id="124" name="Google Shape;124;p7" descr="food produce vegetable black cuisine sunflower mussel seeds vegetarian food sunflower seeds a lot sunflower seed clicking nuts seed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20043" y="1935126"/>
              <a:ext cx="1874191" cy="12494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419622" y="4233420"/>
            <a:ext cx="2389239" cy="1948009"/>
            <a:chOff x="359662" y="4293380"/>
            <a:chExt cx="2389239" cy="1948009"/>
          </a:xfrm>
        </p:grpSpPr>
        <p:sp>
          <p:nvSpPr>
            <p:cNvPr id="121" name="Google Shape;121;p7"/>
            <p:cNvSpPr/>
            <p:nvPr/>
          </p:nvSpPr>
          <p:spPr>
            <a:xfrm>
              <a:off x="359662" y="5781368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Mustard Seeds</a:t>
              </a:r>
              <a:endParaRPr/>
            </a:p>
          </p:txBody>
        </p:sp>
        <p:pic>
          <p:nvPicPr>
            <p:cNvPr id="125" name="Google Shape;12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3400" y="4293380"/>
              <a:ext cx="1983072" cy="14879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/>
        </p:nvSpPr>
        <p:spPr>
          <a:xfrm>
            <a:off x="2188564" y="121716"/>
            <a:ext cx="4826833" cy="620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CROPS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36842" y="1144749"/>
            <a:ext cx="2802058" cy="2297306"/>
            <a:chOff x="3161692" y="1189719"/>
            <a:chExt cx="2802058" cy="2297306"/>
          </a:xfrm>
        </p:grpSpPr>
        <p:sp>
          <p:nvSpPr>
            <p:cNvPr id="134" name="Google Shape;134;p8"/>
            <p:cNvSpPr/>
            <p:nvPr/>
          </p:nvSpPr>
          <p:spPr>
            <a:xfrm>
              <a:off x="3267408" y="3027004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Pigeon Pea</a:t>
              </a:r>
              <a:endParaRPr dirty="0"/>
            </a:p>
          </p:txBody>
        </p:sp>
        <p:pic>
          <p:nvPicPr>
            <p:cNvPr id="135" name="Google Shape;13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61692" y="1189719"/>
              <a:ext cx="2802058" cy="18233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23462" y="1150231"/>
            <a:ext cx="2442162" cy="2317462"/>
            <a:chOff x="873162" y="1195201"/>
            <a:chExt cx="2442162" cy="2317462"/>
          </a:xfrm>
        </p:grpSpPr>
        <p:pic>
          <p:nvPicPr>
            <p:cNvPr id="136" name="Google Shape;13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3162" y="1195201"/>
              <a:ext cx="2442162" cy="1832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8"/>
            <p:cNvSpPr/>
            <p:nvPr/>
          </p:nvSpPr>
          <p:spPr>
            <a:xfrm>
              <a:off x="1152891" y="3052642"/>
              <a:ext cx="1891151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Field Pea</a:t>
              </a:r>
              <a:endParaRPr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60708" y="1165221"/>
            <a:ext cx="2806995" cy="2338799"/>
            <a:chOff x="6085558" y="1210191"/>
            <a:chExt cx="2806995" cy="2338799"/>
          </a:xfrm>
        </p:grpSpPr>
        <p:pic>
          <p:nvPicPr>
            <p:cNvPr id="137" name="Google Shape;13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85558" y="1210191"/>
              <a:ext cx="2806995" cy="1857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8"/>
            <p:cNvSpPr/>
            <p:nvPr/>
          </p:nvSpPr>
          <p:spPr>
            <a:xfrm>
              <a:off x="6326130" y="3088969"/>
              <a:ext cx="2355831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Fenugreek Seeds</a:t>
              </a:r>
              <a:endParaRPr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0752" y="3579126"/>
            <a:ext cx="3931920" cy="2730185"/>
            <a:chOff x="365761" y="1066800"/>
            <a:chExt cx="3931920" cy="2730185"/>
          </a:xfrm>
        </p:grpSpPr>
        <p:sp>
          <p:nvSpPr>
            <p:cNvPr id="17" name="Google Shape;165;p10"/>
            <p:cNvSpPr/>
            <p:nvPr/>
          </p:nvSpPr>
          <p:spPr>
            <a:xfrm>
              <a:off x="935619" y="3336964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Mulberry</a:t>
              </a:r>
              <a:endParaRPr dirty="0"/>
            </a:p>
          </p:txBody>
        </p:sp>
        <p:pic>
          <p:nvPicPr>
            <p:cNvPr id="18" name="Google Shape;16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5761" y="1066800"/>
              <a:ext cx="3931920" cy="228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4621971" y="3598888"/>
            <a:ext cx="3650074" cy="2675670"/>
            <a:chOff x="4876800" y="2743200"/>
            <a:chExt cx="3650074" cy="2675670"/>
          </a:xfrm>
        </p:grpSpPr>
        <p:sp>
          <p:nvSpPr>
            <p:cNvPr id="20" name="Google Shape;167;p10"/>
            <p:cNvSpPr/>
            <p:nvPr/>
          </p:nvSpPr>
          <p:spPr>
            <a:xfrm>
              <a:off x="5333546" y="4958849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Black Plum</a:t>
              </a:r>
              <a:endParaRPr dirty="0"/>
            </a:p>
          </p:txBody>
        </p:sp>
        <p:pic>
          <p:nvPicPr>
            <p:cNvPr id="21" name="Google Shape;168;p10" descr="plum berry fruit lot preview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76800" y="2743200"/>
              <a:ext cx="3650074" cy="228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/>
        </p:nvSpPr>
        <p:spPr>
          <a:xfrm>
            <a:off x="2323476" y="91736"/>
            <a:ext cx="4601981" cy="620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CROPS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73992" y="1143079"/>
            <a:ext cx="2651760" cy="2355772"/>
            <a:chOff x="3513832" y="1053139"/>
            <a:chExt cx="2651760" cy="2355772"/>
          </a:xfrm>
        </p:grpSpPr>
        <p:sp>
          <p:nvSpPr>
            <p:cNvPr id="148" name="Google Shape;148;p9"/>
            <p:cNvSpPr/>
            <p:nvPr/>
          </p:nvSpPr>
          <p:spPr>
            <a:xfrm>
              <a:off x="3593884" y="2948890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Jujubes</a:t>
              </a:r>
              <a:endParaRPr dirty="0"/>
            </a:p>
          </p:txBody>
        </p:sp>
        <p:pic>
          <p:nvPicPr>
            <p:cNvPr id="149" name="Google Shape;14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3832" y="1053139"/>
              <a:ext cx="2651760" cy="20116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22788" y="1145362"/>
            <a:ext cx="2651760" cy="2369818"/>
            <a:chOff x="457698" y="1040432"/>
            <a:chExt cx="2651760" cy="2369818"/>
          </a:xfrm>
        </p:grpSpPr>
        <p:pic>
          <p:nvPicPr>
            <p:cNvPr id="147" name="Google Shape;147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698" y="1040432"/>
              <a:ext cx="2651760" cy="201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9"/>
            <p:cNvSpPr/>
            <p:nvPr/>
          </p:nvSpPr>
          <p:spPr>
            <a:xfrm>
              <a:off x="525828" y="2950229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974806"/>
                  </a:solidFill>
                  <a:latin typeface="Calibri"/>
                  <a:ea typeface="Calibri"/>
                  <a:cs typeface="Calibri"/>
                  <a:sym typeface="Calibri"/>
                </a:rPr>
                <a:t>Cotton</a:t>
              </a:r>
              <a:endParaRPr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47470" y="1139250"/>
            <a:ext cx="2651760" cy="2360836"/>
            <a:chOff x="6417290" y="1064300"/>
            <a:chExt cx="2651760" cy="2360836"/>
          </a:xfrm>
        </p:grpSpPr>
        <p:pic>
          <p:nvPicPr>
            <p:cNvPr id="151" name="Google Shape;15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17290" y="1064300"/>
              <a:ext cx="2651760" cy="201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9"/>
            <p:cNvSpPr/>
            <p:nvPr/>
          </p:nvSpPr>
          <p:spPr>
            <a:xfrm>
              <a:off x="6524339" y="2965115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Grapes</a:t>
              </a:r>
              <a:endParaRPr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4993" y="3629497"/>
            <a:ext cx="2651760" cy="2473491"/>
            <a:chOff x="579803" y="3524567"/>
            <a:chExt cx="2651760" cy="2473491"/>
          </a:xfrm>
        </p:grpSpPr>
        <p:pic>
          <p:nvPicPr>
            <p:cNvPr id="153" name="Google Shape;153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9803" y="3524567"/>
              <a:ext cx="2651760" cy="201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9"/>
            <p:cNvSpPr/>
            <p:nvPr/>
          </p:nvSpPr>
          <p:spPr>
            <a:xfrm>
              <a:off x="626674" y="5538037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Dates</a:t>
              </a:r>
              <a:endParaRPr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99210" y="3616351"/>
            <a:ext cx="2651760" cy="2469912"/>
            <a:chOff x="3533923" y="3511420"/>
            <a:chExt cx="2651760" cy="2469912"/>
          </a:xfrm>
        </p:grpSpPr>
        <p:pic>
          <p:nvPicPr>
            <p:cNvPr id="155" name="Google Shape;155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33923" y="3511420"/>
              <a:ext cx="2651760" cy="201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9"/>
            <p:cNvSpPr/>
            <p:nvPr/>
          </p:nvSpPr>
          <p:spPr>
            <a:xfrm>
              <a:off x="3606835" y="5521311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81514"/>
                  </a:solidFill>
                  <a:latin typeface="Calibri"/>
                  <a:ea typeface="Calibri"/>
                  <a:cs typeface="Calibri"/>
                  <a:sym typeface="Calibri"/>
                </a:rPr>
                <a:t>Jack Fruit</a:t>
              </a:r>
              <a:endParaRPr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22616" y="3601950"/>
            <a:ext cx="2651760" cy="2357302"/>
            <a:chOff x="6492240" y="3571970"/>
            <a:chExt cx="2651760" cy="2357302"/>
          </a:xfrm>
        </p:grpSpPr>
        <p:pic>
          <p:nvPicPr>
            <p:cNvPr id="157" name="Google Shape;157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92240" y="3571970"/>
              <a:ext cx="2651760" cy="201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9"/>
            <p:cNvSpPr/>
            <p:nvPr/>
          </p:nvSpPr>
          <p:spPr>
            <a:xfrm>
              <a:off x="6619851" y="5469251"/>
              <a:ext cx="2389239" cy="4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Mango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963</Words>
  <Application>Microsoft Macintosh PowerPoint</Application>
  <PresentationFormat>On-screen Show (4:3)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keshaba</dc:creator>
  <cp:lastModifiedBy>Microsoft Office User</cp:lastModifiedBy>
  <cp:revision>12</cp:revision>
  <dcterms:created xsi:type="dcterms:W3CDTF">2018-12-16T04:20:25Z</dcterms:created>
  <dcterms:modified xsi:type="dcterms:W3CDTF">2021-04-21T01:28:06Z</dcterms:modified>
</cp:coreProperties>
</file>