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72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+v02wXWaGjDrN4BrgGm7Sqap5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C63579-E0B3-4E59-80FC-3881767DD3F3}">
  <a:tblStyle styleId="{12C63579-E0B3-4E59-80FC-3881767DD3F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2"/>
    <p:restoredTop sz="69176" autoAdjust="0"/>
  </p:normalViewPr>
  <p:slideViewPr>
    <p:cSldViewPr snapToGrid="0">
      <p:cViewPr varScale="1">
        <p:scale>
          <a:sx n="116" d="100"/>
          <a:sy n="116" d="100"/>
        </p:scale>
        <p:origin x="19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A766C-5C70-4FEE-966C-6B54EE519B46}" type="doc">
      <dgm:prSet loTypeId="urn:microsoft.com/office/officeart/2005/8/layout/cycle2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FBFAB4B-B3D6-47B5-A957-46C3BF585958}">
      <dgm:prSet phldrT="[Text]" custT="1"/>
      <dgm:spPr/>
      <dgm:t>
        <a:bodyPr/>
        <a:lstStyle/>
        <a:p>
          <a:pPr rtl="0"/>
          <a:r>
            <a:rPr lang="en-US" sz="2400" dirty="0">
              <a:solidFill>
                <a:srgbClr val="600000"/>
              </a:solidFill>
              <a:latin typeface="Calibri"/>
              <a:ea typeface="Calibri"/>
              <a:cs typeface="Calibri"/>
              <a:sym typeface="Calibri"/>
            </a:rPr>
            <a:t>To make the soil fertile</a:t>
          </a:r>
          <a:endParaRPr lang="en-US" sz="2400" dirty="0"/>
        </a:p>
      </dgm:t>
    </dgm:pt>
    <dgm:pt modelId="{28B73F1E-A59A-4C4B-99C6-767FF7DF1B67}" type="parTrans" cxnId="{0B809F0F-A71F-4E17-A4B6-8DBE85ECF517}">
      <dgm:prSet/>
      <dgm:spPr/>
      <dgm:t>
        <a:bodyPr/>
        <a:lstStyle/>
        <a:p>
          <a:endParaRPr lang="en-US"/>
        </a:p>
      </dgm:t>
    </dgm:pt>
    <dgm:pt modelId="{138A47ED-947A-4DA4-B2CD-CB599871655C}" type="sibTrans" cxnId="{0B809F0F-A71F-4E17-A4B6-8DBE85ECF517}">
      <dgm:prSet/>
      <dgm:spPr/>
      <dgm:t>
        <a:bodyPr/>
        <a:lstStyle/>
        <a:p>
          <a:endParaRPr lang="en-US"/>
        </a:p>
      </dgm:t>
    </dgm:pt>
    <dgm:pt modelId="{5AB56974-4DF9-433F-9902-B8E84E55AE57}">
      <dgm:prSet phldrT="[Text]" custT="1"/>
      <dgm:spPr/>
      <dgm:t>
        <a:bodyPr/>
        <a:lstStyle/>
        <a:p>
          <a:pPr rtl="0"/>
          <a:r>
            <a:rPr lang="en-US" sz="2400" dirty="0">
              <a:solidFill>
                <a:srgbClr val="600000"/>
              </a:solidFill>
              <a:latin typeface="Calibri"/>
              <a:ea typeface="Calibri"/>
              <a:cs typeface="Calibri"/>
              <a:sym typeface="Calibri"/>
            </a:rPr>
            <a:t>To reduce the use of chemical </a:t>
          </a:r>
          <a:r>
            <a:rPr lang="en-US" sz="2400" dirty="0" err="1">
              <a:solidFill>
                <a:srgbClr val="600000"/>
              </a:solidFill>
              <a:latin typeface="Calibri"/>
              <a:ea typeface="Calibri"/>
              <a:cs typeface="Calibri"/>
              <a:sym typeface="Calibri"/>
            </a:rPr>
            <a:t>fertilisers</a:t>
          </a:r>
          <a:endParaRPr lang="en-US" sz="2400" dirty="0"/>
        </a:p>
      </dgm:t>
    </dgm:pt>
    <dgm:pt modelId="{475285C2-C871-4AF9-9414-7A746DA55B53}" type="parTrans" cxnId="{83681869-40D0-4595-97DC-C50526D243B4}">
      <dgm:prSet/>
      <dgm:spPr/>
      <dgm:t>
        <a:bodyPr/>
        <a:lstStyle/>
        <a:p>
          <a:endParaRPr lang="en-US"/>
        </a:p>
      </dgm:t>
    </dgm:pt>
    <dgm:pt modelId="{85B94B03-A96C-487B-9512-2777384A4DA6}" type="sibTrans" cxnId="{83681869-40D0-4595-97DC-C50526D243B4}">
      <dgm:prSet/>
      <dgm:spPr/>
      <dgm:t>
        <a:bodyPr/>
        <a:lstStyle/>
        <a:p>
          <a:endParaRPr lang="en-US"/>
        </a:p>
      </dgm:t>
    </dgm:pt>
    <dgm:pt modelId="{EF7D259E-3203-46F4-AAE0-C234345FA1B9}">
      <dgm:prSet phldrT="[Text]" custT="1"/>
      <dgm:spPr/>
      <dgm:t>
        <a:bodyPr/>
        <a:lstStyle/>
        <a:p>
          <a:pPr rtl="0"/>
          <a:r>
            <a:rPr lang="en-US" sz="2400" dirty="0">
              <a:solidFill>
                <a:srgbClr val="600000"/>
              </a:solidFill>
              <a:latin typeface="Calibri"/>
              <a:ea typeface="Calibri"/>
              <a:cs typeface="Calibri"/>
              <a:sym typeface="Calibri"/>
            </a:rPr>
            <a:t>To reduce the weeds and pests</a:t>
          </a:r>
          <a:endParaRPr lang="en-US" sz="2400" dirty="0"/>
        </a:p>
      </dgm:t>
    </dgm:pt>
    <dgm:pt modelId="{1E33818B-AB53-4F55-B2B9-1BFF7DD58B93}" type="parTrans" cxnId="{57D197DE-3102-449A-88BC-9045998AF696}">
      <dgm:prSet/>
      <dgm:spPr/>
      <dgm:t>
        <a:bodyPr/>
        <a:lstStyle/>
        <a:p>
          <a:endParaRPr lang="en-US"/>
        </a:p>
      </dgm:t>
    </dgm:pt>
    <dgm:pt modelId="{5BC9B12E-EFF6-475B-B3A9-ECD35C127FF5}" type="sibTrans" cxnId="{57D197DE-3102-449A-88BC-9045998AF696}">
      <dgm:prSet/>
      <dgm:spPr/>
      <dgm:t>
        <a:bodyPr/>
        <a:lstStyle/>
        <a:p>
          <a:endParaRPr lang="en-US"/>
        </a:p>
      </dgm:t>
    </dgm:pt>
    <dgm:pt modelId="{110EA1E0-CA4E-453E-A5F9-4977DF45C9D7}" type="pres">
      <dgm:prSet presAssocID="{9EAA766C-5C70-4FEE-966C-6B54EE519B46}" presName="cycle" presStyleCnt="0">
        <dgm:presLayoutVars>
          <dgm:dir/>
          <dgm:resizeHandles val="exact"/>
        </dgm:presLayoutVars>
      </dgm:prSet>
      <dgm:spPr/>
    </dgm:pt>
    <dgm:pt modelId="{5EFB8874-480C-466A-B309-5D76FECEDA8C}" type="pres">
      <dgm:prSet presAssocID="{3FBFAB4B-B3D6-47B5-A957-46C3BF585958}" presName="node" presStyleLbl="node1" presStyleIdx="0" presStyleCnt="3" custScaleY="47347" custRadScaleRad="101755">
        <dgm:presLayoutVars>
          <dgm:bulletEnabled val="1"/>
        </dgm:presLayoutVars>
      </dgm:prSet>
      <dgm:spPr/>
    </dgm:pt>
    <dgm:pt modelId="{8D302FBF-CC01-4591-A5A4-5ECD591C4170}" type="pres">
      <dgm:prSet presAssocID="{138A47ED-947A-4DA4-B2CD-CB599871655C}" presName="sibTrans" presStyleLbl="sibTrans2D1" presStyleIdx="0" presStyleCnt="3"/>
      <dgm:spPr/>
    </dgm:pt>
    <dgm:pt modelId="{7DE8F4F4-51EF-44A7-8DB1-0F6392186543}" type="pres">
      <dgm:prSet presAssocID="{138A47ED-947A-4DA4-B2CD-CB599871655C}" presName="connectorText" presStyleLbl="sibTrans2D1" presStyleIdx="0" presStyleCnt="3"/>
      <dgm:spPr/>
    </dgm:pt>
    <dgm:pt modelId="{507E37B0-DAA7-4DE3-A65F-1D933ADD49CC}" type="pres">
      <dgm:prSet presAssocID="{5AB56974-4DF9-433F-9902-B8E84E55AE57}" presName="node" presStyleLbl="node1" presStyleIdx="1" presStyleCnt="3" custScaleX="109555" custScaleY="53025" custRadScaleRad="93038" custRadScaleInc="-40219">
        <dgm:presLayoutVars>
          <dgm:bulletEnabled val="1"/>
        </dgm:presLayoutVars>
      </dgm:prSet>
      <dgm:spPr/>
    </dgm:pt>
    <dgm:pt modelId="{A68D0EEB-30C1-4713-8BCC-CE45F3ACC59E}" type="pres">
      <dgm:prSet presAssocID="{85B94B03-A96C-487B-9512-2777384A4DA6}" presName="sibTrans" presStyleLbl="sibTrans2D1" presStyleIdx="1" presStyleCnt="3"/>
      <dgm:spPr/>
    </dgm:pt>
    <dgm:pt modelId="{F0B0740D-B1A8-4C52-8442-23ABAB67D248}" type="pres">
      <dgm:prSet presAssocID="{85B94B03-A96C-487B-9512-2777384A4DA6}" presName="connectorText" presStyleLbl="sibTrans2D1" presStyleIdx="1" presStyleCnt="3"/>
      <dgm:spPr/>
    </dgm:pt>
    <dgm:pt modelId="{69BB9550-E46B-47E5-925C-D4EE8CD1A940}" type="pres">
      <dgm:prSet presAssocID="{EF7D259E-3203-46F4-AAE0-C234345FA1B9}" presName="node" presStyleLbl="node1" presStyleIdx="2" presStyleCnt="3" custScaleY="49057" custRadScaleRad="110261" custRadScaleInc="42543">
        <dgm:presLayoutVars>
          <dgm:bulletEnabled val="1"/>
        </dgm:presLayoutVars>
      </dgm:prSet>
      <dgm:spPr/>
    </dgm:pt>
    <dgm:pt modelId="{F4BB78BF-DC23-4C16-828B-943FB3A72C75}" type="pres">
      <dgm:prSet presAssocID="{5BC9B12E-EFF6-475B-B3A9-ECD35C127FF5}" presName="sibTrans" presStyleLbl="sibTrans2D1" presStyleIdx="2" presStyleCnt="3"/>
      <dgm:spPr/>
    </dgm:pt>
    <dgm:pt modelId="{E2E57BC7-A830-43E8-84EF-A90E5BC98A5D}" type="pres">
      <dgm:prSet presAssocID="{5BC9B12E-EFF6-475B-B3A9-ECD35C127FF5}" presName="connectorText" presStyleLbl="sibTrans2D1" presStyleIdx="2" presStyleCnt="3"/>
      <dgm:spPr/>
    </dgm:pt>
  </dgm:ptLst>
  <dgm:cxnLst>
    <dgm:cxn modelId="{0B809F0F-A71F-4E17-A4B6-8DBE85ECF517}" srcId="{9EAA766C-5C70-4FEE-966C-6B54EE519B46}" destId="{3FBFAB4B-B3D6-47B5-A957-46C3BF585958}" srcOrd="0" destOrd="0" parTransId="{28B73F1E-A59A-4C4B-99C6-767FF7DF1B67}" sibTransId="{138A47ED-947A-4DA4-B2CD-CB599871655C}"/>
    <dgm:cxn modelId="{D73FDA30-44BF-4464-8084-298F548F0CD5}" type="presOf" srcId="{138A47ED-947A-4DA4-B2CD-CB599871655C}" destId="{7DE8F4F4-51EF-44A7-8DB1-0F6392186543}" srcOrd="1" destOrd="0" presId="urn:microsoft.com/office/officeart/2005/8/layout/cycle2"/>
    <dgm:cxn modelId="{0EE97536-AB39-4979-A257-963A08EFE38F}" type="presOf" srcId="{9EAA766C-5C70-4FEE-966C-6B54EE519B46}" destId="{110EA1E0-CA4E-453E-A5F9-4977DF45C9D7}" srcOrd="0" destOrd="0" presId="urn:microsoft.com/office/officeart/2005/8/layout/cycle2"/>
    <dgm:cxn modelId="{78674548-373E-4D4A-A407-3268D771BEF5}" type="presOf" srcId="{138A47ED-947A-4DA4-B2CD-CB599871655C}" destId="{8D302FBF-CC01-4591-A5A4-5ECD591C4170}" srcOrd="0" destOrd="0" presId="urn:microsoft.com/office/officeart/2005/8/layout/cycle2"/>
    <dgm:cxn modelId="{05B99355-E7A5-4942-8E27-6A04B1BC678A}" type="presOf" srcId="{85B94B03-A96C-487B-9512-2777384A4DA6}" destId="{A68D0EEB-30C1-4713-8BCC-CE45F3ACC59E}" srcOrd="0" destOrd="0" presId="urn:microsoft.com/office/officeart/2005/8/layout/cycle2"/>
    <dgm:cxn modelId="{392E6161-17B9-4190-9BC6-6181A6C799BB}" type="presOf" srcId="{5AB56974-4DF9-433F-9902-B8E84E55AE57}" destId="{507E37B0-DAA7-4DE3-A65F-1D933ADD49CC}" srcOrd="0" destOrd="0" presId="urn:microsoft.com/office/officeart/2005/8/layout/cycle2"/>
    <dgm:cxn modelId="{83681869-40D0-4595-97DC-C50526D243B4}" srcId="{9EAA766C-5C70-4FEE-966C-6B54EE519B46}" destId="{5AB56974-4DF9-433F-9902-B8E84E55AE57}" srcOrd="1" destOrd="0" parTransId="{475285C2-C871-4AF9-9414-7A746DA55B53}" sibTransId="{85B94B03-A96C-487B-9512-2777384A4DA6}"/>
    <dgm:cxn modelId="{7F062A74-CF84-4CA1-8A3E-40A61EA1F1BD}" type="presOf" srcId="{3FBFAB4B-B3D6-47B5-A957-46C3BF585958}" destId="{5EFB8874-480C-466A-B309-5D76FECEDA8C}" srcOrd="0" destOrd="0" presId="urn:microsoft.com/office/officeart/2005/8/layout/cycle2"/>
    <dgm:cxn modelId="{D1EB787B-28F9-461D-ABE8-DF1EFBF17577}" type="presOf" srcId="{5BC9B12E-EFF6-475B-B3A9-ECD35C127FF5}" destId="{E2E57BC7-A830-43E8-84EF-A90E5BC98A5D}" srcOrd="1" destOrd="0" presId="urn:microsoft.com/office/officeart/2005/8/layout/cycle2"/>
    <dgm:cxn modelId="{CFA623B2-D19F-4D78-80FD-14BF7F815994}" type="presOf" srcId="{EF7D259E-3203-46F4-AAE0-C234345FA1B9}" destId="{69BB9550-E46B-47E5-925C-D4EE8CD1A940}" srcOrd="0" destOrd="0" presId="urn:microsoft.com/office/officeart/2005/8/layout/cycle2"/>
    <dgm:cxn modelId="{57D197DE-3102-449A-88BC-9045998AF696}" srcId="{9EAA766C-5C70-4FEE-966C-6B54EE519B46}" destId="{EF7D259E-3203-46F4-AAE0-C234345FA1B9}" srcOrd="2" destOrd="0" parTransId="{1E33818B-AB53-4F55-B2B9-1BFF7DD58B93}" sibTransId="{5BC9B12E-EFF6-475B-B3A9-ECD35C127FF5}"/>
    <dgm:cxn modelId="{35D5D6E5-508A-42CB-B5C2-94F3AC180686}" type="presOf" srcId="{5BC9B12E-EFF6-475B-B3A9-ECD35C127FF5}" destId="{F4BB78BF-DC23-4C16-828B-943FB3A72C75}" srcOrd="0" destOrd="0" presId="urn:microsoft.com/office/officeart/2005/8/layout/cycle2"/>
    <dgm:cxn modelId="{502BE3FE-31AD-4050-8ADD-B8A203F39C1F}" type="presOf" srcId="{85B94B03-A96C-487B-9512-2777384A4DA6}" destId="{F0B0740D-B1A8-4C52-8442-23ABAB67D248}" srcOrd="1" destOrd="0" presId="urn:microsoft.com/office/officeart/2005/8/layout/cycle2"/>
    <dgm:cxn modelId="{8CA8DB62-98E0-4031-B002-5C990C0E8B30}" type="presParOf" srcId="{110EA1E0-CA4E-453E-A5F9-4977DF45C9D7}" destId="{5EFB8874-480C-466A-B309-5D76FECEDA8C}" srcOrd="0" destOrd="0" presId="urn:microsoft.com/office/officeart/2005/8/layout/cycle2"/>
    <dgm:cxn modelId="{60CB85E4-DA8A-4A56-A381-B42B99FE5329}" type="presParOf" srcId="{110EA1E0-CA4E-453E-A5F9-4977DF45C9D7}" destId="{8D302FBF-CC01-4591-A5A4-5ECD591C4170}" srcOrd="1" destOrd="0" presId="urn:microsoft.com/office/officeart/2005/8/layout/cycle2"/>
    <dgm:cxn modelId="{87A29955-DC03-46E3-A916-1CA73F104433}" type="presParOf" srcId="{8D302FBF-CC01-4591-A5A4-5ECD591C4170}" destId="{7DE8F4F4-51EF-44A7-8DB1-0F6392186543}" srcOrd="0" destOrd="0" presId="urn:microsoft.com/office/officeart/2005/8/layout/cycle2"/>
    <dgm:cxn modelId="{0CC755E1-2757-4783-8754-EF7A07BFC461}" type="presParOf" srcId="{110EA1E0-CA4E-453E-A5F9-4977DF45C9D7}" destId="{507E37B0-DAA7-4DE3-A65F-1D933ADD49CC}" srcOrd="2" destOrd="0" presId="urn:microsoft.com/office/officeart/2005/8/layout/cycle2"/>
    <dgm:cxn modelId="{9AC3C014-BFED-49FE-B178-24DAA585425B}" type="presParOf" srcId="{110EA1E0-CA4E-453E-A5F9-4977DF45C9D7}" destId="{A68D0EEB-30C1-4713-8BCC-CE45F3ACC59E}" srcOrd="3" destOrd="0" presId="urn:microsoft.com/office/officeart/2005/8/layout/cycle2"/>
    <dgm:cxn modelId="{8DAFFE31-97CB-49EC-95E7-F36794C827EB}" type="presParOf" srcId="{A68D0EEB-30C1-4713-8BCC-CE45F3ACC59E}" destId="{F0B0740D-B1A8-4C52-8442-23ABAB67D248}" srcOrd="0" destOrd="0" presId="urn:microsoft.com/office/officeart/2005/8/layout/cycle2"/>
    <dgm:cxn modelId="{78106D6C-1BA8-4816-9DB7-B0527D6C684E}" type="presParOf" srcId="{110EA1E0-CA4E-453E-A5F9-4977DF45C9D7}" destId="{69BB9550-E46B-47E5-925C-D4EE8CD1A940}" srcOrd="4" destOrd="0" presId="urn:microsoft.com/office/officeart/2005/8/layout/cycle2"/>
    <dgm:cxn modelId="{6DC3B264-7B4C-4CC0-BA4F-A3194075DA34}" type="presParOf" srcId="{110EA1E0-CA4E-453E-A5F9-4977DF45C9D7}" destId="{F4BB78BF-DC23-4C16-828B-943FB3A72C75}" srcOrd="5" destOrd="0" presId="urn:microsoft.com/office/officeart/2005/8/layout/cycle2"/>
    <dgm:cxn modelId="{D06AF377-A3B5-4BBD-B69E-2550DBD61C3F}" type="presParOf" srcId="{F4BB78BF-DC23-4C16-828B-943FB3A72C75}" destId="{E2E57BC7-A830-43E8-84EF-A90E5BC98A5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B8874-480C-466A-B309-5D76FECEDA8C}">
      <dsp:nvSpPr>
        <dsp:cNvPr id="0" name=""/>
        <dsp:cNvSpPr/>
      </dsp:nvSpPr>
      <dsp:spPr>
        <a:xfrm>
          <a:off x="2539943" y="1000095"/>
          <a:ext cx="2735255" cy="12950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600000"/>
              </a:solidFill>
              <a:latin typeface="Calibri"/>
              <a:ea typeface="Calibri"/>
              <a:cs typeface="Calibri"/>
              <a:sym typeface="Calibri"/>
            </a:rPr>
            <a:t>To make the soil fertile</a:t>
          </a:r>
          <a:endParaRPr lang="en-US" sz="2400" kern="1200" dirty="0"/>
        </a:p>
      </dsp:txBody>
      <dsp:txXfrm>
        <a:off x="2940512" y="1189752"/>
        <a:ext cx="1934117" cy="915747"/>
      </dsp:txXfrm>
    </dsp:sp>
    <dsp:sp modelId="{8D302FBF-CC01-4591-A5A4-5ECD591C4170}">
      <dsp:nvSpPr>
        <dsp:cNvPr id="0" name=""/>
        <dsp:cNvSpPr/>
      </dsp:nvSpPr>
      <dsp:spPr>
        <a:xfrm rot="3014820">
          <a:off x="4488688" y="2449063"/>
          <a:ext cx="938862" cy="923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538610" y="2527235"/>
        <a:ext cx="661918" cy="553888"/>
      </dsp:txXfrm>
    </dsp:sp>
    <dsp:sp modelId="{507E37B0-DAA7-4DE3-A65F-1D933ADD49CC}">
      <dsp:nvSpPr>
        <dsp:cNvPr id="0" name=""/>
        <dsp:cNvSpPr/>
      </dsp:nvSpPr>
      <dsp:spPr>
        <a:xfrm>
          <a:off x="4602757" y="3559545"/>
          <a:ext cx="2996609" cy="1450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600000"/>
              </a:solidFill>
              <a:latin typeface="Calibri"/>
              <a:ea typeface="Calibri"/>
              <a:cs typeface="Calibri"/>
              <a:sym typeface="Calibri"/>
            </a:rPr>
            <a:t>To reduce the use of chemical </a:t>
          </a:r>
          <a:r>
            <a:rPr lang="en-US" sz="2400" kern="1200" dirty="0" err="1">
              <a:solidFill>
                <a:srgbClr val="600000"/>
              </a:solidFill>
              <a:latin typeface="Calibri"/>
              <a:ea typeface="Calibri"/>
              <a:cs typeface="Calibri"/>
              <a:sym typeface="Calibri"/>
            </a:rPr>
            <a:t>fertilisers</a:t>
          </a:r>
          <a:endParaRPr lang="en-US" sz="2400" kern="1200" dirty="0"/>
        </a:p>
      </dsp:txBody>
      <dsp:txXfrm>
        <a:off x="5041600" y="3771947"/>
        <a:ext cx="2118923" cy="1025565"/>
      </dsp:txXfrm>
    </dsp:sp>
    <dsp:sp modelId="{A68D0EEB-30C1-4713-8BCC-CE45F3ACC59E}">
      <dsp:nvSpPr>
        <dsp:cNvPr id="0" name=""/>
        <dsp:cNvSpPr/>
      </dsp:nvSpPr>
      <dsp:spPr>
        <a:xfrm rot="10815688">
          <a:off x="3202098" y="3812185"/>
          <a:ext cx="989852" cy="923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 rot="10800000">
        <a:off x="3479041" y="3997447"/>
        <a:ext cx="712908" cy="553888"/>
      </dsp:txXfrm>
    </dsp:sp>
    <dsp:sp modelId="{69BB9550-E46B-47E5-925C-D4EE8CD1A940}">
      <dsp:nvSpPr>
        <dsp:cNvPr id="0" name=""/>
        <dsp:cNvSpPr/>
      </dsp:nvSpPr>
      <dsp:spPr>
        <a:xfrm>
          <a:off x="0" y="3592212"/>
          <a:ext cx="2735255" cy="1341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600000"/>
              </a:solidFill>
              <a:latin typeface="Calibri"/>
              <a:ea typeface="Calibri"/>
              <a:cs typeface="Calibri"/>
              <a:sym typeface="Calibri"/>
            </a:rPr>
            <a:t>To reduce the weeds and pests</a:t>
          </a:r>
          <a:endParaRPr lang="en-US" sz="2400" kern="1200" dirty="0"/>
        </a:p>
      </dsp:txBody>
      <dsp:txXfrm>
        <a:off x="400569" y="3788719"/>
        <a:ext cx="1934117" cy="948820"/>
      </dsp:txXfrm>
    </dsp:sp>
    <dsp:sp modelId="{F4BB78BF-DC23-4C16-828B-943FB3A72C75}">
      <dsp:nvSpPr>
        <dsp:cNvPr id="0" name=""/>
        <dsp:cNvSpPr/>
      </dsp:nvSpPr>
      <dsp:spPr>
        <a:xfrm rot="18849619">
          <a:off x="2100242" y="2506438"/>
          <a:ext cx="1050173" cy="923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2142245" y="2790407"/>
        <a:ext cx="773229" cy="55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https://openclipart.org/detail/242194/cartoon-woman-thinking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Beans- https://pixabay.com/en/beans-leguminous-plants-pulse-297301/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Peas- https://pixabay.com/en/legumes-peas-pod-vegetable-healthy-3200097/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Carrot</a:t>
            </a:r>
            <a:r>
              <a:rPr lang="en-US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SSSVV Gallery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sz="1200" b="0" i="1" baseline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Mango – SSSVV Gallery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  <a:tabLst/>
              <a:defRPr/>
            </a:pPr>
            <a:r>
              <a:rPr lang="en-US" sz="1200" dirty="0"/>
              <a:t>Drip irrigation- https://commons.wikimedia.org/wiki/File:Dripirrigation.png?uselang=fr</a:t>
            </a:r>
            <a:endParaRPr lang="en-US"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1200" dirty="0"/>
              <a:t>Uneven distribution- https://pixabay.com/en/seeds-sow-garden-cross-gardening-1302793/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&lt;Short Description&gt; - &lt;SOURCE URL&gt;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/>
              <a:t>Compost- https://pixabay.com/en/soil-compost-farm-field-plant-918006/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IN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 (both images)</a:t>
            </a:r>
            <a:r>
              <a:rPr lang="en-IN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SSSVV Gallery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Maize: SSSVV Gallery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https://pixabay.com/photos/horse-gram-kulthi-pulses-crop-253328/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4" name="Google Shape;14;p18"/>
          <p:cNvGrpSpPr/>
          <p:nvPr/>
        </p:nvGrpSpPr>
        <p:grpSpPr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15" name="Google Shape;15;p18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B3B69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3F3151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/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800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cxnSp>
          <p:nvCxnSpPr>
            <p:cNvPr id="19" name="Google Shape;19;p18"/>
            <p:cNvCxnSpPr/>
            <p:nvPr/>
          </p:nvCxnSpPr>
          <p:spPr>
            <a:xfrm>
              <a:off x="682020" y="0"/>
              <a:ext cx="0" cy="814025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18"/>
            <p:cNvCxnSpPr/>
            <p:nvPr/>
          </p:nvCxnSpPr>
          <p:spPr>
            <a:xfrm>
              <a:off x="0" y="651981"/>
              <a:ext cx="828291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18"/>
            <p:cNvCxnSpPr/>
            <p:nvPr/>
          </p:nvCxnSpPr>
          <p:spPr>
            <a:xfrm>
              <a:off x="748636" y="218977"/>
              <a:ext cx="0" cy="633131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18"/>
            <p:cNvCxnSpPr/>
            <p:nvPr/>
          </p:nvCxnSpPr>
          <p:spPr>
            <a:xfrm>
              <a:off x="196227" y="712914"/>
              <a:ext cx="676124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" name="Google Shape;23;p18"/>
          <p:cNvSpPr/>
          <p:nvPr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 cstate="screen">
            <a:alphaModFix/>
          </a:blip>
          <a:srcRect/>
          <a:stretch/>
        </p:blipFill>
        <p:spPr>
          <a:xfrm>
            <a:off x="8162807" y="554349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19"/>
          <p:cNvPicPr preferRelativeResize="0"/>
          <p:nvPr/>
        </p:nvPicPr>
        <p:blipFill rotWithShape="1">
          <a:blip r:embed="rId2" cstate="screen">
            <a:alphaModFix/>
          </a:blip>
          <a:srcRect/>
          <a:stretch/>
        </p:blipFill>
        <p:spPr>
          <a:xfrm>
            <a:off x="822960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8131090" y="52321"/>
            <a:ext cx="967390" cy="938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>
            <a:hlinkClick r:id="rId5"/>
          </p:cNvPr>
          <p:cNvSpPr/>
          <p:nvPr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©www.srisathyasaividyavahini.org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3509" y="2286000"/>
            <a:ext cx="5076981" cy="39473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00301" y="1362940"/>
            <a:ext cx="4421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Growing Crops</a:t>
            </a:r>
            <a:endParaRPr lang="en-I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/>
          <p:nvPr/>
        </p:nvSpPr>
        <p:spPr>
          <a:xfrm>
            <a:off x="581886" y="1094502"/>
            <a:ext cx="7938655" cy="174454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6075" indent="-346075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 A farmer did not use nitrogenous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fertiliser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before sowing cereal crop as the field had been enriched with this nutrient by the crop grown earlier. Name the crop the farmer might have grown earlier?</a:t>
            </a:r>
          </a:p>
        </p:txBody>
      </p:sp>
      <p:pic>
        <p:nvPicPr>
          <p:cNvPr id="135" name="Google Shape;135;p13" descr="Legumes, Peas, Pod, Vegetable, Healthy, Krupnyj Plan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2364943" y="4405433"/>
            <a:ext cx="2899785" cy="166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 descr="Beans, Leguminous Plants, Pulse, Legumes, Garden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5269837" y="4420868"/>
            <a:ext cx="1092863" cy="16600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/>
          <p:nvPr/>
        </p:nvSpPr>
        <p:spPr>
          <a:xfrm>
            <a:off x="568056" y="3033624"/>
            <a:ext cx="7730817" cy="106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Answer: 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0" marR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400" b="1" dirty="0">
                <a:solidFill>
                  <a:srgbClr val="1C6628"/>
                </a:solidFill>
                <a:latin typeface="Calibri"/>
                <a:ea typeface="Calibri"/>
                <a:cs typeface="Calibri"/>
                <a:sym typeface="Calibri"/>
              </a:rPr>
              <a:t>Any leguminous (pulses) crop</a:t>
            </a:r>
            <a:endParaRPr sz="2400" dirty="0"/>
          </a:p>
        </p:txBody>
      </p:sp>
      <p:sp>
        <p:nvSpPr>
          <p:cNvPr id="138" name="Google Shape;138;p13"/>
          <p:cNvSpPr txBox="1"/>
          <p:nvPr/>
        </p:nvSpPr>
        <p:spPr>
          <a:xfrm>
            <a:off x="3707224" y="5300338"/>
            <a:ext cx="105874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1C6628"/>
                </a:solidFill>
                <a:latin typeface="Calibri"/>
                <a:ea typeface="Calibri"/>
                <a:cs typeface="Calibri"/>
                <a:sym typeface="Calibri"/>
              </a:rPr>
              <a:t>Peas</a:t>
            </a:r>
            <a:endParaRPr sz="2400"/>
          </a:p>
        </p:txBody>
      </p:sp>
      <p:sp>
        <p:nvSpPr>
          <p:cNvPr id="139" name="Google Shape;139;p13"/>
          <p:cNvSpPr txBox="1"/>
          <p:nvPr/>
        </p:nvSpPr>
        <p:spPr>
          <a:xfrm>
            <a:off x="5989489" y="5477221"/>
            <a:ext cx="108074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1C6628"/>
                </a:solidFill>
                <a:latin typeface="Calibri"/>
                <a:ea typeface="Calibri"/>
                <a:cs typeface="Calibri"/>
                <a:sym typeface="Calibri"/>
              </a:rPr>
              <a:t>Beans</a:t>
            </a:r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2754443" y="44970"/>
            <a:ext cx="3635114" cy="614597"/>
          </a:xfrm>
          <a:prstGeom prst="roundRect">
            <a:avLst>
              <a:gd name="adj" fmla="val 50000"/>
            </a:avLst>
          </a:prstGeom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latin typeface="Calibri" pitchFamily="34" charset="0"/>
                <a:cs typeface="Calibri" pitchFamily="34" charset="0"/>
              </a:rPr>
              <a:t>Growing Crops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 Index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7" name="Google Shape;157;p15"/>
          <p:cNvGraphicFramePr/>
          <p:nvPr/>
        </p:nvGraphicFramePr>
        <p:xfrm>
          <a:off x="457200" y="1397001"/>
          <a:ext cx="8229600" cy="3011525"/>
        </p:xfrm>
        <a:graphic>
          <a:graphicData uri="http://schemas.openxmlformats.org/drawingml/2006/table">
            <a:tbl>
              <a:tblPr firstRow="1" bandRow="1">
                <a:noFill/>
                <a:tableStyleId>{12C63579-E0B3-4E59-80FC-3881767DD3F3}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Slide#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Thumbnail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Source and Attribution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https://openclipart.org/detail/242194/cartoon-woman-thinking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chemeClr val="dk1"/>
                          </a:solidFill>
                        </a:rPr>
                        <a:t>3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  <a:tabLst/>
                        <a:defRPr/>
                      </a:pPr>
                      <a:r>
                        <a:rPr lang="en-US" sz="1200" dirty="0"/>
                        <a:t>Drip irrigation- https://commons.wikimedia.org/wiki/File:Dripirrigation.png?uselang=fr</a:t>
                      </a:r>
                      <a:endParaRPr lang="en-US"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5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chemeClr val="dk1"/>
                          </a:solidFill>
                        </a:rPr>
                        <a:t>4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200" dirty="0"/>
                        <a:t>Uneven distribution- https://pixabay.com/en/seeds-sow-garden-cross-gardening-1302793/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6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en-US" sz="1200" dirty="0"/>
                        <a:t>Compost- https://pixabay.com/en/soil-compost-farm-field-plant-918006/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chemeClr val="dk1"/>
                          </a:solidFill>
                        </a:rPr>
                        <a:t>9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https://pixabay.com/photos/horse-gram-kulthi-pulses-crop-253328/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dirty="0">
                          <a:solidFill>
                            <a:schemeClr val="dk1"/>
                          </a:solidFill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Beans- https://pixabay.com/en/beans-leguminous-plants-pulse-297301/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Peas- https://pixabay.com/en/legumes-peas-pod-vegetable-healthy-3200097/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1" name="Google Shape;161;p15"/>
          <p:cNvPicPr preferRelativeResize="0">
            <a:picLocks noChangeAspect="1"/>
          </p:cNvPicPr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1683326" y="2428791"/>
            <a:ext cx="526294" cy="2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2074462"/>
            <a:ext cx="404890" cy="31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0;p15" descr="Seeds, Sow, Garden, Cross, Gardening, Garden Soil"/>
          <p:cNvPicPr preferRelativeResize="0">
            <a:picLocks noChangeAspect="1"/>
          </p:cNvPicPr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1731989" y="2773800"/>
            <a:ext cx="359373" cy="2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0;p16" descr="Soil, Compost, Farm, Field, Plant, Hand"/>
          <p:cNvPicPr preferRelativeResize="0">
            <a:picLocks noChangeAspect="1"/>
          </p:cNvPicPr>
          <p:nvPr/>
        </p:nvPicPr>
        <p:blipFill rotWithShape="1">
          <a:blip r:embed="rId6" cstate="screen">
            <a:alphaModFix/>
          </a:blip>
          <a:srcRect/>
          <a:stretch/>
        </p:blipFill>
        <p:spPr>
          <a:xfrm>
            <a:off x="1717964" y="3094295"/>
            <a:ext cx="388800" cy="2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3;p16" descr="Legumes, Peas, Pod, Vegetable, Healthy, Krupnyj Plan"/>
          <p:cNvPicPr preferRelativeResize="0"/>
          <p:nvPr/>
        </p:nvPicPr>
        <p:blipFill rotWithShape="1">
          <a:blip r:embed="rId7" cstate="screen">
            <a:alphaModFix/>
          </a:blip>
          <a:srcRect/>
          <a:stretch/>
        </p:blipFill>
        <p:spPr>
          <a:xfrm>
            <a:off x="1508552" y="3823746"/>
            <a:ext cx="586150" cy="33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4;p16" descr="Beans, Leguminous Plants, Pulse, Legumes, Garden"/>
          <p:cNvPicPr preferRelativeResize="0"/>
          <p:nvPr/>
        </p:nvPicPr>
        <p:blipFill rotWithShape="1">
          <a:blip r:embed="rId8" cstate="screen">
            <a:alphaModFix/>
          </a:blip>
          <a:srcRect/>
          <a:stretch/>
        </p:blipFill>
        <p:spPr>
          <a:xfrm>
            <a:off x="2108557" y="3790177"/>
            <a:ext cx="273005" cy="41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orse Gram, Kulthi, Pulses, Crop, Saree Fencing, India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04109" y="3422072"/>
            <a:ext cx="388800" cy="25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/>
          <p:nvPr/>
        </p:nvSpPr>
        <p:spPr>
          <a:xfrm>
            <a:off x="4553368" y="1123931"/>
            <a:ext cx="3987385" cy="197949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6075" marR="0" lvl="0" indent="-3460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Have you ever wondered why certain fruits and vegetables are available only during certain periods of the year?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2" descr="Grapes, Fruit, Vine, Grapevine, Winegrowing"/>
          <p:cNvPicPr preferRelativeResize="0"/>
          <p:nvPr/>
        </p:nvPicPr>
        <p:blipFill>
          <a:blip r:embed="rId3" cstate="screen">
            <a:lum bright="20000" contrast="40000"/>
          </a:blip>
          <a:stretch>
            <a:fillRect/>
          </a:stretch>
        </p:blipFill>
        <p:spPr>
          <a:xfrm>
            <a:off x="4694191" y="3245786"/>
            <a:ext cx="3942413" cy="26378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1;p2"/>
          <p:cNvSpPr/>
          <p:nvPr/>
        </p:nvSpPr>
        <p:spPr>
          <a:xfrm>
            <a:off x="499533" y="3692559"/>
            <a:ext cx="3987385" cy="2528131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4">
              <a:lnSpc>
                <a:spcPct val="81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lnSpc>
                <a:spcPct val="81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Different plants require varied climatic conditions to grow. E.g. </a:t>
            </a:r>
          </a:p>
          <a:p>
            <a:pPr lvl="4">
              <a:lnSpc>
                <a:spcPct val="81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Mangoes -</a:t>
            </a:r>
            <a:r>
              <a:rPr lang="en-IN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loamy soil and in sunny climate</a:t>
            </a:r>
          </a:p>
          <a:p>
            <a:pPr lvl="4">
              <a:lnSpc>
                <a:spcPct val="81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Carrot -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loamy soil and cool winter climate</a:t>
            </a:r>
          </a:p>
          <a:p>
            <a:pPr lvl="4">
              <a:lnSpc>
                <a:spcPct val="81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85168" y="72680"/>
            <a:ext cx="3635114" cy="614597"/>
          </a:xfrm>
          <a:prstGeom prst="roundRect">
            <a:avLst>
              <a:gd name="adj" fmla="val 50000"/>
            </a:avLst>
          </a:prstGeom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latin typeface="Calibri" pitchFamily="34" charset="0"/>
                <a:cs typeface="Calibri" pitchFamily="34" charset="0"/>
              </a:rPr>
              <a:t>Growing Crops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2" name="Picture 2" descr="Mark, Market Fresh Vegetables, Vegetables, Beet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9587" y="1169233"/>
            <a:ext cx="3571822" cy="2188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/>
          <p:nvPr/>
        </p:nvSpPr>
        <p:spPr>
          <a:xfrm>
            <a:off x="697612" y="996862"/>
            <a:ext cx="7518128" cy="956634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1638" indent="-401638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Heera's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regions suffer from shortage of water. Which method of irrigation would you suggest and why?</a:t>
            </a:r>
          </a:p>
        </p:txBody>
      </p:sp>
      <p:sp>
        <p:nvSpPr>
          <p:cNvPr id="68" name="Google Shape;68;p5"/>
          <p:cNvSpPr/>
          <p:nvPr/>
        </p:nvSpPr>
        <p:spPr>
          <a:xfrm>
            <a:off x="755085" y="2414365"/>
            <a:ext cx="7723909" cy="9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Drip irrigation because it </a:t>
            </a:r>
            <a:r>
              <a:rPr lang="en-US" sz="24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minimises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the use of water and the water drips or falls exactly near the root zone through pipes.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739162" y="2015840"/>
            <a:ext cx="1657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</a:t>
            </a:r>
            <a:endParaRPr sz="2400" dirty="0"/>
          </a:p>
        </p:txBody>
      </p:sp>
      <p:pic>
        <p:nvPicPr>
          <p:cNvPr id="70" name="Google Shape;7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7865" y="3525978"/>
            <a:ext cx="5394960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754443" y="44970"/>
            <a:ext cx="3635114" cy="614597"/>
          </a:xfrm>
          <a:prstGeom prst="roundRect">
            <a:avLst>
              <a:gd name="adj" fmla="val 50000"/>
            </a:avLst>
          </a:prstGeom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latin typeface="Calibri" pitchFamily="34" charset="0"/>
                <a:cs typeface="Calibri" pitchFamily="34" charset="0"/>
              </a:rPr>
              <a:t>Growing Crops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>
            <a:off x="628338" y="960634"/>
            <a:ext cx="7476581" cy="117296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1638" lvl="0" indent="-401638"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Reena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wants to know the drawbacks of an uneven distribution of seeds in a field while sowing. Can you help her?</a:t>
            </a:r>
          </a:p>
        </p:txBody>
      </p:sp>
      <p:pic>
        <p:nvPicPr>
          <p:cNvPr id="78" name="Google Shape;78;p6" descr="Seeds, Sow, Garden, Cross, Gardening, Garden Soil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584035" y="2840188"/>
            <a:ext cx="4309898" cy="310854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6"/>
          <p:cNvSpPr/>
          <p:nvPr/>
        </p:nvSpPr>
        <p:spPr>
          <a:xfrm>
            <a:off x="1930041" y="2258310"/>
            <a:ext cx="629955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Here, the seeds are distributed unevenly.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4906762" y="2874820"/>
            <a:ext cx="3655348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S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eeds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do not germinate properly because of competition among the seeds for </a:t>
            </a:r>
            <a:endParaRPr sz="2400" dirty="0">
              <a:solidFill>
                <a:schemeClr val="tx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1714500" marR="0" lvl="3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Nutrients</a:t>
            </a:r>
            <a:endParaRPr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1714500" marR="0" lvl="3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Space</a:t>
            </a:r>
            <a:endParaRPr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1714500" marR="0" lvl="3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Water</a:t>
            </a:r>
            <a:endParaRPr sz="2400" b="1" i="0" u="none" strike="noStrike" cap="none" dirty="0">
              <a:solidFill>
                <a:srgbClr val="002060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71313" y="86535"/>
            <a:ext cx="3635114" cy="614597"/>
          </a:xfrm>
          <a:prstGeom prst="roundRect">
            <a:avLst>
              <a:gd name="adj" fmla="val 50000"/>
            </a:avLst>
          </a:prstGeom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latin typeface="Calibri" pitchFamily="34" charset="0"/>
                <a:cs typeface="Calibri" pitchFamily="34" charset="0"/>
              </a:rPr>
              <a:t>Growing Crops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Google Shape;69;p5"/>
          <p:cNvSpPr/>
          <p:nvPr/>
        </p:nvSpPr>
        <p:spPr>
          <a:xfrm>
            <a:off x="711453" y="2265222"/>
            <a:ext cx="16576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63777697"/>
              </p:ext>
            </p:extLst>
          </p:nvPr>
        </p:nvGraphicFramePr>
        <p:xfrm>
          <a:off x="461930" y="1438272"/>
          <a:ext cx="7945820" cy="629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6" name="Google Shape;86;p7"/>
          <p:cNvSpPr/>
          <p:nvPr/>
        </p:nvSpPr>
        <p:spPr>
          <a:xfrm>
            <a:off x="783476" y="942806"/>
            <a:ext cx="7349146" cy="100811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1638" indent="-401638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Ram advised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Pawan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plant crops in rotation. Can you identify the reason?</a:t>
            </a:r>
          </a:p>
        </p:txBody>
      </p:sp>
      <p:sp>
        <p:nvSpPr>
          <p:cNvPr id="88" name="Google Shape;88;p7"/>
          <p:cNvSpPr/>
          <p:nvPr/>
        </p:nvSpPr>
        <p:spPr>
          <a:xfrm>
            <a:off x="900949" y="2143813"/>
            <a:ext cx="1703705" cy="51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2754443" y="58825"/>
            <a:ext cx="3635114" cy="614597"/>
          </a:xfrm>
          <a:prstGeom prst="roundRect">
            <a:avLst>
              <a:gd name="adj" fmla="val 50000"/>
            </a:avLst>
          </a:prstGeom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latin typeface="Calibri" pitchFamily="34" charset="0"/>
                <a:cs typeface="Calibri" pitchFamily="34" charset="0"/>
              </a:rPr>
              <a:t>Growing Crops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07892" y="3841410"/>
            <a:ext cx="1344168" cy="1531620"/>
            <a:chOff x="3707892" y="3841410"/>
            <a:chExt cx="1344168" cy="1531620"/>
          </a:xfrm>
        </p:grpSpPr>
        <p:sp>
          <p:nvSpPr>
            <p:cNvPr id="6" name="Circular Arrow 5"/>
            <p:cNvSpPr/>
            <p:nvPr/>
          </p:nvSpPr>
          <p:spPr>
            <a:xfrm>
              <a:off x="3707892" y="3841410"/>
              <a:ext cx="1325880" cy="978408"/>
            </a:xfrm>
            <a:prstGeom prst="circular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/>
            <p:nvPr/>
          </p:nvSpPr>
          <p:spPr>
            <a:xfrm flipH="1" flipV="1">
              <a:off x="3726180" y="4394622"/>
              <a:ext cx="1325880" cy="978408"/>
            </a:xfrm>
            <a:prstGeom prst="circular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74720" y="4366260"/>
            <a:ext cx="1967205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2400" b="1" dirty="0">
                <a:latin typeface="Calibri" pitchFamily="34" charset="0"/>
                <a:cs typeface="Calibri" pitchFamily="34" charset="0"/>
              </a:rPr>
              <a:t>Crop Rotation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0">
                                      <p:cBhvr>
                                        <p:cTn id="13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FB8874-480C-466A-B309-5D76FECED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302FBF-CC01-4591-A5A4-5ECD591C4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7E37B0-DAA7-4DE3-A65F-1D933ADD4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D0EEB-30C1-4713-8BCC-CE45F3ACC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BB9550-E46B-47E5-925C-D4EE8CD1A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BB78BF-DC23-4C16-828B-943FB3A72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H="1">
            <a:off x="3447532" y="2917760"/>
            <a:ext cx="1080120" cy="108012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H="1" flipV="1">
            <a:off x="3447532" y="4056033"/>
            <a:ext cx="1080120" cy="1080120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599660" y="4056033"/>
            <a:ext cx="1080120" cy="1080120"/>
          </a:xfrm>
          <a:prstGeom prst="rt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V="1">
            <a:off x="4599660" y="5208161"/>
            <a:ext cx="1080120" cy="1080120"/>
          </a:xfrm>
          <a:prstGeom prst="rtTriangl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3441951" y="5200727"/>
            <a:ext cx="1080120" cy="1080120"/>
          </a:xfrm>
          <a:prstGeom prst="rtTriangle">
            <a:avLst/>
          </a:prstGeom>
          <a:solidFill>
            <a:srgbClr val="C3EC4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94490" y="3221668"/>
            <a:ext cx="2972104" cy="55695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u="sng" dirty="0">
                <a:ln>
                  <a:solidFill>
                    <a:srgbClr val="793905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Organic Farming</a:t>
            </a:r>
            <a:endParaRPr lang="en-IN" u="sng" dirty="0">
              <a:ln>
                <a:solidFill>
                  <a:srgbClr val="793905"/>
                </a:solidFill>
              </a:ln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80097" y="4071467"/>
            <a:ext cx="2625100" cy="56929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2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Using biological materials</a:t>
            </a:r>
            <a:endParaRPr lang="en-IN" sz="2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38779" y="4376270"/>
            <a:ext cx="3345918" cy="55695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Maintains soil fertility</a:t>
            </a:r>
            <a:endParaRPr lang="en-IN" sz="2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466486" y="5266306"/>
            <a:ext cx="3306787" cy="10903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400" dirty="0">
                <a:ln>
                  <a:solidFill>
                    <a:schemeClr val="accent6"/>
                  </a:solidFill>
                </a:ln>
                <a:solidFill>
                  <a:srgbClr val="311601"/>
                </a:solidFill>
                <a:latin typeface="Calibri" pitchFamily="34" charset="0"/>
                <a:cs typeface="Calibri" pitchFamily="34" charset="0"/>
              </a:rPr>
              <a:t>No wastage</a:t>
            </a:r>
          </a:p>
          <a:p>
            <a:pPr marL="0" indent="0">
              <a:buNone/>
            </a:pPr>
            <a:r>
              <a:rPr lang="en-IN" sz="2400" dirty="0">
                <a:ln>
                  <a:solidFill>
                    <a:schemeClr val="accent6"/>
                  </a:solidFill>
                </a:ln>
                <a:solidFill>
                  <a:srgbClr val="311601"/>
                </a:solidFill>
                <a:latin typeface="Calibri" pitchFamily="34" charset="0"/>
                <a:cs typeface="Calibri" pitchFamily="34" charset="0"/>
              </a:rPr>
              <a:t>No pollution 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692735" y="4945465"/>
            <a:ext cx="2818435" cy="117563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ln>
                  <a:solidFill>
                    <a:srgbClr val="283214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 Chemical pesticides, </a:t>
            </a:r>
            <a:r>
              <a:rPr lang="en-US" sz="2400" dirty="0" err="1">
                <a:ln>
                  <a:solidFill>
                    <a:srgbClr val="283214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fertilisers</a:t>
            </a:r>
            <a:r>
              <a:rPr lang="en-US" sz="2400" dirty="0">
                <a:ln>
                  <a:solidFill>
                    <a:srgbClr val="283214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growth hormones </a:t>
            </a:r>
            <a:endParaRPr lang="en-IN" sz="2400" dirty="0">
              <a:ln>
                <a:solidFill>
                  <a:srgbClr val="283214"/>
                </a:solidFill>
              </a:ln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Google Shape;95;p8"/>
          <p:cNvSpPr/>
          <p:nvPr/>
        </p:nvSpPr>
        <p:spPr>
          <a:xfrm>
            <a:off x="642586" y="1033105"/>
            <a:ext cx="7780979" cy="1045731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1638" lvl="0" indent="-401638"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 Tina, during a visit to her friend talked a lot about organic farming. What do you think is organic farming?</a:t>
            </a:r>
          </a:p>
        </p:txBody>
      </p:sp>
      <p:pic>
        <p:nvPicPr>
          <p:cNvPr id="21" name="Google Shape;103;p9" descr="Soil, Compost, Farm, Field, Plant, Hand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4618854" y="2553391"/>
            <a:ext cx="2194560" cy="14630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Rounded Rectangle 21"/>
          <p:cNvSpPr/>
          <p:nvPr/>
        </p:nvSpPr>
        <p:spPr>
          <a:xfrm>
            <a:off x="2754443" y="44970"/>
            <a:ext cx="3635114" cy="614597"/>
          </a:xfrm>
          <a:prstGeom prst="roundRect">
            <a:avLst>
              <a:gd name="adj" fmla="val 50000"/>
            </a:avLst>
          </a:prstGeom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latin typeface="Calibri" pitchFamily="34" charset="0"/>
                <a:cs typeface="Calibri" pitchFamily="34" charset="0"/>
              </a:rPr>
              <a:t>Growing Crops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Google Shape;88;p7"/>
          <p:cNvSpPr/>
          <p:nvPr/>
        </p:nvSpPr>
        <p:spPr>
          <a:xfrm>
            <a:off x="706979" y="2171523"/>
            <a:ext cx="1703705" cy="51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/>
          <p:nvPr/>
        </p:nvSpPr>
        <p:spPr>
          <a:xfrm>
            <a:off x="650392" y="897978"/>
            <a:ext cx="7579208" cy="952879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1638" indent="-401638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Do you think it is possible to fully grow a crop in a nursery? Give reasons.</a:t>
            </a:r>
          </a:p>
        </p:txBody>
      </p:sp>
      <p:sp>
        <p:nvSpPr>
          <p:cNvPr id="110" name="Google Shape;110;p10"/>
          <p:cNvSpPr/>
          <p:nvPr/>
        </p:nvSpPr>
        <p:spPr>
          <a:xfrm>
            <a:off x="692717" y="4580802"/>
            <a:ext cx="7536883" cy="152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Answer: 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No, because some crops require larger space and hence have to be cultivated in fields.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54443" y="44970"/>
            <a:ext cx="3635114" cy="614597"/>
          </a:xfrm>
          <a:prstGeom prst="roundRect">
            <a:avLst>
              <a:gd name="adj" fmla="val 50000"/>
            </a:avLst>
          </a:prstGeom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latin typeface="Calibri" pitchFamily="34" charset="0"/>
                <a:cs typeface="Calibri" pitchFamily="34" charset="0"/>
              </a:rPr>
              <a:t>Growing Crops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3" name="Picture 1" descr="C:\Users\SSSVV\Desktop\agriculture-4249.jpg"/>
          <p:cNvPicPr>
            <a:picLocks noChangeAspect="1" noChangeArrowheads="1"/>
          </p:cNvPicPr>
          <p:nvPr/>
        </p:nvPicPr>
        <p:blipFill>
          <a:blip r:embed="rId3" cstate="screen"/>
          <a:srcRect r="16505"/>
          <a:stretch>
            <a:fillRect/>
          </a:stretch>
        </p:blipFill>
        <p:spPr bwMode="auto">
          <a:xfrm>
            <a:off x="374086" y="2036601"/>
            <a:ext cx="4419590" cy="2286000"/>
          </a:xfrm>
          <a:prstGeom prst="rect">
            <a:avLst/>
          </a:prstGeom>
          <a:noFill/>
        </p:spPr>
      </p:pic>
      <p:pic>
        <p:nvPicPr>
          <p:cNvPr id="13314" name="Picture 2" descr="C:\Users\SSSVV\Desktop\agriculture-42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4912898" y="2046011"/>
            <a:ext cx="3857341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SSVV\Desktop\IMG_20170316_174640_HD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63776" y="2479970"/>
            <a:ext cx="6769145" cy="2651760"/>
          </a:xfrm>
          <a:prstGeom prst="rect">
            <a:avLst/>
          </a:prstGeom>
          <a:noFill/>
        </p:spPr>
      </p:pic>
      <p:sp>
        <p:nvSpPr>
          <p:cNvPr id="117" name="Google Shape;117;p11"/>
          <p:cNvSpPr/>
          <p:nvPr/>
        </p:nvSpPr>
        <p:spPr>
          <a:xfrm>
            <a:off x="655951" y="997204"/>
            <a:ext cx="7656783" cy="127494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1638" lvl="0" indent="-401638"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A farmer grows maize in a field year after year. He finds that the yield becomes low. Give one possible reason for it.</a:t>
            </a:r>
          </a:p>
        </p:txBody>
      </p:sp>
      <p:sp>
        <p:nvSpPr>
          <p:cNvPr id="118" name="Google Shape;118;p11"/>
          <p:cNvSpPr/>
          <p:nvPr/>
        </p:nvSpPr>
        <p:spPr>
          <a:xfrm>
            <a:off x="886720" y="5466290"/>
            <a:ext cx="5902036" cy="51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  </a:t>
            </a: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Due to loss of nutrients in the soil.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54443" y="44970"/>
            <a:ext cx="3635114" cy="614597"/>
          </a:xfrm>
          <a:prstGeom prst="roundRect">
            <a:avLst>
              <a:gd name="adj" fmla="val 50000"/>
            </a:avLst>
          </a:prstGeom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latin typeface="Calibri" pitchFamily="34" charset="0"/>
                <a:cs typeface="Calibri" pitchFamily="34" charset="0"/>
              </a:rPr>
              <a:t>Growing Crops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/>
          <p:nvPr/>
        </p:nvSpPr>
        <p:spPr>
          <a:xfrm>
            <a:off x="924993" y="845167"/>
            <a:ext cx="5659179" cy="72039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1638" indent="-401638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How can he rectify the loss?</a:t>
            </a:r>
          </a:p>
        </p:txBody>
      </p:sp>
      <p:sp>
        <p:nvSpPr>
          <p:cNvPr id="126" name="Google Shape;126;p12"/>
          <p:cNvSpPr/>
          <p:nvPr/>
        </p:nvSpPr>
        <p:spPr>
          <a:xfrm>
            <a:off x="0" y="4983717"/>
            <a:ext cx="9144000" cy="830956"/>
          </a:xfrm>
          <a:prstGeom prst="rect">
            <a:avLst/>
          </a:prstGeom>
          <a:solidFill>
            <a:schemeClr val="tx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growing pulses alternately in the same field</a:t>
            </a:r>
          </a:p>
        </p:txBody>
      </p:sp>
      <p:pic>
        <p:nvPicPr>
          <p:cNvPr id="2050" name="Picture 2" descr="C:\Users\SSSVV\Desktop\horse-gram-253328_1280.jpg"/>
          <p:cNvPicPr>
            <a:picLocks noChangeAspect="1" noChangeArrowheads="1"/>
          </p:cNvPicPr>
          <p:nvPr/>
        </p:nvPicPr>
        <p:blipFill>
          <a:blip r:embed="rId3"/>
          <a:srcRect r="9848"/>
          <a:stretch>
            <a:fillRect/>
          </a:stretch>
        </p:blipFill>
        <p:spPr bwMode="auto">
          <a:xfrm>
            <a:off x="401795" y="1811108"/>
            <a:ext cx="8243455" cy="3025357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754443" y="44970"/>
            <a:ext cx="3635114" cy="614597"/>
          </a:xfrm>
          <a:prstGeom prst="roundRect">
            <a:avLst>
              <a:gd name="adj" fmla="val 50000"/>
            </a:avLst>
          </a:prstGeom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latin typeface="Calibri" pitchFamily="34" charset="0"/>
                <a:cs typeface="Calibri" pitchFamily="34" charset="0"/>
              </a:rPr>
              <a:t>Growing Crops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1095</Words>
  <Application>Microsoft Macintosh PowerPoint</Application>
  <PresentationFormat>On-screen Show (4:3)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 Index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keshaba</dc:creator>
  <cp:lastModifiedBy>Microsoft Office User</cp:lastModifiedBy>
  <cp:revision>20</cp:revision>
  <dcterms:created xsi:type="dcterms:W3CDTF">2018-12-16T04:20:25Z</dcterms:created>
  <dcterms:modified xsi:type="dcterms:W3CDTF">2021-04-19T09:14:15Z</dcterms:modified>
</cp:coreProperties>
</file>