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9" r:id="rId3"/>
    <p:sldId id="263" r:id="rId4"/>
    <p:sldId id="264" r:id="rId5"/>
    <p:sldId id="287" r:id="rId6"/>
    <p:sldId id="288" r:id="rId7"/>
    <p:sldId id="289" r:id="rId8"/>
    <p:sldId id="277" r:id="rId9"/>
    <p:sldId id="278" r:id="rId10"/>
    <p:sldId id="279" r:id="rId11"/>
    <p:sldId id="281" r:id="rId12"/>
    <p:sldId id="282" r:id="rId13"/>
    <p:sldId id="258" r:id="rId14"/>
    <p:sldId id="28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F2F5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8351" autoAdjust="0"/>
  </p:normalViewPr>
  <p:slideViewPr>
    <p:cSldViewPr>
      <p:cViewPr varScale="1">
        <p:scale>
          <a:sx n="69" d="100"/>
          <a:sy n="69" d="100"/>
        </p:scale>
        <p:origin x="-828"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6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D398F4-68C7-45DD-917F-850F0F97DF8C}" type="datetimeFigureOut">
              <a:rPr lang="en-IN" smtClean="0"/>
              <a:pPr/>
              <a:t>08-04-2021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4D701E-2B11-4C64-8620-9E97557E8B0E}" type="slidenum">
              <a:rPr lang="en-IN" smtClean="0"/>
              <a:pPr/>
              <a:t>‹#›</a:t>
            </a:fld>
            <a:endParaRPr lang="en-IN"/>
          </a:p>
        </p:txBody>
      </p:sp>
    </p:spTree>
    <p:extLst>
      <p:ext uri="{BB962C8B-B14F-4D97-AF65-F5344CB8AC3E}">
        <p14:creationId xmlns="" xmlns:p14="http://schemas.microsoft.com/office/powerpoint/2010/main" val="1223723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1</a:t>
            </a:fld>
            <a:endParaRPr lang="en-IN"/>
          </a:p>
        </p:txBody>
      </p:sp>
    </p:spTree>
    <p:extLst>
      <p:ext uri="{BB962C8B-B14F-4D97-AF65-F5344CB8AC3E}">
        <p14:creationId xmlns="" xmlns:p14="http://schemas.microsoft.com/office/powerpoint/2010/main" val="472324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 to Teacher:</a:t>
            </a:r>
          </a:p>
          <a:p>
            <a:r>
              <a:rPr lang="en-US" sz="1200" kern="1200" baseline="0" dirty="0" smtClean="0">
                <a:solidFill>
                  <a:schemeClr val="tx1"/>
                </a:solidFill>
                <a:latin typeface="+mn-lt"/>
                <a:ea typeface="+mn-ea"/>
                <a:cs typeface="+mn-cs"/>
              </a:rPr>
              <a:t>It might be dangerous to consume such foods as they might spread salmonella and other bacteria resulting in food poisoning. </a:t>
            </a:r>
            <a:endParaRPr lang="en-US" dirty="0"/>
          </a:p>
          <a:p>
            <a:endParaRPr lang="en-US" dirty="0" smtClean="0"/>
          </a:p>
          <a:p>
            <a:endParaRPr lang="en-US" dirty="0" smtClean="0"/>
          </a:p>
          <a:p>
            <a:r>
              <a:rPr lang="en-US" b="1" dirty="0" smtClean="0"/>
              <a:t>Image:</a:t>
            </a:r>
          </a:p>
          <a:p>
            <a:pPr rtl="0" eaLnBrk="1" fontAlgn="t" latinLnBrk="0" hangingPunct="1"/>
            <a:r>
              <a:rPr lang="en-US" sz="1200" b="1" i="0" u="none" strike="noStrike" kern="1200" dirty="0" smtClean="0">
                <a:solidFill>
                  <a:schemeClr val="tx1"/>
                </a:solidFill>
                <a:latin typeface="+mn-lt"/>
                <a:ea typeface="+mn-ea"/>
                <a:cs typeface="+mn-cs"/>
              </a:rPr>
              <a:t>https://pixabay.com/photos/salad-fruits-berries-healthy-2756467/</a:t>
            </a:r>
            <a:endParaRPr lang="en-IN" sz="1200" b="0" i="0" u="none" strike="noStrike" kern="1200" dirty="0" smtClean="0">
              <a:solidFill>
                <a:schemeClr val="tx1"/>
              </a:solidFill>
              <a:latin typeface="+mn-lt"/>
              <a:ea typeface="+mn-ea"/>
              <a:cs typeface="+mn-cs"/>
            </a:endParaRPr>
          </a:p>
          <a:p>
            <a:pPr rtl="0" eaLnBrk="1" fontAlgn="t" latinLnBrk="0" hangingPunct="1"/>
            <a:endParaRPr lang="en-IN" sz="1200" b="1" i="0" u="none" strike="noStrike" kern="1200" dirty="0" smtClean="0">
              <a:solidFill>
                <a:schemeClr val="tx1"/>
              </a:solidFill>
              <a:latin typeface="+mn-lt"/>
              <a:ea typeface="+mn-ea"/>
              <a:cs typeface="+mn-cs"/>
            </a:endParaRPr>
          </a:p>
          <a:p>
            <a:pPr rtl="0" eaLnBrk="1" fontAlgn="auto" latinLnBrk="0" hangingPunct="1"/>
            <a:r>
              <a:rPr lang="en-US" sz="1200" b="0" i="0" u="none" strike="noStrike" kern="1200" dirty="0" smtClean="0">
                <a:solidFill>
                  <a:schemeClr val="tx1"/>
                </a:solidFill>
                <a:latin typeface="+mn-lt"/>
                <a:ea typeface="+mn-ea"/>
                <a:cs typeface="+mn-cs"/>
              </a:rPr>
              <a:t>https://pixabay.com/en/milk-cow-drink-calcium-642734/</a:t>
            </a:r>
            <a:endParaRPr lang="en-IN" sz="1200" b="0" i="0" u="none" strike="noStrike" kern="1200" dirty="0" smtClean="0">
              <a:solidFill>
                <a:schemeClr val="tx1"/>
              </a:solidFill>
              <a:latin typeface="+mn-lt"/>
              <a:ea typeface="+mn-ea"/>
              <a:cs typeface="+mn-cs"/>
            </a:endParaRPr>
          </a:p>
          <a:p>
            <a:pPr rtl="0" eaLnBrk="1" fontAlgn="t" latinLnBrk="0" hangingPunct="1"/>
            <a:endParaRPr lang="en-IN" sz="1200" b="0" i="0" u="none" strike="noStrike" kern="1200" dirty="0" smtClean="0">
              <a:solidFill>
                <a:schemeClr val="tx1"/>
              </a:solidFill>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10</a:t>
            </a:fld>
            <a:endParaRPr lang="en-IN"/>
          </a:p>
        </p:txBody>
      </p:sp>
    </p:spTree>
    <p:extLst>
      <p:ext uri="{BB962C8B-B14F-4D97-AF65-F5344CB8AC3E}">
        <p14:creationId xmlns="" xmlns:p14="http://schemas.microsoft.com/office/powerpoint/2010/main" val="4164767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https://pixabay.com/en/glass-water-sky-live-reflection-475446/</a:t>
            </a:r>
          </a:p>
          <a:p>
            <a:r>
              <a:rPr lang="en-US" sz="1200" dirty="0" smtClean="0"/>
              <a:t>Coin : Original contribution</a:t>
            </a:r>
          </a:p>
          <a:p>
            <a:r>
              <a:rPr lang="en-US" sz="1200" dirty="0" smtClean="0"/>
              <a:t>Photoshop of the two images done by Sai Sanjay – saisanjay@saibrains.com</a:t>
            </a:r>
            <a:endParaRPr lang="en-IN" sz="1200" dirty="0" smtClean="0">
              <a:solidFill>
                <a:schemeClr val="tx1"/>
              </a:solidFill>
            </a:endParaRPr>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11</a:t>
            </a:fld>
            <a:endParaRPr lang="en-IN"/>
          </a:p>
        </p:txBody>
      </p:sp>
    </p:spTree>
    <p:extLst>
      <p:ext uri="{BB962C8B-B14F-4D97-AF65-F5344CB8AC3E}">
        <p14:creationId xmlns="" xmlns:p14="http://schemas.microsoft.com/office/powerpoint/2010/main" val="4164767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Original contribution : jai.sai.sudar@gmail.com</a:t>
            </a:r>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12</a:t>
            </a:fld>
            <a:endParaRPr lang="en-IN"/>
          </a:p>
        </p:txBody>
      </p:sp>
    </p:spTree>
    <p:extLst>
      <p:ext uri="{BB962C8B-B14F-4D97-AF65-F5344CB8AC3E}">
        <p14:creationId xmlns="" xmlns:p14="http://schemas.microsoft.com/office/powerpoint/2010/main" val="4164767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54D701E-2B11-4C64-8620-9E97557E8B0E}" type="slidenum">
              <a:rPr lang="en-IN" smtClean="0"/>
              <a:pPr/>
              <a:t>13</a:t>
            </a:fld>
            <a:endParaRPr lang="en-IN"/>
          </a:p>
        </p:txBody>
      </p:sp>
    </p:spTree>
    <p:extLst>
      <p:ext uri="{BB962C8B-B14F-4D97-AF65-F5344CB8AC3E}">
        <p14:creationId xmlns="" xmlns:p14="http://schemas.microsoft.com/office/powerpoint/2010/main" val="3700146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http://www.publicdomainpictures.net/view-image.php?image=44796&amp;picture=rice-field</a:t>
            </a:r>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2</a:t>
            </a:fld>
            <a:endParaRPr lang="en-IN"/>
          </a:p>
        </p:txBody>
      </p:sp>
    </p:spTree>
    <p:extLst>
      <p:ext uri="{BB962C8B-B14F-4D97-AF65-F5344CB8AC3E}">
        <p14:creationId xmlns="" xmlns:p14="http://schemas.microsoft.com/office/powerpoint/2010/main" val="4164767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https://openclipart.org/detail/252758/farmer-modern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License type : CC0</a:t>
            </a:r>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3</a:t>
            </a:fld>
            <a:endParaRPr lang="en-IN"/>
          </a:p>
        </p:txBody>
      </p:sp>
    </p:spTree>
    <p:extLst>
      <p:ext uri="{BB962C8B-B14F-4D97-AF65-F5344CB8AC3E}">
        <p14:creationId xmlns="" xmlns:p14="http://schemas.microsoft.com/office/powerpoint/2010/main" val="4164767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smtClean="0"/>
              <a:t>https://pixabay.com/vectors/jigsaw-puzzle-jigsaw-puzzle-piece-303503/</a:t>
            </a:r>
          </a:p>
          <a:p>
            <a:endParaRPr lang="en-US" dirty="0"/>
          </a:p>
          <a:p>
            <a:endParaRPr lang="en-US" dirty="0"/>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4</a:t>
            </a:fld>
            <a:endParaRPr lang="en-IN"/>
          </a:p>
        </p:txBody>
      </p:sp>
    </p:spTree>
    <p:extLst>
      <p:ext uri="{BB962C8B-B14F-4D97-AF65-F5344CB8AC3E}">
        <p14:creationId xmlns="" xmlns:p14="http://schemas.microsoft.com/office/powerpoint/2010/main" val="4164767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https://pixabay.com/photos/paddy-dry-nature-rice-agriculture-658711/</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https://pixabay.com/en/gunny-bag-bag-export-gunny-sack-804624/</a:t>
            </a:r>
            <a:endParaRPr lang="en-IN" sz="1200" b="0" i="0" u="none" strike="noStrike" kern="1200" dirty="0" smtClean="0">
              <a:solidFill>
                <a:schemeClr val="tx1"/>
              </a:solidFill>
              <a:effectLst/>
              <a:latin typeface="+mn-lt"/>
              <a:ea typeface="+mn-ea"/>
              <a:cs typeface="+mn-cs"/>
            </a:endParaRPr>
          </a:p>
          <a:p>
            <a:endParaRPr lang="en-US" dirty="0"/>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5</a:t>
            </a:fld>
            <a:endParaRPr lang="en-IN"/>
          </a:p>
        </p:txBody>
      </p:sp>
    </p:spTree>
    <p:extLst>
      <p:ext uri="{BB962C8B-B14F-4D97-AF65-F5344CB8AC3E}">
        <p14:creationId xmlns="" xmlns:p14="http://schemas.microsoft.com/office/powerpoint/2010/main" val="4164767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baseline="0" dirty="0" smtClean="0">
                <a:solidFill>
                  <a:schemeClr val="tx1"/>
                </a:solidFill>
                <a:latin typeface="+mn-lt"/>
                <a:ea typeface="+mn-ea"/>
                <a:cs typeface="+mn-cs"/>
              </a:rPr>
              <a:t>https://pixabay.com/photos/ikea-warehouse-industrial-tempe-2714998/ </a:t>
            </a:r>
            <a:endParaRPr lang="en-IN"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smtClean="0">
                <a:solidFill>
                  <a:schemeClr val="tx1"/>
                </a:solidFill>
                <a:effectLst/>
                <a:latin typeface="+mn-lt"/>
                <a:ea typeface="+mn-ea"/>
                <a:cs typeface="+mn-cs"/>
              </a:rPr>
              <a:t>https://www.pxfuel.com/en/free-photo-jolch</a:t>
            </a:r>
          </a:p>
          <a:p>
            <a:endParaRPr lang="en-US" dirty="0"/>
          </a:p>
          <a:p>
            <a:endParaRPr lang="en-US" dirty="0"/>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6</a:t>
            </a:fld>
            <a:endParaRPr lang="en-IN"/>
          </a:p>
        </p:txBody>
      </p:sp>
    </p:spTree>
    <p:extLst>
      <p:ext uri="{BB962C8B-B14F-4D97-AF65-F5344CB8AC3E}">
        <p14:creationId xmlns="" xmlns:p14="http://schemas.microsoft.com/office/powerpoint/2010/main" val="4164767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https://pixabay.com/en/rice-sacks-rice-sacks-storage-283750/</a:t>
            </a:r>
          </a:p>
          <a:p>
            <a:endParaRPr lang="en-US" dirty="0"/>
          </a:p>
          <a:p>
            <a:endParaRPr lang="en-US" dirty="0"/>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7</a:t>
            </a:fld>
            <a:endParaRPr lang="en-IN"/>
          </a:p>
        </p:txBody>
      </p:sp>
    </p:spTree>
    <p:extLst>
      <p:ext uri="{BB962C8B-B14F-4D97-AF65-F5344CB8AC3E}">
        <p14:creationId xmlns="" xmlns:p14="http://schemas.microsoft.com/office/powerpoint/2010/main" val="4164767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IN" sz="1200" b="1" i="0" u="none" strike="noStrike" kern="1200" baseline="0" dirty="0" smtClean="0">
                <a:solidFill>
                  <a:schemeClr val="tx1"/>
                </a:solidFill>
                <a:latin typeface="+mn-lt"/>
                <a:ea typeface="+mn-ea"/>
                <a:cs typeface="+mn-cs"/>
              </a:rPr>
              <a:t>https://pixabay.com/photos/refrigerator-icebox-food-cold-1809344/ </a:t>
            </a:r>
            <a:endParaRPr lang="en-IN" sz="1200" b="1"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Ice</a:t>
            </a:r>
            <a:r>
              <a:rPr lang="en-US" sz="1200" b="0" i="0" u="none" strike="noStrike" kern="1200" baseline="0" dirty="0" smtClean="0">
                <a:solidFill>
                  <a:schemeClr val="tx1"/>
                </a:solidFill>
                <a:latin typeface="+mn-lt"/>
                <a:ea typeface="+mn-ea"/>
                <a:cs typeface="+mn-cs"/>
              </a:rPr>
              <a:t> cubes : </a:t>
            </a:r>
            <a:r>
              <a:rPr lang="en-US" sz="1200" b="0" i="0" u="none" strike="noStrike" kern="1200" dirty="0" smtClean="0">
                <a:solidFill>
                  <a:schemeClr val="tx1"/>
                </a:solidFill>
                <a:latin typeface="+mn-lt"/>
                <a:ea typeface="+mn-ea"/>
                <a:cs typeface="+mn-cs"/>
              </a:rPr>
              <a:t>https://pixabay.com/en/ice-cubes-ice-cold-melting-blue-48867/</a:t>
            </a:r>
            <a:endParaRPr lang="en-IN" sz="1200" b="0" i="0" u="none" strike="noStrike" kern="1200" dirty="0" smtClean="0">
              <a:solidFill>
                <a:schemeClr val="tx1"/>
              </a:solidFill>
              <a:latin typeface="+mn-lt"/>
              <a:ea typeface="+mn-ea"/>
              <a:cs typeface="+mn-cs"/>
            </a:endParaRPr>
          </a:p>
          <a:p>
            <a:pPr rtl="0" eaLnBrk="1" fontAlgn="t" latinLnBrk="0" hangingPunct="1"/>
            <a:endParaRPr lang="en-IN" sz="1200" b="0" i="0" u="none" strike="noStrike" kern="1200" dirty="0" smtClean="0">
              <a:solidFill>
                <a:schemeClr val="tx1"/>
              </a:solidFill>
              <a:latin typeface="+mn-lt"/>
              <a:ea typeface="+mn-ea"/>
              <a:cs typeface="+mn-cs"/>
            </a:endParaRPr>
          </a:p>
          <a:p>
            <a:endParaRPr lang="en-US" dirty="0"/>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8</a:t>
            </a:fld>
            <a:endParaRPr lang="en-IN"/>
          </a:p>
        </p:txBody>
      </p:sp>
    </p:spTree>
    <p:extLst>
      <p:ext uri="{BB962C8B-B14F-4D97-AF65-F5344CB8AC3E}">
        <p14:creationId xmlns="" xmlns:p14="http://schemas.microsoft.com/office/powerpoint/2010/main" val="4164767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https://pixabay.com/en/man-guy-comic-character-boy-child-294505/</a:t>
            </a:r>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9</a:t>
            </a:fld>
            <a:endParaRPr lang="en-IN"/>
          </a:p>
        </p:txBody>
      </p:sp>
    </p:spTree>
    <p:extLst>
      <p:ext uri="{BB962C8B-B14F-4D97-AF65-F5344CB8AC3E}">
        <p14:creationId xmlns="" xmlns:p14="http://schemas.microsoft.com/office/powerpoint/2010/main" val="4164767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lstStyle>
            <a:lvl1pPr>
              <a:defRPr sz="5400"/>
            </a:lvl1pPr>
          </a:lstStyle>
          <a:p>
            <a:r>
              <a:rPr lang="en-US" dirty="0"/>
              <a:t>Asset Title (Size 54)</a:t>
            </a:r>
            <a:endParaRPr lang="en-IN" dirty="0"/>
          </a:p>
        </p:txBody>
      </p:sp>
      <p:grpSp>
        <p:nvGrpSpPr>
          <p:cNvPr id="7" name="Group 14"/>
          <p:cNvGrpSpPr>
            <a:grpSpLocks/>
          </p:cNvGrpSpPr>
          <p:nvPr userDrawn="1"/>
        </p:nvGrpSpPr>
        <p:grpSpPr bwMode="auto">
          <a:xfrm>
            <a:off x="0" y="0"/>
            <a:ext cx="873125" cy="852488"/>
            <a:chOff x="0" y="0"/>
            <a:chExt cx="872351" cy="852108"/>
          </a:xfrm>
        </p:grpSpPr>
        <p:sp>
          <p:nvSpPr>
            <p:cNvPr id="8" name="Round Diagonal Corner Rectangle 7"/>
            <p:cNvSpPr/>
            <p:nvPr/>
          </p:nvSpPr>
          <p:spPr>
            <a:xfrm>
              <a:off x="71855" y="79223"/>
              <a:ext cx="228600" cy="228600"/>
            </a:xfrm>
            <a:prstGeom prst="round2DiagRect">
              <a:avLst/>
            </a:prstGeom>
            <a:solidFill>
              <a:srgbClr val="00B0F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cs typeface="Calibri"/>
                </a:rPr>
                <a:t>I</a:t>
              </a:r>
            </a:p>
          </p:txBody>
        </p:sp>
        <p:sp>
          <p:nvSpPr>
            <p:cNvPr id="9" name="Round Diagonal Corner Rectangle 8"/>
            <p:cNvSpPr/>
            <p:nvPr/>
          </p:nvSpPr>
          <p:spPr>
            <a:xfrm>
              <a:off x="376655" y="79223"/>
              <a:ext cx="228600" cy="228600"/>
            </a:xfrm>
            <a:prstGeom prst="round2DiagRect">
              <a:avLst/>
            </a:prstGeom>
            <a:solidFill>
              <a:srgbClr val="FB3B69"/>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cs typeface="Calibri"/>
                </a:rPr>
                <a:t>I</a:t>
              </a:r>
            </a:p>
          </p:txBody>
        </p:sp>
        <p:sp>
          <p:nvSpPr>
            <p:cNvPr id="10" name="Round Diagonal Corner Rectangle 9"/>
            <p:cNvSpPr/>
            <p:nvPr/>
          </p:nvSpPr>
          <p:spPr>
            <a:xfrm>
              <a:off x="65362" y="392172"/>
              <a:ext cx="228600" cy="228600"/>
            </a:xfrm>
            <a:prstGeom prst="round2DiagRect">
              <a:avLst/>
            </a:prstGeom>
            <a:solidFill>
              <a:schemeClr val="accent4">
                <a:lumMod val="50000"/>
              </a:schemeClr>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cs typeface="Calibri"/>
                </a:rPr>
                <a:t>E</a:t>
              </a:r>
            </a:p>
          </p:txBody>
        </p:sp>
        <p:sp>
          <p:nvSpPr>
            <p:cNvPr id="11" name="Round Diagonal Corner Rectangle 10"/>
            <p:cNvSpPr/>
            <p:nvPr/>
          </p:nvSpPr>
          <p:spPr>
            <a:xfrm>
              <a:off x="370162" y="392172"/>
              <a:ext cx="228600" cy="228600"/>
            </a:xfrm>
            <a:prstGeom prst="round2DiagRect">
              <a:avLst/>
            </a:prstGeom>
            <a:solidFill>
              <a:srgbClr val="0080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cs typeface="Calibri"/>
                </a:rPr>
                <a:t>P</a:t>
              </a:r>
            </a:p>
          </p:txBody>
        </p:sp>
        <p:cxnSp>
          <p:nvCxnSpPr>
            <p:cNvPr id="12" name="Straight Connector 11"/>
            <p:cNvCxnSpPr/>
            <p:nvPr/>
          </p:nvCxnSpPr>
          <p:spPr>
            <a:xfrm>
              <a:off x="682020" y="0"/>
              <a:ext cx="0" cy="814025"/>
            </a:xfrm>
            <a:prstGeom prst="line">
              <a:avLst/>
            </a:prstGeom>
            <a:ln w="12700">
              <a:solidFill>
                <a:srgbClr val="FE6E2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651981"/>
              <a:ext cx="828291" cy="0"/>
            </a:xfrm>
            <a:prstGeom prst="line">
              <a:avLst/>
            </a:prstGeom>
            <a:ln w="12700">
              <a:solidFill>
                <a:srgbClr val="FE6E2E"/>
              </a:soli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48636" y="218977"/>
              <a:ext cx="0" cy="633131"/>
            </a:xfrm>
            <a:prstGeom prst="line">
              <a:avLst/>
            </a:prstGeom>
            <a:ln w="12700">
              <a:solidFill>
                <a:srgbClr val="FE6E2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6227" y="712914"/>
              <a:ext cx="676124" cy="0"/>
            </a:xfrm>
            <a:prstGeom prst="line">
              <a:avLst/>
            </a:prstGeom>
            <a:ln w="12700">
              <a:solidFill>
                <a:srgbClr val="FE6E2E"/>
              </a:soli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grpSp>
      <p:sp>
        <p:nvSpPr>
          <p:cNvPr id="17" name="Rectangle 16"/>
          <p:cNvSpPr/>
          <p:nvPr userDrawn="1"/>
        </p:nvSpPr>
        <p:spPr>
          <a:xfrm>
            <a:off x="5726764" y="6509319"/>
            <a:ext cx="3350443" cy="4126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rgbClr val="08482B"/>
                </a:solidFill>
              </a:rPr>
              <a:t>Integral Education</a:t>
            </a:r>
            <a:r>
              <a:rPr lang="en-US" sz="1400" dirty="0">
                <a:solidFill>
                  <a:srgbClr val="08482B"/>
                </a:solidFill>
              </a:rPr>
              <a:t> </a:t>
            </a:r>
            <a:r>
              <a:rPr lang="en-US" sz="1400" b="1" dirty="0">
                <a:solidFill>
                  <a:srgbClr val="002060"/>
                </a:solidFill>
              </a:rPr>
              <a:t>FOR  </a:t>
            </a:r>
            <a:r>
              <a:rPr lang="en-US" sz="1400" b="1" dirty="0">
                <a:solidFill>
                  <a:srgbClr val="C00000"/>
                </a:solidFill>
              </a:rPr>
              <a:t>ALL, </a:t>
            </a:r>
            <a:r>
              <a:rPr lang="en-US" sz="1400" b="1" dirty="0">
                <a:solidFill>
                  <a:srgbClr val="002060"/>
                </a:solidFill>
              </a:rPr>
              <a:t>BY</a:t>
            </a:r>
            <a:r>
              <a:rPr lang="en-US" sz="1400" b="1" dirty="0">
                <a:solidFill>
                  <a:srgbClr val="C00000"/>
                </a:solidFill>
              </a:rPr>
              <a:t> ALL</a:t>
            </a:r>
          </a:p>
        </p:txBody>
      </p:sp>
      <p:pic>
        <p:nvPicPr>
          <p:cNvPr id="18" name="Picture 1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162807" y="5543490"/>
            <a:ext cx="914400" cy="914400"/>
          </a:xfrm>
          <a:prstGeom prst="rect">
            <a:avLst/>
          </a:prstGeom>
        </p:spPr>
      </p:pic>
    </p:spTree>
    <p:extLst>
      <p:ext uri="{BB962C8B-B14F-4D97-AF65-F5344CB8AC3E}">
        <p14:creationId xmlns="" xmlns:p14="http://schemas.microsoft.com/office/powerpoint/2010/main" val="3531262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sz="3600" baseline="0"/>
            </a:lvl1pPr>
          </a:lstStyle>
          <a:p>
            <a:r>
              <a:rPr lang="en-US" dirty="0"/>
              <a:t>Slide Title (Size 36)</a:t>
            </a:r>
            <a:endParaRPr lang="en-IN" dirty="0"/>
          </a:p>
        </p:txBody>
      </p:sp>
      <p:sp>
        <p:nvSpPr>
          <p:cNvPr id="3" name="Content Placeholder 2"/>
          <p:cNvSpPr>
            <a:spLocks noGrp="1"/>
          </p:cNvSpPr>
          <p:nvPr>
            <p:ph idx="1" hasCustomPrompt="1"/>
          </p:nvPr>
        </p:nvSpPr>
        <p:spPr>
          <a:xfrm>
            <a:off x="457200" y="1600200"/>
            <a:ext cx="8229600" cy="4525963"/>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a:lvl1pPr>
            <a:lvl2pPr>
              <a:defRPr/>
            </a:lvl2pPr>
            <a:lvl3pPr>
              <a:defRPr/>
            </a:lvl3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Sub Title (Size 32) Second level (Size 28) Third level (Size 24)</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dirty="0"/>
          </a:p>
          <a:p>
            <a:pPr lvl="0"/>
            <a:endParaRPr lang="en-US" dirty="0"/>
          </a:p>
          <a:p>
            <a:pPr lvl="1"/>
            <a:r>
              <a:rPr lang="en-US" dirty="0"/>
              <a:t>Second level (Size 28)</a:t>
            </a:r>
          </a:p>
          <a:p>
            <a:pPr lvl="2"/>
            <a:r>
              <a:rPr lang="en-US" dirty="0"/>
              <a:t>Third level (Size 24)</a:t>
            </a:r>
          </a:p>
        </p:txBody>
      </p:sp>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229600" y="5943600"/>
            <a:ext cx="914400" cy="914400"/>
          </a:xfrm>
          <a:prstGeom prst="rect">
            <a:avLst/>
          </a:prstGeom>
        </p:spPr>
      </p:pic>
    </p:spTree>
    <p:extLst>
      <p:ext uri="{BB962C8B-B14F-4D97-AF65-F5344CB8AC3E}">
        <p14:creationId xmlns="" xmlns:p14="http://schemas.microsoft.com/office/powerpoint/2010/main" val="28393143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www.srisathyasaividyavahini.org/" TargetMode="Externa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131090" y="52321"/>
            <a:ext cx="967390" cy="938279"/>
          </a:xfrm>
          <a:prstGeom prst="rect">
            <a:avLst/>
          </a:prstGeom>
        </p:spPr>
      </p:pic>
      <p:sp>
        <p:nvSpPr>
          <p:cNvPr id="4" name="Rectangle 3">
            <a:hlinkClick r:id="rId5"/>
          </p:cNvPr>
          <p:cNvSpPr/>
          <p:nvPr userDrawn="1"/>
        </p:nvSpPr>
        <p:spPr>
          <a:xfrm>
            <a:off x="-304800" y="6488113"/>
            <a:ext cx="2762250" cy="377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fontAlgn="auto">
              <a:spcBef>
                <a:spcPts val="0"/>
              </a:spcBef>
              <a:spcAft>
                <a:spcPts val="0"/>
              </a:spcAft>
              <a:defRPr/>
            </a:pPr>
            <a:r>
              <a:rPr lang="en-US" sz="1100" b="1" dirty="0">
                <a:solidFill>
                  <a:srgbClr val="0000CC"/>
                </a:solidFill>
                <a:latin typeface="Calibri" pitchFamily="34" charset="0"/>
                <a:cs typeface="Calibri" pitchFamily="34" charset="0"/>
              </a:rPr>
              <a:t>©www.srisathyasaividyavahini.org</a:t>
            </a:r>
          </a:p>
        </p:txBody>
      </p:sp>
    </p:spTree>
    <p:extLst>
      <p:ext uri="{BB962C8B-B14F-4D97-AF65-F5344CB8AC3E}">
        <p14:creationId xmlns="" xmlns:p14="http://schemas.microsoft.com/office/powerpoint/2010/main" val="335197932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8.jpe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9.png"/><Relationship Id="rId10" Type="http://schemas.openxmlformats.org/officeDocument/2006/relationships/image" Target="../media/image22.png"/><Relationship Id="rId4" Type="http://schemas.openxmlformats.org/officeDocument/2006/relationships/image" Target="../media/image4.png"/><Relationship Id="rId9" Type="http://schemas.openxmlformats.org/officeDocument/2006/relationships/image" Target="../media/image21.jpe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600" y="2819400"/>
            <a:ext cx="6172200" cy="923330"/>
          </a:xfrm>
          <a:prstGeom prst="rect">
            <a:avLst/>
          </a:prstGeom>
          <a:solidFill>
            <a:srgbClr val="DF2F5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5400" b="1" dirty="0" smtClean="0">
                <a:solidFill>
                  <a:srgbClr val="FFFF00"/>
                </a:solidFill>
              </a:rPr>
              <a:t>Storing Food Safely</a:t>
            </a:r>
            <a:endParaRPr lang="en-IN" sz="5400" b="1" dirty="0">
              <a:solidFill>
                <a:srgbClr val="FFFF00"/>
              </a:solidFill>
            </a:endParaRPr>
          </a:p>
        </p:txBody>
      </p:sp>
    </p:spTree>
    <p:extLst>
      <p:ext uri="{BB962C8B-B14F-4D97-AF65-F5344CB8AC3E}">
        <p14:creationId xmlns="" xmlns:p14="http://schemas.microsoft.com/office/powerpoint/2010/main" val="2250731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905000"/>
            <a:ext cx="7848600" cy="1200329"/>
          </a:xfrm>
          <a:prstGeom prst="rect">
            <a:avLst/>
          </a:prstGeom>
          <a:noFill/>
        </p:spPr>
        <p:txBody>
          <a:bodyPr wrap="square" rtlCol="0">
            <a:spAutoFit/>
          </a:bodyPr>
          <a:lstStyle/>
          <a:p>
            <a:r>
              <a:rPr lang="en-US" sz="2400" dirty="0" smtClean="0"/>
              <a:t>The </a:t>
            </a:r>
            <a:r>
              <a:rPr lang="en-US" sz="2400" dirty="0" smtClean="0"/>
              <a:t>frozen foods can be consumed safely if the power cut had been for a short time. If the power cut had been for a long time, it may not be safe to consume. </a:t>
            </a:r>
          </a:p>
        </p:txBody>
      </p:sp>
      <p:sp>
        <p:nvSpPr>
          <p:cNvPr id="4" name="Rectangle 3"/>
          <p:cNvSpPr/>
          <p:nvPr/>
        </p:nvSpPr>
        <p:spPr>
          <a:xfrm>
            <a:off x="609600" y="5638800"/>
            <a:ext cx="7620000" cy="830997"/>
          </a:xfrm>
          <a:prstGeom prst="rect">
            <a:avLst/>
          </a:prstGeom>
        </p:spPr>
        <p:txBody>
          <a:bodyPr wrap="square">
            <a:spAutoFit/>
          </a:bodyPr>
          <a:lstStyle/>
          <a:p>
            <a:pPr algn="ctr"/>
            <a:r>
              <a:rPr lang="en-US" sz="2400" b="1" dirty="0">
                <a:solidFill>
                  <a:schemeClr val="accent2">
                    <a:lumMod val="50000"/>
                  </a:schemeClr>
                </a:solidFill>
                <a:ea typeface="Times New Roman" panose="02020603050405020304" pitchFamily="18" charset="0"/>
              </a:rPr>
              <a:t>These perishable foods need to be discarded if they were thawed and kept above 40 °F for more than 2 hours. </a:t>
            </a:r>
            <a:endParaRPr lang="en-US" sz="2400" b="1" dirty="0">
              <a:solidFill>
                <a:schemeClr val="accent2">
                  <a:lumMod val="50000"/>
                </a:schemeClr>
              </a:solidFill>
            </a:endParaRPr>
          </a:p>
        </p:txBody>
      </p:sp>
      <p:pic>
        <p:nvPicPr>
          <p:cNvPr id="5" name="Picture 2" descr="Milk, Cow, Drink, Calcium, Glass Of Milk"/>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65751" y="3200400"/>
            <a:ext cx="3048000" cy="22860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Salad, Fruits, Berries, Healthy, Vitamins, Fresh, Food"/>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2001" y="3200400"/>
            <a:ext cx="3428999" cy="22860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1752600" y="39469"/>
            <a:ext cx="5562600" cy="646331"/>
          </a:xfrm>
          <a:prstGeom prst="rect">
            <a:avLst/>
          </a:prstGeom>
          <a:solidFill>
            <a:schemeClr val="accent5">
              <a:lumMod val="20000"/>
              <a:lumOff val="80000"/>
            </a:schemeClr>
          </a:solidFill>
        </p:spPr>
        <p:txBody>
          <a:bodyPr wrap="square" rtlCol="0">
            <a:spAutoFit/>
          </a:bodyPr>
          <a:lstStyle/>
          <a:p>
            <a:pPr algn="ctr"/>
            <a:r>
              <a:rPr lang="en-US"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Question </a:t>
            </a:r>
            <a:r>
              <a:rPr lang="en-US"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2 </a:t>
            </a:r>
            <a:r>
              <a:rPr lang="en-US"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(I) - Answer</a:t>
            </a:r>
            <a:endParaRPr lang="en-IN"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7" name="Rectangle 6"/>
          <p:cNvSpPr/>
          <p:nvPr/>
        </p:nvSpPr>
        <p:spPr>
          <a:xfrm>
            <a:off x="381000" y="921603"/>
            <a:ext cx="8001000" cy="830997"/>
          </a:xfrm>
          <a:prstGeom prst="rect">
            <a:avLst/>
          </a:prstGeom>
        </p:spPr>
        <p:txBody>
          <a:bodyPr wrap="square">
            <a:spAutoFit/>
          </a:bodyPr>
          <a:lstStyle/>
          <a:p>
            <a:pPr marL="682625" indent="-682625"/>
            <a:r>
              <a:rPr lang="en-US" sz="2400" b="1" dirty="0" smtClean="0">
                <a:solidFill>
                  <a:schemeClr val="accent2">
                    <a:lumMod val="50000"/>
                  </a:schemeClr>
                </a:solidFill>
              </a:rPr>
              <a:t>2</a:t>
            </a:r>
            <a:r>
              <a:rPr lang="en-US" sz="2400" b="1" dirty="0" smtClean="0">
                <a:solidFill>
                  <a:schemeClr val="accent2">
                    <a:lumMod val="50000"/>
                  </a:schemeClr>
                </a:solidFill>
              </a:rPr>
              <a:t> </a:t>
            </a:r>
            <a:r>
              <a:rPr lang="en-US" sz="2400" b="1" dirty="0" smtClean="0">
                <a:solidFill>
                  <a:schemeClr val="accent2">
                    <a:lumMod val="50000"/>
                  </a:schemeClr>
                </a:solidFill>
              </a:rPr>
              <a:t>(i). </a:t>
            </a:r>
            <a:r>
              <a:rPr lang="en-US" sz="2400" b="1" dirty="0" smtClean="0">
                <a:solidFill>
                  <a:schemeClr val="accent2">
                    <a:lumMod val="50000"/>
                  </a:schemeClr>
                </a:solidFill>
                <a:ea typeface="Times New Roman" panose="02020603050405020304" pitchFamily="18" charset="0"/>
                <a:cs typeface="Cambria" panose="02040503050406030204" pitchFamily="18" charset="0"/>
              </a:rPr>
              <a:t>Is it safe to consume that frozen food when you come back home</a:t>
            </a:r>
            <a:r>
              <a:rPr lang="en-US" sz="2400" b="1" dirty="0" smtClean="0">
                <a:solidFill>
                  <a:schemeClr val="accent2">
                    <a:lumMod val="50000"/>
                  </a:schemeClr>
                </a:solidFill>
                <a:ea typeface="Times New Roman" panose="02020603050405020304" pitchFamily="18" charset="0"/>
                <a:cs typeface="Cambria" panose="02040503050406030204" pitchFamily="18" charset="0"/>
              </a:rPr>
              <a:t>?</a:t>
            </a:r>
            <a:endParaRPr lang="en-US" sz="2400" b="1" dirty="0" smtClean="0">
              <a:solidFill>
                <a:schemeClr val="accent2">
                  <a:lumMod val="50000"/>
                </a:schemeClr>
              </a:solidFill>
            </a:endParaRPr>
          </a:p>
        </p:txBody>
      </p:sp>
    </p:spTree>
    <p:extLst>
      <p:ext uri="{BB962C8B-B14F-4D97-AF65-F5344CB8AC3E}">
        <p14:creationId xmlns="" xmlns:p14="http://schemas.microsoft.com/office/powerpoint/2010/main" val="189667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2000"/>
                                        <p:tgtEl>
                                          <p:spTgt spid="2">
                                            <p:txEl>
                                              <p:pRg st="0" end="0"/>
                                            </p:txEl>
                                          </p:spTgt>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1000"/>
                                        <p:tgtEl>
                                          <p:spTgt spid="1026"/>
                                        </p:tgtEl>
                                      </p:cBhvr>
                                    </p:animEffect>
                                    <p:anim calcmode="lin" valueType="num">
                                      <p:cBhvr>
                                        <p:cTn id="17" dur="1000" fill="hold"/>
                                        <p:tgtEl>
                                          <p:spTgt spid="1026"/>
                                        </p:tgtEl>
                                        <p:attrNameLst>
                                          <p:attrName>ppt_x</p:attrName>
                                        </p:attrNameLst>
                                      </p:cBhvr>
                                      <p:tavLst>
                                        <p:tav tm="0">
                                          <p:val>
                                            <p:strVal val="#ppt_x"/>
                                          </p:val>
                                        </p:tav>
                                        <p:tav tm="100000">
                                          <p:val>
                                            <p:strVal val="#ppt_x"/>
                                          </p:val>
                                        </p:tav>
                                      </p:tavLst>
                                    </p:anim>
                                    <p:anim calcmode="lin" valueType="num">
                                      <p:cBhvr>
                                        <p:cTn id="18" dur="1000" fill="hold"/>
                                        <p:tgtEl>
                                          <p:spTgt spid="1026"/>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22" presetClass="entr" presetSubtype="1" fill="hold" nodeType="afterEffect">
                                  <p:stCondLst>
                                    <p:cond delay="100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up)">
                                      <p:cBhvr>
                                        <p:cTn id="2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5800" y="2120980"/>
            <a:ext cx="3470564" cy="42036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52600" y="39469"/>
            <a:ext cx="5562600" cy="646331"/>
          </a:xfrm>
          <a:prstGeom prst="rect">
            <a:avLst/>
          </a:prstGeom>
          <a:solidFill>
            <a:schemeClr val="accent5">
              <a:lumMod val="20000"/>
              <a:lumOff val="80000"/>
            </a:schemeClr>
          </a:solidFill>
        </p:spPr>
        <p:txBody>
          <a:bodyPr wrap="square" rtlCol="0">
            <a:spAutoFit/>
          </a:bodyPr>
          <a:lstStyle/>
          <a:p>
            <a:pPr algn="ctr"/>
            <a:r>
              <a:rPr lang="en-US"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Question </a:t>
            </a:r>
            <a:r>
              <a:rPr lang="en-US"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2 (</a:t>
            </a:r>
            <a:r>
              <a:rPr lang="en-US" sz="3600" b="1" cap="all"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iI</a:t>
            </a:r>
            <a:r>
              <a:rPr lang="en-US"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 - Answer</a:t>
            </a:r>
            <a:endParaRPr lang="en-IN"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6" name="Rectangle 5"/>
          <p:cNvSpPr/>
          <p:nvPr/>
        </p:nvSpPr>
        <p:spPr>
          <a:xfrm>
            <a:off x="533400" y="838200"/>
            <a:ext cx="7620000" cy="1200329"/>
          </a:xfrm>
          <a:prstGeom prst="rect">
            <a:avLst/>
          </a:prstGeom>
        </p:spPr>
        <p:txBody>
          <a:bodyPr wrap="square">
            <a:spAutoFit/>
          </a:bodyPr>
          <a:lstStyle/>
          <a:p>
            <a:pPr marL="682625" indent="-682625"/>
            <a:r>
              <a:rPr lang="en-US" sz="2400" b="1" dirty="0" smtClean="0">
                <a:solidFill>
                  <a:schemeClr val="accent2">
                    <a:lumMod val="50000"/>
                  </a:schemeClr>
                </a:solidFill>
              </a:rPr>
              <a:t>2</a:t>
            </a:r>
            <a:r>
              <a:rPr lang="en-US" sz="2400" b="1" dirty="0" smtClean="0">
                <a:solidFill>
                  <a:schemeClr val="accent2">
                    <a:lumMod val="50000"/>
                  </a:schemeClr>
                </a:solidFill>
              </a:rPr>
              <a:t> (ii</a:t>
            </a:r>
            <a:r>
              <a:rPr lang="en-US" sz="2400" b="1" dirty="0" smtClean="0">
                <a:solidFill>
                  <a:schemeClr val="accent2">
                    <a:lumMod val="50000"/>
                  </a:schemeClr>
                </a:solidFill>
              </a:rPr>
              <a:t>). </a:t>
            </a:r>
            <a:r>
              <a:rPr lang="en-US" sz="2400" b="1" dirty="0" smtClean="0">
                <a:solidFill>
                  <a:schemeClr val="accent2">
                    <a:lumMod val="50000"/>
                  </a:schemeClr>
                </a:solidFill>
                <a:ea typeface="Times New Roman" panose="02020603050405020304" pitchFamily="18" charset="0"/>
                <a:cs typeface="Cambria" panose="02040503050406030204" pitchFamily="18" charset="0"/>
              </a:rPr>
              <a:t>Can you think of some way to find out how long  the power cut </a:t>
            </a:r>
            <a:r>
              <a:rPr lang="en-US" sz="2400" b="1" dirty="0" smtClean="0">
                <a:solidFill>
                  <a:schemeClr val="accent2">
                    <a:lumMod val="50000"/>
                  </a:schemeClr>
                </a:solidFill>
                <a:ea typeface="Times New Roman" panose="02020603050405020304" pitchFamily="18" charset="0"/>
                <a:cs typeface="Cambria" panose="02040503050406030204" pitchFamily="18" charset="0"/>
              </a:rPr>
              <a:t>would have </a:t>
            </a:r>
            <a:r>
              <a:rPr lang="en-US" sz="2400" b="1" dirty="0" smtClean="0">
                <a:solidFill>
                  <a:schemeClr val="accent2">
                    <a:lumMod val="50000"/>
                  </a:schemeClr>
                </a:solidFill>
                <a:ea typeface="Times New Roman" panose="02020603050405020304" pitchFamily="18" charset="0"/>
                <a:cs typeface="Cambria" panose="02040503050406030204" pitchFamily="18" charset="0"/>
              </a:rPr>
              <a:t>lasted when you were away from home</a:t>
            </a:r>
            <a:r>
              <a:rPr lang="en-US" sz="2400" b="1" dirty="0" smtClean="0">
                <a:solidFill>
                  <a:schemeClr val="accent2">
                    <a:lumMod val="50000"/>
                  </a:schemeClr>
                </a:solidFill>
                <a:ea typeface="Times New Roman" panose="02020603050405020304" pitchFamily="18" charset="0"/>
                <a:cs typeface="Cambria" panose="02040503050406030204" pitchFamily="18" charset="0"/>
              </a:rPr>
              <a:t>?</a:t>
            </a:r>
            <a:endParaRPr lang="en-US" sz="2400" b="1" dirty="0" smtClean="0">
              <a:solidFill>
                <a:schemeClr val="accent2">
                  <a:lumMod val="50000"/>
                </a:schemeClr>
              </a:solidFill>
              <a:ea typeface="Times New Roman" panose="02020603050405020304" pitchFamily="18" charset="0"/>
              <a:cs typeface="Cambria" panose="02040503050406030204" pitchFamily="18" charset="0"/>
            </a:endParaRPr>
          </a:p>
        </p:txBody>
      </p:sp>
      <p:sp>
        <p:nvSpPr>
          <p:cNvPr id="7" name="Rectangle 6"/>
          <p:cNvSpPr/>
          <p:nvPr/>
        </p:nvSpPr>
        <p:spPr>
          <a:xfrm>
            <a:off x="4191000" y="1873508"/>
            <a:ext cx="4114800" cy="4832092"/>
          </a:xfrm>
          <a:prstGeom prst="rect">
            <a:avLst/>
          </a:prstGeom>
        </p:spPr>
        <p:txBody>
          <a:bodyPr wrap="square">
            <a:spAutoFit/>
          </a:bodyPr>
          <a:lstStyle/>
          <a:p>
            <a:pPr marL="346075" indent="-346075">
              <a:spcBef>
                <a:spcPts val="600"/>
              </a:spcBef>
              <a:spcAft>
                <a:spcPts val="600"/>
              </a:spcAft>
              <a:buFont typeface="+mj-lt"/>
              <a:buAutoNum type="arabicPeriod"/>
            </a:pPr>
            <a:r>
              <a:rPr lang="en-US" sz="2400" dirty="0" smtClean="0">
                <a:solidFill>
                  <a:schemeClr val="accent2">
                    <a:lumMod val="50000"/>
                  </a:schemeClr>
                </a:solidFill>
              </a:rPr>
              <a:t>There </a:t>
            </a:r>
            <a:r>
              <a:rPr lang="en-US" sz="2400" dirty="0" smtClean="0">
                <a:solidFill>
                  <a:schemeClr val="accent2">
                    <a:lumMod val="50000"/>
                  </a:schemeClr>
                </a:solidFill>
              </a:rPr>
              <a:t>is a very simple way to find out how long the power cut lasted. The only things needed are a cup, coin and water. </a:t>
            </a:r>
            <a:endParaRPr lang="en-US" sz="2400" dirty="0" smtClean="0">
              <a:solidFill>
                <a:schemeClr val="accent2">
                  <a:lumMod val="50000"/>
                </a:schemeClr>
              </a:solidFill>
            </a:endParaRPr>
          </a:p>
          <a:p>
            <a:pPr marL="346075" indent="-346075">
              <a:spcBef>
                <a:spcPts val="600"/>
              </a:spcBef>
              <a:spcAft>
                <a:spcPts val="600"/>
              </a:spcAft>
              <a:buFont typeface="+mj-lt"/>
              <a:buAutoNum type="arabicPeriod"/>
            </a:pPr>
            <a:r>
              <a:rPr lang="en-US" sz="2400" dirty="0" smtClean="0">
                <a:solidFill>
                  <a:schemeClr val="accent2">
                    <a:lumMod val="50000"/>
                  </a:schemeClr>
                </a:solidFill>
                <a:ea typeface="Times New Roman" panose="02020603050405020304" pitchFamily="18" charset="0"/>
                <a:cs typeface="Cambria" panose="02040503050406030204" pitchFamily="18" charset="0"/>
              </a:rPr>
              <a:t>Fill a cup with water and freeze it and when it is frozen, keep a coin on top of it and leave it in the freezer</a:t>
            </a:r>
            <a:r>
              <a:rPr lang="en-US" sz="2400" dirty="0" smtClean="0">
                <a:solidFill>
                  <a:schemeClr val="accent2">
                    <a:lumMod val="50000"/>
                  </a:schemeClr>
                </a:solidFill>
                <a:ea typeface="Times New Roman" panose="02020603050405020304" pitchFamily="18" charset="0"/>
                <a:cs typeface="Cambria" panose="02040503050406030204" pitchFamily="18" charset="0"/>
              </a:rPr>
              <a:t>.</a:t>
            </a:r>
          </a:p>
          <a:p>
            <a:pPr marL="346075" lvl="0" indent="-346075">
              <a:spcBef>
                <a:spcPts val="600"/>
              </a:spcBef>
              <a:spcAft>
                <a:spcPts val="600"/>
              </a:spcAft>
              <a:buFont typeface="+mj-lt"/>
              <a:buAutoNum type="arabicPeriod"/>
            </a:pPr>
            <a:r>
              <a:rPr lang="en-US" sz="2400" dirty="0" smtClean="0">
                <a:solidFill>
                  <a:schemeClr val="accent2">
                    <a:lumMod val="50000"/>
                  </a:schemeClr>
                </a:solidFill>
                <a:ea typeface="Times New Roman" panose="02020603050405020304" pitchFamily="18" charset="0"/>
              </a:rPr>
              <a:t>There was no power cut, if the coin is still found on the top of the cup</a:t>
            </a:r>
            <a:r>
              <a:rPr lang="en-US" sz="2400" dirty="0" smtClean="0">
                <a:solidFill>
                  <a:schemeClr val="accent2">
                    <a:lumMod val="50000"/>
                  </a:schemeClr>
                </a:solidFill>
                <a:ea typeface="Times New Roman" panose="02020603050405020304" pitchFamily="18" charset="0"/>
              </a:rPr>
              <a:t>.</a:t>
            </a:r>
            <a:endParaRPr lang="en-US" sz="2400" dirty="0" smtClean="0">
              <a:solidFill>
                <a:schemeClr val="accent2">
                  <a:lumMod val="50000"/>
                </a:schemeClr>
              </a:solidFill>
            </a:endParaRPr>
          </a:p>
        </p:txBody>
      </p:sp>
    </p:spTree>
    <p:extLst>
      <p:ext uri="{BB962C8B-B14F-4D97-AF65-F5344CB8AC3E}">
        <p14:creationId xmlns="" xmlns:p14="http://schemas.microsoft.com/office/powerpoint/2010/main" val="169077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0" y="1557040"/>
            <a:ext cx="3200400" cy="4462760"/>
          </a:xfrm>
          <a:prstGeom prst="rect">
            <a:avLst/>
          </a:prstGeom>
        </p:spPr>
        <p:txBody>
          <a:bodyPr wrap="square">
            <a:spAutoFit/>
          </a:bodyPr>
          <a:lstStyle/>
          <a:p>
            <a:pPr marL="457200" indent="-457200">
              <a:spcBef>
                <a:spcPts val="1200"/>
              </a:spcBef>
              <a:spcAft>
                <a:spcPts val="1200"/>
              </a:spcAft>
              <a:buFont typeface="+mj-lt"/>
              <a:buAutoNum type="arabicPeriod" startAt="4"/>
            </a:pPr>
            <a:r>
              <a:rPr lang="en-US" sz="2400" dirty="0">
                <a:solidFill>
                  <a:schemeClr val="accent2">
                    <a:lumMod val="50000"/>
                  </a:schemeClr>
                </a:solidFill>
                <a:ea typeface="Times New Roman" panose="02020603050405020304" pitchFamily="18" charset="0"/>
              </a:rPr>
              <a:t>The power cut would have been for a short while , if the coin was found near the top or the middle of the cup</a:t>
            </a:r>
            <a:r>
              <a:rPr lang="en-US" sz="2400" dirty="0" smtClean="0">
                <a:solidFill>
                  <a:schemeClr val="accent2">
                    <a:lumMod val="50000"/>
                  </a:schemeClr>
                </a:solidFill>
                <a:ea typeface="Times New Roman" panose="02020603050405020304" pitchFamily="18" charset="0"/>
              </a:rPr>
              <a:t>.</a:t>
            </a:r>
            <a:endParaRPr lang="en-US" sz="2400" dirty="0">
              <a:solidFill>
                <a:schemeClr val="accent2">
                  <a:lumMod val="50000"/>
                </a:schemeClr>
              </a:solidFill>
              <a:ea typeface="Times New Roman" panose="02020603050405020304" pitchFamily="18" charset="0"/>
            </a:endParaRPr>
          </a:p>
          <a:p>
            <a:pPr marL="457200" indent="-457200">
              <a:spcBef>
                <a:spcPts val="1200"/>
              </a:spcBef>
              <a:spcAft>
                <a:spcPts val="1200"/>
              </a:spcAft>
              <a:buFont typeface="+mj-lt"/>
              <a:buAutoNum type="arabicPeriod" startAt="4"/>
            </a:pPr>
            <a:r>
              <a:rPr lang="en-US" sz="2400" dirty="0">
                <a:solidFill>
                  <a:schemeClr val="accent2">
                    <a:lumMod val="50000"/>
                  </a:schemeClr>
                </a:solidFill>
                <a:ea typeface="Times New Roman" panose="02020603050405020304" pitchFamily="18" charset="0"/>
              </a:rPr>
              <a:t>In this case, water would have melted partially, and the coin also sinks partially.</a:t>
            </a:r>
            <a:endParaRPr lang="en-US" sz="2400" dirty="0">
              <a:solidFill>
                <a:schemeClr val="accent2">
                  <a:lumMod val="50000"/>
                </a:schemeClr>
              </a:solidFill>
            </a:endParaRPr>
          </a:p>
        </p:txBody>
      </p:sp>
      <p:pic>
        <p:nvPicPr>
          <p:cNvPr id="3"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3400" y="1447800"/>
            <a:ext cx="4297680" cy="46302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52600" y="39469"/>
            <a:ext cx="5562600" cy="646331"/>
          </a:xfrm>
          <a:prstGeom prst="rect">
            <a:avLst/>
          </a:prstGeom>
          <a:solidFill>
            <a:schemeClr val="accent5">
              <a:lumMod val="20000"/>
              <a:lumOff val="80000"/>
            </a:schemeClr>
          </a:solidFill>
        </p:spPr>
        <p:txBody>
          <a:bodyPr wrap="square" rtlCol="0">
            <a:spAutoFit/>
          </a:bodyPr>
          <a:lstStyle/>
          <a:p>
            <a:pPr algn="ctr"/>
            <a:r>
              <a:rPr lang="en-US"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Question </a:t>
            </a:r>
            <a:r>
              <a:rPr lang="en-US"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2 (</a:t>
            </a:r>
            <a:r>
              <a:rPr lang="en-US" sz="3600" b="1" cap="all"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iI</a:t>
            </a:r>
            <a:r>
              <a:rPr lang="en-US"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 - Answer</a:t>
            </a:r>
            <a:endParaRPr lang="en-IN"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Tree>
    <p:extLst>
      <p:ext uri="{BB962C8B-B14F-4D97-AF65-F5344CB8AC3E}">
        <p14:creationId xmlns="" xmlns:p14="http://schemas.microsoft.com/office/powerpoint/2010/main" val="208418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5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a:prstGeom prst="rect">
            <a:avLst/>
          </a:prstGeom>
        </p:spPr>
        <p:txBody>
          <a:bodyPr/>
          <a:lstStyle>
            <a:lvl1pPr>
              <a:defRPr sz="3600" baseline="0"/>
            </a:lvl1pPr>
          </a:lstStyle>
          <a:p>
            <a:r>
              <a:rPr lang="en-US" dirty="0"/>
              <a:t>MM Index</a:t>
            </a:r>
            <a:endParaRPr lang="en-IN" dirty="0"/>
          </a:p>
        </p:txBody>
      </p:sp>
      <p:graphicFrame>
        <p:nvGraphicFramePr>
          <p:cNvPr id="5" name="Table 4"/>
          <p:cNvGraphicFramePr>
            <a:graphicFrameLocks noGrp="1"/>
          </p:cNvGraphicFramePr>
          <p:nvPr>
            <p:extLst>
              <p:ext uri="{D42A27DB-BD31-4B8C-83A1-F6EECF244321}">
                <p14:modId xmlns="" xmlns:p14="http://schemas.microsoft.com/office/powerpoint/2010/main" val="3455798393"/>
              </p:ext>
            </p:extLst>
          </p:nvPr>
        </p:nvGraphicFramePr>
        <p:xfrm>
          <a:off x="457200" y="914400"/>
          <a:ext cx="7620000" cy="5171425"/>
        </p:xfrm>
        <a:graphic>
          <a:graphicData uri="http://schemas.openxmlformats.org/drawingml/2006/table">
            <a:tbl>
              <a:tblPr firstRow="1" bandRow="1">
                <a:tableStyleId>{5C22544A-7EE6-4342-B048-85BDC9FD1C3A}</a:tableStyleId>
              </a:tblPr>
              <a:tblGrid>
                <a:gridCol w="838200">
                  <a:extLst>
                    <a:ext uri="{9D8B030D-6E8A-4147-A177-3AD203B41FA5}">
                      <a16:colId xmlns="" xmlns:a16="http://schemas.microsoft.com/office/drawing/2014/main" val="20000"/>
                    </a:ext>
                  </a:extLst>
                </a:gridCol>
                <a:gridCol w="1219200">
                  <a:extLst>
                    <a:ext uri="{9D8B030D-6E8A-4147-A177-3AD203B41FA5}">
                      <a16:colId xmlns="" xmlns:a16="http://schemas.microsoft.com/office/drawing/2014/main" val="20001"/>
                    </a:ext>
                  </a:extLst>
                </a:gridCol>
                <a:gridCol w="5562600">
                  <a:extLst>
                    <a:ext uri="{9D8B030D-6E8A-4147-A177-3AD203B41FA5}">
                      <a16:colId xmlns="" xmlns:a16="http://schemas.microsoft.com/office/drawing/2014/main" val="20002"/>
                    </a:ext>
                  </a:extLst>
                </a:gridCol>
              </a:tblGrid>
              <a:tr h="457200">
                <a:tc>
                  <a:txBody>
                    <a:bodyPr/>
                    <a:lstStyle/>
                    <a:p>
                      <a:pPr algn="ctr"/>
                      <a:r>
                        <a:rPr lang="en-US" dirty="0">
                          <a:solidFill>
                            <a:schemeClr val="tx1"/>
                          </a:solidFill>
                        </a:rPr>
                        <a:t>Slide#</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Thumbnail</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Source and Attribution</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638629">
                <a:tc>
                  <a:txBody>
                    <a:bodyPr/>
                    <a:lstStyle/>
                    <a:p>
                      <a:r>
                        <a:rPr lang="en-US" sz="1200" dirty="0">
                          <a:solidFill>
                            <a:schemeClr val="tx1"/>
                          </a:solidFill>
                        </a:rPr>
                        <a:t>2</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http://www.publicdomainpictures.net/view-image.php?image=44796&amp;picture=rice-field</a:t>
                      </a:r>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638629">
                <a:tc>
                  <a:txBody>
                    <a:bodyPr/>
                    <a:lstStyle/>
                    <a:p>
                      <a:r>
                        <a:rPr lang="en-US" sz="1200" dirty="0" smtClean="0">
                          <a:solidFill>
                            <a:schemeClr val="tx1"/>
                          </a:solidFill>
                        </a:rPr>
                        <a:t>3</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https</a:t>
                      </a:r>
                      <a:r>
                        <a:rPr lang="en-US" sz="1200" dirty="0"/>
                        <a:t>://openclipart.org/detail/252758/farmer-modern</a:t>
                      </a:r>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572586">
                <a:tc>
                  <a:txBody>
                    <a:bodyPr/>
                    <a:lstStyle/>
                    <a:p>
                      <a:r>
                        <a:rPr lang="en-US" sz="1200" dirty="0" smtClean="0">
                          <a:solidFill>
                            <a:schemeClr val="tx1"/>
                          </a:solidFill>
                        </a:rPr>
                        <a:t>4</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dirty="0" smtClean="0"/>
                        <a:t>https://pixabay.com/vectors/jigsaw-puzzle-jigsaw-puzzle-piece-303503/</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826450240"/>
                  </a:ext>
                </a:extLst>
              </a:tr>
              <a:tr h="572586">
                <a:tc>
                  <a:txBody>
                    <a:bodyPr/>
                    <a:lstStyle/>
                    <a:p>
                      <a:r>
                        <a:rPr lang="en-US" sz="1200" dirty="0" smtClean="0">
                          <a:solidFill>
                            <a:schemeClr val="tx1"/>
                          </a:solidFill>
                        </a:rPr>
                        <a:t>5</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https://pixabay.com/photos/paddy-dry-nature-rice-agriculture-658711/</a:t>
                      </a:r>
                    </a:p>
                    <a:p>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487025991"/>
                  </a:ext>
                </a:extLst>
              </a:tr>
              <a:tr h="572586">
                <a:tc>
                  <a:txBody>
                    <a:bodyPr/>
                    <a:lstStyle/>
                    <a:p>
                      <a:r>
                        <a:rPr lang="en-US" sz="1200" dirty="0" smtClean="0">
                          <a:solidFill>
                            <a:schemeClr val="tx1"/>
                          </a:solidFill>
                        </a:rPr>
                        <a:t>5</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https://pixabay.com/en/gunny-bag-bag-export-gunny-sack-804624/</a:t>
                      </a:r>
                      <a:endParaRPr lang="en-IN" sz="1200" b="0" i="0" u="none" strike="noStrike" kern="1200" dirty="0" smtClean="0">
                        <a:solidFill>
                          <a:schemeClr val="tx1"/>
                        </a:solidFill>
                        <a:effectLst/>
                        <a:latin typeface="+mn-lt"/>
                        <a:ea typeface="+mn-ea"/>
                        <a:cs typeface="+mn-cs"/>
                      </a:endParaRPr>
                    </a:p>
                    <a:p>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2586">
                <a:tc>
                  <a:txBody>
                    <a:bodyPr/>
                    <a:lstStyle/>
                    <a:p>
                      <a:r>
                        <a:rPr lang="en-US" sz="1200" dirty="0" smtClean="0">
                          <a:solidFill>
                            <a:schemeClr val="tx1"/>
                          </a:solidFill>
                        </a:rPr>
                        <a:t>6</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baseline="0" dirty="0" smtClean="0">
                          <a:solidFill>
                            <a:schemeClr val="tx1"/>
                          </a:solidFill>
                          <a:latin typeface="+mn-lt"/>
                          <a:ea typeface="+mn-ea"/>
                          <a:cs typeface="+mn-cs"/>
                        </a:rPr>
                        <a:t>https://pixabay.com/photos/ikea-warehouse-industrial-tempe-2714998/ </a:t>
                      </a:r>
                      <a:endParaRPr lang="en-IN" sz="1200" b="0" i="0" u="none" strike="noStrike" kern="1200" dirty="0" smtClean="0">
                        <a:solidFill>
                          <a:schemeClr val="tx1"/>
                        </a:solidFill>
                        <a:effectLst/>
                        <a:latin typeface="+mn-lt"/>
                        <a:ea typeface="+mn-ea"/>
                        <a:cs typeface="+mn-cs"/>
                      </a:endParaRPr>
                    </a:p>
                    <a:p>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2586">
                <a:tc>
                  <a:txBody>
                    <a:bodyPr/>
                    <a:lstStyle/>
                    <a:p>
                      <a:r>
                        <a:rPr lang="en-US" sz="1200" dirty="0" smtClean="0">
                          <a:solidFill>
                            <a:schemeClr val="tx1"/>
                          </a:solidFill>
                        </a:rPr>
                        <a:t>6</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smtClean="0">
                          <a:solidFill>
                            <a:schemeClr val="tx1"/>
                          </a:solidFill>
                          <a:effectLst/>
                          <a:latin typeface="+mn-lt"/>
                          <a:ea typeface="+mn-ea"/>
                          <a:cs typeface="+mn-cs"/>
                        </a:rPr>
                        <a:t>https://www.pxfuel.com/en/free-photo-jolch</a:t>
                      </a:r>
                    </a:p>
                    <a:p>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2586">
                <a:tc>
                  <a:txBody>
                    <a:bodyPr/>
                    <a:lstStyle/>
                    <a:p>
                      <a:r>
                        <a:rPr lang="en-US" sz="1200" dirty="0" smtClean="0">
                          <a:solidFill>
                            <a:schemeClr val="tx1"/>
                          </a:solidFill>
                        </a:rPr>
                        <a:t>7</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https://pixabay.com/en/rice-sacks-rice-sacks-storage-283750/</a:t>
                      </a:r>
                    </a:p>
                    <a:p>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9" name="Picture 4" descr="Rice Field">
            <a:extLst>
              <a:ext uri="{FF2B5EF4-FFF2-40B4-BE49-F238E27FC236}">
                <a16:creationId xmlns="" xmlns:a16="http://schemas.microsoft.com/office/drawing/2014/main" id="{0DB617F9-8049-4039-966E-A54DC368E929}"/>
              </a:ext>
            </a:extLst>
          </p:cNvPr>
          <p:cNvPicPr>
            <a:picLocks noChangeAspect="1" noChangeArrowheads="1"/>
          </p:cNvPicPr>
          <p:nvPr/>
        </p:nvPicPr>
        <p:blipFill>
          <a:blip r:embed="rId3" cstate="print"/>
          <a:srcRect/>
          <a:stretch>
            <a:fillRect/>
          </a:stretch>
        </p:blipFill>
        <p:spPr bwMode="auto">
          <a:xfrm>
            <a:off x="1600200" y="1447800"/>
            <a:ext cx="542365" cy="461010"/>
          </a:xfrm>
          <a:prstGeom prst="rect">
            <a:avLst/>
          </a:prstGeom>
          <a:noFill/>
        </p:spPr>
      </p:pic>
      <p:pic>
        <p:nvPicPr>
          <p:cNvPr id="22" name="Picture 4" descr="Farmer Modern by ginkgo"/>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76400" y="2057399"/>
            <a:ext cx="343128" cy="548640"/>
          </a:xfrm>
          <a:prstGeom prst="rect">
            <a:avLst/>
          </a:prstGeom>
          <a:noFill/>
          <a:extLst>
            <a:ext uri="{909E8E84-426E-40DD-AFC4-6F175D3DCCD1}">
              <a14:hiddenFill xmlns="" xmlns:a14="http://schemas.microsoft.com/office/drawing/2010/main">
                <a:solidFill>
                  <a:srgbClr val="FFFFFF"/>
                </a:solidFill>
              </a14:hiddenFill>
            </a:ext>
          </a:extLst>
        </p:spPr>
      </p:pic>
      <p:pic>
        <p:nvPicPr>
          <p:cNvPr id="6146" name="Picture 2" descr="Jigsaw Puzzle, Jigsaw, Puzzle, Piece, White, Strategy"/>
          <p:cNvPicPr>
            <a:picLocks noChangeAspect="1" noChangeArrowheads="1"/>
          </p:cNvPicPr>
          <p:nvPr/>
        </p:nvPicPr>
        <p:blipFill>
          <a:blip r:embed="rId5" cstate="print"/>
          <a:srcRect/>
          <a:stretch>
            <a:fillRect/>
          </a:stretch>
        </p:blipFill>
        <p:spPr bwMode="auto">
          <a:xfrm>
            <a:off x="1676400" y="2743200"/>
            <a:ext cx="308864" cy="365760"/>
          </a:xfrm>
          <a:prstGeom prst="rect">
            <a:avLst/>
          </a:prstGeom>
          <a:noFill/>
        </p:spPr>
      </p:pic>
      <p:pic>
        <p:nvPicPr>
          <p:cNvPr id="23" name="Picture 2"/>
          <p:cNvPicPr>
            <a:picLocks noChangeAspect="1" noChangeArrowheads="1"/>
          </p:cNvPicPr>
          <p:nvPr/>
        </p:nvPicPr>
        <p:blipFill>
          <a:blip r:embed="rId6" cstate="print"/>
          <a:srcRect/>
          <a:stretch>
            <a:fillRect/>
          </a:stretch>
        </p:blipFill>
        <p:spPr bwMode="auto">
          <a:xfrm>
            <a:off x="1544785" y="3338945"/>
            <a:ext cx="549919" cy="365760"/>
          </a:xfrm>
          <a:prstGeom prst="rect">
            <a:avLst/>
          </a:prstGeom>
          <a:noFill/>
          <a:ln w="9525">
            <a:noFill/>
            <a:miter lim="800000"/>
            <a:headEnd/>
            <a:tailEnd/>
          </a:ln>
        </p:spPr>
      </p:pic>
      <p:pic>
        <p:nvPicPr>
          <p:cNvPr id="24" name="Picture 23">
            <a:extLst>
              <a:ext uri="{FF2B5EF4-FFF2-40B4-BE49-F238E27FC236}">
                <a16:creationId xmlns="" xmlns:a16="http://schemas.microsoft.com/office/drawing/2014/main" id="{1DCFD1C2-18A1-4662-8DD2-91CCA8744B54}"/>
              </a:ext>
            </a:extLst>
          </p:cNvPr>
          <p:cNvPicPr>
            <a:picLocks noChangeAspect="1"/>
          </p:cNvPicPr>
          <p:nvPr/>
        </p:nvPicPr>
        <p:blipFill>
          <a:blip r:embed="rId7" cstate="print"/>
          <a:stretch>
            <a:fillRect/>
          </a:stretch>
        </p:blipFill>
        <p:spPr>
          <a:xfrm>
            <a:off x="1572490" y="3893125"/>
            <a:ext cx="548640" cy="365760"/>
          </a:xfrm>
          <a:prstGeom prst="rect">
            <a:avLst/>
          </a:prstGeom>
        </p:spPr>
      </p:pic>
      <p:pic>
        <p:nvPicPr>
          <p:cNvPr id="25" name="Picture 2"/>
          <p:cNvPicPr>
            <a:picLocks noChangeAspect="1" noChangeArrowheads="1"/>
          </p:cNvPicPr>
          <p:nvPr/>
        </p:nvPicPr>
        <p:blipFill>
          <a:blip r:embed="rId8" cstate="print"/>
          <a:srcRect/>
          <a:stretch>
            <a:fillRect/>
          </a:stretch>
        </p:blipFill>
        <p:spPr bwMode="auto">
          <a:xfrm>
            <a:off x="1573875" y="4479175"/>
            <a:ext cx="651606" cy="365760"/>
          </a:xfrm>
          <a:prstGeom prst="rect">
            <a:avLst/>
          </a:prstGeom>
          <a:noFill/>
          <a:ln w="9525">
            <a:noFill/>
            <a:miter lim="800000"/>
            <a:headEnd/>
            <a:tailEnd/>
          </a:ln>
        </p:spPr>
      </p:pic>
      <p:pic>
        <p:nvPicPr>
          <p:cNvPr id="26" name="Picture 2" descr="mouse, mousetrap, case, nager, animal, caught, rodent, rat, pets, mammal">
            <a:extLst>
              <a:ext uri="{FF2B5EF4-FFF2-40B4-BE49-F238E27FC236}">
                <a16:creationId xmlns="" xmlns:a16="http://schemas.microsoft.com/office/drawing/2014/main" id="{2B74D1BC-D836-4F8F-89CD-CF755128A5B8}"/>
              </a:ext>
            </a:extLst>
          </p:cNvPr>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609900" y="5045825"/>
            <a:ext cx="548339" cy="365760"/>
          </a:xfrm>
          <a:prstGeom prst="rect">
            <a:avLst/>
          </a:prstGeom>
          <a:noFill/>
          <a:extLst>
            <a:ext uri="{909E8E84-426E-40DD-AFC4-6F175D3DCCD1}">
              <a14:hiddenFill xmlns="" xmlns:a14="http://schemas.microsoft.com/office/drawing/2010/main">
                <a:solidFill>
                  <a:srgbClr val="FFFFFF"/>
                </a:solidFill>
              </a14:hiddenFill>
            </a:ext>
          </a:extLst>
        </p:spPr>
      </p:pic>
      <p:pic>
        <p:nvPicPr>
          <p:cNvPr id="27" name="Picture 26">
            <a:extLst>
              <a:ext uri="{FF2B5EF4-FFF2-40B4-BE49-F238E27FC236}">
                <a16:creationId xmlns="" xmlns:a16="http://schemas.microsoft.com/office/drawing/2014/main" id="{35B34596-5A46-4DDE-92FF-4999E2F23AF8}"/>
              </a:ext>
            </a:extLst>
          </p:cNvPr>
          <p:cNvPicPr>
            <a:picLocks noChangeAspect="1"/>
          </p:cNvPicPr>
          <p:nvPr/>
        </p:nvPicPr>
        <p:blipFill>
          <a:blip r:embed="rId10" cstate="print"/>
          <a:stretch>
            <a:fillRect/>
          </a:stretch>
        </p:blipFill>
        <p:spPr>
          <a:xfrm>
            <a:off x="1676400" y="5638800"/>
            <a:ext cx="488359" cy="365760"/>
          </a:xfrm>
          <a:prstGeom prst="rect">
            <a:avLst/>
          </a:prstGeom>
        </p:spPr>
      </p:pic>
    </p:spTree>
    <p:extLst>
      <p:ext uri="{BB962C8B-B14F-4D97-AF65-F5344CB8AC3E}">
        <p14:creationId xmlns="" xmlns:p14="http://schemas.microsoft.com/office/powerpoint/2010/main" val="4275648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1143000"/>
          </a:xfrm>
          <a:prstGeom prst="rect">
            <a:avLst/>
          </a:prstGeom>
        </p:spPr>
        <p:txBody>
          <a:bodyPr/>
          <a:lstStyle>
            <a:lvl1pPr>
              <a:defRPr sz="3600" baseline="0"/>
            </a:lvl1pPr>
          </a:lstStyle>
          <a:p>
            <a:r>
              <a:rPr lang="en-US" dirty="0"/>
              <a:t>MM Index</a:t>
            </a:r>
            <a:endParaRPr lang="en-IN" dirty="0"/>
          </a:p>
        </p:txBody>
      </p:sp>
      <p:graphicFrame>
        <p:nvGraphicFramePr>
          <p:cNvPr id="5" name="Table 4"/>
          <p:cNvGraphicFramePr>
            <a:graphicFrameLocks noGrp="1"/>
          </p:cNvGraphicFramePr>
          <p:nvPr>
            <p:extLst>
              <p:ext uri="{D42A27DB-BD31-4B8C-83A1-F6EECF244321}">
                <p14:modId xmlns="" xmlns:p14="http://schemas.microsoft.com/office/powerpoint/2010/main" val="2451988983"/>
              </p:ext>
            </p:extLst>
          </p:nvPr>
        </p:nvGraphicFramePr>
        <p:xfrm>
          <a:off x="457200" y="914400"/>
          <a:ext cx="7620000" cy="5110483"/>
        </p:xfrm>
        <a:graphic>
          <a:graphicData uri="http://schemas.openxmlformats.org/drawingml/2006/table">
            <a:tbl>
              <a:tblPr firstRow="1" bandRow="1">
                <a:tableStyleId>{5C22544A-7EE6-4342-B048-85BDC9FD1C3A}</a:tableStyleId>
              </a:tblPr>
              <a:tblGrid>
                <a:gridCol w="914400">
                  <a:extLst>
                    <a:ext uri="{9D8B030D-6E8A-4147-A177-3AD203B41FA5}">
                      <a16:colId xmlns="" xmlns:a16="http://schemas.microsoft.com/office/drawing/2014/main" val="20000"/>
                    </a:ext>
                  </a:extLst>
                </a:gridCol>
                <a:gridCol w="1295400">
                  <a:extLst>
                    <a:ext uri="{9D8B030D-6E8A-4147-A177-3AD203B41FA5}">
                      <a16:colId xmlns="" xmlns:a16="http://schemas.microsoft.com/office/drawing/2014/main" val="20001"/>
                    </a:ext>
                  </a:extLst>
                </a:gridCol>
                <a:gridCol w="5410200">
                  <a:extLst>
                    <a:ext uri="{9D8B030D-6E8A-4147-A177-3AD203B41FA5}">
                      <a16:colId xmlns="" xmlns:a16="http://schemas.microsoft.com/office/drawing/2014/main" val="20002"/>
                    </a:ext>
                  </a:extLst>
                </a:gridCol>
              </a:tblGrid>
              <a:tr h="638629">
                <a:tc>
                  <a:txBody>
                    <a:bodyPr/>
                    <a:lstStyle/>
                    <a:p>
                      <a:pPr algn="ctr"/>
                      <a:r>
                        <a:rPr lang="en-US" dirty="0">
                          <a:solidFill>
                            <a:schemeClr val="tx1"/>
                          </a:solidFill>
                        </a:rPr>
                        <a:t>Slide#</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Thumbnail</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Source and Attribution</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638629">
                <a:tc>
                  <a:txBody>
                    <a:bodyPr/>
                    <a:lstStyle/>
                    <a:p>
                      <a:r>
                        <a:rPr lang="en-US" sz="1200" dirty="0" smtClean="0">
                          <a:solidFill>
                            <a:schemeClr val="tx1"/>
                          </a:solidFill>
                        </a:rPr>
                        <a:t>8</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b="1" kern="1200" baseline="0" dirty="0" smtClean="0">
                          <a:solidFill>
                            <a:schemeClr val="dk1"/>
                          </a:solidFill>
                          <a:latin typeface="+mn-lt"/>
                          <a:ea typeface="+mn-ea"/>
                          <a:cs typeface="+mn-cs"/>
                        </a:rPr>
                        <a:t>https://pixabay.com/photos/refrigerator-icebox-food-cold-1809344/ </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38629">
                <a:tc>
                  <a:txBody>
                    <a:bodyPr/>
                    <a:lstStyle/>
                    <a:p>
                      <a:r>
                        <a:rPr lang="en-US" sz="1200" dirty="0" smtClean="0">
                          <a:solidFill>
                            <a:schemeClr val="tx1"/>
                          </a:solidFill>
                        </a:rPr>
                        <a:t>8</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Ice</a:t>
                      </a:r>
                      <a:r>
                        <a:rPr lang="en-US" sz="1200" baseline="0" dirty="0"/>
                        <a:t> cubes : </a:t>
                      </a:r>
                      <a:r>
                        <a:rPr lang="en-US" sz="1200" dirty="0"/>
                        <a:t>https://pixabay.com/en/ice-cubes-ice-cold-melting-blue-48867/</a:t>
                      </a:r>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638629">
                <a:tc>
                  <a:txBody>
                    <a:bodyPr/>
                    <a:lstStyle/>
                    <a:p>
                      <a:r>
                        <a:rPr lang="en-US" sz="1200" dirty="0" smtClean="0">
                          <a:solidFill>
                            <a:schemeClr val="tx1"/>
                          </a:solidFill>
                        </a:rPr>
                        <a:t>9</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https://pixabay.com/en/man-guy-comic-character-boy-child-294505/</a:t>
                      </a:r>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638629">
                <a:tc>
                  <a:txBody>
                    <a:bodyPr/>
                    <a:lstStyle/>
                    <a:p>
                      <a:r>
                        <a:rPr lang="en-US" sz="1200" dirty="0" smtClean="0">
                          <a:solidFill>
                            <a:schemeClr val="tx1"/>
                          </a:solidFill>
                        </a:rPr>
                        <a:t>10</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https://pixabay.com/photos/salad-fruits-berries-healthy-2756467/</a:t>
                      </a:r>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638629">
                <a:tc>
                  <a:txBody>
                    <a:bodyPr/>
                    <a:lstStyle/>
                    <a:p>
                      <a:r>
                        <a:rPr lang="en-US" sz="1200" dirty="0" smtClean="0">
                          <a:solidFill>
                            <a:schemeClr val="tx1"/>
                          </a:solidFill>
                        </a:rPr>
                        <a:t>10</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https://pixabay.com/en/milk-cow-drink-calcium-642734/</a:t>
                      </a:r>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638629">
                <a:tc>
                  <a:txBody>
                    <a:bodyPr/>
                    <a:lstStyle/>
                    <a:p>
                      <a:r>
                        <a:rPr lang="en-US" sz="1200" dirty="0" smtClean="0">
                          <a:solidFill>
                            <a:schemeClr val="tx1"/>
                          </a:solidFill>
                        </a:rPr>
                        <a:t>11</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https://pixabay.com/en/glass-water-sky-live-reflection-475446/</a:t>
                      </a:r>
                    </a:p>
                    <a:p>
                      <a:r>
                        <a:rPr lang="en-US" sz="1200" dirty="0" smtClean="0"/>
                        <a:t>Coin </a:t>
                      </a:r>
                      <a:r>
                        <a:rPr lang="en-US" sz="1200" dirty="0"/>
                        <a:t>: Original contribution</a:t>
                      </a:r>
                    </a:p>
                    <a:p>
                      <a:r>
                        <a:rPr lang="en-US" sz="1200" dirty="0"/>
                        <a:t>Photoshop of the two images done by Sai Sanjay – saisanjay@saibrains.com</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638629">
                <a:tc>
                  <a:txBody>
                    <a:bodyPr/>
                    <a:lstStyle/>
                    <a:p>
                      <a:r>
                        <a:rPr lang="en-US" sz="1200" dirty="0" smtClean="0">
                          <a:solidFill>
                            <a:schemeClr val="tx1"/>
                          </a:solidFill>
                        </a:rPr>
                        <a:t>12</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Original contribution : jai.sai.sudar@gmail.com</a:t>
                      </a:r>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bl>
          </a:graphicData>
        </a:graphic>
      </p:graphicFrame>
      <p:pic>
        <p:nvPicPr>
          <p:cNvPr id="6" name="Picture 5">
            <a:extLst>
              <a:ext uri="{FF2B5EF4-FFF2-40B4-BE49-F238E27FC236}">
                <a16:creationId xmlns="" xmlns:a16="http://schemas.microsoft.com/office/drawing/2014/main" id="{33FE0B3A-82EC-4E48-9C05-8A17CC32413C}"/>
              </a:ext>
            </a:extLst>
          </p:cNvPr>
          <p:cNvPicPr>
            <a:picLocks noChangeAspect="1"/>
          </p:cNvPicPr>
          <p:nvPr/>
        </p:nvPicPr>
        <p:blipFill>
          <a:blip r:embed="rId2" cstate="print"/>
          <a:stretch>
            <a:fillRect/>
          </a:stretch>
        </p:blipFill>
        <p:spPr>
          <a:xfrm>
            <a:off x="1676400" y="2336799"/>
            <a:ext cx="575734" cy="406401"/>
          </a:xfrm>
          <a:prstGeom prst="rect">
            <a:avLst/>
          </a:prstGeom>
        </p:spPr>
      </p:pic>
      <p:pic>
        <p:nvPicPr>
          <p:cNvPr id="7" name="Picture 2" descr="Man, Guy, Comic, Character, Boy, Child, Male, Cartoon">
            <a:extLst>
              <a:ext uri="{FF2B5EF4-FFF2-40B4-BE49-F238E27FC236}">
                <a16:creationId xmlns="" xmlns:a16="http://schemas.microsoft.com/office/drawing/2014/main" id="{729E4926-A6DE-4FF7-9CDE-00BB4E3B48CC}"/>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1834372" y="2904694"/>
            <a:ext cx="321137" cy="575105"/>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Milk, Cow, Drink, Calcium, Glass Of Milk">
            <a:extLst>
              <a:ext uri="{FF2B5EF4-FFF2-40B4-BE49-F238E27FC236}">
                <a16:creationId xmlns="" xmlns:a16="http://schemas.microsoft.com/office/drawing/2014/main" id="{CDAA8096-4F75-4FCB-BE37-1EF792541091}"/>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84854" y="3641293"/>
            <a:ext cx="467280" cy="35046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Salad, Fruits, Berries, Healthy, Vitamins, Fresh, Food">
            <a:extLst>
              <a:ext uri="{FF2B5EF4-FFF2-40B4-BE49-F238E27FC236}">
                <a16:creationId xmlns="" xmlns:a16="http://schemas.microsoft.com/office/drawing/2014/main" id="{875C25D0-7EE0-4CA7-B58F-A6B7C64DAD47}"/>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726444" y="4270792"/>
            <a:ext cx="525690" cy="350460"/>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a:extLst>
              <a:ext uri="{FF2B5EF4-FFF2-40B4-BE49-F238E27FC236}">
                <a16:creationId xmlns="" xmlns:a16="http://schemas.microsoft.com/office/drawing/2014/main" id="{FB6E17D6-FBEB-4F00-B45E-9E587ACBBEDC}"/>
              </a:ext>
            </a:extLst>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855258" y="4932281"/>
            <a:ext cx="300251" cy="3636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 xmlns:a16="http://schemas.microsoft.com/office/drawing/2014/main" id="{C20E4251-D22F-4C21-8BF1-B94788B6FC97}"/>
              </a:ext>
            </a:extLst>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800684" y="5555921"/>
            <a:ext cx="377210" cy="40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8" cstate="print"/>
          <a:srcRect/>
          <a:stretch>
            <a:fillRect/>
          </a:stretch>
        </p:blipFill>
        <p:spPr bwMode="auto">
          <a:xfrm>
            <a:off x="1752600" y="1627910"/>
            <a:ext cx="306819" cy="457200"/>
          </a:xfrm>
          <a:prstGeom prst="rect">
            <a:avLst/>
          </a:prstGeom>
          <a:noFill/>
          <a:ln w="9525">
            <a:noFill/>
            <a:miter lim="800000"/>
            <a:headEnd/>
            <a:tailEnd/>
          </a:ln>
        </p:spPr>
      </p:pic>
    </p:spTree>
    <p:extLst>
      <p:ext uri="{BB962C8B-B14F-4D97-AF65-F5344CB8AC3E}">
        <p14:creationId xmlns="" xmlns:p14="http://schemas.microsoft.com/office/powerpoint/2010/main" val="3115498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ice Field"/>
          <p:cNvPicPr>
            <a:picLocks noChangeAspect="1" noChangeArrowheads="1"/>
          </p:cNvPicPr>
          <p:nvPr/>
        </p:nvPicPr>
        <p:blipFill>
          <a:blip r:embed="rId3" cstate="print"/>
          <a:srcRect t="35481"/>
          <a:stretch>
            <a:fillRect/>
          </a:stretch>
        </p:blipFill>
        <p:spPr bwMode="auto">
          <a:xfrm>
            <a:off x="2514600" y="3920490"/>
            <a:ext cx="5002073" cy="2743200"/>
          </a:xfrm>
          <a:prstGeom prst="rect">
            <a:avLst/>
          </a:prstGeom>
          <a:noFill/>
        </p:spPr>
      </p:pic>
      <p:sp>
        <p:nvSpPr>
          <p:cNvPr id="3" name="Rectangle 2"/>
          <p:cNvSpPr/>
          <p:nvPr/>
        </p:nvSpPr>
        <p:spPr>
          <a:xfrm>
            <a:off x="304800" y="1066800"/>
            <a:ext cx="8534400" cy="2677656"/>
          </a:xfrm>
          <a:prstGeom prst="rect">
            <a:avLst/>
          </a:prstGeom>
        </p:spPr>
        <p:txBody>
          <a:bodyPr wrap="square">
            <a:spAutoFit/>
          </a:bodyPr>
          <a:lstStyle/>
          <a:p>
            <a:pPr algn="just"/>
            <a:r>
              <a:rPr lang="en-US" sz="2400" dirty="0" err="1" smtClean="0"/>
              <a:t>Rizwan</a:t>
            </a:r>
            <a:r>
              <a:rPr lang="en-US" sz="2400" dirty="0" smtClean="0"/>
              <a:t> had a huge agricultural land on which he grew paddy. Every year he had the best harvest in his village with around 1000 </a:t>
            </a:r>
            <a:r>
              <a:rPr lang="en-US" sz="2400" dirty="0" err="1" smtClean="0"/>
              <a:t>tonnes</a:t>
            </a:r>
            <a:r>
              <a:rPr lang="en-US" sz="2400" dirty="0" smtClean="0"/>
              <a:t> of paddy. He stored his produce in a large barn which was constructed by his great grandfather. He always waited and kept his produce in store till he got the best price. However, he was disappointed every year and was worried to see that after few months of storage his produce would reduce by 100 </a:t>
            </a:r>
            <a:r>
              <a:rPr lang="en-US" sz="2400" dirty="0" err="1" smtClean="0"/>
              <a:t>tonnes</a:t>
            </a:r>
            <a:r>
              <a:rPr lang="en-US" sz="2400" dirty="0" smtClean="0"/>
              <a:t>. </a:t>
            </a:r>
            <a:endParaRPr lang="en-US" sz="2400" b="1" dirty="0">
              <a:solidFill>
                <a:srgbClr val="3E1F00"/>
              </a:solidFill>
              <a:latin typeface="+mj-lt"/>
              <a:cs typeface="Arial" panose="020B0604020202020204" pitchFamily="34" charset="0"/>
            </a:endParaRPr>
          </a:p>
        </p:txBody>
      </p:sp>
      <p:sp>
        <p:nvSpPr>
          <p:cNvPr id="5" name="TextBox 4"/>
          <p:cNvSpPr txBox="1"/>
          <p:nvPr/>
        </p:nvSpPr>
        <p:spPr>
          <a:xfrm>
            <a:off x="2819400" y="115669"/>
            <a:ext cx="3352800" cy="646331"/>
          </a:xfrm>
          <a:prstGeom prst="rect">
            <a:avLst/>
          </a:prstGeom>
          <a:solidFill>
            <a:schemeClr val="accent5">
              <a:lumMod val="20000"/>
              <a:lumOff val="80000"/>
            </a:schemeClr>
          </a:solidFill>
        </p:spPr>
        <p:txBody>
          <a:bodyPr wrap="square" rtlCol="0">
            <a:spAutoFit/>
          </a:bodyPr>
          <a:lstStyle/>
          <a:p>
            <a:pPr algn="ctr"/>
            <a:r>
              <a:rPr lang="en-US"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Question  - 1</a:t>
            </a:r>
            <a:endParaRPr lang="en-IN"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Tree>
    <p:extLst>
      <p:ext uri="{BB962C8B-B14F-4D97-AF65-F5344CB8AC3E}">
        <p14:creationId xmlns="" xmlns:p14="http://schemas.microsoft.com/office/powerpoint/2010/main" val="342374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Farmer Modern by ginkg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 y="1828800"/>
            <a:ext cx="2514600" cy="402067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634342" y="1141391"/>
            <a:ext cx="6052457" cy="4401205"/>
          </a:xfrm>
          <a:prstGeom prst="rect">
            <a:avLst/>
          </a:prstGeom>
        </p:spPr>
        <p:txBody>
          <a:bodyPr wrap="square">
            <a:spAutoFit/>
          </a:bodyPr>
          <a:lstStyle/>
          <a:p>
            <a:pPr marL="571500" indent="-571500">
              <a:buAutoNum type="romanLcParenBoth"/>
            </a:pPr>
            <a:r>
              <a:rPr lang="en-US" sz="2800" b="1" dirty="0">
                <a:solidFill>
                  <a:schemeClr val="accent2">
                    <a:lumMod val="50000"/>
                  </a:schemeClr>
                </a:solidFill>
              </a:rPr>
              <a:t>Why did the produce in the store get reduced?</a:t>
            </a:r>
          </a:p>
          <a:p>
            <a:pPr marL="571500" indent="-571500">
              <a:buAutoNum type="romanLcParenBoth"/>
            </a:pPr>
            <a:endParaRPr lang="en-US" sz="2800" b="1" dirty="0">
              <a:solidFill>
                <a:schemeClr val="accent2">
                  <a:lumMod val="50000"/>
                </a:schemeClr>
              </a:solidFill>
            </a:endParaRPr>
          </a:p>
          <a:p>
            <a:pPr marL="571500" indent="-571500">
              <a:buAutoNum type="romanLcParenBoth"/>
            </a:pPr>
            <a:endParaRPr lang="en-US" sz="2800" b="1" dirty="0">
              <a:solidFill>
                <a:schemeClr val="accent2">
                  <a:lumMod val="50000"/>
                </a:schemeClr>
              </a:solidFill>
            </a:endParaRPr>
          </a:p>
          <a:p>
            <a:r>
              <a:rPr lang="en-US" sz="2800" b="1" dirty="0">
                <a:solidFill>
                  <a:schemeClr val="accent2">
                    <a:lumMod val="50000"/>
                  </a:schemeClr>
                </a:solidFill>
              </a:rPr>
              <a:t>(ii)  What remedial measure has to be   </a:t>
            </a:r>
          </a:p>
          <a:p>
            <a:r>
              <a:rPr lang="en-US" sz="2800" b="1" dirty="0">
                <a:solidFill>
                  <a:schemeClr val="accent2">
                    <a:lumMod val="50000"/>
                  </a:schemeClr>
                </a:solidFill>
              </a:rPr>
              <a:t>       taken to prevent it?</a:t>
            </a:r>
          </a:p>
          <a:p>
            <a:endParaRPr lang="en-US" sz="2800" b="1" dirty="0">
              <a:solidFill>
                <a:schemeClr val="accent2">
                  <a:lumMod val="50000"/>
                </a:schemeClr>
              </a:solidFill>
            </a:endParaRPr>
          </a:p>
          <a:p>
            <a:endParaRPr lang="en-US" sz="2800" b="1" dirty="0">
              <a:solidFill>
                <a:schemeClr val="accent2">
                  <a:lumMod val="50000"/>
                </a:schemeClr>
              </a:solidFill>
            </a:endParaRPr>
          </a:p>
          <a:p>
            <a:r>
              <a:rPr lang="en-US" sz="2800" b="1" dirty="0">
                <a:solidFill>
                  <a:schemeClr val="accent2">
                    <a:lumMod val="50000"/>
                  </a:schemeClr>
                </a:solidFill>
              </a:rPr>
              <a:t>(iii) What is the purpose of storing his </a:t>
            </a:r>
          </a:p>
          <a:p>
            <a:r>
              <a:rPr lang="en-US" sz="2800" b="1" dirty="0">
                <a:solidFill>
                  <a:schemeClr val="accent2">
                    <a:lumMod val="50000"/>
                  </a:schemeClr>
                </a:solidFill>
              </a:rPr>
              <a:t>       produce?</a:t>
            </a:r>
          </a:p>
        </p:txBody>
      </p:sp>
      <p:sp>
        <p:nvSpPr>
          <p:cNvPr id="4" name="TextBox 3"/>
          <p:cNvSpPr txBox="1"/>
          <p:nvPr/>
        </p:nvSpPr>
        <p:spPr>
          <a:xfrm>
            <a:off x="1524000" y="115669"/>
            <a:ext cx="5791200" cy="646331"/>
          </a:xfrm>
          <a:prstGeom prst="rect">
            <a:avLst/>
          </a:prstGeom>
          <a:solidFill>
            <a:schemeClr val="accent5">
              <a:lumMod val="20000"/>
              <a:lumOff val="80000"/>
            </a:schemeClr>
          </a:solidFill>
        </p:spPr>
        <p:txBody>
          <a:bodyPr wrap="square" rtlCol="0">
            <a:spAutoFit/>
          </a:bodyPr>
          <a:lstStyle/>
          <a:p>
            <a:pPr algn="ctr"/>
            <a:r>
              <a:rPr lang="en-US"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Question  - </a:t>
            </a:r>
            <a:r>
              <a:rPr lang="en-US"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1 (Continued)</a:t>
            </a:r>
            <a:endParaRPr lang="en-IN"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Tree>
    <p:extLst>
      <p:ext uri="{BB962C8B-B14F-4D97-AF65-F5344CB8AC3E}">
        <p14:creationId xmlns="" xmlns:p14="http://schemas.microsoft.com/office/powerpoint/2010/main" val="37384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fade">
                                      <p:cBhvr>
                                        <p:cTn id="13" dur="1000"/>
                                        <p:tgtEl>
                                          <p:spTgt spid="9">
                                            <p:txEl>
                                              <p:pRg st="3" end="3"/>
                                            </p:txEl>
                                          </p:spTgt>
                                        </p:tgtEl>
                                      </p:cBhvr>
                                    </p:animEffect>
                                    <p:anim calcmode="lin" valueType="num">
                                      <p:cBhvr>
                                        <p:cTn id="14"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3" end="3"/>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fade">
                                      <p:cBhvr>
                                        <p:cTn id="18" dur="1000"/>
                                        <p:tgtEl>
                                          <p:spTgt spid="9">
                                            <p:txEl>
                                              <p:pRg st="4" end="4"/>
                                            </p:txEl>
                                          </p:spTgt>
                                        </p:tgtEl>
                                      </p:cBhvr>
                                    </p:animEffect>
                                    <p:anim calcmode="lin" valueType="num">
                                      <p:cBhvr>
                                        <p:cTn id="19"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9">
                                            <p:txEl>
                                              <p:pRg st="7" end="7"/>
                                            </p:txEl>
                                          </p:spTgt>
                                        </p:tgtEl>
                                        <p:attrNameLst>
                                          <p:attrName>style.visibility</p:attrName>
                                        </p:attrNameLst>
                                      </p:cBhvr>
                                      <p:to>
                                        <p:strVal val="visible"/>
                                      </p:to>
                                    </p:set>
                                    <p:animEffect transition="in" filter="fade">
                                      <p:cBhvr>
                                        <p:cTn id="24" dur="1000"/>
                                        <p:tgtEl>
                                          <p:spTgt spid="9">
                                            <p:txEl>
                                              <p:pRg st="7" end="7"/>
                                            </p:txEl>
                                          </p:spTgt>
                                        </p:tgtEl>
                                      </p:cBhvr>
                                    </p:animEffect>
                                    <p:anim calcmode="lin" valueType="num">
                                      <p:cBhvr>
                                        <p:cTn id="25"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animEffect transition="in" filter="fade">
                                      <p:cBhvr>
                                        <p:cTn id="29" dur="1000"/>
                                        <p:tgtEl>
                                          <p:spTgt spid="9">
                                            <p:txEl>
                                              <p:pRg st="8" end="8"/>
                                            </p:txEl>
                                          </p:spTgt>
                                        </p:tgtEl>
                                      </p:cBhvr>
                                    </p:animEffect>
                                    <p:anim calcmode="lin" valueType="num">
                                      <p:cBhvr>
                                        <p:cTn id="30"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57200" y="833735"/>
            <a:ext cx="7467600" cy="461665"/>
          </a:xfrm>
          <a:prstGeom prst="rect">
            <a:avLst/>
          </a:prstGeom>
        </p:spPr>
        <p:txBody>
          <a:bodyPr wrap="square">
            <a:spAutoFit/>
          </a:bodyPr>
          <a:lstStyle/>
          <a:p>
            <a:pPr marL="571500" indent="-571500"/>
            <a:r>
              <a:rPr lang="en-US" sz="2400" b="1" dirty="0" smtClean="0">
                <a:solidFill>
                  <a:schemeClr val="accent2">
                    <a:lumMod val="50000"/>
                  </a:schemeClr>
                </a:solidFill>
              </a:rPr>
              <a:t>1 (i). Why </a:t>
            </a:r>
            <a:r>
              <a:rPr lang="en-US" sz="2400" b="1" dirty="0">
                <a:solidFill>
                  <a:schemeClr val="accent2">
                    <a:lumMod val="50000"/>
                  </a:schemeClr>
                </a:solidFill>
              </a:rPr>
              <a:t>did the produce in the store get reduced</a:t>
            </a:r>
            <a:r>
              <a:rPr lang="en-US" sz="2400" b="1" dirty="0" smtClean="0">
                <a:solidFill>
                  <a:schemeClr val="accent2">
                    <a:lumMod val="50000"/>
                  </a:schemeClr>
                </a:solidFill>
              </a:rPr>
              <a:t>?</a:t>
            </a:r>
            <a:endParaRPr lang="en-US" sz="2400" b="1" dirty="0">
              <a:solidFill>
                <a:schemeClr val="accent2">
                  <a:lumMod val="50000"/>
                </a:schemeClr>
              </a:solidFill>
            </a:endParaRPr>
          </a:p>
        </p:txBody>
      </p:sp>
      <p:sp>
        <p:nvSpPr>
          <p:cNvPr id="14" name="TextBox 13"/>
          <p:cNvSpPr txBox="1"/>
          <p:nvPr/>
        </p:nvSpPr>
        <p:spPr>
          <a:xfrm>
            <a:off x="533400" y="1371600"/>
            <a:ext cx="8153400" cy="2092881"/>
          </a:xfrm>
          <a:prstGeom prst="rect">
            <a:avLst/>
          </a:prstGeom>
          <a:noFill/>
        </p:spPr>
        <p:txBody>
          <a:bodyPr wrap="square" rtlCol="0">
            <a:spAutoFit/>
          </a:bodyPr>
          <a:lstStyle/>
          <a:p>
            <a:pPr marL="231775" indent="-231775">
              <a:spcBef>
                <a:spcPts val="600"/>
              </a:spcBef>
              <a:spcAft>
                <a:spcPts val="600"/>
              </a:spcAft>
              <a:buFont typeface="Arial" pitchFamily="34" charset="0"/>
              <a:buChar char="•"/>
            </a:pPr>
            <a:r>
              <a:rPr lang="en-US" sz="2400" dirty="0" smtClean="0"/>
              <a:t>The produce in his store got reduced because of improper storage conditions in his barn. The weight loss in his produce could be attributed to various factors. </a:t>
            </a:r>
          </a:p>
          <a:p>
            <a:pPr marL="231775" indent="-231775">
              <a:spcBef>
                <a:spcPts val="600"/>
              </a:spcBef>
              <a:spcAft>
                <a:spcPts val="600"/>
              </a:spcAft>
              <a:buFont typeface="Arial" pitchFamily="34" charset="0"/>
              <a:buChar char="•"/>
            </a:pPr>
            <a:r>
              <a:rPr lang="en-US" sz="2400" dirty="0" smtClean="0"/>
              <a:t>The factors that cause storage losses are classified as biotic and </a:t>
            </a:r>
            <a:r>
              <a:rPr lang="en-US" sz="2400" dirty="0" err="1" smtClean="0"/>
              <a:t>abiotic</a:t>
            </a:r>
            <a:r>
              <a:rPr lang="en-US" sz="2400" dirty="0" smtClean="0"/>
              <a:t> factors. </a:t>
            </a:r>
            <a:endParaRPr lang="en-IN" sz="2400" dirty="0"/>
          </a:p>
        </p:txBody>
      </p:sp>
      <p:pic>
        <p:nvPicPr>
          <p:cNvPr id="1026" name="Picture 2"/>
          <p:cNvPicPr>
            <a:picLocks noChangeAspect="1" noChangeArrowheads="1"/>
          </p:cNvPicPr>
          <p:nvPr/>
        </p:nvPicPr>
        <p:blipFill>
          <a:blip r:embed="rId3" cstate="print"/>
          <a:srcRect/>
          <a:stretch>
            <a:fillRect/>
          </a:stretch>
        </p:blipFill>
        <p:spPr bwMode="auto">
          <a:xfrm>
            <a:off x="2514600" y="3505200"/>
            <a:ext cx="5520165" cy="3291840"/>
          </a:xfrm>
          <a:prstGeom prst="rect">
            <a:avLst/>
          </a:prstGeom>
          <a:noFill/>
          <a:ln w="9525">
            <a:noFill/>
            <a:miter lim="800000"/>
            <a:headEnd/>
            <a:tailEnd/>
          </a:ln>
        </p:spPr>
      </p:pic>
      <p:sp>
        <p:nvSpPr>
          <p:cNvPr id="15" name="TextBox 14"/>
          <p:cNvSpPr txBox="1"/>
          <p:nvPr/>
        </p:nvSpPr>
        <p:spPr>
          <a:xfrm>
            <a:off x="1752600" y="76200"/>
            <a:ext cx="5562600" cy="646331"/>
          </a:xfrm>
          <a:prstGeom prst="rect">
            <a:avLst/>
          </a:prstGeom>
          <a:solidFill>
            <a:schemeClr val="accent5">
              <a:lumMod val="20000"/>
              <a:lumOff val="80000"/>
            </a:schemeClr>
          </a:solidFill>
        </p:spPr>
        <p:txBody>
          <a:bodyPr wrap="square" rtlCol="0">
            <a:spAutoFit/>
          </a:bodyPr>
          <a:lstStyle/>
          <a:p>
            <a:pPr algn="ctr"/>
            <a:r>
              <a:rPr lang="en-US"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Question 1 (I) - Answer</a:t>
            </a:r>
            <a:endParaRPr lang="en-IN"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Tree>
    <p:extLst>
      <p:ext uri="{BB962C8B-B14F-4D97-AF65-F5344CB8AC3E}">
        <p14:creationId xmlns="" xmlns:p14="http://schemas.microsoft.com/office/powerpoint/2010/main" val="44768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2000"/>
                                        <p:tgtEl>
                                          <p:spTgt spid="14"/>
                                        </p:tgtEl>
                                      </p:cBhvr>
                                    </p:animEffect>
                                  </p:childTnLst>
                                </p:cTn>
                              </p:par>
                            </p:childTnLst>
                          </p:cTn>
                        </p:par>
                        <p:par>
                          <p:cTn id="8" fill="hold">
                            <p:stCondLst>
                              <p:cond delay="2000"/>
                            </p:stCondLst>
                            <p:childTnLst>
                              <p:par>
                                <p:cTn id="9" presetID="16" presetClass="entr" presetSubtype="21" fill="hold" nodeType="afterEffect">
                                  <p:stCondLst>
                                    <p:cond delay="500"/>
                                  </p:stCondLst>
                                  <p:childTnLst>
                                    <p:set>
                                      <p:cBhvr>
                                        <p:cTn id="10" dur="1" fill="hold">
                                          <p:stCondLst>
                                            <p:cond delay="0"/>
                                          </p:stCondLst>
                                        </p:cTn>
                                        <p:tgtEl>
                                          <p:spTgt spid="1026"/>
                                        </p:tgtEl>
                                        <p:attrNameLst>
                                          <p:attrName>style.visibility</p:attrName>
                                        </p:attrNameLst>
                                      </p:cBhvr>
                                      <p:to>
                                        <p:strVal val="visible"/>
                                      </p:to>
                                    </p:set>
                                    <p:animEffect transition="in" filter="barn(inVertical)">
                                      <p:cBhvr>
                                        <p:cTn id="1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04800" y="1062335"/>
            <a:ext cx="7772400" cy="461665"/>
          </a:xfrm>
          <a:prstGeom prst="rect">
            <a:avLst/>
          </a:prstGeom>
        </p:spPr>
        <p:txBody>
          <a:bodyPr wrap="square">
            <a:spAutoFit/>
          </a:bodyPr>
          <a:lstStyle/>
          <a:p>
            <a:r>
              <a:rPr lang="en-US" sz="2400" b="1" dirty="0" smtClean="0">
                <a:solidFill>
                  <a:schemeClr val="accent2">
                    <a:lumMod val="50000"/>
                  </a:schemeClr>
                </a:solidFill>
              </a:rPr>
              <a:t>1 (ii). What remedial measure has to be taken to prevent it?</a:t>
            </a:r>
          </a:p>
        </p:txBody>
      </p:sp>
      <p:sp>
        <p:nvSpPr>
          <p:cNvPr id="14" name="TextBox 13"/>
          <p:cNvSpPr txBox="1"/>
          <p:nvPr/>
        </p:nvSpPr>
        <p:spPr>
          <a:xfrm>
            <a:off x="457200" y="1781651"/>
            <a:ext cx="7924800" cy="1723549"/>
          </a:xfrm>
          <a:prstGeom prst="rect">
            <a:avLst/>
          </a:prstGeom>
          <a:noFill/>
        </p:spPr>
        <p:txBody>
          <a:bodyPr wrap="square" rtlCol="0">
            <a:spAutoFit/>
          </a:bodyPr>
          <a:lstStyle/>
          <a:p>
            <a:pPr marL="347663" indent="-347663">
              <a:spcBef>
                <a:spcPts val="600"/>
              </a:spcBef>
              <a:spcAft>
                <a:spcPts val="600"/>
              </a:spcAft>
              <a:buFont typeface="+mj-lt"/>
              <a:buAutoNum type="arabicPeriod"/>
            </a:pPr>
            <a:r>
              <a:rPr lang="en-US" sz="2400" dirty="0" smtClean="0"/>
              <a:t>Before storing, the food grains should be cleaned well and also sun dried to reduce the moisture levels.</a:t>
            </a:r>
            <a:endParaRPr lang="en-IN" sz="2400" dirty="0" smtClean="0"/>
          </a:p>
          <a:p>
            <a:pPr marL="347663" indent="-347663">
              <a:spcBef>
                <a:spcPts val="600"/>
              </a:spcBef>
              <a:spcAft>
                <a:spcPts val="600"/>
              </a:spcAft>
              <a:buFont typeface="+mj-lt"/>
              <a:buAutoNum type="arabicPeriod"/>
            </a:pPr>
            <a:r>
              <a:rPr lang="en-US" sz="2400" dirty="0" smtClean="0"/>
              <a:t>The grains should be stored in clean bags and closed perfectly without holes. </a:t>
            </a:r>
            <a:endParaRPr lang="en-IN" sz="2400" dirty="0" smtClean="0"/>
          </a:p>
        </p:txBody>
      </p:sp>
      <p:sp>
        <p:nvSpPr>
          <p:cNvPr id="15" name="TextBox 14"/>
          <p:cNvSpPr txBox="1"/>
          <p:nvPr/>
        </p:nvSpPr>
        <p:spPr>
          <a:xfrm>
            <a:off x="1752600" y="76200"/>
            <a:ext cx="5562600" cy="646331"/>
          </a:xfrm>
          <a:prstGeom prst="rect">
            <a:avLst/>
          </a:prstGeom>
          <a:solidFill>
            <a:schemeClr val="accent5">
              <a:lumMod val="20000"/>
              <a:lumOff val="80000"/>
            </a:schemeClr>
          </a:solidFill>
        </p:spPr>
        <p:txBody>
          <a:bodyPr wrap="square" rtlCol="0">
            <a:spAutoFit/>
          </a:bodyPr>
          <a:lstStyle/>
          <a:p>
            <a:pPr algn="ctr"/>
            <a:r>
              <a:rPr lang="en-US"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Question 1 (ii) - Answer</a:t>
            </a:r>
            <a:endParaRPr lang="en-IN"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pic>
        <p:nvPicPr>
          <p:cNvPr id="2050" name="Picture 2"/>
          <p:cNvPicPr>
            <a:picLocks noChangeAspect="1" noChangeArrowheads="1"/>
          </p:cNvPicPr>
          <p:nvPr/>
        </p:nvPicPr>
        <p:blipFill>
          <a:blip r:embed="rId3" cstate="print"/>
          <a:srcRect/>
          <a:stretch>
            <a:fillRect/>
          </a:stretch>
        </p:blipFill>
        <p:spPr bwMode="auto">
          <a:xfrm>
            <a:off x="806045" y="3810000"/>
            <a:ext cx="3436993" cy="22860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692244" y="3810000"/>
            <a:ext cx="3461156" cy="2286000"/>
          </a:xfrm>
          <a:prstGeom prst="rect">
            <a:avLst/>
          </a:prstGeom>
          <a:noFill/>
          <a:ln w="9525">
            <a:noFill/>
            <a:miter lim="800000"/>
            <a:headEnd/>
            <a:tailEnd/>
          </a:ln>
        </p:spPr>
      </p:pic>
    </p:spTree>
    <p:extLst>
      <p:ext uri="{BB962C8B-B14F-4D97-AF65-F5344CB8AC3E}">
        <p14:creationId xmlns="" xmlns:p14="http://schemas.microsoft.com/office/powerpoint/2010/main" val="44768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2000"/>
                                        <p:tgtEl>
                                          <p:spTgt spid="14"/>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dissolve">
                                      <p:cBhvr>
                                        <p:cTn id="11" dur="500"/>
                                        <p:tgtEl>
                                          <p:spTgt spid="2050"/>
                                        </p:tgtEl>
                                      </p:cBhvr>
                                    </p:animEffect>
                                  </p:childTnLst>
                                </p:cTn>
                              </p:par>
                              <p:par>
                                <p:cTn id="12" presetID="9" presetClass="entr" presetSubtype="0" fill="hold" nodeType="with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dissolve">
                                      <p:cBhvr>
                                        <p:cTn id="14"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81000" y="1116211"/>
            <a:ext cx="8229600" cy="2769989"/>
          </a:xfrm>
          <a:prstGeom prst="rect">
            <a:avLst/>
          </a:prstGeom>
          <a:noFill/>
        </p:spPr>
        <p:txBody>
          <a:bodyPr wrap="square" rtlCol="0">
            <a:spAutoFit/>
          </a:bodyPr>
          <a:lstStyle/>
          <a:p>
            <a:pPr marL="406400" indent="-406400">
              <a:spcBef>
                <a:spcPts val="600"/>
              </a:spcBef>
              <a:spcAft>
                <a:spcPts val="600"/>
              </a:spcAft>
              <a:buFont typeface="+mj-lt"/>
              <a:buAutoNum type="arabicPeriod" startAt="3"/>
            </a:pPr>
            <a:r>
              <a:rPr lang="en-US" sz="2400" dirty="0" smtClean="0"/>
              <a:t>The storage area should be clean, well ventilated and closed. </a:t>
            </a:r>
            <a:endParaRPr lang="en-IN" sz="2400" dirty="0" smtClean="0"/>
          </a:p>
          <a:p>
            <a:pPr marL="406400" indent="-406400">
              <a:spcBef>
                <a:spcPts val="600"/>
              </a:spcBef>
              <a:spcAft>
                <a:spcPts val="600"/>
              </a:spcAft>
              <a:buFont typeface="+mj-lt"/>
              <a:buAutoNum type="arabicPeriod" startAt="3"/>
            </a:pPr>
            <a:r>
              <a:rPr lang="en-US" sz="2400" dirty="0" smtClean="0"/>
              <a:t>The holes for ventilation should be covered with metal strips to prevent insects and rodents. </a:t>
            </a:r>
            <a:endParaRPr lang="en-IN" sz="2400" dirty="0" smtClean="0"/>
          </a:p>
          <a:p>
            <a:pPr marL="406400" indent="-406400">
              <a:spcBef>
                <a:spcPts val="600"/>
              </a:spcBef>
              <a:spcAft>
                <a:spcPts val="600"/>
              </a:spcAft>
              <a:buFont typeface="+mj-lt"/>
              <a:buAutoNum type="arabicPeriod" startAt="3"/>
            </a:pPr>
            <a:r>
              <a:rPr lang="en-US" sz="2400" dirty="0" smtClean="0"/>
              <a:t>Traps can be used to prevent attack by insects and rodents. </a:t>
            </a:r>
            <a:endParaRPr lang="en-IN" sz="2400" dirty="0" smtClean="0"/>
          </a:p>
          <a:p>
            <a:pPr marL="406400" indent="-406400">
              <a:spcBef>
                <a:spcPts val="600"/>
              </a:spcBef>
              <a:spcAft>
                <a:spcPts val="600"/>
              </a:spcAft>
              <a:buFont typeface="+mj-lt"/>
              <a:buAutoNum type="arabicPeriod" startAt="3"/>
            </a:pPr>
            <a:r>
              <a:rPr lang="en-US" sz="2400" dirty="0" smtClean="0"/>
              <a:t>The bags can be stacked on a raised plat form to prevent contact with moisture in the floor.  </a:t>
            </a:r>
          </a:p>
        </p:txBody>
      </p:sp>
      <p:sp>
        <p:nvSpPr>
          <p:cNvPr id="15" name="TextBox 14"/>
          <p:cNvSpPr txBox="1"/>
          <p:nvPr/>
        </p:nvSpPr>
        <p:spPr>
          <a:xfrm>
            <a:off x="914400" y="76200"/>
            <a:ext cx="7010400" cy="646331"/>
          </a:xfrm>
          <a:prstGeom prst="rect">
            <a:avLst/>
          </a:prstGeom>
          <a:solidFill>
            <a:schemeClr val="accent5">
              <a:lumMod val="20000"/>
              <a:lumOff val="80000"/>
            </a:schemeClr>
          </a:solidFill>
        </p:spPr>
        <p:txBody>
          <a:bodyPr wrap="square" rtlCol="0">
            <a:spAutoFit/>
          </a:bodyPr>
          <a:lstStyle/>
          <a:p>
            <a:pPr algn="ctr"/>
            <a:r>
              <a:rPr lang="en-US"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Question 1 (ii) – Answer (Cont.)</a:t>
            </a:r>
            <a:endParaRPr lang="en-IN"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pic>
        <p:nvPicPr>
          <p:cNvPr id="3074" name="Picture 2"/>
          <p:cNvPicPr>
            <a:picLocks noChangeAspect="1" noChangeArrowheads="1"/>
          </p:cNvPicPr>
          <p:nvPr/>
        </p:nvPicPr>
        <p:blipFill>
          <a:blip r:embed="rId3" cstate="print"/>
          <a:srcRect/>
          <a:stretch>
            <a:fillRect/>
          </a:stretch>
        </p:blipFill>
        <p:spPr bwMode="auto">
          <a:xfrm>
            <a:off x="961853" y="4053840"/>
            <a:ext cx="3746735" cy="2103120"/>
          </a:xfrm>
          <a:prstGeom prst="rect">
            <a:avLst/>
          </a:prstGeom>
          <a:noFill/>
          <a:ln w="9525">
            <a:noFill/>
            <a:miter lim="800000"/>
            <a:headEnd/>
            <a:tailEnd/>
          </a:ln>
        </p:spPr>
      </p:pic>
      <p:pic>
        <p:nvPicPr>
          <p:cNvPr id="6" name="Picture 2" descr="mouse, mousetrap, case, nager, animal, caught, rodent, rat, pets, mammal">
            <a:extLst>
              <a:ext uri="{FF2B5EF4-FFF2-40B4-BE49-F238E27FC236}">
                <a16:creationId xmlns="" xmlns:a16="http://schemas.microsoft.com/office/drawing/2014/main" id="{2434BA41-A280-4E10-A67F-BCAFE8E49A92}"/>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00452" y="4053840"/>
            <a:ext cx="3152948" cy="21031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4768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2000"/>
                                        <p:tgtEl>
                                          <p:spTgt spid="14"/>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dissolve">
                                      <p:cBhvr>
                                        <p:cTn id="11" dur="500"/>
                                        <p:tgtEl>
                                          <p:spTgt spid="3074"/>
                                        </p:tgtEl>
                                      </p:cBhvr>
                                    </p:animEffect>
                                  </p:childTnLst>
                                </p:cTn>
                              </p:par>
                              <p:par>
                                <p:cTn id="12" presetID="9"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57200" y="1143000"/>
            <a:ext cx="7162800" cy="461665"/>
          </a:xfrm>
          <a:prstGeom prst="rect">
            <a:avLst/>
          </a:prstGeom>
        </p:spPr>
        <p:txBody>
          <a:bodyPr wrap="square">
            <a:spAutoFit/>
          </a:bodyPr>
          <a:lstStyle/>
          <a:p>
            <a:r>
              <a:rPr lang="en-US" sz="2400" b="1" dirty="0" smtClean="0">
                <a:solidFill>
                  <a:schemeClr val="accent2">
                    <a:lumMod val="50000"/>
                  </a:schemeClr>
                </a:solidFill>
              </a:rPr>
              <a:t>1 (iii). What is the purpose of storing his produce?</a:t>
            </a:r>
          </a:p>
        </p:txBody>
      </p:sp>
      <p:sp>
        <p:nvSpPr>
          <p:cNvPr id="14" name="TextBox 13"/>
          <p:cNvSpPr txBox="1"/>
          <p:nvPr/>
        </p:nvSpPr>
        <p:spPr>
          <a:xfrm>
            <a:off x="533400" y="1783140"/>
            <a:ext cx="7696200" cy="1569660"/>
          </a:xfrm>
          <a:prstGeom prst="rect">
            <a:avLst/>
          </a:prstGeom>
          <a:noFill/>
        </p:spPr>
        <p:txBody>
          <a:bodyPr wrap="square" rtlCol="0">
            <a:spAutoFit/>
          </a:bodyPr>
          <a:lstStyle/>
          <a:p>
            <a:r>
              <a:rPr lang="en-US" sz="2400" dirty="0" smtClean="0"/>
              <a:t>Storing his produce will help him in case of any natural calamities like flood or drought. Storing the grains will also be useful when the yield is very poor the following year. He would also be able to sell the grains for more profit. </a:t>
            </a:r>
          </a:p>
        </p:txBody>
      </p:sp>
      <p:sp>
        <p:nvSpPr>
          <p:cNvPr id="15" name="TextBox 14"/>
          <p:cNvSpPr txBox="1"/>
          <p:nvPr/>
        </p:nvSpPr>
        <p:spPr>
          <a:xfrm>
            <a:off x="1752600" y="76200"/>
            <a:ext cx="5562600" cy="646331"/>
          </a:xfrm>
          <a:prstGeom prst="rect">
            <a:avLst/>
          </a:prstGeom>
          <a:solidFill>
            <a:schemeClr val="accent5">
              <a:lumMod val="20000"/>
              <a:lumOff val="80000"/>
            </a:schemeClr>
          </a:solidFill>
        </p:spPr>
        <p:txBody>
          <a:bodyPr wrap="square" rtlCol="0">
            <a:spAutoFit/>
          </a:bodyPr>
          <a:lstStyle/>
          <a:p>
            <a:pPr algn="ctr"/>
            <a:r>
              <a:rPr lang="en-US"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Question 1 (I) - Answer</a:t>
            </a:r>
            <a:endParaRPr lang="en-IN"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pic>
        <p:nvPicPr>
          <p:cNvPr id="6" name="Picture 5"/>
          <p:cNvPicPr>
            <a:picLocks noChangeAspect="1"/>
          </p:cNvPicPr>
          <p:nvPr/>
        </p:nvPicPr>
        <p:blipFill>
          <a:blip r:embed="rId3" cstate="print"/>
          <a:stretch>
            <a:fillRect/>
          </a:stretch>
        </p:blipFill>
        <p:spPr>
          <a:xfrm>
            <a:off x="2667000" y="3429000"/>
            <a:ext cx="4151044" cy="3108960"/>
          </a:xfrm>
          <a:prstGeom prst="rect">
            <a:avLst/>
          </a:prstGeom>
        </p:spPr>
      </p:pic>
    </p:spTree>
    <p:extLst>
      <p:ext uri="{BB962C8B-B14F-4D97-AF65-F5344CB8AC3E}">
        <p14:creationId xmlns="" xmlns:p14="http://schemas.microsoft.com/office/powerpoint/2010/main" val="44768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6740" y="914400"/>
            <a:ext cx="7642860" cy="1938992"/>
          </a:xfrm>
          <a:prstGeom prst="rect">
            <a:avLst/>
          </a:prstGeom>
          <a:noFill/>
        </p:spPr>
        <p:txBody>
          <a:bodyPr wrap="square" rtlCol="0">
            <a:spAutoFit/>
          </a:bodyPr>
          <a:lstStyle/>
          <a:p>
            <a:r>
              <a:rPr lang="en-US" sz="2400" dirty="0">
                <a:solidFill>
                  <a:schemeClr val="tx2">
                    <a:lumMod val="50000"/>
                  </a:schemeClr>
                </a:solidFill>
              </a:rPr>
              <a:t>When you are out of the home for a long tour, there might have been a power cut for a long time during which the frozen foods kept in the refrigerator would have thawed. But later it would have frozen again when the power was restored.</a:t>
            </a:r>
          </a:p>
        </p:txBody>
      </p:sp>
      <p:pic>
        <p:nvPicPr>
          <p:cNvPr id="4" name="Picture 3"/>
          <p:cNvPicPr>
            <a:picLocks noChangeAspect="1"/>
          </p:cNvPicPr>
          <p:nvPr/>
        </p:nvPicPr>
        <p:blipFill>
          <a:blip r:embed="rId3" cstate="print"/>
          <a:stretch>
            <a:fillRect/>
          </a:stretch>
        </p:blipFill>
        <p:spPr>
          <a:xfrm>
            <a:off x="5029200" y="3694803"/>
            <a:ext cx="3241040" cy="2287793"/>
          </a:xfrm>
          <a:prstGeom prst="rect">
            <a:avLst/>
          </a:prstGeom>
        </p:spPr>
      </p:pic>
      <p:cxnSp>
        <p:nvCxnSpPr>
          <p:cNvPr id="5" name="Straight Arrow Connector 4"/>
          <p:cNvCxnSpPr/>
          <p:nvPr/>
        </p:nvCxnSpPr>
        <p:spPr>
          <a:xfrm>
            <a:off x="3886200" y="4419600"/>
            <a:ext cx="990600" cy="0"/>
          </a:xfrm>
          <a:prstGeom prst="straightConnector1">
            <a:avLst/>
          </a:prstGeom>
          <a:ln w="76200">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6" name="Straight Arrow Connector 5"/>
          <p:cNvCxnSpPr/>
          <p:nvPr/>
        </p:nvCxnSpPr>
        <p:spPr>
          <a:xfrm flipH="1">
            <a:off x="3883660" y="4838700"/>
            <a:ext cx="91694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34317" y="3581400"/>
            <a:ext cx="1118683" cy="830997"/>
          </a:xfrm>
          <a:prstGeom prst="rect">
            <a:avLst/>
          </a:prstGeom>
          <a:noFill/>
        </p:spPr>
        <p:txBody>
          <a:bodyPr wrap="square" rtlCol="0">
            <a:spAutoFit/>
          </a:bodyPr>
          <a:lstStyle/>
          <a:p>
            <a:r>
              <a:rPr lang="en-US" sz="2400" b="1" dirty="0">
                <a:solidFill>
                  <a:srgbClr val="0000CC"/>
                </a:solidFill>
              </a:rPr>
              <a:t>Power failure</a:t>
            </a:r>
          </a:p>
        </p:txBody>
      </p:sp>
      <p:sp>
        <p:nvSpPr>
          <p:cNvPr id="8" name="TextBox 7"/>
          <p:cNvSpPr txBox="1"/>
          <p:nvPr/>
        </p:nvSpPr>
        <p:spPr>
          <a:xfrm>
            <a:off x="3810000" y="4959518"/>
            <a:ext cx="1479113" cy="830997"/>
          </a:xfrm>
          <a:prstGeom prst="rect">
            <a:avLst/>
          </a:prstGeom>
          <a:noFill/>
        </p:spPr>
        <p:txBody>
          <a:bodyPr wrap="square" rtlCol="0">
            <a:spAutoFit/>
          </a:bodyPr>
          <a:lstStyle/>
          <a:p>
            <a:r>
              <a:rPr lang="en-US" sz="2400" b="1" dirty="0">
                <a:solidFill>
                  <a:srgbClr val="006600"/>
                </a:solidFill>
              </a:rPr>
              <a:t>Power regained</a:t>
            </a:r>
          </a:p>
        </p:txBody>
      </p:sp>
      <p:sp>
        <p:nvSpPr>
          <p:cNvPr id="10" name="TextBox 9"/>
          <p:cNvSpPr txBox="1"/>
          <p:nvPr/>
        </p:nvSpPr>
        <p:spPr>
          <a:xfrm>
            <a:off x="2819400" y="115669"/>
            <a:ext cx="3352800" cy="646331"/>
          </a:xfrm>
          <a:prstGeom prst="rect">
            <a:avLst/>
          </a:prstGeom>
          <a:solidFill>
            <a:schemeClr val="accent5">
              <a:lumMod val="20000"/>
              <a:lumOff val="80000"/>
            </a:schemeClr>
          </a:solidFill>
        </p:spPr>
        <p:txBody>
          <a:bodyPr wrap="square" rtlCol="0">
            <a:spAutoFit/>
          </a:bodyPr>
          <a:lstStyle/>
          <a:p>
            <a:pPr algn="ctr"/>
            <a:r>
              <a:rPr lang="en-US"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Question  - </a:t>
            </a:r>
            <a:r>
              <a:rPr lang="en-US"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2</a:t>
            </a:r>
            <a:endParaRPr lang="en-IN"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pic>
        <p:nvPicPr>
          <p:cNvPr id="1026" name="Picture 2"/>
          <p:cNvPicPr>
            <a:picLocks noChangeAspect="1" noChangeArrowheads="1"/>
          </p:cNvPicPr>
          <p:nvPr/>
        </p:nvPicPr>
        <p:blipFill>
          <a:blip r:embed="rId4" cstate="print"/>
          <a:srcRect/>
          <a:stretch>
            <a:fillRect/>
          </a:stretch>
        </p:blipFill>
        <p:spPr bwMode="auto">
          <a:xfrm>
            <a:off x="1173382" y="2926080"/>
            <a:ext cx="2331818" cy="3474720"/>
          </a:xfrm>
          <a:prstGeom prst="rect">
            <a:avLst/>
          </a:prstGeom>
          <a:noFill/>
          <a:ln w="9525">
            <a:noFill/>
            <a:miter lim="800000"/>
            <a:headEnd/>
            <a:tailEnd/>
          </a:ln>
        </p:spPr>
      </p:pic>
    </p:spTree>
    <p:extLst>
      <p:ext uri="{BB962C8B-B14F-4D97-AF65-F5344CB8AC3E}">
        <p14:creationId xmlns="" xmlns:p14="http://schemas.microsoft.com/office/powerpoint/2010/main" val="15494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3000"/>
                            </p:stCondLst>
                            <p:childTnLst>
                              <p:par>
                                <p:cTn id="13" presetID="22" presetClass="entr" presetSubtype="8" fill="hold" nodeType="after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000"/>
                                        <p:tgtEl>
                                          <p:spTgt spid="4"/>
                                        </p:tgtEl>
                                      </p:cBhvr>
                                    </p:animEffect>
                                  </p:childTnLst>
                                </p:cTn>
                              </p:par>
                            </p:childTnLst>
                          </p:cTn>
                        </p:par>
                        <p:par>
                          <p:cTn id="16" fill="hold">
                            <p:stCondLst>
                              <p:cond delay="4500"/>
                            </p:stCondLst>
                            <p:childTnLst>
                              <p:par>
                                <p:cTn id="17" presetID="22" presetClass="entr" presetSubtype="2" fill="hold" nodeType="after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1000"/>
                                        <p:tgtEl>
                                          <p:spTgt spid="6"/>
                                        </p:tgtEl>
                                      </p:cBhvr>
                                    </p:animEffect>
                                  </p:childTnLst>
                                </p:cTn>
                              </p:par>
                            </p:childTnLst>
                          </p:cTn>
                        </p:par>
                        <p:par>
                          <p:cTn id="20" fill="hold">
                            <p:stCondLst>
                              <p:cond delay="6000"/>
                            </p:stCondLst>
                            <p:childTnLst>
                              <p:par>
                                <p:cTn id="21" presetID="22" presetClass="entr" presetSubtype="2" fill="hold" grpId="0" nodeType="after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wipe(right)">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an, Guy, Comic, Character, Boy, Child, Male, Cartoon"/>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838200" y="2971800"/>
            <a:ext cx="1700479" cy="297180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Rectangle 10"/>
          <p:cNvSpPr/>
          <p:nvPr/>
        </p:nvSpPr>
        <p:spPr>
          <a:xfrm>
            <a:off x="2667001" y="1828800"/>
            <a:ext cx="5257799" cy="3539430"/>
          </a:xfrm>
          <a:prstGeom prst="rect">
            <a:avLst/>
          </a:prstGeom>
        </p:spPr>
        <p:txBody>
          <a:bodyPr wrap="square">
            <a:spAutoFit/>
          </a:bodyPr>
          <a:lstStyle/>
          <a:p>
            <a:pPr marL="571500" indent="-571500">
              <a:buFont typeface="+mj-lt"/>
              <a:buAutoNum type="romanUcPeriod"/>
            </a:pPr>
            <a:r>
              <a:rPr lang="en-US" sz="2800" b="1" dirty="0" smtClean="0">
                <a:solidFill>
                  <a:schemeClr val="accent2">
                    <a:lumMod val="50000"/>
                  </a:schemeClr>
                </a:solidFill>
                <a:ea typeface="Times New Roman" panose="02020603050405020304" pitchFamily="18" charset="0"/>
                <a:cs typeface="Cambria" panose="02040503050406030204" pitchFamily="18" charset="0"/>
              </a:rPr>
              <a:t>Is it safe to consume that frozen food when you come </a:t>
            </a:r>
            <a:r>
              <a:rPr lang="en-US" sz="2800" b="1" dirty="0" smtClean="0">
                <a:solidFill>
                  <a:schemeClr val="accent2">
                    <a:lumMod val="50000"/>
                  </a:schemeClr>
                </a:solidFill>
                <a:ea typeface="Times New Roman" panose="02020603050405020304" pitchFamily="18" charset="0"/>
                <a:cs typeface="Cambria" panose="02040503050406030204" pitchFamily="18" charset="0"/>
              </a:rPr>
              <a:t>back home</a:t>
            </a:r>
            <a:r>
              <a:rPr lang="en-US" sz="2800" b="1" dirty="0" smtClean="0">
                <a:solidFill>
                  <a:schemeClr val="accent2">
                    <a:lumMod val="50000"/>
                  </a:schemeClr>
                </a:solidFill>
                <a:ea typeface="Times New Roman" panose="02020603050405020304" pitchFamily="18" charset="0"/>
                <a:cs typeface="Cambria" panose="02040503050406030204" pitchFamily="18" charset="0"/>
              </a:rPr>
              <a:t>?</a:t>
            </a:r>
            <a:endParaRPr lang="en-US" sz="2800" b="1" dirty="0">
              <a:solidFill>
                <a:schemeClr val="accent2">
                  <a:lumMod val="50000"/>
                </a:schemeClr>
              </a:solidFill>
            </a:endParaRPr>
          </a:p>
          <a:p>
            <a:pPr marL="571500" indent="-571500">
              <a:buFont typeface="+mj-lt"/>
              <a:buAutoNum type="romanUcPeriod"/>
            </a:pPr>
            <a:endParaRPr lang="en-US" sz="2800" b="1" dirty="0">
              <a:solidFill>
                <a:schemeClr val="accent2">
                  <a:lumMod val="50000"/>
                </a:schemeClr>
              </a:solidFill>
            </a:endParaRPr>
          </a:p>
          <a:p>
            <a:pPr marL="571500" indent="-571500">
              <a:buFont typeface="+mj-lt"/>
              <a:buAutoNum type="romanUcPeriod"/>
              <a:tabLst>
                <a:tab pos="1885950" algn="l"/>
              </a:tabLst>
            </a:pPr>
            <a:r>
              <a:rPr lang="en-US" sz="2800" b="1" dirty="0" smtClean="0">
                <a:solidFill>
                  <a:schemeClr val="accent2">
                    <a:lumMod val="50000"/>
                  </a:schemeClr>
                </a:solidFill>
                <a:ea typeface="Times New Roman" panose="02020603050405020304" pitchFamily="18" charset="0"/>
                <a:cs typeface="Cambria" panose="02040503050406030204" pitchFamily="18" charset="0"/>
              </a:rPr>
              <a:t>Can </a:t>
            </a:r>
            <a:r>
              <a:rPr lang="en-US" sz="2800" b="1" dirty="0" smtClean="0">
                <a:solidFill>
                  <a:schemeClr val="accent2">
                    <a:lumMod val="50000"/>
                  </a:schemeClr>
                </a:solidFill>
                <a:ea typeface="Times New Roman" panose="02020603050405020304" pitchFamily="18" charset="0"/>
                <a:cs typeface="Cambria" panose="02040503050406030204" pitchFamily="18" charset="0"/>
              </a:rPr>
              <a:t>you think of some way to find out how long  the power cut would    have lasted when you were away from </a:t>
            </a:r>
            <a:r>
              <a:rPr lang="en-US" sz="2800" b="1" dirty="0" smtClean="0">
                <a:solidFill>
                  <a:schemeClr val="accent2">
                    <a:lumMod val="50000"/>
                  </a:schemeClr>
                </a:solidFill>
                <a:ea typeface="Times New Roman" panose="02020603050405020304" pitchFamily="18" charset="0"/>
                <a:cs typeface="Cambria" panose="02040503050406030204" pitchFamily="18" charset="0"/>
              </a:rPr>
              <a:t>home</a:t>
            </a:r>
            <a:r>
              <a:rPr lang="en-US" sz="2800" b="1" dirty="0" smtClean="0">
                <a:solidFill>
                  <a:schemeClr val="accent2">
                    <a:lumMod val="50000"/>
                  </a:schemeClr>
                </a:solidFill>
                <a:ea typeface="Times New Roman" panose="02020603050405020304" pitchFamily="18" charset="0"/>
                <a:cs typeface="Cambria" panose="02040503050406030204" pitchFamily="18" charset="0"/>
              </a:rPr>
              <a:t>?</a:t>
            </a:r>
          </a:p>
        </p:txBody>
      </p:sp>
      <p:sp>
        <p:nvSpPr>
          <p:cNvPr id="12" name="TextBox 11"/>
          <p:cNvSpPr txBox="1"/>
          <p:nvPr/>
        </p:nvSpPr>
        <p:spPr>
          <a:xfrm>
            <a:off x="1447800" y="115669"/>
            <a:ext cx="6019800" cy="646331"/>
          </a:xfrm>
          <a:prstGeom prst="rect">
            <a:avLst/>
          </a:prstGeom>
          <a:solidFill>
            <a:schemeClr val="accent5">
              <a:lumMod val="20000"/>
              <a:lumOff val="80000"/>
            </a:schemeClr>
          </a:solidFill>
        </p:spPr>
        <p:txBody>
          <a:bodyPr wrap="square" rtlCol="0">
            <a:spAutoFit/>
          </a:bodyPr>
          <a:lstStyle/>
          <a:p>
            <a:pPr algn="ctr"/>
            <a:r>
              <a:rPr lang="en-US"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Question  - </a:t>
            </a:r>
            <a:r>
              <a:rPr lang="en-US"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2 (Continued)</a:t>
            </a:r>
            <a:endParaRPr lang="en-IN"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Tree>
    <p:extLst>
      <p:ext uri="{BB962C8B-B14F-4D97-AF65-F5344CB8AC3E}">
        <p14:creationId xmlns="" xmlns:p14="http://schemas.microsoft.com/office/powerpoint/2010/main" val="271281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1000"/>
                                        <p:tgtEl>
                                          <p:spTgt spid="11">
                                            <p:txEl>
                                              <p:pRg st="2" end="2"/>
                                            </p:txEl>
                                          </p:spTgt>
                                        </p:tgtEl>
                                      </p:cBhvr>
                                    </p:animEffect>
                                    <p:anim calcmode="lin" valueType="num">
                                      <p:cBhvr>
                                        <p:cTn id="14"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963</Words>
  <Application>Microsoft Office PowerPoint</Application>
  <PresentationFormat>On-screen Show (4:3)</PresentationFormat>
  <Paragraphs>131</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MM Index</vt:lpstr>
      <vt:lpstr>MM Index</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keshaba</dc:creator>
  <cp:lastModifiedBy>SSSVV</cp:lastModifiedBy>
  <cp:revision>35</cp:revision>
  <dcterms:created xsi:type="dcterms:W3CDTF">2018-12-16T04:20:25Z</dcterms:created>
  <dcterms:modified xsi:type="dcterms:W3CDTF">2021-04-08T10:33:11Z</dcterms:modified>
</cp:coreProperties>
</file>