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8" r:id="rId4"/>
    <p:sldId id="269" r:id="rId5"/>
    <p:sldId id="271" r:id="rId6"/>
    <p:sldId id="270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B59"/>
    <a:srgbClr val="471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2"/>
    <p:restoredTop sz="63262" autoAdjust="0"/>
  </p:normalViewPr>
  <p:slideViewPr>
    <p:cSldViewPr>
      <p:cViewPr varScale="1">
        <p:scale>
          <a:sx n="116" d="100"/>
          <a:sy n="116" d="100"/>
        </p:scale>
        <p:origin x="192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398F4-68C7-45DD-917F-850F0F97DF8C}" type="datetimeFigureOut">
              <a:rPr lang="en-IN" smtClean="0"/>
              <a:pPr/>
              <a:t>21/04/21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D701E-2B11-4C64-8620-9E97557E8B0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372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auto" latinLnBrk="0" hangingPunct="1"/>
            <a:r>
              <a:rPr lang="en-IN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https://pixabay.com/photos/tractors-tractor-mower-pasture-3571452/ - CC0</a:t>
            </a:r>
            <a:endParaRPr lang="en-IN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endParaRPr lang="en-IN" sz="1200" b="1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IN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https://pixabay.com/photos/tractor-field-rural-agriculture-1748636/ - CC0</a:t>
            </a:r>
          </a:p>
          <a:p>
            <a:pPr rtl="0" eaLnBrk="1" fontAlgn="t" latinLnBrk="0" hangingPunct="1"/>
            <a:endParaRPr lang="en-IN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2324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Teacher: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/>
              <a:t>The process of turning and loosening soil is called</a:t>
            </a:r>
            <a:r>
              <a:rPr lang="en-US" sz="1200" b="0" dirty="0">
                <a:solidFill>
                  <a:srgbClr val="C00000"/>
                </a:solidFill>
              </a:rPr>
              <a:t> tilling</a:t>
            </a:r>
            <a:r>
              <a:rPr lang="en-US" sz="1200" b="0" dirty="0"/>
              <a:t> or </a:t>
            </a:r>
            <a:r>
              <a:rPr lang="en-US" sz="1200" b="0" dirty="0" err="1">
                <a:solidFill>
                  <a:srgbClr val="C00000"/>
                </a:solidFill>
              </a:rPr>
              <a:t>ploughing</a:t>
            </a:r>
            <a:r>
              <a:rPr lang="en-US" sz="1200" b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/>
              <a:t>Done using plough which can be either wooden or metallic.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Image: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https://pixabay.com/en/ox-plough-ox-plough-farmer-tilling-253414/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476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https://www.pexels.com/photo/agriculture-agronomy-arable-background-1033506/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1650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SSSVV Gallery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7498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https://pixabay.com/en/plow-tractors-m%C3%BCnsterland-1534517/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7498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https://pixabay.com/en/hoe-tool-manual-garden-dig-farmer-30427/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202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Asset Title (Size 54)</a:t>
            </a:r>
            <a:endParaRPr lang="en-IN" dirty="0"/>
          </a:p>
        </p:txBody>
      </p:sp>
      <p:grpSp>
        <p:nvGrpSpPr>
          <p:cNvPr id="7" name="Group 14"/>
          <p:cNvGrpSpPr>
            <a:grpSpLocks/>
          </p:cNvGrpSpPr>
          <p:nvPr userDrawn="1"/>
        </p:nvGrpSpPr>
        <p:grpSpPr bwMode="auto">
          <a:xfrm>
            <a:off x="0" y="0"/>
            <a:ext cx="873125" cy="852488"/>
            <a:chOff x="0" y="0"/>
            <a:chExt cx="872351" cy="85210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71855" y="79223"/>
              <a:ext cx="228600" cy="228600"/>
            </a:xfrm>
            <a:prstGeom prst="round2DiagRect">
              <a:avLst/>
            </a:prstGeom>
            <a:solidFill>
              <a:srgbClr val="00B0F0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I</a:t>
              </a: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376655" y="79223"/>
              <a:ext cx="228600" cy="228600"/>
            </a:xfrm>
            <a:prstGeom prst="round2DiagRect">
              <a:avLst/>
            </a:prstGeom>
            <a:solidFill>
              <a:srgbClr val="FB3B69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I</a:t>
              </a:r>
            </a:p>
          </p:txBody>
        </p:sp>
        <p:sp>
          <p:nvSpPr>
            <p:cNvPr id="10" name="Round Diagonal Corner Rectangle 9"/>
            <p:cNvSpPr/>
            <p:nvPr/>
          </p:nvSpPr>
          <p:spPr>
            <a:xfrm>
              <a:off x="65362" y="392172"/>
              <a:ext cx="228600" cy="228600"/>
            </a:xfrm>
            <a:prstGeom prst="round2Diag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E</a:t>
              </a:r>
            </a:p>
          </p:txBody>
        </p:sp>
        <p:sp>
          <p:nvSpPr>
            <p:cNvPr id="11" name="Round Diagonal Corner Rectangle 10"/>
            <p:cNvSpPr/>
            <p:nvPr/>
          </p:nvSpPr>
          <p:spPr>
            <a:xfrm>
              <a:off x="370162" y="392172"/>
              <a:ext cx="228600" cy="228600"/>
            </a:xfrm>
            <a:prstGeom prst="round2DiagRect">
              <a:avLst/>
            </a:prstGeom>
            <a:solidFill>
              <a:srgbClr val="008000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P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82020" y="0"/>
              <a:ext cx="0" cy="814025"/>
            </a:xfrm>
            <a:prstGeom prst="line">
              <a:avLst/>
            </a:prstGeom>
            <a:ln w="12700">
              <a:solidFill>
                <a:srgbClr val="FE6E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51981"/>
              <a:ext cx="828291" cy="0"/>
            </a:xfrm>
            <a:prstGeom prst="line">
              <a:avLst/>
            </a:prstGeom>
            <a:ln w="12700">
              <a:solidFill>
                <a:srgbClr val="FE6E2E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48636" y="218977"/>
              <a:ext cx="0" cy="633131"/>
            </a:xfrm>
            <a:prstGeom prst="line">
              <a:avLst/>
            </a:prstGeom>
            <a:ln w="12700">
              <a:solidFill>
                <a:srgbClr val="FE6E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96227" y="712914"/>
              <a:ext cx="676124" cy="0"/>
            </a:xfrm>
            <a:prstGeom prst="line">
              <a:avLst/>
            </a:prstGeom>
            <a:ln w="12700">
              <a:solidFill>
                <a:srgbClr val="FE6E2E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 userDrawn="1"/>
        </p:nvSpPr>
        <p:spPr>
          <a:xfrm>
            <a:off x="5726764" y="6509319"/>
            <a:ext cx="3350443" cy="412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8482B"/>
                </a:solidFill>
              </a:rPr>
              <a:t>Integral Education</a:t>
            </a:r>
            <a:r>
              <a:rPr lang="en-US" sz="1400" dirty="0">
                <a:solidFill>
                  <a:srgbClr val="08482B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FOR  </a:t>
            </a:r>
            <a:r>
              <a:rPr lang="en-US" sz="1400" b="1" dirty="0">
                <a:solidFill>
                  <a:srgbClr val="C00000"/>
                </a:solidFill>
              </a:rPr>
              <a:t>ALL, </a:t>
            </a:r>
            <a:r>
              <a:rPr lang="en-US" sz="1400" b="1" dirty="0">
                <a:solidFill>
                  <a:srgbClr val="002060"/>
                </a:solidFill>
              </a:rPr>
              <a:t>BY</a:t>
            </a:r>
            <a:r>
              <a:rPr lang="en-US" sz="1400" b="1" dirty="0">
                <a:solidFill>
                  <a:srgbClr val="C00000"/>
                </a:solidFill>
              </a:rPr>
              <a:t> ALL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807" y="55434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6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Slide Title (Size 36)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Sub Title (Size 32) Second level (Size 28) Third level (Size 24)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r>
              <a:rPr lang="en-US" dirty="0"/>
              <a:t>Second level (Size 28)</a:t>
            </a:r>
          </a:p>
          <a:p>
            <a:pPr lvl="2"/>
            <a:r>
              <a:rPr lang="en-US" dirty="0"/>
              <a:t>Third level (Size 24)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1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risathyasaividyavahini.org/" TargetMode="Externa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090" y="52321"/>
            <a:ext cx="967390" cy="938279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 userDrawn="1"/>
        </p:nvSpPr>
        <p:spPr>
          <a:xfrm>
            <a:off x="-304800" y="6488113"/>
            <a:ext cx="2762250" cy="3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©www.srisathyasaividyavahini.org</a:t>
            </a:r>
          </a:p>
        </p:txBody>
      </p:sp>
    </p:spTree>
    <p:extLst>
      <p:ext uri="{BB962C8B-B14F-4D97-AF65-F5344CB8AC3E}">
        <p14:creationId xmlns:p14="http://schemas.microsoft.com/office/powerpoint/2010/main" val="335197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actor, Field, Rural, Agriculture, Farm, Equipment">
            <a:extLst>
              <a:ext uri="{FF2B5EF4-FFF2-40B4-BE49-F238E27FC236}">
                <a16:creationId xmlns:a16="http://schemas.microsoft.com/office/drawing/2014/main" id="{EB205693-0269-4EE1-9C1C-A344888CB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27827"/>
            <a:ext cx="3733800" cy="20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ractors, Tractor, Mower, Pasture, Meadow, Agriculture">
            <a:extLst>
              <a:ext uri="{FF2B5EF4-FFF2-40B4-BE49-F238E27FC236}">
                <a16:creationId xmlns:a16="http://schemas.microsoft.com/office/drawing/2014/main" id="{4FF1EA32-524D-4FA3-86CE-7020A25A7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3883513" cy="258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F625F2-97F3-4E0D-8D72-9C4A823E8B00}"/>
              </a:ext>
            </a:extLst>
          </p:cNvPr>
          <p:cNvSpPr/>
          <p:nvPr/>
        </p:nvSpPr>
        <p:spPr>
          <a:xfrm>
            <a:off x="304800" y="303907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AGRICULTURAL IMPLEMENTS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3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8">
            <a:extLst>
              <a:ext uri="{FF2B5EF4-FFF2-40B4-BE49-F238E27FC236}">
                <a16:creationId xmlns:a16="http://schemas.microsoft.com/office/drawing/2014/main" id="{7708C44A-99E6-4F3A-81AF-F534E31DB56F}"/>
              </a:ext>
            </a:extLst>
          </p:cNvPr>
          <p:cNvSpPr txBox="1"/>
          <p:nvPr/>
        </p:nvSpPr>
        <p:spPr>
          <a:xfrm>
            <a:off x="1752600" y="76200"/>
            <a:ext cx="5486400" cy="5984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 cap="flat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sz="3600" b="1" cap="small" dirty="0">
                <a:latin typeface="+mn-lt"/>
              </a:rPr>
              <a:t>Soil tilling (</a:t>
            </a:r>
            <a:r>
              <a:rPr lang="en-US" sz="3600" b="1" cap="small" dirty="0" err="1">
                <a:latin typeface="+mn-lt"/>
              </a:rPr>
              <a:t>Ploughing</a:t>
            </a:r>
            <a:r>
              <a:rPr lang="en-US" sz="3600" b="1" cap="small" dirty="0">
                <a:latin typeface="+mn-lt"/>
              </a:rPr>
              <a:t>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FFFC213-5819-4486-B716-889E4E0F03E3}"/>
              </a:ext>
            </a:extLst>
          </p:cNvPr>
          <p:cNvSpPr/>
          <p:nvPr/>
        </p:nvSpPr>
        <p:spPr>
          <a:xfrm>
            <a:off x="4495800" y="990600"/>
            <a:ext cx="4114800" cy="2971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IN" sz="2400" b="1" dirty="0"/>
              <a:t>The process of turning and loosening soil is called tilling or ploughing. </a:t>
            </a:r>
            <a:r>
              <a:rPr lang="en-US" sz="2400" b="1" dirty="0"/>
              <a:t>Turning of soil also brings out the organic rich soil that is present in the bottom layer towards the top and thus the crops can utilise it.  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764EB22-863A-4E84-A7A0-D4E2DDA87ECC}"/>
              </a:ext>
            </a:extLst>
          </p:cNvPr>
          <p:cNvSpPr/>
          <p:nvPr/>
        </p:nvSpPr>
        <p:spPr>
          <a:xfrm>
            <a:off x="4495800" y="4038600"/>
            <a:ext cx="4114799" cy="2667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The nutrient held by the dead organic materials becomes accessible for crops. </a:t>
            </a:r>
            <a:r>
              <a:rPr lang="en-IN" sz="2400" b="1" dirty="0"/>
              <a:t>Tilling can be done using a wooden or metallic plough.</a:t>
            </a:r>
          </a:p>
          <a:p>
            <a:br>
              <a:rPr lang="en-IN" sz="2400" dirty="0"/>
            </a:br>
            <a:br>
              <a:rPr lang="en-IN" sz="2400" dirty="0"/>
            </a:br>
            <a:endParaRPr lang="en-US" sz="24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B03686-45D7-4D25-9781-95F692D5E4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3822884" cy="4754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441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">
            <a:extLst>
              <a:ext uri="{FF2B5EF4-FFF2-40B4-BE49-F238E27FC236}">
                <a16:creationId xmlns:a16="http://schemas.microsoft.com/office/drawing/2014/main" id="{2FC0FDFD-A18E-4F35-A1AE-92ACDC90A64D}"/>
              </a:ext>
            </a:extLst>
          </p:cNvPr>
          <p:cNvSpPr txBox="1"/>
          <p:nvPr/>
        </p:nvSpPr>
        <p:spPr>
          <a:xfrm>
            <a:off x="2362200" y="87313"/>
            <a:ext cx="4572000" cy="5984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 cap="flat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/>
          <a:lstStyle/>
          <a:p>
            <a:pPr algn="ctr">
              <a:buSzPct val="25000"/>
              <a:defRPr/>
            </a:pPr>
            <a:r>
              <a:rPr lang="en-US" sz="3600" b="1" cap="small" dirty="0"/>
              <a:t>Ploughed Land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40C012-A5FF-40A2-83C6-0B1DBDA4AE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388406"/>
            <a:ext cx="3491869" cy="448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le 18">
            <a:extLst>
              <a:ext uri="{FF2B5EF4-FFF2-40B4-BE49-F238E27FC236}">
                <a16:creationId xmlns:a16="http://schemas.microsoft.com/office/drawing/2014/main" id="{B7C96007-90B7-4F18-8CC1-24ACDB0FE01C}"/>
              </a:ext>
            </a:extLst>
          </p:cNvPr>
          <p:cNvSpPr/>
          <p:nvPr/>
        </p:nvSpPr>
        <p:spPr>
          <a:xfrm>
            <a:off x="3886200" y="1128713"/>
            <a:ext cx="4746625" cy="10048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/>
              <a:t>After </a:t>
            </a:r>
            <a:r>
              <a:rPr lang="en-US" sz="2400" b="1" dirty="0" err="1"/>
              <a:t>ploughing</a:t>
            </a:r>
            <a:r>
              <a:rPr lang="en-US" sz="2400" b="1" dirty="0"/>
              <a:t>, the field may have large blocks of soil called </a:t>
            </a:r>
            <a:r>
              <a:rPr lang="en-US" sz="2400" b="1" dirty="0">
                <a:solidFill>
                  <a:srgbClr val="3E1B59"/>
                </a:solidFill>
              </a:rPr>
              <a:t>crumbs.</a:t>
            </a:r>
            <a:r>
              <a:rPr lang="en-US" sz="2400" b="1" dirty="0"/>
              <a:t> </a:t>
            </a:r>
          </a:p>
        </p:txBody>
      </p:sp>
      <p:sp>
        <p:nvSpPr>
          <p:cNvPr id="5" name="Rounded Rectangle 19">
            <a:extLst>
              <a:ext uri="{FF2B5EF4-FFF2-40B4-BE49-F238E27FC236}">
                <a16:creationId xmlns:a16="http://schemas.microsoft.com/office/drawing/2014/main" id="{27A5EEAC-959C-4D27-BDFA-77466DEAD769}"/>
              </a:ext>
            </a:extLst>
          </p:cNvPr>
          <p:cNvSpPr/>
          <p:nvPr/>
        </p:nvSpPr>
        <p:spPr>
          <a:xfrm>
            <a:off x="3886200" y="2424113"/>
            <a:ext cx="4822825" cy="9286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/>
              <a:t>This may leave the field unsuitable for cultivating crops. </a:t>
            </a:r>
          </a:p>
        </p:txBody>
      </p:sp>
      <p:sp>
        <p:nvSpPr>
          <p:cNvPr id="6" name="Rounded Rectangle 20">
            <a:extLst>
              <a:ext uri="{FF2B5EF4-FFF2-40B4-BE49-F238E27FC236}">
                <a16:creationId xmlns:a16="http://schemas.microsoft.com/office/drawing/2014/main" id="{A77A23CA-E904-4C98-9A6C-E9084AA40669}"/>
              </a:ext>
            </a:extLst>
          </p:cNvPr>
          <p:cNvSpPr/>
          <p:nvPr/>
        </p:nvSpPr>
        <p:spPr>
          <a:xfrm>
            <a:off x="3886200" y="3733800"/>
            <a:ext cx="49530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/>
              <a:t>So, the bigger blocks of the soil have to be broken down to smaller pieces.</a:t>
            </a: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AE2037A6-B857-4025-AAF4-E94193A27D9D}"/>
              </a:ext>
            </a:extLst>
          </p:cNvPr>
          <p:cNvSpPr/>
          <p:nvPr/>
        </p:nvSpPr>
        <p:spPr>
          <a:xfrm>
            <a:off x="3886200" y="5016500"/>
            <a:ext cx="4800599" cy="9271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/>
              <a:t>This process is called </a:t>
            </a:r>
            <a:r>
              <a:rPr lang="en-US" sz="2400" b="1" u="sng" dirty="0">
                <a:solidFill>
                  <a:srgbClr val="C00000"/>
                </a:solidFill>
              </a:rPr>
              <a:t>levelling</a:t>
            </a:r>
            <a:r>
              <a:rPr lang="en-US" sz="2400" b="1" dirty="0"/>
              <a:t>. It is done with a </a:t>
            </a:r>
            <a:r>
              <a:rPr lang="en-US" sz="2400" b="1" dirty="0" err="1"/>
              <a:t>leveller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669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">
            <a:extLst>
              <a:ext uri="{FF2B5EF4-FFF2-40B4-BE49-F238E27FC236}">
                <a16:creationId xmlns:a16="http://schemas.microsoft.com/office/drawing/2014/main" id="{8F7AEFD6-2027-497A-96FF-10C2735B0301}"/>
              </a:ext>
            </a:extLst>
          </p:cNvPr>
          <p:cNvSpPr txBox="1"/>
          <p:nvPr/>
        </p:nvSpPr>
        <p:spPr>
          <a:xfrm>
            <a:off x="2209800" y="76200"/>
            <a:ext cx="4495800" cy="5984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 cap="flat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sz="3600" b="1" cap="small" dirty="0"/>
              <a:t>Plough</a:t>
            </a:r>
          </a:p>
        </p:txBody>
      </p:sp>
      <p:sp>
        <p:nvSpPr>
          <p:cNvPr id="3" name="Rounded Rectangle 13">
            <a:extLst>
              <a:ext uri="{FF2B5EF4-FFF2-40B4-BE49-F238E27FC236}">
                <a16:creationId xmlns:a16="http://schemas.microsoft.com/office/drawing/2014/main" id="{08AC7DEC-D1A8-46BA-B3C1-D87125FEF907}"/>
              </a:ext>
            </a:extLst>
          </p:cNvPr>
          <p:cNvSpPr/>
          <p:nvPr/>
        </p:nvSpPr>
        <p:spPr>
          <a:xfrm>
            <a:off x="3886199" y="1066800"/>
            <a:ext cx="4508500" cy="57626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Earliest agricultural implement</a:t>
            </a:r>
          </a:p>
        </p:txBody>
      </p:sp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770F4296-EAF2-4519-A5DF-99D8FB422350}"/>
              </a:ext>
            </a:extLst>
          </p:cNvPr>
          <p:cNvSpPr/>
          <p:nvPr/>
        </p:nvSpPr>
        <p:spPr>
          <a:xfrm>
            <a:off x="3873499" y="1920875"/>
            <a:ext cx="4584700" cy="593725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Used for tilling, removing weeds.</a:t>
            </a: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DD809485-8D6B-4D63-9F17-216235EFF218}"/>
              </a:ext>
            </a:extLst>
          </p:cNvPr>
          <p:cNvSpPr/>
          <p:nvPr/>
        </p:nvSpPr>
        <p:spPr>
          <a:xfrm>
            <a:off x="3886200" y="2971800"/>
            <a:ext cx="4572000" cy="1905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It mainly has three parts: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plough shaft,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ploughshare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the beam</a:t>
            </a:r>
          </a:p>
        </p:txBody>
      </p:sp>
      <p:sp>
        <p:nvSpPr>
          <p:cNvPr id="6" name="Rounded Rectangle 16">
            <a:extLst>
              <a:ext uri="{FF2B5EF4-FFF2-40B4-BE49-F238E27FC236}">
                <a16:creationId xmlns:a16="http://schemas.microsoft.com/office/drawing/2014/main" id="{6E7A1E65-1F95-40E7-B753-A1F6D945C9A2}"/>
              </a:ext>
            </a:extLst>
          </p:cNvPr>
          <p:cNvSpPr/>
          <p:nvPr/>
        </p:nvSpPr>
        <p:spPr>
          <a:xfrm>
            <a:off x="914400" y="5257800"/>
            <a:ext cx="7239000" cy="114300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Plough shaft is the long handle; plough share is the triangular iron strip and beam is placed on the bulls’ neck.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9" y="1645920"/>
            <a:ext cx="3704183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887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">
            <a:extLst>
              <a:ext uri="{FF2B5EF4-FFF2-40B4-BE49-F238E27FC236}">
                <a16:creationId xmlns:a16="http://schemas.microsoft.com/office/drawing/2014/main" id="{8F7AEFD6-2027-497A-96FF-10C2735B0301}"/>
              </a:ext>
            </a:extLst>
          </p:cNvPr>
          <p:cNvSpPr txBox="1"/>
          <p:nvPr/>
        </p:nvSpPr>
        <p:spPr>
          <a:xfrm>
            <a:off x="2743200" y="76200"/>
            <a:ext cx="3733800" cy="5984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 cap="flat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/>
          <a:lstStyle/>
          <a:p>
            <a:pPr algn="ctr">
              <a:buSzPct val="25000"/>
              <a:defRPr/>
            </a:pPr>
            <a:r>
              <a:rPr lang="en-US" sz="3600" b="1" cap="small" dirty="0"/>
              <a:t>Plough</a:t>
            </a:r>
          </a:p>
        </p:txBody>
      </p:sp>
      <p:sp>
        <p:nvSpPr>
          <p:cNvPr id="7" name="Rounded Rectangle 17">
            <a:extLst>
              <a:ext uri="{FF2B5EF4-FFF2-40B4-BE49-F238E27FC236}">
                <a16:creationId xmlns:a16="http://schemas.microsoft.com/office/drawing/2014/main" id="{0654AE08-0D3B-45EC-80E8-FC41A2182E8A}"/>
              </a:ext>
            </a:extLst>
          </p:cNvPr>
          <p:cNvSpPr/>
          <p:nvPr/>
        </p:nvSpPr>
        <p:spPr>
          <a:xfrm>
            <a:off x="781050" y="5456238"/>
            <a:ext cx="7524750" cy="868362"/>
          </a:xfrm>
          <a:prstGeom prst="roundRect">
            <a:avLst/>
          </a:prstGeom>
          <a:solidFill>
            <a:srgbClr val="002060">
              <a:alpha val="5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The older wooden plough is being widely replaced by iron ones now-a-days.</a:t>
            </a:r>
          </a:p>
        </p:txBody>
      </p:sp>
      <p:pic>
        <p:nvPicPr>
          <p:cNvPr id="8" name="Picture 7" descr="Plow, Tractors, MÃ¼nsterland, Agriculture, Kombi Plow">
            <a:extLst>
              <a:ext uri="{FF2B5EF4-FFF2-40B4-BE49-F238E27FC236}">
                <a16:creationId xmlns:a16="http://schemas.microsoft.com/office/drawing/2014/main" id="{C399F3E4-8E31-4437-8AF4-389563C516D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599"/>
            <a:ext cx="5029200" cy="420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887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">
            <a:extLst>
              <a:ext uri="{FF2B5EF4-FFF2-40B4-BE49-F238E27FC236}">
                <a16:creationId xmlns:a16="http://schemas.microsoft.com/office/drawing/2014/main" id="{8B5CD68E-5E21-4AA1-9E4C-20A313804A39}"/>
              </a:ext>
            </a:extLst>
          </p:cNvPr>
          <p:cNvSpPr txBox="1"/>
          <p:nvPr/>
        </p:nvSpPr>
        <p:spPr>
          <a:xfrm>
            <a:off x="2286000" y="76200"/>
            <a:ext cx="4267200" cy="5984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 cap="flat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/>
          <a:lstStyle/>
          <a:p>
            <a:pPr algn="ctr">
              <a:buSzPct val="25000"/>
              <a:defRPr/>
            </a:pPr>
            <a:r>
              <a:rPr lang="en-US" sz="3600" b="1" cap="small" dirty="0"/>
              <a:t>Hoe</a:t>
            </a:r>
          </a:p>
        </p:txBody>
      </p:sp>
      <p:pic>
        <p:nvPicPr>
          <p:cNvPr id="3" name="Picture 2" descr="Hoe, Tool, Manual, Garden, Dig, Farmer, Agricultural">
            <a:extLst>
              <a:ext uri="{FF2B5EF4-FFF2-40B4-BE49-F238E27FC236}">
                <a16:creationId xmlns:a16="http://schemas.microsoft.com/office/drawing/2014/main" id="{561494FA-6A83-4913-B774-45A3FA1A3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6" r="33883"/>
          <a:stretch>
            <a:fillRect/>
          </a:stretch>
        </p:blipFill>
        <p:spPr bwMode="auto">
          <a:xfrm>
            <a:off x="609600" y="1219200"/>
            <a:ext cx="15240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5BA30C-443A-45C3-BC15-8C929F4C6497}"/>
              </a:ext>
            </a:extLst>
          </p:cNvPr>
          <p:cNvSpPr/>
          <p:nvPr/>
        </p:nvSpPr>
        <p:spPr>
          <a:xfrm>
            <a:off x="2339975" y="1500188"/>
            <a:ext cx="5903913" cy="10080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Simple tool used for loosening the soil and removing weeds.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7F688D-5B81-4458-977E-0F5DA60EB641}"/>
              </a:ext>
            </a:extLst>
          </p:cNvPr>
          <p:cNvSpPr/>
          <p:nvPr/>
        </p:nvSpPr>
        <p:spPr>
          <a:xfrm>
            <a:off x="2339975" y="3084513"/>
            <a:ext cx="5894388" cy="503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</a:rPr>
              <a:t>The larger version is pulled by animals.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4BC4A3-02C5-4728-BB0A-DF8949F2291B}"/>
              </a:ext>
            </a:extLst>
          </p:cNvPr>
          <p:cNvSpPr/>
          <p:nvPr/>
        </p:nvSpPr>
        <p:spPr>
          <a:xfrm>
            <a:off x="2339975" y="4524375"/>
            <a:ext cx="6270625" cy="6572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rgbClr val="7030A0"/>
                </a:solidFill>
              </a:rPr>
              <a:t>Similarly we also use pick axe, trowel, cultivator etc. </a:t>
            </a:r>
          </a:p>
        </p:txBody>
      </p:sp>
    </p:spTree>
    <p:extLst>
      <p:ext uri="{BB962C8B-B14F-4D97-AF65-F5344CB8AC3E}">
        <p14:creationId xmlns:p14="http://schemas.microsoft.com/office/powerpoint/2010/main" val="365237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MM Index</a:t>
            </a: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957613"/>
              </p:ext>
            </p:extLst>
          </p:nvPr>
        </p:nvGraphicFramePr>
        <p:xfrm>
          <a:off x="457200" y="1397001"/>
          <a:ext cx="8229600" cy="4470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62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Slide#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Thumbnail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and Attribution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/>
                        <a:t>https://pixabay.com/photos/tractors-tractor-mower-pasture-3571452/ - CC0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/>
                        <a:t>https://pixabay.com/photos/tractor-field-rural-agriculture-1748636/ - CC0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dirty="0"/>
                        <a:t>https://pixabay.com/en/ox-plough-ox-plough-farmer-tilling-253414/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dirty="0"/>
                        <a:t>https://www.pexels.com/photo/agriculture-agronomy-arable-background-1033506/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dirty="0"/>
                        <a:t>https://pixabay.com/en/plow-tractors-m%C3%BCnsterland-1534517/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dirty="0"/>
                        <a:t>https://pixabay.com/en/hoe-tool-manual-garden-dig-farmer-30427/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Picture 2" descr="Tractor, Field, Rural, Agriculture, Farm, Equipment">
            <a:extLst>
              <a:ext uri="{FF2B5EF4-FFF2-40B4-BE49-F238E27FC236}">
                <a16:creationId xmlns:a16="http://schemas.microsoft.com/office/drawing/2014/main" id="{25CAF6AB-F2C6-4B43-9807-3A2A7549F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64933"/>
            <a:ext cx="81430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ractors, Tractor, Mower, Pasture, Meadow, Agriculture">
            <a:extLst>
              <a:ext uri="{FF2B5EF4-FFF2-40B4-BE49-F238E27FC236}">
                <a16:creationId xmlns:a16="http://schemas.microsoft.com/office/drawing/2014/main" id="{31C4B373-9261-47D5-B7B9-243EC03E6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35" y="2756831"/>
            <a:ext cx="68687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31665E-3D0A-4C76-8724-19E0AC8C94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394366"/>
            <a:ext cx="365760" cy="454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ACA4DE-0CB1-40A9-9D23-8B5B395336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017821"/>
            <a:ext cx="365760" cy="469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Plow, Tractors, MÃ¼nsterland, Agriculture, Kombi Plow">
            <a:extLst>
              <a:ext uri="{FF2B5EF4-FFF2-40B4-BE49-F238E27FC236}">
                <a16:creationId xmlns:a16="http://schemas.microsoft.com/office/drawing/2014/main" id="{2030BDA8-2DB6-4139-9DD1-D9C32885538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648200"/>
            <a:ext cx="457200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Hoe, Tool, Manual, Garden, Dig, Farmer, Agricultural">
            <a:extLst>
              <a:ext uri="{FF2B5EF4-FFF2-40B4-BE49-F238E27FC236}">
                <a16:creationId xmlns:a16="http://schemas.microsoft.com/office/drawing/2014/main" id="{A01554CA-825A-44BB-991B-357F0B69D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48" y="5292754"/>
            <a:ext cx="457200" cy="57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812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421</Words>
  <Application>Microsoft Macintosh PowerPoint</Application>
  <PresentationFormat>On-screen Show (4:3)</PresentationFormat>
  <Paragraphs>63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MM Index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keshaba</dc:creator>
  <cp:lastModifiedBy>Microsoft Office User</cp:lastModifiedBy>
  <cp:revision>30</cp:revision>
  <dcterms:created xsi:type="dcterms:W3CDTF">2018-12-16T04:20:25Z</dcterms:created>
  <dcterms:modified xsi:type="dcterms:W3CDTF">2021-04-21T01:08:41Z</dcterms:modified>
</cp:coreProperties>
</file>