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60" r:id="rId5"/>
    <p:sldId id="262" r:id="rId6"/>
    <p:sldId id="263" r:id="rId7"/>
    <p:sldId id="283" r:id="rId8"/>
    <p:sldId id="264" r:id="rId9"/>
    <p:sldId id="265" r:id="rId10"/>
    <p:sldId id="266" r:id="rId11"/>
    <p:sldId id="267" r:id="rId12"/>
    <p:sldId id="279" r:id="rId13"/>
    <p:sldId id="268" r:id="rId14"/>
    <p:sldId id="269" r:id="rId15"/>
    <p:sldId id="273" r:id="rId16"/>
    <p:sldId id="270" r:id="rId17"/>
    <p:sldId id="280" r:id="rId18"/>
    <p:sldId id="274" r:id="rId19"/>
    <p:sldId id="271" r:id="rId20"/>
    <p:sldId id="275" r:id="rId21"/>
    <p:sldId id="272" r:id="rId22"/>
    <p:sldId id="277" r:id="rId23"/>
    <p:sldId id="276" r:id="rId24"/>
    <p:sldId id="278"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AFAF"/>
    <a:srgbClr val="81ACDF"/>
    <a:srgbClr val="5BFF5B"/>
    <a:srgbClr val="006600"/>
    <a:srgbClr val="4E1A34"/>
    <a:srgbClr val="600000"/>
    <a:srgbClr val="993366"/>
    <a:srgbClr val="009999"/>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8" autoAdjust="0"/>
    <p:restoredTop sz="77407" autoAdjust="0"/>
  </p:normalViewPr>
  <p:slideViewPr>
    <p:cSldViewPr>
      <p:cViewPr varScale="1">
        <p:scale>
          <a:sx n="116" d="100"/>
          <a:sy n="116" d="100"/>
        </p:scale>
        <p:origin x="184" y="2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A887BA-1A3F-4BC3-A78C-88C59F3FE152}" type="doc">
      <dgm:prSet loTypeId="urn:microsoft.com/office/officeart/2005/8/layout/radial1" loCatId="cycle" qsTypeId="urn:microsoft.com/office/officeart/2005/8/quickstyle/simple5" qsCatId="simple" csTypeId="urn:microsoft.com/office/officeart/2005/8/colors/colorful1#1" csCatId="colorful" phldr="1"/>
      <dgm:spPr/>
      <dgm:t>
        <a:bodyPr/>
        <a:lstStyle/>
        <a:p>
          <a:endParaRPr lang="en-US"/>
        </a:p>
      </dgm:t>
    </dgm:pt>
    <dgm:pt modelId="{4F3C3A6F-9F66-47C0-9DC8-41028A6BB1E9}">
      <dgm:prSet custT="1"/>
      <dgm:spPr/>
      <dgm:t>
        <a:bodyPr/>
        <a:lstStyle/>
        <a:p>
          <a:r>
            <a:rPr lang="en-US" sz="2400" b="1" dirty="0"/>
            <a:t>Proper breeding of animal</a:t>
          </a:r>
        </a:p>
      </dgm:t>
    </dgm:pt>
    <dgm:pt modelId="{8EDF9233-88E4-484E-8EE1-F5EA8090E0DD}">
      <dgm:prSet phldrT="[Text]" custT="1"/>
      <dgm:spPr/>
      <dgm:t>
        <a:bodyPr/>
        <a:lstStyle/>
        <a:p>
          <a:r>
            <a:rPr lang="en-US" sz="2400" b="1" dirty="0">
              <a:solidFill>
                <a:schemeClr val="tx1"/>
              </a:solidFill>
            </a:rPr>
            <a:t>Prevention and cure of animal diseases</a:t>
          </a:r>
        </a:p>
      </dgm:t>
    </dgm:pt>
    <dgm:pt modelId="{7909B95A-FC43-417C-939A-86AF8826BAA2}">
      <dgm:prSet phldrT="[Text]" custT="1"/>
      <dgm:spPr/>
      <dgm:t>
        <a:bodyPr/>
        <a:lstStyle/>
        <a:p>
          <a:r>
            <a:rPr lang="en-US" sz="2400" b="1" dirty="0"/>
            <a:t>Proper shelter</a:t>
          </a:r>
        </a:p>
      </dgm:t>
    </dgm:pt>
    <dgm:pt modelId="{64B48311-9C12-4BE2-9F46-8EABC540E801}">
      <dgm:prSet phldrT="[Text]" custT="1"/>
      <dgm:spPr/>
      <dgm:t>
        <a:bodyPr/>
        <a:lstStyle/>
        <a:p>
          <a:r>
            <a:rPr lang="en-US" sz="2400" b="1" dirty="0">
              <a:solidFill>
                <a:schemeClr val="tx1"/>
              </a:solidFill>
            </a:rPr>
            <a:t>Provision for clean drinking water</a:t>
          </a:r>
        </a:p>
      </dgm:t>
    </dgm:pt>
    <dgm:pt modelId="{F671EE30-9101-424C-9539-FCE9CD4D1791}">
      <dgm:prSet phldrT="[Text]" custT="1"/>
      <dgm:spPr/>
      <dgm:t>
        <a:bodyPr/>
        <a:lstStyle/>
        <a:p>
          <a:r>
            <a:rPr lang="en-US" sz="2400" b="1" dirty="0"/>
            <a:t>Proper feeding</a:t>
          </a:r>
        </a:p>
      </dgm:t>
    </dgm:pt>
    <dgm:pt modelId="{74FDC123-F06E-4E28-861F-85C7DFC46573}">
      <dgm:prSet phldrT="[Text]" custT="1"/>
      <dgm:spPr/>
      <dgm:t>
        <a:bodyPr/>
        <a:lstStyle/>
        <a:p>
          <a:r>
            <a:rPr lang="en-US" sz="2400" b="1" dirty="0"/>
            <a:t>Elements of Animal husbandry</a:t>
          </a:r>
        </a:p>
      </dgm:t>
    </dgm:pt>
    <dgm:pt modelId="{67E54C0E-ECCE-4282-BF50-1E9B477E56A1}" type="sibTrans" cxnId="{A49294BB-E5FB-4795-88F3-6FE6A0F4B0B0}">
      <dgm:prSet/>
      <dgm:spPr/>
      <dgm:t>
        <a:bodyPr/>
        <a:lstStyle/>
        <a:p>
          <a:endParaRPr lang="en-US" b="1"/>
        </a:p>
      </dgm:t>
    </dgm:pt>
    <dgm:pt modelId="{96CE5A9E-3B69-439F-A701-48B54FAD770B}" type="parTrans" cxnId="{A49294BB-E5FB-4795-88F3-6FE6A0F4B0B0}">
      <dgm:prSet/>
      <dgm:spPr/>
      <dgm:t>
        <a:bodyPr/>
        <a:lstStyle/>
        <a:p>
          <a:endParaRPr lang="en-US" b="1"/>
        </a:p>
      </dgm:t>
    </dgm:pt>
    <dgm:pt modelId="{36BD2113-4665-4F91-B2AD-BE8EC73F9698}" type="sibTrans" cxnId="{CA130D3C-B618-464F-8324-D90BC32413DE}">
      <dgm:prSet/>
      <dgm:spPr/>
      <dgm:t>
        <a:bodyPr/>
        <a:lstStyle/>
        <a:p>
          <a:endParaRPr lang="en-US" b="1"/>
        </a:p>
      </dgm:t>
    </dgm:pt>
    <dgm:pt modelId="{BA934207-1E06-455B-910D-351B4B58E2C3}" type="parTrans" cxnId="{CA130D3C-B618-464F-8324-D90BC32413DE}">
      <dgm:prSet/>
      <dgm:spPr/>
      <dgm:t>
        <a:bodyPr/>
        <a:lstStyle/>
        <a:p>
          <a:endParaRPr lang="en-US" b="1"/>
        </a:p>
      </dgm:t>
    </dgm:pt>
    <dgm:pt modelId="{5F3A59CE-0502-4217-B837-046A8629711B}" type="sibTrans" cxnId="{3E852F48-F1FE-4932-B556-C1DCEEF6A2F0}">
      <dgm:prSet/>
      <dgm:spPr/>
      <dgm:t>
        <a:bodyPr/>
        <a:lstStyle/>
        <a:p>
          <a:endParaRPr lang="en-US" b="1"/>
        </a:p>
      </dgm:t>
    </dgm:pt>
    <dgm:pt modelId="{29DDA227-4F3E-426D-B9B2-95C2935FD827}" type="parTrans" cxnId="{3E852F48-F1FE-4932-B556-C1DCEEF6A2F0}">
      <dgm:prSet/>
      <dgm:spPr/>
      <dgm:t>
        <a:bodyPr/>
        <a:lstStyle/>
        <a:p>
          <a:endParaRPr lang="en-US" b="1"/>
        </a:p>
      </dgm:t>
    </dgm:pt>
    <dgm:pt modelId="{D23724BC-582F-484E-9AE1-D133320F175D}" type="sibTrans" cxnId="{370AABAE-D50A-4C35-8BD3-D17894D27B1C}">
      <dgm:prSet/>
      <dgm:spPr/>
      <dgm:t>
        <a:bodyPr/>
        <a:lstStyle/>
        <a:p>
          <a:endParaRPr lang="en-US" b="1"/>
        </a:p>
      </dgm:t>
    </dgm:pt>
    <dgm:pt modelId="{D22F2481-FF03-46EF-873E-931F4322C993}" type="parTrans" cxnId="{370AABAE-D50A-4C35-8BD3-D17894D27B1C}">
      <dgm:prSet/>
      <dgm:spPr/>
      <dgm:t>
        <a:bodyPr/>
        <a:lstStyle/>
        <a:p>
          <a:endParaRPr lang="en-US" b="1"/>
        </a:p>
      </dgm:t>
    </dgm:pt>
    <dgm:pt modelId="{F713F247-DB82-4E7D-85B0-18B6E1083324}" type="sibTrans" cxnId="{104A3957-3633-4E09-9808-4D03DB06B1BE}">
      <dgm:prSet/>
      <dgm:spPr/>
      <dgm:t>
        <a:bodyPr/>
        <a:lstStyle/>
        <a:p>
          <a:endParaRPr lang="en-US" b="1"/>
        </a:p>
      </dgm:t>
    </dgm:pt>
    <dgm:pt modelId="{4A83574A-2831-4440-A352-9025CAB739C0}" type="parTrans" cxnId="{104A3957-3633-4E09-9808-4D03DB06B1BE}">
      <dgm:prSet/>
      <dgm:spPr/>
      <dgm:t>
        <a:bodyPr/>
        <a:lstStyle/>
        <a:p>
          <a:endParaRPr lang="en-US" b="1"/>
        </a:p>
      </dgm:t>
    </dgm:pt>
    <dgm:pt modelId="{C9CECC02-6E75-4896-9249-5F92FB66A393}" type="sibTrans" cxnId="{93BDDDA9-A1D2-4B96-A3FC-7CF20350BF1A}">
      <dgm:prSet/>
      <dgm:spPr/>
      <dgm:t>
        <a:bodyPr/>
        <a:lstStyle/>
        <a:p>
          <a:endParaRPr lang="en-US" b="1"/>
        </a:p>
      </dgm:t>
    </dgm:pt>
    <dgm:pt modelId="{8A8DB7BB-A419-4F21-A58F-9B063FD30475}" type="parTrans" cxnId="{93BDDDA9-A1D2-4B96-A3FC-7CF20350BF1A}">
      <dgm:prSet/>
      <dgm:spPr/>
      <dgm:t>
        <a:bodyPr/>
        <a:lstStyle/>
        <a:p>
          <a:endParaRPr lang="en-US" b="1"/>
        </a:p>
      </dgm:t>
    </dgm:pt>
    <dgm:pt modelId="{A5B73B34-CEAA-4F4B-8FAE-9480DE39C771}" type="pres">
      <dgm:prSet presAssocID="{FCA887BA-1A3F-4BC3-A78C-88C59F3FE152}" presName="cycle" presStyleCnt="0">
        <dgm:presLayoutVars>
          <dgm:chMax val="1"/>
          <dgm:dir/>
          <dgm:animLvl val="ctr"/>
          <dgm:resizeHandles val="exact"/>
        </dgm:presLayoutVars>
      </dgm:prSet>
      <dgm:spPr/>
    </dgm:pt>
    <dgm:pt modelId="{57A1F1FD-0C7F-46E1-A96B-15360183F2F2}" type="pres">
      <dgm:prSet presAssocID="{74FDC123-F06E-4E28-861F-85C7DFC46573}" presName="centerShape" presStyleLbl="node0" presStyleIdx="0" presStyleCnt="1" custScaleX="169653" custScaleY="137702"/>
      <dgm:spPr/>
    </dgm:pt>
    <dgm:pt modelId="{2C5DD3F9-5066-43E3-8D9E-2D489A351B25}" type="pres">
      <dgm:prSet presAssocID="{8A8DB7BB-A419-4F21-A58F-9B063FD30475}" presName="Name9" presStyleLbl="parChTrans1D2" presStyleIdx="0" presStyleCnt="5"/>
      <dgm:spPr/>
    </dgm:pt>
    <dgm:pt modelId="{3F90206A-1939-423B-BDF2-884A9A1443B5}" type="pres">
      <dgm:prSet presAssocID="{8A8DB7BB-A419-4F21-A58F-9B063FD30475}" presName="connTx" presStyleLbl="parChTrans1D2" presStyleIdx="0" presStyleCnt="5"/>
      <dgm:spPr/>
    </dgm:pt>
    <dgm:pt modelId="{43F61B64-AE05-4875-A766-06E548784E9D}" type="pres">
      <dgm:prSet presAssocID="{F671EE30-9101-424C-9539-FCE9CD4D1791}" presName="node" presStyleLbl="node1" presStyleIdx="0" presStyleCnt="5" custScaleX="125998" custScaleY="102591" custRadScaleRad="117894" custRadScaleInc="-750">
        <dgm:presLayoutVars>
          <dgm:bulletEnabled val="1"/>
        </dgm:presLayoutVars>
      </dgm:prSet>
      <dgm:spPr/>
    </dgm:pt>
    <dgm:pt modelId="{5A9FC33F-D082-4C4F-BC9C-B927577E5302}" type="pres">
      <dgm:prSet presAssocID="{4A83574A-2831-4440-A352-9025CAB739C0}" presName="Name9" presStyleLbl="parChTrans1D2" presStyleIdx="1" presStyleCnt="5"/>
      <dgm:spPr/>
    </dgm:pt>
    <dgm:pt modelId="{B6A0BA97-6E2E-4E8B-8069-B01B85E8AEF9}" type="pres">
      <dgm:prSet presAssocID="{4A83574A-2831-4440-A352-9025CAB739C0}" presName="connTx" presStyleLbl="parChTrans1D2" presStyleIdx="1" presStyleCnt="5"/>
      <dgm:spPr/>
    </dgm:pt>
    <dgm:pt modelId="{33952A9C-6000-41E5-B850-0942E896ABB6}" type="pres">
      <dgm:prSet presAssocID="{64B48311-9C12-4BE2-9F46-8EABC540E801}" presName="node" presStyleLbl="node1" presStyleIdx="1" presStyleCnt="5" custScaleX="162568" custScaleY="141599" custRadScaleRad="146730" custRadScaleInc="16229">
        <dgm:presLayoutVars>
          <dgm:bulletEnabled val="1"/>
        </dgm:presLayoutVars>
      </dgm:prSet>
      <dgm:spPr/>
    </dgm:pt>
    <dgm:pt modelId="{761047E2-2819-4EF6-B756-A765F5052619}" type="pres">
      <dgm:prSet presAssocID="{D22F2481-FF03-46EF-873E-931F4322C993}" presName="Name9" presStyleLbl="parChTrans1D2" presStyleIdx="2" presStyleCnt="5"/>
      <dgm:spPr/>
    </dgm:pt>
    <dgm:pt modelId="{B94FF4C6-E4A0-4A2D-B3E7-072FF1F9D8BC}" type="pres">
      <dgm:prSet presAssocID="{D22F2481-FF03-46EF-873E-931F4322C993}" presName="connTx" presStyleLbl="parChTrans1D2" presStyleIdx="2" presStyleCnt="5"/>
      <dgm:spPr/>
    </dgm:pt>
    <dgm:pt modelId="{F5A1139A-7DC1-4E5C-ACE7-B3C5B91598EB}" type="pres">
      <dgm:prSet presAssocID="{7909B95A-FC43-417C-939A-86AF8826BAA2}" presName="node" presStyleLbl="node1" presStyleIdx="2" presStyleCnt="5" custScaleX="122997" custScaleY="110522" custRadScaleRad="128350" custRadScaleInc="-32797">
        <dgm:presLayoutVars>
          <dgm:bulletEnabled val="1"/>
        </dgm:presLayoutVars>
      </dgm:prSet>
      <dgm:spPr/>
    </dgm:pt>
    <dgm:pt modelId="{B80A9DAE-2FE8-4393-9E8A-9B61A941D025}" type="pres">
      <dgm:prSet presAssocID="{29DDA227-4F3E-426D-B9B2-95C2935FD827}" presName="Name9" presStyleLbl="parChTrans1D2" presStyleIdx="3" presStyleCnt="5"/>
      <dgm:spPr/>
    </dgm:pt>
    <dgm:pt modelId="{24D35D91-0CFF-481F-BCB8-EFCA09C89914}" type="pres">
      <dgm:prSet presAssocID="{29DDA227-4F3E-426D-B9B2-95C2935FD827}" presName="connTx" presStyleLbl="parChTrans1D2" presStyleIdx="3" presStyleCnt="5"/>
      <dgm:spPr/>
    </dgm:pt>
    <dgm:pt modelId="{5BE2BA7D-48B5-4536-A1E5-923C47742131}" type="pres">
      <dgm:prSet presAssocID="{8EDF9233-88E4-484E-8EE1-F5EA8090E0DD}" presName="node" presStyleLbl="node1" presStyleIdx="3" presStyleCnt="5" custScaleX="185398" custScaleY="127598" custRadScaleRad="142896" custRadScaleInc="54215">
        <dgm:presLayoutVars>
          <dgm:bulletEnabled val="1"/>
        </dgm:presLayoutVars>
      </dgm:prSet>
      <dgm:spPr/>
    </dgm:pt>
    <dgm:pt modelId="{279E6622-AD25-492C-B81B-4FAFD90117C3}" type="pres">
      <dgm:prSet presAssocID="{BA934207-1E06-455B-910D-351B4B58E2C3}" presName="Name9" presStyleLbl="parChTrans1D2" presStyleIdx="4" presStyleCnt="5"/>
      <dgm:spPr/>
    </dgm:pt>
    <dgm:pt modelId="{076B9757-F77F-444E-B0AA-C1E85094BF59}" type="pres">
      <dgm:prSet presAssocID="{BA934207-1E06-455B-910D-351B4B58E2C3}" presName="connTx" presStyleLbl="parChTrans1D2" presStyleIdx="4" presStyleCnt="5"/>
      <dgm:spPr/>
    </dgm:pt>
    <dgm:pt modelId="{74FD3A6A-8B97-4C84-9652-E8C81378594A}" type="pres">
      <dgm:prSet presAssocID="{4F3C3A6F-9F66-47C0-9DC8-41028A6BB1E9}" presName="node" presStyleLbl="node1" presStyleIdx="4" presStyleCnt="5" custScaleX="162012" custScaleY="118329" custRadScaleRad="148189" custRadScaleInc="-16565">
        <dgm:presLayoutVars>
          <dgm:bulletEnabled val="1"/>
        </dgm:presLayoutVars>
      </dgm:prSet>
      <dgm:spPr/>
    </dgm:pt>
  </dgm:ptLst>
  <dgm:cxnLst>
    <dgm:cxn modelId="{6A59F307-6B05-4EA8-B797-858500872626}" type="presOf" srcId="{7909B95A-FC43-417C-939A-86AF8826BAA2}" destId="{F5A1139A-7DC1-4E5C-ACE7-B3C5B91598EB}" srcOrd="0" destOrd="0" presId="urn:microsoft.com/office/officeart/2005/8/layout/radial1"/>
    <dgm:cxn modelId="{ACF02018-8B01-408E-B797-A91CDD5821F1}" type="presOf" srcId="{8A8DB7BB-A419-4F21-A58F-9B063FD30475}" destId="{2C5DD3F9-5066-43E3-8D9E-2D489A351B25}" srcOrd="0" destOrd="0" presId="urn:microsoft.com/office/officeart/2005/8/layout/radial1"/>
    <dgm:cxn modelId="{2971AA1B-58A6-4789-8825-7D3CEA858DFA}" type="presOf" srcId="{D22F2481-FF03-46EF-873E-931F4322C993}" destId="{B94FF4C6-E4A0-4A2D-B3E7-072FF1F9D8BC}" srcOrd="1" destOrd="0" presId="urn:microsoft.com/office/officeart/2005/8/layout/radial1"/>
    <dgm:cxn modelId="{595CD422-2B5B-4B9C-B1B1-519AD2291354}" type="presOf" srcId="{4A83574A-2831-4440-A352-9025CAB739C0}" destId="{5A9FC33F-D082-4C4F-BC9C-B927577E5302}" srcOrd="0" destOrd="0" presId="urn:microsoft.com/office/officeart/2005/8/layout/radial1"/>
    <dgm:cxn modelId="{6C845823-3ABD-456B-9E6A-18E1C4C08D89}" type="presOf" srcId="{F671EE30-9101-424C-9539-FCE9CD4D1791}" destId="{43F61B64-AE05-4875-A766-06E548784E9D}" srcOrd="0" destOrd="0" presId="urn:microsoft.com/office/officeart/2005/8/layout/radial1"/>
    <dgm:cxn modelId="{FA93C93B-76AF-476F-83E3-A9D549400F39}" type="presOf" srcId="{BA934207-1E06-455B-910D-351B4B58E2C3}" destId="{279E6622-AD25-492C-B81B-4FAFD90117C3}" srcOrd="0" destOrd="0" presId="urn:microsoft.com/office/officeart/2005/8/layout/radial1"/>
    <dgm:cxn modelId="{CA130D3C-B618-464F-8324-D90BC32413DE}" srcId="{74FDC123-F06E-4E28-861F-85C7DFC46573}" destId="{4F3C3A6F-9F66-47C0-9DC8-41028A6BB1E9}" srcOrd="4" destOrd="0" parTransId="{BA934207-1E06-455B-910D-351B4B58E2C3}" sibTransId="{36BD2113-4665-4F91-B2AD-BE8EC73F9698}"/>
    <dgm:cxn modelId="{3E852F48-F1FE-4932-B556-C1DCEEF6A2F0}" srcId="{74FDC123-F06E-4E28-861F-85C7DFC46573}" destId="{8EDF9233-88E4-484E-8EE1-F5EA8090E0DD}" srcOrd="3" destOrd="0" parTransId="{29DDA227-4F3E-426D-B9B2-95C2935FD827}" sibTransId="{5F3A59CE-0502-4217-B837-046A8629711B}"/>
    <dgm:cxn modelId="{104A3957-3633-4E09-9808-4D03DB06B1BE}" srcId="{74FDC123-F06E-4E28-861F-85C7DFC46573}" destId="{64B48311-9C12-4BE2-9F46-8EABC540E801}" srcOrd="1" destOrd="0" parTransId="{4A83574A-2831-4440-A352-9025CAB739C0}" sibTransId="{F713F247-DB82-4E7D-85B0-18B6E1083324}"/>
    <dgm:cxn modelId="{8352DA72-66CA-45BE-A4A5-303A7C792797}" type="presOf" srcId="{74FDC123-F06E-4E28-861F-85C7DFC46573}" destId="{57A1F1FD-0C7F-46E1-A96B-15360183F2F2}" srcOrd="0" destOrd="0" presId="urn:microsoft.com/office/officeart/2005/8/layout/radial1"/>
    <dgm:cxn modelId="{48AFCA78-820A-43E9-95F3-9204C171D6F9}" type="presOf" srcId="{8EDF9233-88E4-484E-8EE1-F5EA8090E0DD}" destId="{5BE2BA7D-48B5-4536-A1E5-923C47742131}" srcOrd="0" destOrd="0" presId="urn:microsoft.com/office/officeart/2005/8/layout/radial1"/>
    <dgm:cxn modelId="{BB9E457E-5C00-4E2F-B8D4-6C0F54D2D429}" type="presOf" srcId="{8A8DB7BB-A419-4F21-A58F-9B063FD30475}" destId="{3F90206A-1939-423B-BDF2-884A9A1443B5}" srcOrd="1" destOrd="0" presId="urn:microsoft.com/office/officeart/2005/8/layout/radial1"/>
    <dgm:cxn modelId="{F4FA7B8F-B965-429D-961C-11A11E6107F1}" type="presOf" srcId="{29DDA227-4F3E-426D-B9B2-95C2935FD827}" destId="{B80A9DAE-2FE8-4393-9E8A-9B61A941D025}" srcOrd="0" destOrd="0" presId="urn:microsoft.com/office/officeart/2005/8/layout/radial1"/>
    <dgm:cxn modelId="{EF271CA2-C19F-4585-BAA0-2EE4399DF051}" type="presOf" srcId="{4A83574A-2831-4440-A352-9025CAB739C0}" destId="{B6A0BA97-6E2E-4E8B-8069-B01B85E8AEF9}" srcOrd="1" destOrd="0" presId="urn:microsoft.com/office/officeart/2005/8/layout/radial1"/>
    <dgm:cxn modelId="{352B00A9-E879-465E-8999-759EDD9616D3}" type="presOf" srcId="{FCA887BA-1A3F-4BC3-A78C-88C59F3FE152}" destId="{A5B73B34-CEAA-4F4B-8FAE-9480DE39C771}" srcOrd="0" destOrd="0" presId="urn:microsoft.com/office/officeart/2005/8/layout/radial1"/>
    <dgm:cxn modelId="{93BDDDA9-A1D2-4B96-A3FC-7CF20350BF1A}" srcId="{74FDC123-F06E-4E28-861F-85C7DFC46573}" destId="{F671EE30-9101-424C-9539-FCE9CD4D1791}" srcOrd="0" destOrd="0" parTransId="{8A8DB7BB-A419-4F21-A58F-9B063FD30475}" sibTransId="{C9CECC02-6E75-4896-9249-5F92FB66A393}"/>
    <dgm:cxn modelId="{370AABAE-D50A-4C35-8BD3-D17894D27B1C}" srcId="{74FDC123-F06E-4E28-861F-85C7DFC46573}" destId="{7909B95A-FC43-417C-939A-86AF8826BAA2}" srcOrd="2" destOrd="0" parTransId="{D22F2481-FF03-46EF-873E-931F4322C993}" sibTransId="{D23724BC-582F-484E-9AE1-D133320F175D}"/>
    <dgm:cxn modelId="{7CA3FDB6-05BD-4338-AEEF-8A3847B6C1A0}" type="presOf" srcId="{29DDA227-4F3E-426D-B9B2-95C2935FD827}" destId="{24D35D91-0CFF-481F-BCB8-EFCA09C89914}" srcOrd="1" destOrd="0" presId="urn:microsoft.com/office/officeart/2005/8/layout/radial1"/>
    <dgm:cxn modelId="{A49294BB-E5FB-4795-88F3-6FE6A0F4B0B0}" srcId="{FCA887BA-1A3F-4BC3-A78C-88C59F3FE152}" destId="{74FDC123-F06E-4E28-861F-85C7DFC46573}" srcOrd="0" destOrd="0" parTransId="{96CE5A9E-3B69-439F-A701-48B54FAD770B}" sibTransId="{67E54C0E-ECCE-4282-BF50-1E9B477E56A1}"/>
    <dgm:cxn modelId="{666DC3C9-1949-4434-B5BB-ED8572B43E41}" type="presOf" srcId="{4F3C3A6F-9F66-47C0-9DC8-41028A6BB1E9}" destId="{74FD3A6A-8B97-4C84-9652-E8C81378594A}" srcOrd="0" destOrd="0" presId="urn:microsoft.com/office/officeart/2005/8/layout/radial1"/>
    <dgm:cxn modelId="{72465AD4-A1E7-4E3D-A724-208A52A0712B}" type="presOf" srcId="{64B48311-9C12-4BE2-9F46-8EABC540E801}" destId="{33952A9C-6000-41E5-B850-0942E896ABB6}" srcOrd="0" destOrd="0" presId="urn:microsoft.com/office/officeart/2005/8/layout/radial1"/>
    <dgm:cxn modelId="{1D9CABDE-A8D5-410D-B4A6-DF37346465EB}" type="presOf" srcId="{D22F2481-FF03-46EF-873E-931F4322C993}" destId="{761047E2-2819-4EF6-B756-A765F5052619}" srcOrd="0" destOrd="0" presId="urn:microsoft.com/office/officeart/2005/8/layout/radial1"/>
    <dgm:cxn modelId="{92357FF6-EEB0-478D-B8A1-D6FD7F4C481E}" type="presOf" srcId="{BA934207-1E06-455B-910D-351B4B58E2C3}" destId="{076B9757-F77F-444E-B0AA-C1E85094BF59}" srcOrd="1" destOrd="0" presId="urn:microsoft.com/office/officeart/2005/8/layout/radial1"/>
    <dgm:cxn modelId="{E156ABF5-9FAC-4302-9701-A14B271D8020}" type="presParOf" srcId="{A5B73B34-CEAA-4F4B-8FAE-9480DE39C771}" destId="{57A1F1FD-0C7F-46E1-A96B-15360183F2F2}" srcOrd="0" destOrd="0" presId="urn:microsoft.com/office/officeart/2005/8/layout/radial1"/>
    <dgm:cxn modelId="{01917F7F-09D8-4EF6-A234-F62168B4F82B}" type="presParOf" srcId="{A5B73B34-CEAA-4F4B-8FAE-9480DE39C771}" destId="{2C5DD3F9-5066-43E3-8D9E-2D489A351B25}" srcOrd="1" destOrd="0" presId="urn:microsoft.com/office/officeart/2005/8/layout/radial1"/>
    <dgm:cxn modelId="{229386DA-B8EA-4EB3-B22C-B817AA6515F5}" type="presParOf" srcId="{2C5DD3F9-5066-43E3-8D9E-2D489A351B25}" destId="{3F90206A-1939-423B-BDF2-884A9A1443B5}" srcOrd="0" destOrd="0" presId="urn:microsoft.com/office/officeart/2005/8/layout/radial1"/>
    <dgm:cxn modelId="{8CEB3548-0BCF-43DB-A28B-C6B98151375C}" type="presParOf" srcId="{A5B73B34-CEAA-4F4B-8FAE-9480DE39C771}" destId="{43F61B64-AE05-4875-A766-06E548784E9D}" srcOrd="2" destOrd="0" presId="urn:microsoft.com/office/officeart/2005/8/layout/radial1"/>
    <dgm:cxn modelId="{9A44623E-91A7-4C4E-9CE9-FA245C0E0633}" type="presParOf" srcId="{A5B73B34-CEAA-4F4B-8FAE-9480DE39C771}" destId="{5A9FC33F-D082-4C4F-BC9C-B927577E5302}" srcOrd="3" destOrd="0" presId="urn:microsoft.com/office/officeart/2005/8/layout/radial1"/>
    <dgm:cxn modelId="{BFE5AE8A-5BDC-4FF0-AC5C-7B3126EA6BAE}" type="presParOf" srcId="{5A9FC33F-D082-4C4F-BC9C-B927577E5302}" destId="{B6A0BA97-6E2E-4E8B-8069-B01B85E8AEF9}" srcOrd="0" destOrd="0" presId="urn:microsoft.com/office/officeart/2005/8/layout/radial1"/>
    <dgm:cxn modelId="{065318C1-655D-4329-B8CB-1AC6CF82E311}" type="presParOf" srcId="{A5B73B34-CEAA-4F4B-8FAE-9480DE39C771}" destId="{33952A9C-6000-41E5-B850-0942E896ABB6}" srcOrd="4" destOrd="0" presId="urn:microsoft.com/office/officeart/2005/8/layout/radial1"/>
    <dgm:cxn modelId="{CEAE7AE3-3D7D-4BF5-8C45-387532035B27}" type="presParOf" srcId="{A5B73B34-CEAA-4F4B-8FAE-9480DE39C771}" destId="{761047E2-2819-4EF6-B756-A765F5052619}" srcOrd="5" destOrd="0" presId="urn:microsoft.com/office/officeart/2005/8/layout/radial1"/>
    <dgm:cxn modelId="{419D9164-7270-4431-AEAE-5DDD82C3879A}" type="presParOf" srcId="{761047E2-2819-4EF6-B756-A765F5052619}" destId="{B94FF4C6-E4A0-4A2D-B3E7-072FF1F9D8BC}" srcOrd="0" destOrd="0" presId="urn:microsoft.com/office/officeart/2005/8/layout/radial1"/>
    <dgm:cxn modelId="{D06F3D13-8677-4C75-BE8B-A9F18B8E14BB}" type="presParOf" srcId="{A5B73B34-CEAA-4F4B-8FAE-9480DE39C771}" destId="{F5A1139A-7DC1-4E5C-ACE7-B3C5B91598EB}" srcOrd="6" destOrd="0" presId="urn:microsoft.com/office/officeart/2005/8/layout/radial1"/>
    <dgm:cxn modelId="{87A5997F-2DC1-4065-B2C3-96453F220115}" type="presParOf" srcId="{A5B73B34-CEAA-4F4B-8FAE-9480DE39C771}" destId="{B80A9DAE-2FE8-4393-9E8A-9B61A941D025}" srcOrd="7" destOrd="0" presId="urn:microsoft.com/office/officeart/2005/8/layout/radial1"/>
    <dgm:cxn modelId="{92E50445-A476-43B8-8F97-86FF1C2871C4}" type="presParOf" srcId="{B80A9DAE-2FE8-4393-9E8A-9B61A941D025}" destId="{24D35D91-0CFF-481F-BCB8-EFCA09C89914}" srcOrd="0" destOrd="0" presId="urn:microsoft.com/office/officeart/2005/8/layout/radial1"/>
    <dgm:cxn modelId="{E2BB06D4-BF5D-414E-BACC-7F8F8346A0A1}" type="presParOf" srcId="{A5B73B34-CEAA-4F4B-8FAE-9480DE39C771}" destId="{5BE2BA7D-48B5-4536-A1E5-923C47742131}" srcOrd="8" destOrd="0" presId="urn:microsoft.com/office/officeart/2005/8/layout/radial1"/>
    <dgm:cxn modelId="{7850C65B-31C6-4DE3-B83B-7D556043B0C4}" type="presParOf" srcId="{A5B73B34-CEAA-4F4B-8FAE-9480DE39C771}" destId="{279E6622-AD25-492C-B81B-4FAFD90117C3}" srcOrd="9" destOrd="0" presId="urn:microsoft.com/office/officeart/2005/8/layout/radial1"/>
    <dgm:cxn modelId="{B95C8041-A543-4E59-B9E3-2355AA2A7179}" type="presParOf" srcId="{279E6622-AD25-492C-B81B-4FAFD90117C3}" destId="{076B9757-F77F-444E-B0AA-C1E85094BF59}" srcOrd="0" destOrd="0" presId="urn:microsoft.com/office/officeart/2005/8/layout/radial1"/>
    <dgm:cxn modelId="{52D985FA-DAB8-4C93-AACB-76933FBB9F65}" type="presParOf" srcId="{A5B73B34-CEAA-4F4B-8FAE-9480DE39C771}" destId="{74FD3A6A-8B97-4C84-9652-E8C81378594A}"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67AD96-B94E-4E1C-BC6C-DCB0F3DC89C3}" type="doc">
      <dgm:prSet loTypeId="urn:microsoft.com/office/officeart/2005/8/layout/gear1" loCatId="cycle" qsTypeId="urn:microsoft.com/office/officeart/2005/8/quickstyle/3d1" qsCatId="3D" csTypeId="urn:microsoft.com/office/officeart/2005/8/colors/accent1_2" csCatId="accent1" phldr="1"/>
      <dgm:spPr/>
    </dgm:pt>
    <dgm:pt modelId="{3B423BEB-B39E-48AB-8FDB-CBB7AA9733AA}">
      <dgm:prSet phldrT="[Text]" custT="1"/>
      <dgm:spPr>
        <a:solidFill>
          <a:srgbClr val="006600"/>
        </a:solidFill>
      </dgm:spPr>
      <dgm:t>
        <a:bodyPr/>
        <a:lstStyle/>
        <a:p>
          <a:r>
            <a:rPr lang="en-US" sz="2400" b="0" dirty="0"/>
            <a:t>Air temperature, humidity, animal exertion, production level – causes for consumption rate of water</a:t>
          </a:r>
          <a:endParaRPr lang="en-IN" sz="2400" b="0" dirty="0"/>
        </a:p>
      </dgm:t>
    </dgm:pt>
    <dgm:pt modelId="{065D0639-D691-4F8C-82A0-55318E47B724}" type="parTrans" cxnId="{5D78FDE1-704E-4B76-A797-8D47E7000F01}">
      <dgm:prSet/>
      <dgm:spPr/>
      <dgm:t>
        <a:bodyPr/>
        <a:lstStyle/>
        <a:p>
          <a:endParaRPr lang="en-IN" sz="2400" b="0"/>
        </a:p>
      </dgm:t>
    </dgm:pt>
    <dgm:pt modelId="{B1CFA376-3E46-4B21-AE92-F85D1A1D2F44}" type="sibTrans" cxnId="{5D78FDE1-704E-4B76-A797-8D47E7000F01}">
      <dgm:prSet/>
      <dgm:spPr>
        <a:solidFill>
          <a:srgbClr val="5BFF5B"/>
        </a:solidFill>
      </dgm:spPr>
      <dgm:t>
        <a:bodyPr/>
        <a:lstStyle/>
        <a:p>
          <a:endParaRPr lang="en-IN" sz="2400" b="0"/>
        </a:p>
      </dgm:t>
    </dgm:pt>
    <dgm:pt modelId="{EF0B2873-CA3C-44BC-BCD0-7C5A941259CC}">
      <dgm:prSet phldrT="[Text]" custT="1"/>
      <dgm:spPr>
        <a:solidFill>
          <a:schemeClr val="tx2">
            <a:lumMod val="50000"/>
          </a:schemeClr>
        </a:solidFill>
      </dgm:spPr>
      <dgm:t>
        <a:bodyPr/>
        <a:lstStyle/>
        <a:p>
          <a:r>
            <a:rPr lang="en-US" sz="2400" b="0" dirty="0"/>
            <a:t>Animal’s size and growth depends on water intake</a:t>
          </a:r>
          <a:endParaRPr lang="en-IN" sz="2400" b="0" dirty="0"/>
        </a:p>
      </dgm:t>
    </dgm:pt>
    <dgm:pt modelId="{8A084FA4-B2BE-4934-8704-15A14E8B81B6}" type="parTrans" cxnId="{29F50198-99C7-4CE5-BBDA-155B7D4C3ED5}">
      <dgm:prSet/>
      <dgm:spPr/>
      <dgm:t>
        <a:bodyPr/>
        <a:lstStyle/>
        <a:p>
          <a:endParaRPr lang="en-IN" sz="2400" b="0"/>
        </a:p>
      </dgm:t>
    </dgm:pt>
    <dgm:pt modelId="{4CD95E57-8B8F-4BF7-9F3B-21BAF9A399CD}" type="sibTrans" cxnId="{29F50198-99C7-4CE5-BBDA-155B7D4C3ED5}">
      <dgm:prSet/>
      <dgm:spPr>
        <a:solidFill>
          <a:srgbClr val="81ACDF"/>
        </a:solidFill>
      </dgm:spPr>
      <dgm:t>
        <a:bodyPr/>
        <a:lstStyle/>
        <a:p>
          <a:endParaRPr lang="en-IN" sz="2400" b="0"/>
        </a:p>
      </dgm:t>
    </dgm:pt>
    <dgm:pt modelId="{AA31A054-3F81-4A81-9082-0FCE086166F1}">
      <dgm:prSet phldrT="[Text]" custT="1"/>
      <dgm:spPr>
        <a:solidFill>
          <a:srgbClr val="C00000"/>
        </a:solidFill>
      </dgm:spPr>
      <dgm:t>
        <a:bodyPr/>
        <a:lstStyle/>
        <a:p>
          <a:r>
            <a:rPr lang="en-US" sz="2400" b="0" dirty="0"/>
            <a:t>Varies among animal species</a:t>
          </a:r>
          <a:endParaRPr lang="en-IN" sz="2400" b="0" dirty="0"/>
        </a:p>
      </dgm:t>
    </dgm:pt>
    <dgm:pt modelId="{821A45C4-8ABB-431F-A4E8-578F4AC6B276}" type="parTrans" cxnId="{A21F2572-B19A-4B7E-8457-2CE93802646E}">
      <dgm:prSet/>
      <dgm:spPr/>
      <dgm:t>
        <a:bodyPr/>
        <a:lstStyle/>
        <a:p>
          <a:endParaRPr lang="en-IN" sz="2400" b="0"/>
        </a:p>
      </dgm:t>
    </dgm:pt>
    <dgm:pt modelId="{025E7C41-90B9-4B31-98C1-A82298495F81}" type="sibTrans" cxnId="{A21F2572-B19A-4B7E-8457-2CE93802646E}">
      <dgm:prSet/>
      <dgm:spPr>
        <a:solidFill>
          <a:srgbClr val="FFAFAF"/>
        </a:solidFill>
      </dgm:spPr>
      <dgm:t>
        <a:bodyPr/>
        <a:lstStyle/>
        <a:p>
          <a:endParaRPr lang="en-IN" sz="2400" b="0"/>
        </a:p>
      </dgm:t>
    </dgm:pt>
    <dgm:pt modelId="{32932A30-998C-4DC4-8AF8-0267D3B0E0F2}">
      <dgm:prSet phldrT="[Text]" phldr="1"/>
      <dgm:spPr/>
      <dgm:t>
        <a:bodyPr/>
        <a:lstStyle/>
        <a:p>
          <a:endParaRPr lang="en-IN" sz="2400" b="0" dirty="0"/>
        </a:p>
      </dgm:t>
    </dgm:pt>
    <dgm:pt modelId="{01E4AC92-E5FB-49F5-ACD1-0EE5F4257CF2}" type="parTrans" cxnId="{926D4E5D-1596-4CD7-8D5C-0783C6AE828E}">
      <dgm:prSet/>
      <dgm:spPr/>
      <dgm:t>
        <a:bodyPr/>
        <a:lstStyle/>
        <a:p>
          <a:endParaRPr lang="en-IN" sz="2400" b="0"/>
        </a:p>
      </dgm:t>
    </dgm:pt>
    <dgm:pt modelId="{4608D18E-8FDF-4FD9-93BC-563FF08A3112}" type="sibTrans" cxnId="{926D4E5D-1596-4CD7-8D5C-0783C6AE828E}">
      <dgm:prSet/>
      <dgm:spPr/>
      <dgm:t>
        <a:bodyPr/>
        <a:lstStyle/>
        <a:p>
          <a:endParaRPr lang="en-IN" sz="2400" b="0"/>
        </a:p>
      </dgm:t>
    </dgm:pt>
    <dgm:pt modelId="{1B45DA69-E4A7-4C8E-8DFC-8E5D0DDC7728}" type="pres">
      <dgm:prSet presAssocID="{FD67AD96-B94E-4E1C-BC6C-DCB0F3DC89C3}" presName="composite" presStyleCnt="0">
        <dgm:presLayoutVars>
          <dgm:chMax val="3"/>
          <dgm:animLvl val="lvl"/>
          <dgm:resizeHandles val="exact"/>
        </dgm:presLayoutVars>
      </dgm:prSet>
      <dgm:spPr/>
    </dgm:pt>
    <dgm:pt modelId="{E3414954-E562-4B8B-8D85-E151827D2784}" type="pres">
      <dgm:prSet presAssocID="{3B423BEB-B39E-48AB-8FDB-CBB7AA9733AA}" presName="gear1" presStyleLbl="node1" presStyleIdx="0" presStyleCnt="3" custScaleX="144919" custScaleY="127710" custLinFactNeighborX="30786" custLinFactNeighborY="-3595">
        <dgm:presLayoutVars>
          <dgm:chMax val="1"/>
          <dgm:bulletEnabled val="1"/>
        </dgm:presLayoutVars>
      </dgm:prSet>
      <dgm:spPr/>
    </dgm:pt>
    <dgm:pt modelId="{8C684446-7657-4881-9324-59001CD96466}" type="pres">
      <dgm:prSet presAssocID="{3B423BEB-B39E-48AB-8FDB-CBB7AA9733AA}" presName="gear1srcNode" presStyleLbl="node1" presStyleIdx="0" presStyleCnt="3"/>
      <dgm:spPr/>
    </dgm:pt>
    <dgm:pt modelId="{3DAD7578-F36A-42FC-82F2-794E48C948CF}" type="pres">
      <dgm:prSet presAssocID="{3B423BEB-B39E-48AB-8FDB-CBB7AA9733AA}" presName="gear1dstNode" presStyleLbl="node1" presStyleIdx="0" presStyleCnt="3"/>
      <dgm:spPr/>
    </dgm:pt>
    <dgm:pt modelId="{DBBDCB3B-C490-4BF7-A9B8-85374736B40C}" type="pres">
      <dgm:prSet presAssocID="{EF0B2873-CA3C-44BC-BCD0-7C5A941259CC}" presName="gear2" presStyleLbl="node1" presStyleIdx="1" presStyleCnt="3" custScaleX="159847" custScaleY="136222" custLinFactNeighborX="-15938" custLinFactNeighborY="35064">
        <dgm:presLayoutVars>
          <dgm:chMax val="1"/>
          <dgm:bulletEnabled val="1"/>
        </dgm:presLayoutVars>
      </dgm:prSet>
      <dgm:spPr/>
    </dgm:pt>
    <dgm:pt modelId="{4359EF2A-72C5-4D7B-8F80-733FF8BAD183}" type="pres">
      <dgm:prSet presAssocID="{EF0B2873-CA3C-44BC-BCD0-7C5A941259CC}" presName="gear2srcNode" presStyleLbl="node1" presStyleIdx="1" presStyleCnt="3"/>
      <dgm:spPr/>
    </dgm:pt>
    <dgm:pt modelId="{7B717D92-F1B3-4718-8403-346A49E37707}" type="pres">
      <dgm:prSet presAssocID="{EF0B2873-CA3C-44BC-BCD0-7C5A941259CC}" presName="gear2dstNode" presStyleLbl="node1" presStyleIdx="1" presStyleCnt="3"/>
      <dgm:spPr/>
    </dgm:pt>
    <dgm:pt modelId="{C28F05FA-9BEB-4866-A289-BC1A9259AD4C}" type="pres">
      <dgm:prSet presAssocID="{AA31A054-3F81-4A81-9082-0FCE086166F1}" presName="gear3" presStyleLbl="node1" presStyleIdx="2" presStyleCnt="3" custScaleX="127072" custScaleY="119529" custLinFactNeighborX="-653" custLinFactNeighborY="12827"/>
      <dgm:spPr/>
    </dgm:pt>
    <dgm:pt modelId="{6ED3DFE5-0671-491D-BD2E-5E104FEF6992}" type="pres">
      <dgm:prSet presAssocID="{AA31A054-3F81-4A81-9082-0FCE086166F1}" presName="gear3tx" presStyleLbl="node1" presStyleIdx="2" presStyleCnt="3">
        <dgm:presLayoutVars>
          <dgm:chMax val="1"/>
          <dgm:bulletEnabled val="1"/>
        </dgm:presLayoutVars>
      </dgm:prSet>
      <dgm:spPr/>
    </dgm:pt>
    <dgm:pt modelId="{921EF6C3-BA1B-4564-9464-1B5D77E325E5}" type="pres">
      <dgm:prSet presAssocID="{AA31A054-3F81-4A81-9082-0FCE086166F1}" presName="gear3srcNode" presStyleLbl="node1" presStyleIdx="2" presStyleCnt="3"/>
      <dgm:spPr/>
    </dgm:pt>
    <dgm:pt modelId="{427EDACD-9699-4000-BFD8-931978FB429B}" type="pres">
      <dgm:prSet presAssocID="{AA31A054-3F81-4A81-9082-0FCE086166F1}" presName="gear3dstNode" presStyleLbl="node1" presStyleIdx="2" presStyleCnt="3"/>
      <dgm:spPr/>
    </dgm:pt>
    <dgm:pt modelId="{3EBD921F-83DB-4C17-ACCF-C77AEF4B0F77}" type="pres">
      <dgm:prSet presAssocID="{B1CFA376-3E46-4B21-AE92-F85D1A1D2F44}" presName="connector1" presStyleLbl="sibTrans2D1" presStyleIdx="0" presStyleCnt="3" custLinFactNeighborX="40489" custLinFactNeighborY="-7623"/>
      <dgm:spPr/>
    </dgm:pt>
    <dgm:pt modelId="{7B12F62B-337C-48FD-A553-C956AEAD8510}" type="pres">
      <dgm:prSet presAssocID="{4CD95E57-8B8F-4BF7-9F3B-21BAF9A399CD}" presName="connector2" presStyleLbl="sibTrans2D1" presStyleIdx="1" presStyleCnt="3" custLinFactNeighborX="-32276" custLinFactNeighborY="27657"/>
      <dgm:spPr/>
    </dgm:pt>
    <dgm:pt modelId="{D4ECFA78-082D-4C95-A186-BD0FB99D6820}" type="pres">
      <dgm:prSet presAssocID="{025E7C41-90B9-4B31-98C1-A82298495F81}" presName="connector3" presStyleLbl="sibTrans2D1" presStyleIdx="2" presStyleCnt="3" custScaleX="132883" custScaleY="122644" custLinFactNeighborX="9855" custLinFactNeighborY="7684"/>
      <dgm:spPr/>
    </dgm:pt>
  </dgm:ptLst>
  <dgm:cxnLst>
    <dgm:cxn modelId="{25D51C05-969F-4430-924B-C8F28B619D00}" type="presOf" srcId="{AA31A054-3F81-4A81-9082-0FCE086166F1}" destId="{921EF6C3-BA1B-4564-9464-1B5D77E325E5}" srcOrd="2" destOrd="0" presId="urn:microsoft.com/office/officeart/2005/8/layout/gear1"/>
    <dgm:cxn modelId="{11BD3A37-17EC-474A-94BC-ADC7617CC749}" type="presOf" srcId="{AA31A054-3F81-4A81-9082-0FCE086166F1}" destId="{427EDACD-9699-4000-BFD8-931978FB429B}" srcOrd="3" destOrd="0" presId="urn:microsoft.com/office/officeart/2005/8/layout/gear1"/>
    <dgm:cxn modelId="{6BF66F37-DBFC-4498-8455-739DE52A57C9}" type="presOf" srcId="{EF0B2873-CA3C-44BC-BCD0-7C5A941259CC}" destId="{DBBDCB3B-C490-4BF7-A9B8-85374736B40C}" srcOrd="0" destOrd="0" presId="urn:microsoft.com/office/officeart/2005/8/layout/gear1"/>
    <dgm:cxn modelId="{E0E8E43A-AA98-4A83-92CA-08467439D71F}" type="presOf" srcId="{AA31A054-3F81-4A81-9082-0FCE086166F1}" destId="{C28F05FA-9BEB-4866-A289-BC1A9259AD4C}" srcOrd="0" destOrd="0" presId="urn:microsoft.com/office/officeart/2005/8/layout/gear1"/>
    <dgm:cxn modelId="{0539824F-D18F-41BC-9430-AD2483539133}" type="presOf" srcId="{EF0B2873-CA3C-44BC-BCD0-7C5A941259CC}" destId="{4359EF2A-72C5-4D7B-8F80-733FF8BAD183}" srcOrd="1" destOrd="0" presId="urn:microsoft.com/office/officeart/2005/8/layout/gear1"/>
    <dgm:cxn modelId="{926D4E5D-1596-4CD7-8D5C-0783C6AE828E}" srcId="{FD67AD96-B94E-4E1C-BC6C-DCB0F3DC89C3}" destId="{32932A30-998C-4DC4-8AF8-0267D3B0E0F2}" srcOrd="3" destOrd="0" parTransId="{01E4AC92-E5FB-49F5-ACD1-0EE5F4257CF2}" sibTransId="{4608D18E-8FDF-4FD9-93BC-563FF08A3112}"/>
    <dgm:cxn modelId="{31D2356E-B686-4F82-90FE-DFD835D665F9}" type="presOf" srcId="{AA31A054-3F81-4A81-9082-0FCE086166F1}" destId="{6ED3DFE5-0671-491D-BD2E-5E104FEF6992}" srcOrd="1" destOrd="0" presId="urn:microsoft.com/office/officeart/2005/8/layout/gear1"/>
    <dgm:cxn modelId="{A21F2572-B19A-4B7E-8457-2CE93802646E}" srcId="{FD67AD96-B94E-4E1C-BC6C-DCB0F3DC89C3}" destId="{AA31A054-3F81-4A81-9082-0FCE086166F1}" srcOrd="2" destOrd="0" parTransId="{821A45C4-8ABB-431F-A4E8-578F4AC6B276}" sibTransId="{025E7C41-90B9-4B31-98C1-A82298495F81}"/>
    <dgm:cxn modelId="{084DB57E-E700-4281-AEEB-D0F572AE5281}" type="presOf" srcId="{025E7C41-90B9-4B31-98C1-A82298495F81}" destId="{D4ECFA78-082D-4C95-A186-BD0FB99D6820}" srcOrd="0" destOrd="0" presId="urn:microsoft.com/office/officeart/2005/8/layout/gear1"/>
    <dgm:cxn modelId="{B47D9381-6FE2-46E0-9755-680D98A838EB}" type="presOf" srcId="{3B423BEB-B39E-48AB-8FDB-CBB7AA9733AA}" destId="{3DAD7578-F36A-42FC-82F2-794E48C948CF}" srcOrd="2" destOrd="0" presId="urn:microsoft.com/office/officeart/2005/8/layout/gear1"/>
    <dgm:cxn modelId="{29F50198-99C7-4CE5-BBDA-155B7D4C3ED5}" srcId="{FD67AD96-B94E-4E1C-BC6C-DCB0F3DC89C3}" destId="{EF0B2873-CA3C-44BC-BCD0-7C5A941259CC}" srcOrd="1" destOrd="0" parTransId="{8A084FA4-B2BE-4934-8704-15A14E8B81B6}" sibTransId="{4CD95E57-8B8F-4BF7-9F3B-21BAF9A399CD}"/>
    <dgm:cxn modelId="{2D115F9B-85EC-4237-BE86-046E685BFB66}" type="presOf" srcId="{3B423BEB-B39E-48AB-8FDB-CBB7AA9733AA}" destId="{8C684446-7657-4881-9324-59001CD96466}" srcOrd="1" destOrd="0" presId="urn:microsoft.com/office/officeart/2005/8/layout/gear1"/>
    <dgm:cxn modelId="{0CDAC9BA-CA8E-4891-9F61-AA3EBBBFDC4A}" type="presOf" srcId="{EF0B2873-CA3C-44BC-BCD0-7C5A941259CC}" destId="{7B717D92-F1B3-4718-8403-346A49E37707}" srcOrd="2" destOrd="0" presId="urn:microsoft.com/office/officeart/2005/8/layout/gear1"/>
    <dgm:cxn modelId="{275E2FCE-E044-4549-A9E1-DC188863B964}" type="presOf" srcId="{4CD95E57-8B8F-4BF7-9F3B-21BAF9A399CD}" destId="{7B12F62B-337C-48FD-A553-C956AEAD8510}" srcOrd="0" destOrd="0" presId="urn:microsoft.com/office/officeart/2005/8/layout/gear1"/>
    <dgm:cxn modelId="{437E40CE-5D77-4271-939D-5CC8FB572FA8}" type="presOf" srcId="{FD67AD96-B94E-4E1C-BC6C-DCB0F3DC89C3}" destId="{1B45DA69-E4A7-4C8E-8DFC-8E5D0DDC7728}" srcOrd="0" destOrd="0" presId="urn:microsoft.com/office/officeart/2005/8/layout/gear1"/>
    <dgm:cxn modelId="{5D78FDE1-704E-4B76-A797-8D47E7000F01}" srcId="{FD67AD96-B94E-4E1C-BC6C-DCB0F3DC89C3}" destId="{3B423BEB-B39E-48AB-8FDB-CBB7AA9733AA}" srcOrd="0" destOrd="0" parTransId="{065D0639-D691-4F8C-82A0-55318E47B724}" sibTransId="{B1CFA376-3E46-4B21-AE92-F85D1A1D2F44}"/>
    <dgm:cxn modelId="{E1140DE8-AE2C-4901-94C4-46C230DDB033}" type="presOf" srcId="{B1CFA376-3E46-4B21-AE92-F85D1A1D2F44}" destId="{3EBD921F-83DB-4C17-ACCF-C77AEF4B0F77}" srcOrd="0" destOrd="0" presId="urn:microsoft.com/office/officeart/2005/8/layout/gear1"/>
    <dgm:cxn modelId="{AFC631F3-FBF3-4229-AD32-0A078385E712}" type="presOf" srcId="{3B423BEB-B39E-48AB-8FDB-CBB7AA9733AA}" destId="{E3414954-E562-4B8B-8D85-E151827D2784}" srcOrd="0" destOrd="0" presId="urn:microsoft.com/office/officeart/2005/8/layout/gear1"/>
    <dgm:cxn modelId="{F4A41CF9-8CB6-4DEF-911D-B1A108B4F4D4}" type="presParOf" srcId="{1B45DA69-E4A7-4C8E-8DFC-8E5D0DDC7728}" destId="{E3414954-E562-4B8B-8D85-E151827D2784}" srcOrd="0" destOrd="0" presId="urn:microsoft.com/office/officeart/2005/8/layout/gear1"/>
    <dgm:cxn modelId="{BF32C185-2B82-4335-AA4A-4EC51D9D22C4}" type="presParOf" srcId="{1B45DA69-E4A7-4C8E-8DFC-8E5D0DDC7728}" destId="{8C684446-7657-4881-9324-59001CD96466}" srcOrd="1" destOrd="0" presId="urn:microsoft.com/office/officeart/2005/8/layout/gear1"/>
    <dgm:cxn modelId="{C475AFD4-F9A3-448D-8326-95DB99A833EE}" type="presParOf" srcId="{1B45DA69-E4A7-4C8E-8DFC-8E5D0DDC7728}" destId="{3DAD7578-F36A-42FC-82F2-794E48C948CF}" srcOrd="2" destOrd="0" presId="urn:microsoft.com/office/officeart/2005/8/layout/gear1"/>
    <dgm:cxn modelId="{1586A614-D484-44F2-A314-DE257385E550}" type="presParOf" srcId="{1B45DA69-E4A7-4C8E-8DFC-8E5D0DDC7728}" destId="{DBBDCB3B-C490-4BF7-A9B8-85374736B40C}" srcOrd="3" destOrd="0" presId="urn:microsoft.com/office/officeart/2005/8/layout/gear1"/>
    <dgm:cxn modelId="{91B3B451-01D6-4030-B47C-95D4BA96B8DE}" type="presParOf" srcId="{1B45DA69-E4A7-4C8E-8DFC-8E5D0DDC7728}" destId="{4359EF2A-72C5-4D7B-8F80-733FF8BAD183}" srcOrd="4" destOrd="0" presId="urn:microsoft.com/office/officeart/2005/8/layout/gear1"/>
    <dgm:cxn modelId="{B2D6B8EC-3C5C-495A-854E-6F37EFC73513}" type="presParOf" srcId="{1B45DA69-E4A7-4C8E-8DFC-8E5D0DDC7728}" destId="{7B717D92-F1B3-4718-8403-346A49E37707}" srcOrd="5" destOrd="0" presId="urn:microsoft.com/office/officeart/2005/8/layout/gear1"/>
    <dgm:cxn modelId="{98BB1AF5-6AFF-4AD9-B9F3-966C6A3EC8BC}" type="presParOf" srcId="{1B45DA69-E4A7-4C8E-8DFC-8E5D0DDC7728}" destId="{C28F05FA-9BEB-4866-A289-BC1A9259AD4C}" srcOrd="6" destOrd="0" presId="urn:microsoft.com/office/officeart/2005/8/layout/gear1"/>
    <dgm:cxn modelId="{71A3A6B7-40DA-4555-B683-21F305240FF1}" type="presParOf" srcId="{1B45DA69-E4A7-4C8E-8DFC-8E5D0DDC7728}" destId="{6ED3DFE5-0671-491D-BD2E-5E104FEF6992}" srcOrd="7" destOrd="0" presId="urn:microsoft.com/office/officeart/2005/8/layout/gear1"/>
    <dgm:cxn modelId="{9D18C434-4D79-465D-818D-074B8B1E528E}" type="presParOf" srcId="{1B45DA69-E4A7-4C8E-8DFC-8E5D0DDC7728}" destId="{921EF6C3-BA1B-4564-9464-1B5D77E325E5}" srcOrd="8" destOrd="0" presId="urn:microsoft.com/office/officeart/2005/8/layout/gear1"/>
    <dgm:cxn modelId="{157924EE-BC9C-4FEA-B6AD-BF4356B1A95E}" type="presParOf" srcId="{1B45DA69-E4A7-4C8E-8DFC-8E5D0DDC7728}" destId="{427EDACD-9699-4000-BFD8-931978FB429B}" srcOrd="9" destOrd="0" presId="urn:microsoft.com/office/officeart/2005/8/layout/gear1"/>
    <dgm:cxn modelId="{EE7C1FB8-4844-4735-89CD-F5423948FB23}" type="presParOf" srcId="{1B45DA69-E4A7-4C8E-8DFC-8E5D0DDC7728}" destId="{3EBD921F-83DB-4C17-ACCF-C77AEF4B0F77}" srcOrd="10" destOrd="0" presId="urn:microsoft.com/office/officeart/2005/8/layout/gear1"/>
    <dgm:cxn modelId="{AC977FC0-89C4-4C30-95D6-5E832883AD45}" type="presParOf" srcId="{1B45DA69-E4A7-4C8E-8DFC-8E5D0DDC7728}" destId="{7B12F62B-337C-48FD-A553-C956AEAD8510}" srcOrd="11" destOrd="0" presId="urn:microsoft.com/office/officeart/2005/8/layout/gear1"/>
    <dgm:cxn modelId="{B4F096D8-684C-47F9-BD41-98A60E108ABF}" type="presParOf" srcId="{1B45DA69-E4A7-4C8E-8DFC-8E5D0DDC7728}" destId="{D4ECFA78-082D-4C95-A186-BD0FB99D6820}" srcOrd="12" destOrd="0" presId="urn:microsoft.com/office/officeart/2005/8/layout/gear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1F1FD-0C7F-46E1-A96B-15360183F2F2}">
      <dsp:nvSpPr>
        <dsp:cNvPr id="0" name=""/>
        <dsp:cNvSpPr/>
      </dsp:nvSpPr>
      <dsp:spPr>
        <a:xfrm>
          <a:off x="2728696" y="1676073"/>
          <a:ext cx="2675127" cy="21713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Elements of Animal husbandry</a:t>
          </a:r>
        </a:p>
      </dsp:txBody>
      <dsp:txXfrm>
        <a:off x="3120459" y="1994055"/>
        <a:ext cx="1891601" cy="1535352"/>
      </dsp:txXfrm>
    </dsp:sp>
    <dsp:sp modelId="{2C5DD3F9-5066-43E3-8D9E-2D489A351B25}">
      <dsp:nvSpPr>
        <dsp:cNvPr id="0" name=""/>
        <dsp:cNvSpPr/>
      </dsp:nvSpPr>
      <dsp:spPr>
        <a:xfrm rot="16180901">
          <a:off x="3980678" y="1579534"/>
          <a:ext cx="158221" cy="34881"/>
        </a:xfrm>
        <a:custGeom>
          <a:avLst/>
          <a:gdLst/>
          <a:ahLst/>
          <a:cxnLst/>
          <a:rect l="0" t="0" r="0" b="0"/>
          <a:pathLst>
            <a:path>
              <a:moveTo>
                <a:pt x="0" y="17440"/>
              </a:moveTo>
              <a:lnTo>
                <a:pt x="158221" y="174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rot="10800000">
        <a:off x="4055833" y="1593019"/>
        <a:ext cx="7911" cy="7911"/>
      </dsp:txXfrm>
    </dsp:sp>
    <dsp:sp modelId="{43F61B64-AE05-4875-A766-06E548784E9D}">
      <dsp:nvSpPr>
        <dsp:cNvPr id="0" name=""/>
        <dsp:cNvSpPr/>
      </dsp:nvSpPr>
      <dsp:spPr>
        <a:xfrm>
          <a:off x="3061473" y="-99805"/>
          <a:ext cx="1986765" cy="161767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Proper feeding</a:t>
          </a:r>
        </a:p>
      </dsp:txBody>
      <dsp:txXfrm>
        <a:off x="3352428" y="137098"/>
        <a:ext cx="1404855" cy="1143872"/>
      </dsp:txXfrm>
    </dsp:sp>
    <dsp:sp modelId="{5A9FC33F-D082-4C4F-BC9C-B927577E5302}">
      <dsp:nvSpPr>
        <dsp:cNvPr id="0" name=""/>
        <dsp:cNvSpPr/>
      </dsp:nvSpPr>
      <dsp:spPr>
        <a:xfrm rot="20831201">
          <a:off x="5350884" y="2421695"/>
          <a:ext cx="267521" cy="34881"/>
        </a:xfrm>
        <a:custGeom>
          <a:avLst/>
          <a:gdLst/>
          <a:ahLst/>
          <a:cxnLst/>
          <a:rect l="0" t="0" r="0" b="0"/>
          <a:pathLst>
            <a:path>
              <a:moveTo>
                <a:pt x="0" y="17440"/>
              </a:moveTo>
              <a:lnTo>
                <a:pt x="267521" y="174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477957" y="2432448"/>
        <a:ext cx="13376" cy="13376"/>
      </dsp:txXfrm>
    </dsp:sp>
    <dsp:sp modelId="{33952A9C-6000-41E5-B850-0942E896ABB6}">
      <dsp:nvSpPr>
        <dsp:cNvPr id="0" name=""/>
        <dsp:cNvSpPr/>
      </dsp:nvSpPr>
      <dsp:spPr>
        <a:xfrm>
          <a:off x="5573494" y="1011035"/>
          <a:ext cx="2563409" cy="223276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Provision for clean drinking water</a:t>
          </a:r>
        </a:p>
      </dsp:txBody>
      <dsp:txXfrm>
        <a:off x="5948897" y="1338016"/>
        <a:ext cx="1812603" cy="1578803"/>
      </dsp:txXfrm>
    </dsp:sp>
    <dsp:sp modelId="{761047E2-2819-4EF6-B756-A765F5052619}">
      <dsp:nvSpPr>
        <dsp:cNvPr id="0" name=""/>
        <dsp:cNvSpPr/>
      </dsp:nvSpPr>
      <dsp:spPr>
        <a:xfrm rot="2458669">
          <a:off x="4924064" y="3685847"/>
          <a:ext cx="452358" cy="34881"/>
        </a:xfrm>
        <a:custGeom>
          <a:avLst/>
          <a:gdLst/>
          <a:ahLst/>
          <a:cxnLst/>
          <a:rect l="0" t="0" r="0" b="0"/>
          <a:pathLst>
            <a:path>
              <a:moveTo>
                <a:pt x="0" y="17440"/>
              </a:moveTo>
              <a:lnTo>
                <a:pt x="452358" y="174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138934" y="3691979"/>
        <a:ext cx="22617" cy="22617"/>
      </dsp:txXfrm>
    </dsp:sp>
    <dsp:sp modelId="{F5A1139A-7DC1-4E5C-ACE7-B3C5B91598EB}">
      <dsp:nvSpPr>
        <dsp:cNvPr id="0" name=""/>
        <dsp:cNvSpPr/>
      </dsp:nvSpPr>
      <dsp:spPr>
        <a:xfrm>
          <a:off x="5048503" y="3585855"/>
          <a:ext cx="1939445" cy="174273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Proper shelter</a:t>
          </a:r>
        </a:p>
      </dsp:txBody>
      <dsp:txXfrm>
        <a:off x="5332528" y="3841073"/>
        <a:ext cx="1371395" cy="1232300"/>
      </dsp:txXfrm>
    </dsp:sp>
    <dsp:sp modelId="{B80A9DAE-2FE8-4393-9E8A-9B61A941D025}">
      <dsp:nvSpPr>
        <dsp:cNvPr id="0" name=""/>
        <dsp:cNvSpPr/>
      </dsp:nvSpPr>
      <dsp:spPr>
        <a:xfrm rot="8731044">
          <a:off x="2644444" y="3569959"/>
          <a:ext cx="439359" cy="34881"/>
        </a:xfrm>
        <a:custGeom>
          <a:avLst/>
          <a:gdLst/>
          <a:ahLst/>
          <a:cxnLst/>
          <a:rect l="0" t="0" r="0" b="0"/>
          <a:pathLst>
            <a:path>
              <a:moveTo>
                <a:pt x="0" y="17440"/>
              </a:moveTo>
              <a:lnTo>
                <a:pt x="439359" y="174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rot="10800000">
        <a:off x="2853139" y="3576416"/>
        <a:ext cx="21967" cy="21967"/>
      </dsp:txXfrm>
    </dsp:sp>
    <dsp:sp modelId="{5BE2BA7D-48B5-4536-A1E5-923C47742131}">
      <dsp:nvSpPr>
        <dsp:cNvPr id="0" name=""/>
        <dsp:cNvSpPr/>
      </dsp:nvSpPr>
      <dsp:spPr>
        <a:xfrm>
          <a:off x="186710" y="3416396"/>
          <a:ext cx="2923398" cy="201199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Prevention and cure of animal diseases</a:t>
          </a:r>
        </a:p>
      </dsp:txBody>
      <dsp:txXfrm>
        <a:off x="614832" y="3711046"/>
        <a:ext cx="2067154" cy="1422694"/>
      </dsp:txXfrm>
    </dsp:sp>
    <dsp:sp modelId="{279E6622-AD25-492C-B81B-4FAFD90117C3}">
      <dsp:nvSpPr>
        <dsp:cNvPr id="0" name=""/>
        <dsp:cNvSpPr/>
      </dsp:nvSpPr>
      <dsp:spPr>
        <a:xfrm rot="11568832">
          <a:off x="2493281" y="2419342"/>
          <a:ext cx="288622" cy="34881"/>
        </a:xfrm>
        <a:custGeom>
          <a:avLst/>
          <a:gdLst/>
          <a:ahLst/>
          <a:cxnLst/>
          <a:rect l="0" t="0" r="0" b="0"/>
          <a:pathLst>
            <a:path>
              <a:moveTo>
                <a:pt x="0" y="17440"/>
              </a:moveTo>
              <a:lnTo>
                <a:pt x="288622" y="174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rot="10800000">
        <a:off x="2630376" y="2429567"/>
        <a:ext cx="14431" cy="14431"/>
      </dsp:txXfrm>
    </dsp:sp>
    <dsp:sp modelId="{74FD3A6A-8B97-4C84-9652-E8C81378594A}">
      <dsp:nvSpPr>
        <dsp:cNvPr id="0" name=""/>
        <dsp:cNvSpPr/>
      </dsp:nvSpPr>
      <dsp:spPr>
        <a:xfrm>
          <a:off x="0" y="1194471"/>
          <a:ext cx="2554642" cy="186583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Proper breeding of animal</a:t>
          </a:r>
        </a:p>
      </dsp:txBody>
      <dsp:txXfrm>
        <a:off x="374119" y="1467717"/>
        <a:ext cx="1806404" cy="1319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14954-E562-4B8B-8D85-E151827D2784}">
      <dsp:nvSpPr>
        <dsp:cNvPr id="0" name=""/>
        <dsp:cNvSpPr/>
      </dsp:nvSpPr>
      <dsp:spPr>
        <a:xfrm>
          <a:off x="4077780" y="1758420"/>
          <a:ext cx="4130017" cy="3639581"/>
        </a:xfrm>
        <a:prstGeom prst="gear9">
          <a:avLst/>
        </a:prstGeom>
        <a:solidFill>
          <a:srgbClr val="0066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t>Air temperature, humidity, animal exertion, production level – causes for consumption rate of water</a:t>
          </a:r>
          <a:endParaRPr lang="en-IN" sz="2400" b="0" kern="1200" dirty="0"/>
        </a:p>
      </dsp:txBody>
      <dsp:txXfrm>
        <a:off x="4871443" y="2610974"/>
        <a:ext cx="2542691" cy="1870820"/>
      </dsp:txXfrm>
    </dsp:sp>
    <dsp:sp modelId="{DBBDCB3B-C490-4BF7-A9B8-85374736B40C}">
      <dsp:nvSpPr>
        <dsp:cNvPr id="0" name=""/>
        <dsp:cNvSpPr/>
      </dsp:nvSpPr>
      <dsp:spPr>
        <a:xfrm>
          <a:off x="1231829" y="1933490"/>
          <a:ext cx="3313052" cy="2823391"/>
        </a:xfrm>
        <a:prstGeom prst="gear6">
          <a:avLst/>
        </a:prstGeom>
        <a:solidFill>
          <a:schemeClr val="tx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t>Animal’s size and growth depends on water intake</a:t>
          </a:r>
          <a:endParaRPr lang="en-IN" sz="2400" b="0" kern="1200" dirty="0"/>
        </a:p>
      </dsp:txBody>
      <dsp:txXfrm>
        <a:off x="2013804" y="2648583"/>
        <a:ext cx="1749102" cy="1393205"/>
      </dsp:txXfrm>
    </dsp:sp>
    <dsp:sp modelId="{C28F05FA-9BEB-4866-A289-BC1A9259AD4C}">
      <dsp:nvSpPr>
        <dsp:cNvPr id="0" name=""/>
        <dsp:cNvSpPr/>
      </dsp:nvSpPr>
      <dsp:spPr>
        <a:xfrm rot="20700000">
          <a:off x="3024104" y="300975"/>
          <a:ext cx="2636600" cy="2371284"/>
        </a:xfrm>
        <a:prstGeom prst="gear6">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t>Varies among animal species</a:t>
          </a:r>
          <a:endParaRPr lang="en-IN" sz="2400" b="0" kern="1200" dirty="0"/>
        </a:p>
      </dsp:txBody>
      <dsp:txXfrm rot="-20700000">
        <a:off x="3618124" y="805330"/>
        <a:ext cx="1448559" cy="1362573"/>
      </dsp:txXfrm>
    </dsp:sp>
    <dsp:sp modelId="{3EBD921F-83DB-4C17-ACCF-C77AEF4B0F77}">
      <dsp:nvSpPr>
        <dsp:cNvPr id="0" name=""/>
        <dsp:cNvSpPr/>
      </dsp:nvSpPr>
      <dsp:spPr>
        <a:xfrm>
          <a:off x="5109316" y="1541328"/>
          <a:ext cx="3647846" cy="3647846"/>
        </a:xfrm>
        <a:prstGeom prst="circularArrow">
          <a:avLst>
            <a:gd name="adj1" fmla="val 4688"/>
            <a:gd name="adj2" fmla="val 299029"/>
            <a:gd name="adj3" fmla="val 2535592"/>
            <a:gd name="adj4" fmla="val 15820046"/>
            <a:gd name="adj5" fmla="val 5469"/>
          </a:avLst>
        </a:prstGeom>
        <a:solidFill>
          <a:srgbClr val="5BFF5B"/>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B12F62B-337C-48FD-A553-C956AEAD8510}">
      <dsp:nvSpPr>
        <dsp:cNvPr id="0" name=""/>
        <dsp:cNvSpPr/>
      </dsp:nvSpPr>
      <dsp:spPr>
        <a:xfrm>
          <a:off x="959873" y="1852300"/>
          <a:ext cx="2650388" cy="2650388"/>
        </a:xfrm>
        <a:prstGeom prst="leftCircularArrow">
          <a:avLst>
            <a:gd name="adj1" fmla="val 6452"/>
            <a:gd name="adj2" fmla="val 429999"/>
            <a:gd name="adj3" fmla="val 10489124"/>
            <a:gd name="adj4" fmla="val 14837806"/>
            <a:gd name="adj5" fmla="val 7527"/>
          </a:avLst>
        </a:prstGeom>
        <a:solidFill>
          <a:srgbClr val="81ACDF"/>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4ECFA78-082D-4C95-A186-BD0FB99D6820}">
      <dsp:nvSpPr>
        <dsp:cNvPr id="0" name=""/>
        <dsp:cNvSpPr/>
      </dsp:nvSpPr>
      <dsp:spPr>
        <a:xfrm>
          <a:off x="2685307" y="-400805"/>
          <a:ext cx="3797334" cy="3504739"/>
        </a:xfrm>
        <a:prstGeom prst="circularArrow">
          <a:avLst>
            <a:gd name="adj1" fmla="val 5984"/>
            <a:gd name="adj2" fmla="val 394124"/>
            <a:gd name="adj3" fmla="val 13313824"/>
            <a:gd name="adj4" fmla="val 10508221"/>
            <a:gd name="adj5" fmla="val 6981"/>
          </a:avLst>
        </a:prstGeom>
        <a:solidFill>
          <a:srgbClr val="FFAFAF"/>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398F4-68C7-45DD-917F-850F0F97DF8C}" type="datetimeFigureOut">
              <a:rPr lang="en-IN" smtClean="0"/>
              <a:pPr/>
              <a:t>21/04/21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D701E-2B11-4C64-8620-9E97557E8B0E}" type="slidenum">
              <a:rPr lang="en-IN" smtClean="0"/>
              <a:pPr/>
              <a:t>‹#›</a:t>
            </a:fld>
            <a:endParaRPr lang="en-IN"/>
          </a:p>
        </p:txBody>
      </p:sp>
    </p:spTree>
    <p:extLst>
      <p:ext uri="{BB962C8B-B14F-4D97-AF65-F5344CB8AC3E}">
        <p14:creationId xmlns:p14="http://schemas.microsoft.com/office/powerpoint/2010/main" val="122372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photos/nature-animal-husbandry-sheep-1385783/"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xfuel.com/en/free-photo-xifeq"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pxhere.com/en/photo/845431"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ickr.com/photos/oxfameastafrica/5932898630"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lickr.com/photos/oxfameastafrica/"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ickr.com/photos/oxfameastafrica/5930966888" TargetMode="External"/><Relationship Id="rId7" Type="http://schemas.openxmlformats.org/officeDocument/2006/relationships/hyperlink" Target="https://pxhere.com/en/photo/1589793"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pixnio.com/fauna-animals/cows-and-calves/agriculturelivestock-cattle-nature-cow-animal-bovine" TargetMode="External"/><Relationship Id="rId5" Type="http://schemas.openxmlformats.org/officeDocument/2006/relationships/hyperlink" Target="https://www.pikrepo.com/fuclq/brown-and-black-horse-drinking-water" TargetMode="External"/><Relationship Id="rId4" Type="http://schemas.openxmlformats.org/officeDocument/2006/relationships/hyperlink" Target="https://www.flickr.com/photos/oxfameastafrica/"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photos/poultry-farming-africa-moshi-2738652/"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pixabay.com/photos/black-fur-veal-livestock-farm-786693/" TargetMode="External"/><Relationship Id="rId5" Type="http://schemas.openxmlformats.org/officeDocument/2006/relationships/hyperlink" Target="https://pixabay.com/photos/cow-indian-holy-cow-hinduism-hindu-2755518/" TargetMode="External"/><Relationship Id="rId4" Type="http://schemas.openxmlformats.org/officeDocument/2006/relationships/hyperlink" Target="https://www.pickpik.com/chicken-coop-farm-chickens-coop-chicken-poultry-130378"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lickr.com/photos/7326810@N08/2479890092/"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pexels.com/photo/animal-animals-bathing-animal-buffalos-1918788/" TargetMode="External"/><Relationship Id="rId4" Type="http://schemas.openxmlformats.org/officeDocument/2006/relationships/hyperlink" Target="https://www.flickr.com/photos/7326810@N08/"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ublicdomainvectors.org/en/free-clipart/Vector-illustration-of-pig-with-a-monocle-in-its-right-eye/19443.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pixabay.com/illustrations/agribusiness-agriculture-livestock-1487029/"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ixnio.com/science/veterinary-medicine/man-assists-with-the-calving-proces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pixnio.com/science/veterinary-medicine/clinician-is-bleeding-a-horses-jugular-vein-to-test-it-for-the-arboviral-diseas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pixabay.com/photos/poultry-farm-chickens-agriculture-1544654/" TargetMode="External"/><Relationship Id="rId3" Type="http://schemas.openxmlformats.org/officeDocument/2006/relationships/hyperlink" Target="https://www.srisathyasaividyavahini.org/index.php/component/joomgallery/default/poultry-and-livestock-4173.html" TargetMode="External"/><Relationship Id="rId7" Type="http://schemas.openxmlformats.org/officeDocument/2006/relationships/hyperlink" Target="https://pixnio.com/people/crowd/animal-husbandry-programs-to-improve-the-livestock-health-care-for-the-rural-goat-farmerd"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pxhere.com/en/photo/920175" TargetMode="External"/><Relationship Id="rId5" Type="http://schemas.openxmlformats.org/officeDocument/2006/relationships/hyperlink" Target="https://pixabay.com/photos/animal-husbandry-cow-livestock-4084104/" TargetMode="External"/><Relationship Id="rId4" Type="http://schemas.openxmlformats.org/officeDocument/2006/relationships/hyperlink" Target="https://pixabay.com/photos/agriculture-animal-husbandry-pigs-4077998/" TargetMode="External"/><Relationship Id="rId9" Type="http://schemas.openxmlformats.org/officeDocument/2006/relationships/hyperlink" Target="https://www.pxfuel.com/en/free-photo-eqhb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photos/chihuahua-dog-tiny-canine-loved-1031488/" TargetMode="External"/><Relationship Id="rId7" Type="http://schemas.openxmlformats.org/officeDocument/2006/relationships/hyperlink" Target="https://pixabay.com/photos/chicken-farm-poultry-bird-animal-4474176/"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pixabay.com/photos/billy-goat-goat-goatee-animal-459232/" TargetMode="External"/><Relationship Id="rId5" Type="http://schemas.openxmlformats.org/officeDocument/2006/relationships/hyperlink" Target="https://pixabay.com/photos/livestock-cow-cattle-rural-mammal-384628/" TargetMode="External"/><Relationship Id="rId4" Type="http://schemas.openxmlformats.org/officeDocument/2006/relationships/hyperlink" Target="https://pixabay.com/photos/sheep-head-lamb-nose-glance-look-4432232/"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pixabay.com/photos/food-salmon-teriyaki-fish-eat-712665/" TargetMode="External"/><Relationship Id="rId3" Type="http://schemas.openxmlformats.org/officeDocument/2006/relationships/hyperlink" Target="https://pxhere.com/en/photo/646636" TargetMode="External"/><Relationship Id="rId7" Type="http://schemas.openxmlformats.org/officeDocument/2006/relationships/hyperlink" Target="https://pixabay.com/photos/wool-shop-hobby-craft-store-2742119/"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pixabay.com/photos/food-animals-eggs-chicken-eggs-316412/" TargetMode="External"/><Relationship Id="rId5" Type="http://schemas.openxmlformats.org/officeDocument/2006/relationships/hyperlink" Target="https://www.srisathyasaividyavahini.org/index.php/component/joomgallery/nature/animals/animals-27.html" TargetMode="External"/><Relationship Id="rId4" Type="http://schemas.openxmlformats.org/officeDocument/2006/relationships/hyperlink" Target="https://www.srisathyasaividyavahini.org/index.php/component/joomgallery/default/milk-6947.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vectors/hunter-hunting-dog-adult-animal-3614043/"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needpix.com/photo/1121467/animals-hunting-hunting-hunter-target-shooting-rifle-gun-men-shooting-a-weapon-cloth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axpixel.net/Farm-Breeding-Cows-Mammal-Cow-Brown-Animal-Cattle-351552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photos/cows-feeding-eating-milking-stalls-1086049/"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rawpixel.com/image/2288453/free-photo-image-cow-animal-carri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latin typeface="+mn-lt"/>
                <a:ea typeface="+mn-ea"/>
                <a:cs typeface="+mn-cs"/>
                <a:hlinkClick r:id="rId3"/>
              </a:rPr>
              <a:t>https://pixabay.com/photos/nature-animal-husbandry-sheep-1385783/</a:t>
            </a:r>
            <a:endParaRPr lang="en-US" sz="1200" kern="120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a:t>
            </a:fld>
            <a:endParaRPr lang="en-IN"/>
          </a:p>
        </p:txBody>
      </p:sp>
    </p:spTree>
    <p:extLst>
      <p:ext uri="{BB962C8B-B14F-4D97-AF65-F5344CB8AC3E}">
        <p14:creationId xmlns:p14="http://schemas.microsoft.com/office/powerpoint/2010/main" val="472324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dirty="0">
                <a:hlinkClick r:id="rId3"/>
              </a:rPr>
              <a:t>https://www.pxfuel.com/en/free-photo-xifeq</a:t>
            </a:r>
            <a:endParaRPr lang="en-IN" sz="1200" dirty="0"/>
          </a:p>
          <a:p>
            <a:r>
              <a:rPr lang="en-IN" sz="1200" dirty="0">
                <a:hlinkClick r:id="rId4"/>
              </a:rPr>
              <a:t>https://pxhere.com/en/photo/845431</a:t>
            </a:r>
            <a:endParaRPr lang="en-IN" sz="1200" dirty="0"/>
          </a:p>
          <a:p>
            <a:endParaRPr lang="en-US"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12</a:t>
            </a:fld>
            <a:endParaRPr lang="en-IN"/>
          </a:p>
        </p:txBody>
      </p:sp>
    </p:spTree>
    <p:extLst>
      <p:ext uri="{BB962C8B-B14F-4D97-AF65-F5344CB8AC3E}">
        <p14:creationId xmlns:p14="http://schemas.microsoft.com/office/powerpoint/2010/main" val="2007048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Notes to Teacher: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Understanding daily livestock watering needs is a key factor in animal husbandry.</a:t>
            </a:r>
          </a:p>
          <a:p>
            <a:endParaRPr lang="en-US" dirty="0"/>
          </a:p>
          <a:p>
            <a:endParaRPr lang="en-US" dirty="0"/>
          </a:p>
          <a:p>
            <a:r>
              <a:rPr lang="en-US" b="1" dirty="0"/>
              <a:t>Image 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latin typeface="+mn-lt"/>
                <a:ea typeface="+mn-ea"/>
                <a:cs typeface="+mn-cs"/>
                <a:hlinkClick r:id="rId3"/>
              </a:rPr>
              <a:t>https://www.flickr.com/photos/oxfameastafrica/5932898630</a:t>
            </a:r>
            <a:r>
              <a:rPr lang="en-US" sz="1200" u="sng" kern="1200" dirty="0">
                <a:solidFill>
                  <a:schemeClr val="tx1"/>
                </a:solidFill>
                <a:latin typeface="+mn-lt"/>
                <a:ea typeface="+mn-ea"/>
                <a:cs typeface="+mn-cs"/>
              </a:rPr>
              <a:t> – CC BY 2.0 - </a:t>
            </a:r>
            <a:r>
              <a:rPr lang="en-IN" sz="1200" b="1" i="0" u="none" strike="noStrike" kern="1200" dirty="0">
                <a:solidFill>
                  <a:schemeClr val="tx1"/>
                </a:solidFill>
                <a:effectLst/>
                <a:latin typeface="+mn-lt"/>
                <a:ea typeface="+mn-ea"/>
                <a:cs typeface="+mn-cs"/>
                <a:hlinkClick r:id="rId4" tooltip="Go to Oxfam East Africa's photostream"/>
              </a:rPr>
              <a:t>Oxfam East Africa</a:t>
            </a:r>
            <a:br>
              <a:rPr lang="en-IN" sz="1200" dirty="0"/>
            </a:br>
            <a:endParaRPr lang="en-IN"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13</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hlinkClick r:id="rId3"/>
              </a:rPr>
              <a:t>https://www.flickr.com/photos/oxfameastafrica/5930966888</a:t>
            </a:r>
            <a:r>
              <a:rPr lang="en-IN" sz="1200" dirty="0"/>
              <a:t> – CC BY 2.0 - </a:t>
            </a:r>
            <a:r>
              <a:rPr lang="en-IN" sz="1200" b="1" i="0" u="none" strike="noStrike" kern="1200" dirty="0">
                <a:solidFill>
                  <a:schemeClr val="tx1"/>
                </a:solidFill>
                <a:effectLst/>
                <a:latin typeface="+mn-lt"/>
                <a:ea typeface="+mn-ea"/>
                <a:cs typeface="+mn-cs"/>
                <a:hlinkClick r:id="rId4" tooltip="Go to Oxfam East Africa's photostream"/>
              </a:rPr>
              <a:t>Oxfam East Africa</a:t>
            </a:r>
            <a:br>
              <a:rPr lang="en-IN" sz="1200" dirty="0"/>
            </a:br>
            <a:r>
              <a:rPr lang="en-IN" sz="1200" dirty="0">
                <a:hlinkClick r:id="rId5"/>
              </a:rPr>
              <a:t>https://www.pikrepo.com/fuclq/brown-and-black-horse-drinking-water</a:t>
            </a:r>
            <a:endParaRPr lang="en-IN" sz="1200" dirty="0"/>
          </a:p>
          <a:p>
            <a:r>
              <a:rPr lang="en-IN" sz="1200" dirty="0">
                <a:hlinkClick r:id="rId6"/>
              </a:rPr>
              <a:t>https://pixnio.com/fauna-animals/cows-and-calves/agriculturelivestock-cattle-nature-cow-animal-bovine</a:t>
            </a:r>
            <a:endParaRPr lang="en-IN" sz="1200" dirty="0"/>
          </a:p>
          <a:p>
            <a:r>
              <a:rPr lang="en-IN" sz="1200" dirty="0">
                <a:hlinkClick r:id="rId7"/>
              </a:rPr>
              <a:t>https://pxhere.com/en/photo/1589793</a:t>
            </a:r>
            <a:endParaRPr lang="en-IN" sz="1200" dirty="0"/>
          </a:p>
          <a:p>
            <a:endParaRPr lang="en-IN" dirty="0"/>
          </a:p>
        </p:txBody>
      </p:sp>
      <p:sp>
        <p:nvSpPr>
          <p:cNvPr id="4" name="Slide Number Placeholder 3"/>
          <p:cNvSpPr>
            <a:spLocks noGrp="1"/>
          </p:cNvSpPr>
          <p:nvPr>
            <p:ph type="sldNum" sz="quarter" idx="5"/>
          </p:nvPr>
        </p:nvSpPr>
        <p:spPr/>
        <p:txBody>
          <a:bodyPr/>
          <a:lstStyle/>
          <a:p>
            <a:fld id="{154D701E-2B11-4C64-8620-9E97557E8B0E}" type="slidenum">
              <a:rPr lang="en-IN" smtClean="0"/>
              <a:pPr/>
              <a:t>15</a:t>
            </a:fld>
            <a:endParaRPr lang="en-IN"/>
          </a:p>
        </p:txBody>
      </p:sp>
    </p:spTree>
    <p:extLst>
      <p:ext uri="{BB962C8B-B14F-4D97-AF65-F5344CB8AC3E}">
        <p14:creationId xmlns:p14="http://schemas.microsoft.com/office/powerpoint/2010/main" val="60582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auto" latinLnBrk="0" hangingPunct="1"/>
            <a:r>
              <a:rPr lang="en-IN" sz="1200" b="1" i="0" u="none" strike="noStrike" kern="1200" dirty="0">
                <a:solidFill>
                  <a:schemeClr val="tx1"/>
                </a:solidFill>
                <a:latin typeface="+mn-lt"/>
                <a:ea typeface="+mn-ea"/>
                <a:cs typeface="+mn-cs"/>
                <a:hlinkClick r:id="rId3"/>
              </a:rPr>
              <a:t>https://pixabay.com/photos/poultry-farming-africa-moshi-2738652/</a:t>
            </a:r>
            <a:endParaRPr lang="en-IN" sz="1200" b="1" i="0" u="none" strike="noStrike" kern="1200" dirty="0">
              <a:solidFill>
                <a:schemeClr val="tx1"/>
              </a:solidFill>
              <a:latin typeface="+mn-lt"/>
              <a:ea typeface="+mn-ea"/>
              <a:cs typeface="+mn-cs"/>
            </a:endParaRPr>
          </a:p>
          <a:p>
            <a:pPr rtl="0" eaLnBrk="1" fontAlgn="auto" latinLnBrk="0" hangingPunct="1"/>
            <a:r>
              <a:rPr lang="en-IN" sz="1200" b="1" i="0" u="none" strike="noStrike" kern="1200" dirty="0">
                <a:solidFill>
                  <a:schemeClr val="tx1"/>
                </a:solidFill>
                <a:latin typeface="+mn-lt"/>
                <a:ea typeface="+mn-ea"/>
                <a:cs typeface="+mn-cs"/>
                <a:hlinkClick r:id="rId4"/>
              </a:rPr>
              <a:t>https://www.pickpik.com/chicken-coop-farm-chickens-coop-chicken-poultry-130378</a:t>
            </a:r>
            <a:endParaRPr lang="en-IN" sz="1200" b="1" i="0" u="none" strike="noStrike" kern="1200" dirty="0">
              <a:solidFill>
                <a:schemeClr val="tx1"/>
              </a:solidFill>
              <a:latin typeface="+mn-lt"/>
              <a:ea typeface="+mn-ea"/>
              <a:cs typeface="+mn-cs"/>
            </a:endParaRPr>
          </a:p>
          <a:p>
            <a:pPr rtl="0" eaLnBrk="1" fontAlgn="auto" latinLnBrk="0" hangingPunct="1"/>
            <a:r>
              <a:rPr lang="en-IN" sz="1200" b="0" i="0" u="none" strike="noStrike" kern="1200" dirty="0">
                <a:solidFill>
                  <a:schemeClr val="tx1"/>
                </a:solidFill>
                <a:latin typeface="+mn-lt"/>
                <a:ea typeface="+mn-ea"/>
                <a:cs typeface="+mn-cs"/>
                <a:hlinkClick r:id="rId5"/>
              </a:rPr>
              <a:t>https://pixabay.com/photos/cow-indian-holy-cow-hinduism-hindu-2755518/</a:t>
            </a:r>
            <a:endParaRPr lang="en-IN" sz="1200" b="0" i="0" u="none" strike="noStrike" kern="1200" dirty="0">
              <a:solidFill>
                <a:schemeClr val="tx1"/>
              </a:solidFill>
              <a:latin typeface="+mn-lt"/>
              <a:ea typeface="+mn-ea"/>
              <a:cs typeface="+mn-cs"/>
            </a:endParaRPr>
          </a:p>
          <a:p>
            <a:pPr rtl="0" eaLnBrk="1" fontAlgn="auto" latinLnBrk="0" hangingPunct="1"/>
            <a:r>
              <a:rPr lang="en-IN" sz="1200" b="0" i="0" u="none" strike="noStrike" kern="1200" dirty="0">
                <a:solidFill>
                  <a:schemeClr val="tx1"/>
                </a:solidFill>
                <a:latin typeface="+mn-lt"/>
                <a:ea typeface="+mn-ea"/>
                <a:cs typeface="+mn-cs"/>
                <a:hlinkClick r:id="rId6"/>
              </a:rPr>
              <a:t>https://pixabay.com/photos/black-fur-veal-livestock-farm-786693/</a:t>
            </a:r>
            <a:endParaRPr lang="en-IN" sz="1200" b="0" i="0" u="none" strike="noStrike" kern="1200" dirty="0">
              <a:solidFill>
                <a:schemeClr val="tx1"/>
              </a:solidFill>
              <a:latin typeface="+mn-lt"/>
              <a:ea typeface="+mn-ea"/>
              <a:cs typeface="+mn-cs"/>
            </a:endParaRPr>
          </a:p>
          <a:p>
            <a:pPr rtl="0" eaLnBrk="1" fontAlgn="t" latinLnBrk="0" hangingPunct="1"/>
            <a:endParaRPr lang="en-IN" sz="1200" b="0" i="0" u="none" strike="noStrik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16</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hlinkClick r:id="rId3"/>
              </a:rPr>
              <a:t>https://www.flickr.com/photos/7326810@N08/2479890092/</a:t>
            </a:r>
            <a:r>
              <a:rPr lang="en-IN" sz="1200" dirty="0"/>
              <a:t> - CC BY 2.0 – </a:t>
            </a:r>
            <a:r>
              <a:rPr lang="en-IN" sz="1200" b="1" i="0" u="sng" kern="1200" dirty="0">
                <a:solidFill>
                  <a:schemeClr val="tx1"/>
                </a:solidFill>
                <a:effectLst/>
                <a:latin typeface="+mn-lt"/>
                <a:ea typeface="+mn-ea"/>
                <a:cs typeface="+mn-cs"/>
                <a:hlinkClick r:id="rId4" tooltip="Go to Jean's photostream"/>
              </a:rPr>
              <a:t>Jean</a:t>
            </a:r>
            <a:endParaRPr lang="en-IN" sz="1200" b="1" i="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hlinkClick r:id="rId5"/>
              </a:rPr>
              <a:t>https://www.pexels.com/photo/animal-animals-bathing-animal-buffalos-1918788/</a:t>
            </a:r>
            <a:endParaRPr lang="en-IN"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17</a:t>
            </a:fld>
            <a:endParaRPr lang="en-IN"/>
          </a:p>
        </p:txBody>
      </p:sp>
    </p:spTree>
    <p:extLst>
      <p:ext uri="{BB962C8B-B14F-4D97-AF65-F5344CB8AC3E}">
        <p14:creationId xmlns:p14="http://schemas.microsoft.com/office/powerpoint/2010/main" val="3217579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https://pixabay.com/photos/cow-indian-holy-cow-hinduism-hindu-2808149/</a:t>
            </a:r>
          </a:p>
          <a:p>
            <a:endParaRPr lang="en-US"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18</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hlinkClick r:id="rId3"/>
              </a:rPr>
              <a:t>https://publicdomainvectors.org/en/free-clipart/Vector-illustration-of-pig-with-a-monocle-in-its-right-eye/19443.html</a:t>
            </a:r>
            <a:endParaRPr lang="en-IN" sz="1200" dirty="0"/>
          </a:p>
          <a:p>
            <a:r>
              <a:rPr lang="en-IN" sz="1200" dirty="0">
                <a:hlinkClick r:id="rId4"/>
              </a:rPr>
              <a:t>https://pixabay.com/illustrations/agribusiness-agriculture-livestock-1487029/</a:t>
            </a:r>
            <a:endParaRPr lang="en-IN" sz="1200" dirty="0"/>
          </a:p>
          <a:p>
            <a:endParaRPr lang="en-IN" dirty="0"/>
          </a:p>
        </p:txBody>
      </p:sp>
      <p:sp>
        <p:nvSpPr>
          <p:cNvPr id="4" name="Slide Number Placeholder 3"/>
          <p:cNvSpPr>
            <a:spLocks noGrp="1"/>
          </p:cNvSpPr>
          <p:nvPr>
            <p:ph type="sldNum" sz="quarter" idx="5"/>
          </p:nvPr>
        </p:nvSpPr>
        <p:spPr/>
        <p:txBody>
          <a:bodyPr/>
          <a:lstStyle/>
          <a:p>
            <a:fld id="{154D701E-2B11-4C64-8620-9E97557E8B0E}" type="slidenum">
              <a:rPr lang="en-IN" smtClean="0"/>
              <a:pPr/>
              <a:t>19</a:t>
            </a:fld>
            <a:endParaRPr lang="en-IN"/>
          </a:p>
        </p:txBody>
      </p:sp>
    </p:spTree>
    <p:extLst>
      <p:ext uri="{BB962C8B-B14F-4D97-AF65-F5344CB8AC3E}">
        <p14:creationId xmlns:p14="http://schemas.microsoft.com/office/powerpoint/2010/main" val="2084231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hlinkClick r:id="rId3"/>
              </a:rPr>
              <a:t>https://pixnio.com/science/veterinary-medicine/man-assists-with-the-calving-process</a:t>
            </a:r>
            <a:endParaRPr lang="en-IN" sz="1200" dirty="0"/>
          </a:p>
          <a:p>
            <a:r>
              <a:rPr lang="en-IN" sz="1200" dirty="0">
                <a:hlinkClick r:id="rId4"/>
              </a:rPr>
              <a:t>https://pixnio.com/science/veterinary-medicine/clinician-is-bleeding-a-horses-jugular-vein-to-test-it-for-the-arboviral-disease</a:t>
            </a:r>
            <a:endParaRPr lang="en-IN" sz="1200" dirty="0"/>
          </a:p>
          <a:p>
            <a:endParaRPr lang="en-IN" dirty="0"/>
          </a:p>
        </p:txBody>
      </p:sp>
      <p:sp>
        <p:nvSpPr>
          <p:cNvPr id="4" name="Slide Number Placeholder 3"/>
          <p:cNvSpPr>
            <a:spLocks noGrp="1"/>
          </p:cNvSpPr>
          <p:nvPr>
            <p:ph type="sldNum" sz="quarter" idx="5"/>
          </p:nvPr>
        </p:nvSpPr>
        <p:spPr/>
        <p:txBody>
          <a:bodyPr/>
          <a:lstStyle/>
          <a:p>
            <a:fld id="{154D701E-2B11-4C64-8620-9E97557E8B0E}" type="slidenum">
              <a:rPr lang="en-IN" smtClean="0"/>
              <a:pPr/>
              <a:t>20</a:t>
            </a:fld>
            <a:endParaRPr lang="en-IN"/>
          </a:p>
        </p:txBody>
      </p:sp>
    </p:spTree>
    <p:extLst>
      <p:ext uri="{BB962C8B-B14F-4D97-AF65-F5344CB8AC3E}">
        <p14:creationId xmlns:p14="http://schemas.microsoft.com/office/powerpoint/2010/main" val="781618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54D701E-2B11-4C64-8620-9E97557E8B0E}" type="slidenum">
              <a:rPr lang="en-IN" smtClean="0"/>
              <a:pPr/>
              <a:t>22</a:t>
            </a:fld>
            <a:endParaRPr lang="en-IN"/>
          </a:p>
        </p:txBody>
      </p:sp>
    </p:spTree>
    <p:extLst>
      <p:ext uri="{BB962C8B-B14F-4D97-AF65-F5344CB8AC3E}">
        <p14:creationId xmlns:p14="http://schemas.microsoft.com/office/powerpoint/2010/main" val="3793073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a:p>
            <a:endParaRPr lang="en-IN" dirty="0"/>
          </a:p>
        </p:txBody>
      </p:sp>
      <p:sp>
        <p:nvSpPr>
          <p:cNvPr id="4" name="Slide Number Placeholder 3"/>
          <p:cNvSpPr>
            <a:spLocks noGrp="1"/>
          </p:cNvSpPr>
          <p:nvPr>
            <p:ph type="sldNum" sz="quarter" idx="5"/>
          </p:nvPr>
        </p:nvSpPr>
        <p:spPr/>
        <p:txBody>
          <a:bodyPr/>
          <a:lstStyle/>
          <a:p>
            <a:fld id="{154D701E-2B11-4C64-8620-9E97557E8B0E}" type="slidenum">
              <a:rPr lang="en-IN" smtClean="0"/>
              <a:pPr/>
              <a:t>24</a:t>
            </a:fld>
            <a:endParaRPr lang="en-IN"/>
          </a:p>
        </p:txBody>
      </p:sp>
    </p:spTree>
    <p:extLst>
      <p:ext uri="{BB962C8B-B14F-4D97-AF65-F5344CB8AC3E}">
        <p14:creationId xmlns:p14="http://schemas.microsoft.com/office/powerpoint/2010/main" val="217340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Notes to Teacher: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The branch of agriculture which deals with the feeding, shelter, health and breeding of domestic animals or farm animals such as cattle, pigs, horses and fowls is called animal husbandry. It also includes poultry farming and fisheries. </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Image Source:</a:t>
            </a:r>
          </a:p>
          <a:p>
            <a:pPr rtl="0" eaLnBrk="1" fontAlgn="auto" latinLnBrk="0" hangingPunct="1"/>
            <a:r>
              <a:rPr lang="en-US" sz="1200" b="1" i="0" u="sng" strike="noStrike" kern="1200" dirty="0">
                <a:solidFill>
                  <a:schemeClr val="tx1"/>
                </a:solidFill>
                <a:latin typeface="+mn-lt"/>
                <a:ea typeface="+mn-ea"/>
                <a:cs typeface="+mn-cs"/>
                <a:hlinkClick r:id="rId3"/>
              </a:rPr>
              <a:t>https://www.srisathyasaividyavahini.org/index.php/component/joomgallery/default/poultry-and-livestock-4173.html</a:t>
            </a:r>
            <a:endParaRPr lang="en-US" sz="1200" b="1" i="0" u="none" strike="noStrike" kern="1200" dirty="0">
              <a:solidFill>
                <a:schemeClr val="tx1"/>
              </a:solidFill>
              <a:latin typeface="+mn-lt"/>
              <a:ea typeface="+mn-ea"/>
              <a:cs typeface="+mn-cs"/>
            </a:endParaRPr>
          </a:p>
          <a:p>
            <a:pPr rtl="0" eaLnBrk="1" fontAlgn="auto" latinLnBrk="0" hangingPunct="1"/>
            <a:r>
              <a:rPr lang="en-IN" sz="1200" b="1" i="0" u="none" strike="noStrike" kern="1200" dirty="0">
                <a:solidFill>
                  <a:schemeClr val="tx1"/>
                </a:solidFill>
                <a:latin typeface="+mn-lt"/>
                <a:ea typeface="+mn-ea"/>
                <a:cs typeface="+mn-cs"/>
                <a:hlinkClick r:id="rId4"/>
              </a:rPr>
              <a:t>https://pixabay.com/photos/agriculture-animal-husbandry-pigs-4077998/</a:t>
            </a:r>
            <a:endParaRPr lang="en-IN" sz="1200" b="1" i="0" u="none" strike="noStrike" kern="1200" dirty="0">
              <a:solidFill>
                <a:schemeClr val="tx1"/>
              </a:solidFill>
              <a:latin typeface="+mn-lt"/>
              <a:ea typeface="+mn-ea"/>
              <a:cs typeface="+mn-cs"/>
            </a:endParaRPr>
          </a:p>
          <a:p>
            <a:pPr rtl="0" eaLnBrk="1" fontAlgn="auto" latinLnBrk="0" hangingPunct="1"/>
            <a:r>
              <a:rPr lang="en-IN" sz="1200" b="0" i="0" u="none" strike="noStrike" kern="1200" dirty="0">
                <a:solidFill>
                  <a:schemeClr val="tx1"/>
                </a:solidFill>
                <a:latin typeface="+mn-lt"/>
                <a:ea typeface="+mn-ea"/>
                <a:cs typeface="+mn-cs"/>
                <a:hlinkClick r:id="rId5"/>
              </a:rPr>
              <a:t>https://pixabay.com/photos/animal-husbandry-cow-livestock-4084104/</a:t>
            </a:r>
            <a:endParaRPr lang="en-IN" sz="1200" b="0" i="0" u="none" strike="noStrike" kern="1200" dirty="0">
              <a:solidFill>
                <a:schemeClr val="tx1"/>
              </a:solidFill>
              <a:latin typeface="+mn-lt"/>
              <a:ea typeface="+mn-ea"/>
              <a:cs typeface="+mn-cs"/>
            </a:endParaRPr>
          </a:p>
          <a:p>
            <a:pPr rtl="0" eaLnBrk="1" fontAlgn="auto" latinLnBrk="0" hangingPunct="1"/>
            <a:r>
              <a:rPr lang="en-IN" sz="1200" b="0" i="0" u="none" strike="noStrike" kern="1200" dirty="0">
                <a:solidFill>
                  <a:schemeClr val="tx1"/>
                </a:solidFill>
                <a:latin typeface="+mn-lt"/>
                <a:ea typeface="+mn-ea"/>
                <a:cs typeface="+mn-cs"/>
                <a:hlinkClick r:id="rId6"/>
              </a:rPr>
              <a:t>https://pxhere.com/en/photo/920175</a:t>
            </a:r>
            <a:endParaRPr lang="en-IN" sz="1200" b="0" i="0" u="none" strike="noStrike" kern="1200" dirty="0">
              <a:solidFill>
                <a:schemeClr val="tx1"/>
              </a:solidFill>
              <a:latin typeface="+mn-lt"/>
              <a:ea typeface="+mn-ea"/>
              <a:cs typeface="+mn-cs"/>
            </a:endParaRPr>
          </a:p>
          <a:p>
            <a:pPr rtl="0" eaLnBrk="1" fontAlgn="auto" latinLnBrk="0" hangingPunct="1"/>
            <a:r>
              <a:rPr lang="en-IN" sz="1200" b="0" i="0" u="none" strike="noStrike" kern="1200" dirty="0">
                <a:solidFill>
                  <a:schemeClr val="tx1"/>
                </a:solidFill>
                <a:latin typeface="+mn-lt"/>
                <a:ea typeface="+mn-ea"/>
                <a:cs typeface="+mn-cs"/>
                <a:hlinkClick r:id="rId7"/>
              </a:rPr>
              <a:t>https://pixnio.com/people/crowd/animal-husbandry-programs-to-improve-the-livestock-health-care-for-the-rural-goat-farmerd</a:t>
            </a:r>
            <a:endParaRPr lang="en-IN" sz="1200" b="0" i="0" u="none" strike="noStrike" kern="1200" dirty="0">
              <a:solidFill>
                <a:schemeClr val="tx1"/>
              </a:solidFill>
              <a:latin typeface="+mn-lt"/>
              <a:ea typeface="+mn-ea"/>
              <a:cs typeface="+mn-cs"/>
            </a:endParaRPr>
          </a:p>
          <a:p>
            <a:pPr rtl="0" eaLnBrk="1" fontAlgn="t" latinLnBrk="0" hangingPunct="1"/>
            <a:r>
              <a:rPr lang="en-IN" sz="1200" b="0" i="0" u="none" strike="noStrike" kern="1200" dirty="0">
                <a:solidFill>
                  <a:schemeClr val="tx1"/>
                </a:solidFill>
                <a:latin typeface="+mn-lt"/>
                <a:ea typeface="+mn-ea"/>
                <a:cs typeface="+mn-cs"/>
                <a:hlinkClick r:id="rId8"/>
              </a:rPr>
              <a:t>https://pixabay.com/photos/poultry-farm-chickens-agriculture-1544654/</a:t>
            </a:r>
            <a:endParaRPr lang="en-IN" sz="1200" b="0" i="0" u="none" strike="noStrike" kern="1200" dirty="0">
              <a:solidFill>
                <a:schemeClr val="tx1"/>
              </a:solidFill>
              <a:latin typeface="+mn-lt"/>
              <a:ea typeface="+mn-ea"/>
              <a:cs typeface="+mn-cs"/>
            </a:endParaRPr>
          </a:p>
          <a:p>
            <a:pPr rtl="0" eaLnBrk="1" fontAlgn="t" latinLnBrk="0" hangingPunct="1"/>
            <a:r>
              <a:rPr lang="en-IN" sz="1200" b="0" i="0" u="none" strike="noStrike" kern="1200" dirty="0">
                <a:solidFill>
                  <a:schemeClr val="tx1"/>
                </a:solidFill>
                <a:latin typeface="+mn-lt"/>
                <a:ea typeface="+mn-ea"/>
                <a:cs typeface="+mn-cs"/>
                <a:hlinkClick r:id="rId9"/>
              </a:rPr>
              <a:t>https://www.pxfuel.com/en/free-photo-eqhbs</a:t>
            </a:r>
            <a:endParaRPr lang="en-IN" sz="1200" b="0" i="0" u="none" strike="noStrike" kern="1200" dirty="0">
              <a:solidFill>
                <a:schemeClr val="tx1"/>
              </a:solidFill>
              <a:latin typeface="+mn-lt"/>
              <a:ea typeface="+mn-ea"/>
              <a:cs typeface="+mn-cs"/>
            </a:endParaRPr>
          </a:p>
          <a:p>
            <a:pPr rtl="0" eaLnBrk="1" fontAlgn="t" latinLnBrk="0" hangingPunct="1"/>
            <a:endParaRPr lang="en-IN" sz="1200" b="0" i="0" u="none" strike="noStrik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b="1"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2</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54D701E-2B11-4C64-8620-9E97557E8B0E}" type="slidenum">
              <a:rPr lang="en-IN" smtClean="0"/>
              <a:pPr/>
              <a:t>25</a:t>
            </a:fld>
            <a:endParaRPr lang="en-IN"/>
          </a:p>
        </p:txBody>
      </p:sp>
    </p:spTree>
    <p:extLst>
      <p:ext uri="{BB962C8B-B14F-4D97-AF65-F5344CB8AC3E}">
        <p14:creationId xmlns:p14="http://schemas.microsoft.com/office/powerpoint/2010/main" val="288591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IN" sz="1200" b="1" i="0" u="none" strike="noStrike" kern="1200" dirty="0">
                <a:solidFill>
                  <a:schemeClr val="tx1"/>
                </a:solidFill>
                <a:latin typeface="+mn-lt"/>
                <a:ea typeface="+mn-ea"/>
                <a:cs typeface="+mn-cs"/>
                <a:hlinkClick r:id="rId3"/>
              </a:rPr>
              <a:t>https://pixabay.com/photos/chihuahua-dog-tiny-canine-loved-1031488/</a:t>
            </a:r>
            <a:endParaRPr lang="en-IN" sz="1200" b="1" i="0" u="none" strike="noStrike" kern="1200" dirty="0">
              <a:solidFill>
                <a:schemeClr val="tx1"/>
              </a:solidFill>
              <a:latin typeface="+mn-lt"/>
              <a:ea typeface="+mn-ea"/>
              <a:cs typeface="+mn-cs"/>
            </a:endParaRPr>
          </a:p>
          <a:p>
            <a:pPr rtl="0" eaLnBrk="1" fontAlgn="t" latinLnBrk="0" hangingPunct="1"/>
            <a:r>
              <a:rPr lang="en-IN" sz="1200" b="1" i="0" u="none" strike="noStrike" kern="1200" dirty="0">
                <a:solidFill>
                  <a:schemeClr val="tx1"/>
                </a:solidFill>
                <a:latin typeface="+mn-lt"/>
                <a:ea typeface="+mn-ea"/>
                <a:cs typeface="+mn-cs"/>
                <a:hlinkClick r:id="rId4"/>
              </a:rPr>
              <a:t>https://pixabay.com/photos/sheep-head-lamb-nose-glance-look-4432232/</a:t>
            </a:r>
            <a:endParaRPr lang="en-IN" sz="1200" b="1" i="0" u="none" strike="noStrike" kern="1200" dirty="0">
              <a:solidFill>
                <a:schemeClr val="tx1"/>
              </a:solidFill>
              <a:latin typeface="+mn-lt"/>
              <a:ea typeface="+mn-ea"/>
              <a:cs typeface="+mn-cs"/>
            </a:endParaRPr>
          </a:p>
          <a:p>
            <a:pPr rtl="0" eaLnBrk="1" fontAlgn="t" latinLnBrk="0" hangingPunct="1"/>
            <a:r>
              <a:rPr lang="en-IN" sz="1200" b="0" i="0" u="none" strike="noStrike" kern="1200" dirty="0">
                <a:solidFill>
                  <a:schemeClr val="tx1"/>
                </a:solidFill>
                <a:latin typeface="+mn-lt"/>
                <a:ea typeface="+mn-ea"/>
                <a:cs typeface="+mn-cs"/>
                <a:hlinkClick r:id="rId5"/>
              </a:rPr>
              <a:t>https://pixabay.com/photos/livestock-cow-cattle-rural-mammal-384628/</a:t>
            </a:r>
            <a:endParaRPr lang="en-IN" sz="1200" b="0" i="0" u="none" strike="noStrike" kern="1200" dirty="0">
              <a:solidFill>
                <a:schemeClr val="tx1"/>
              </a:solidFill>
              <a:latin typeface="+mn-lt"/>
              <a:ea typeface="+mn-ea"/>
              <a:cs typeface="+mn-cs"/>
            </a:endParaRPr>
          </a:p>
          <a:p>
            <a:pPr rtl="0" eaLnBrk="1" fontAlgn="t" latinLnBrk="0" hangingPunct="1"/>
            <a:r>
              <a:rPr lang="en-IN" sz="1200" b="0" i="0" u="none" strike="noStrike" kern="1200" dirty="0">
                <a:solidFill>
                  <a:schemeClr val="tx1"/>
                </a:solidFill>
                <a:latin typeface="+mn-lt"/>
                <a:ea typeface="+mn-ea"/>
                <a:cs typeface="+mn-cs"/>
                <a:hlinkClick r:id="rId6"/>
              </a:rPr>
              <a:t>https://pixabay.com/photos/billy-goat-goat-goatee-animal-459232/</a:t>
            </a:r>
            <a:endParaRPr lang="en-IN" sz="1200" b="0" i="0" u="none" strike="noStrike" kern="1200" dirty="0">
              <a:solidFill>
                <a:schemeClr val="tx1"/>
              </a:solidFill>
              <a:latin typeface="+mn-lt"/>
              <a:ea typeface="+mn-ea"/>
              <a:cs typeface="+mn-cs"/>
            </a:endParaRPr>
          </a:p>
          <a:p>
            <a:pPr rtl="0" eaLnBrk="1" fontAlgn="auto" latinLnBrk="0" hangingPunct="1"/>
            <a:r>
              <a:rPr lang="en-IN" sz="1200" b="0" i="0" u="none" strike="noStrike" kern="1200" dirty="0">
                <a:solidFill>
                  <a:schemeClr val="tx1"/>
                </a:solidFill>
                <a:latin typeface="+mn-lt"/>
                <a:ea typeface="+mn-ea"/>
                <a:cs typeface="+mn-cs"/>
                <a:hlinkClick r:id="rId7"/>
              </a:rPr>
              <a:t>https://pixabay.com/photos/chicken-farm-poultry-bird-animal-4474176/</a:t>
            </a:r>
            <a:endParaRPr lang="en-US" sz="1200" b="0" i="0" u="none" strike="noStrike" kern="1200" dirty="0">
              <a:solidFill>
                <a:schemeClr val="tx1"/>
              </a:solidFill>
              <a:latin typeface="+mn-lt"/>
              <a:ea typeface="+mn-ea"/>
              <a:cs typeface="+mn-cs"/>
            </a:endParaRPr>
          </a:p>
          <a:p>
            <a:pPr rtl="0" eaLnBrk="1" fontAlgn="t" latinLnBrk="0" hangingPunct="1"/>
            <a:endParaRPr lang="en-IN" sz="1200" b="0" i="0" u="none" strike="noStrike"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Notes to Teacher:</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Human beings depend on animals for various needs and this includes food products like eggs, milk, meat and honey and other products like </a:t>
            </a:r>
            <a:r>
              <a:rPr lang="en-US" sz="1200" kern="1200" baseline="0" dirty="0" err="1">
                <a:solidFill>
                  <a:schemeClr val="tx1"/>
                </a:solidFill>
                <a:latin typeface="+mn-lt"/>
                <a:ea typeface="+mn-ea"/>
                <a:cs typeface="+mn-cs"/>
              </a:rPr>
              <a:t>woollen</a:t>
            </a:r>
            <a:r>
              <a:rPr lang="en-US" sz="1200" kern="1200" baseline="0" dirty="0">
                <a:solidFill>
                  <a:schemeClr val="tx1"/>
                </a:solidFill>
                <a:latin typeface="+mn-lt"/>
                <a:ea typeface="+mn-ea"/>
                <a:cs typeface="+mn-cs"/>
              </a:rPr>
              <a:t> garments and leather products. </a:t>
            </a:r>
          </a:p>
          <a:p>
            <a:endParaRPr lang="en-US" sz="1200" kern="1200" baseline="0" dirty="0">
              <a:solidFill>
                <a:schemeClr val="tx1"/>
              </a:solidFill>
              <a:latin typeface="+mn-lt"/>
              <a:ea typeface="+mn-ea"/>
              <a:cs typeface="+mn-cs"/>
            </a:endParaRP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Image Source:</a:t>
            </a:r>
          </a:p>
          <a:p>
            <a:pPr rtl="0" eaLnBrk="1" fontAlgn="auto" latinLnBrk="0" hangingPunct="1"/>
            <a:r>
              <a:rPr lang="en-US" sz="1200" b="1" i="0" u="sng" strike="noStrike" kern="1200" dirty="0">
                <a:solidFill>
                  <a:schemeClr val="tx1"/>
                </a:solidFill>
                <a:latin typeface="+mn-lt"/>
                <a:ea typeface="+mn-ea"/>
                <a:cs typeface="+mn-cs"/>
                <a:hlinkClick r:id="rId3"/>
              </a:rPr>
              <a:t>https://pxhere.com/en/photo/646636</a:t>
            </a:r>
            <a:endParaRPr lang="en-US" sz="1200" b="1" i="0" u="none" strike="noStrike" kern="1200" dirty="0">
              <a:solidFill>
                <a:schemeClr val="tx1"/>
              </a:solidFill>
              <a:latin typeface="+mn-lt"/>
              <a:ea typeface="+mn-ea"/>
              <a:cs typeface="+mn-cs"/>
            </a:endParaRPr>
          </a:p>
          <a:p>
            <a:pPr rtl="0" eaLnBrk="1" fontAlgn="auto" latinLnBrk="0" hangingPunct="1"/>
            <a:r>
              <a:rPr lang="en-US" sz="1200" b="1" i="0" u="sng" strike="noStrike" kern="1200" dirty="0">
                <a:solidFill>
                  <a:schemeClr val="tx1"/>
                </a:solidFill>
                <a:latin typeface="+mn-lt"/>
                <a:ea typeface="+mn-ea"/>
                <a:cs typeface="+mn-cs"/>
                <a:hlinkClick r:id="rId4"/>
              </a:rPr>
              <a:t>https://www.srisathyasaividyavahini.org/index.php/component/joomgallery/default/milk-6947.html</a:t>
            </a:r>
            <a:endParaRPr lang="en-IN" sz="1200" b="1" i="0" u="none" strike="noStrike" kern="1200" dirty="0">
              <a:solidFill>
                <a:schemeClr val="tx1"/>
              </a:solidFill>
              <a:latin typeface="+mn-lt"/>
              <a:ea typeface="+mn-ea"/>
              <a:cs typeface="+mn-cs"/>
            </a:endParaRPr>
          </a:p>
          <a:p>
            <a:pPr rtl="0" eaLnBrk="1" fontAlgn="auto" latinLnBrk="0" hangingPunct="1"/>
            <a:r>
              <a:rPr lang="en-US" sz="1200" b="0" i="0" u="sng" strike="noStrike" kern="1200" dirty="0">
                <a:solidFill>
                  <a:schemeClr val="tx1"/>
                </a:solidFill>
                <a:latin typeface="+mn-lt"/>
                <a:ea typeface="+mn-ea"/>
                <a:cs typeface="+mn-cs"/>
                <a:hlinkClick r:id="rId5"/>
              </a:rPr>
              <a:t>https://www.srisathyasaividyavahini.org/index.php/component/joomgallery/nature/animals/animals-27.html</a:t>
            </a:r>
            <a:endParaRPr lang="en-US" sz="1200" b="0" i="0" u="none" strike="noStrike" kern="1200" dirty="0">
              <a:solidFill>
                <a:schemeClr val="tx1"/>
              </a:solidFill>
              <a:latin typeface="+mn-lt"/>
              <a:ea typeface="+mn-ea"/>
              <a:cs typeface="+mn-cs"/>
            </a:endParaRPr>
          </a:p>
          <a:p>
            <a:pPr rtl="0" eaLnBrk="1" fontAlgn="auto" latinLnBrk="0" hangingPunct="1"/>
            <a:r>
              <a:rPr lang="en-US" sz="1200" b="0" i="0" u="sng" strike="noStrike" kern="1200" dirty="0">
                <a:solidFill>
                  <a:schemeClr val="tx1"/>
                </a:solidFill>
                <a:latin typeface="+mn-lt"/>
                <a:ea typeface="+mn-ea"/>
                <a:cs typeface="+mn-cs"/>
                <a:hlinkClick r:id="rId6"/>
              </a:rPr>
              <a:t>https://pixabay.com/photos/food-animals-eggs-chicken-eggs-316412/</a:t>
            </a:r>
            <a:endParaRPr lang="en-IN" sz="1200" b="0" i="0" u="none" strike="noStrike" kern="1200" dirty="0">
              <a:solidFill>
                <a:schemeClr val="tx1"/>
              </a:solidFill>
              <a:latin typeface="+mn-lt"/>
              <a:ea typeface="+mn-ea"/>
              <a:cs typeface="+mn-cs"/>
            </a:endParaRPr>
          </a:p>
          <a:p>
            <a:pPr rtl="0" eaLnBrk="1" fontAlgn="auto" latinLnBrk="0" hangingPunct="1"/>
            <a:r>
              <a:rPr lang="en-IN" sz="1200" b="0" i="0" u="none" strike="noStrike" kern="1200" dirty="0">
                <a:solidFill>
                  <a:schemeClr val="tx1"/>
                </a:solidFill>
                <a:latin typeface="+mn-lt"/>
                <a:ea typeface="+mn-ea"/>
                <a:cs typeface="+mn-cs"/>
                <a:hlinkClick r:id="rId7"/>
              </a:rPr>
              <a:t>https://pixabay.com/photos/wool-shop-hobby-craft-store-2742119/</a:t>
            </a:r>
            <a:endParaRPr lang="en-IN" sz="1200" b="0" i="0" u="none" strike="noStrike" kern="1200" dirty="0">
              <a:solidFill>
                <a:schemeClr val="tx1"/>
              </a:solidFill>
              <a:latin typeface="+mn-lt"/>
              <a:ea typeface="+mn-ea"/>
              <a:cs typeface="+mn-cs"/>
            </a:endParaRPr>
          </a:p>
          <a:p>
            <a:pPr rtl="0" eaLnBrk="1" fontAlgn="auto" latinLnBrk="0" hangingPunct="1"/>
            <a:r>
              <a:rPr lang="en-IN" sz="1200" b="0" i="0" u="none" strike="noStrike" kern="1200" dirty="0">
                <a:solidFill>
                  <a:schemeClr val="tx1"/>
                </a:solidFill>
                <a:latin typeface="+mn-lt"/>
                <a:ea typeface="+mn-ea"/>
                <a:cs typeface="+mn-cs"/>
                <a:hlinkClick r:id="rId8"/>
              </a:rPr>
              <a:t>https://pixabay.com/photos/food-salmon-teriyaki-fish-eat-712665/</a:t>
            </a:r>
            <a:endParaRPr lang="en-US" sz="1200" b="0" i="0" u="none" strike="noStrike" kern="1200" dirty="0">
              <a:solidFill>
                <a:schemeClr val="tx1"/>
              </a:solidFill>
              <a:latin typeface="+mn-lt"/>
              <a:ea typeface="+mn-ea"/>
              <a:cs typeface="+mn-cs"/>
            </a:endParaRPr>
          </a:p>
          <a:p>
            <a:pPr rtl="0" eaLnBrk="1" fontAlgn="t" latinLnBrk="0" hangingPunct="1"/>
            <a:endParaRPr lang="en-IN" sz="1200" b="0" i="0" u="none" strike="noStrike" kern="120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4D701E-2B11-4C64-8620-9E97557E8B0E}"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Teacher: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E1A34"/>
                </a:solidFill>
              </a:rPr>
              <a:t>Instead of hunting, it has now become an </a:t>
            </a:r>
            <a:r>
              <a:rPr lang="en-US" sz="1200" b="0" dirty="0" err="1">
                <a:solidFill>
                  <a:srgbClr val="4E1A34"/>
                </a:solidFill>
              </a:rPr>
              <a:t>organised</a:t>
            </a:r>
            <a:r>
              <a:rPr lang="en-US" sz="1200" b="0" dirty="0">
                <a:solidFill>
                  <a:srgbClr val="4E1A34"/>
                </a:solidFill>
              </a:rPr>
              <a:t> setup.</a:t>
            </a:r>
          </a:p>
          <a:p>
            <a:endParaRPr lang="en-US" dirty="0"/>
          </a:p>
          <a:p>
            <a:endParaRPr lang="en-US" dirty="0"/>
          </a:p>
          <a:p>
            <a:r>
              <a:rPr lang="en-US" b="1" dirty="0"/>
              <a:t>Image Source:</a:t>
            </a:r>
          </a:p>
          <a:p>
            <a:r>
              <a:rPr lang="en-IN" sz="1200" dirty="0">
                <a:hlinkClick r:id="rId3"/>
              </a:rPr>
              <a:t>https://pixabay.com/vectors/hunter-hunting-dog-adult-animal-3614043/</a:t>
            </a:r>
            <a:endParaRPr lang="en-IN" sz="1200" dirty="0"/>
          </a:p>
          <a:p>
            <a:r>
              <a:rPr lang="en-IN" sz="1200" dirty="0">
                <a:hlinkClick r:id="rId4"/>
              </a:rPr>
              <a:t>https://www.needpix.com/photo/1121467/animals-hunting-hunting-hunter-target-shooting-rifle-gun-men-shooting-a-weapon-clothing</a:t>
            </a:r>
            <a:endParaRPr lang="en-IN" sz="1200" dirty="0"/>
          </a:p>
          <a:p>
            <a:endParaRPr lang="en-IN" b="1" dirty="0"/>
          </a:p>
        </p:txBody>
      </p:sp>
      <p:sp>
        <p:nvSpPr>
          <p:cNvPr id="4" name="Slide Number Placeholder 3"/>
          <p:cNvSpPr>
            <a:spLocks noGrp="1"/>
          </p:cNvSpPr>
          <p:nvPr>
            <p:ph type="sldNum" sz="quarter" idx="5"/>
          </p:nvPr>
        </p:nvSpPr>
        <p:spPr/>
        <p:txBody>
          <a:bodyPr/>
          <a:lstStyle/>
          <a:p>
            <a:fld id="{154D701E-2B11-4C64-8620-9E97557E8B0E}" type="slidenum">
              <a:rPr lang="en-IN" smtClean="0"/>
              <a:pPr/>
              <a:t>5</a:t>
            </a:fld>
            <a:endParaRPr lang="en-IN"/>
          </a:p>
        </p:txBody>
      </p:sp>
    </p:spTree>
    <p:extLst>
      <p:ext uri="{BB962C8B-B14F-4D97-AF65-F5344CB8AC3E}">
        <p14:creationId xmlns:p14="http://schemas.microsoft.com/office/powerpoint/2010/main" val="62077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latin typeface="+mn-lt"/>
                <a:ea typeface="+mn-ea"/>
                <a:cs typeface="+mn-cs"/>
                <a:hlinkClick r:id="rId3"/>
              </a:rPr>
              <a:t>https://www.maxpixel.net/Farm-Breeding-Cows-Mammal-Cow-Brown-Animal-Cattle-3515521</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dirty="0">
                <a:hlinkClick r:id="rId3"/>
              </a:rPr>
              <a:t>https://pixabay.com/photos/cows-feeding-eating-milking-stalls-1086049/</a:t>
            </a:r>
            <a:endParaRPr lang="en-IN" sz="1200" dirty="0"/>
          </a:p>
          <a:p>
            <a:r>
              <a:rPr lang="en-IN" sz="1200" dirty="0">
                <a:hlinkClick r:id="rId4"/>
              </a:rPr>
              <a:t>https://www.rawpixel.com/image/2288453/free-photo-image-cow-animal-carrier</a:t>
            </a:r>
            <a:endParaRPr lang="en-IN" sz="1200" dirty="0"/>
          </a:p>
          <a:p>
            <a:endParaRPr lang="en-US"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sz="5400"/>
            </a:lvl1pPr>
          </a:lstStyle>
          <a:p>
            <a:r>
              <a:rPr lang="en-US" dirty="0"/>
              <a:t>Asset Title (Size 54)</a:t>
            </a:r>
            <a:endParaRPr lang="en-IN" dirty="0"/>
          </a:p>
        </p:txBody>
      </p:sp>
      <p:grpSp>
        <p:nvGrpSpPr>
          <p:cNvPr id="7" name="Group 14"/>
          <p:cNvGrpSpPr>
            <a:grpSpLocks/>
          </p:cNvGrpSpPr>
          <p:nvPr userDrawn="1"/>
        </p:nvGrpSpPr>
        <p:grpSpPr bwMode="auto">
          <a:xfrm>
            <a:off x="0" y="0"/>
            <a:ext cx="873125" cy="852488"/>
            <a:chOff x="0" y="0"/>
            <a:chExt cx="872351" cy="852108"/>
          </a:xfrm>
        </p:grpSpPr>
        <p:sp>
          <p:nvSpPr>
            <p:cNvPr id="8" name="Round Diagonal Corner Rectangle 7"/>
            <p:cNvSpPr/>
            <p:nvPr/>
          </p:nvSpPr>
          <p:spPr>
            <a:xfrm>
              <a:off x="71855" y="79223"/>
              <a:ext cx="228600" cy="228600"/>
            </a:xfrm>
            <a:prstGeom prst="round2DiagRect">
              <a:avLst/>
            </a:prstGeom>
            <a:solidFill>
              <a:srgbClr val="00B0F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I</a:t>
              </a:r>
            </a:p>
          </p:txBody>
        </p:sp>
        <p:sp>
          <p:nvSpPr>
            <p:cNvPr id="9" name="Round Diagonal Corner Rectangle 8"/>
            <p:cNvSpPr/>
            <p:nvPr/>
          </p:nvSpPr>
          <p:spPr>
            <a:xfrm>
              <a:off x="376655" y="79223"/>
              <a:ext cx="228600" cy="228600"/>
            </a:xfrm>
            <a:prstGeom prst="round2DiagRect">
              <a:avLst/>
            </a:prstGeom>
            <a:solidFill>
              <a:srgbClr val="FB3B69"/>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I</a:t>
              </a:r>
            </a:p>
          </p:txBody>
        </p:sp>
        <p:sp>
          <p:nvSpPr>
            <p:cNvPr id="10" name="Round Diagonal Corner Rectangle 9"/>
            <p:cNvSpPr/>
            <p:nvPr/>
          </p:nvSpPr>
          <p:spPr>
            <a:xfrm>
              <a:off x="65362" y="392172"/>
              <a:ext cx="228600" cy="228600"/>
            </a:xfrm>
            <a:prstGeom prst="round2DiagRect">
              <a:avLst/>
            </a:prstGeom>
            <a:solidFill>
              <a:schemeClr val="accent4">
                <a:lumMod val="50000"/>
              </a:schemeClr>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E</a:t>
              </a:r>
            </a:p>
          </p:txBody>
        </p:sp>
        <p:sp>
          <p:nvSpPr>
            <p:cNvPr id="11" name="Round Diagonal Corner Rectangle 10"/>
            <p:cNvSpPr/>
            <p:nvPr/>
          </p:nvSpPr>
          <p:spPr>
            <a:xfrm>
              <a:off x="370162" y="392172"/>
              <a:ext cx="228600" cy="228600"/>
            </a:xfrm>
            <a:prstGeom prst="round2DiagRect">
              <a:avLst/>
            </a:prstGeom>
            <a:solidFill>
              <a:srgbClr val="0080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P</a:t>
              </a:r>
            </a:p>
          </p:txBody>
        </p:sp>
        <p:cxnSp>
          <p:nvCxnSpPr>
            <p:cNvPr id="12" name="Straight Connector 11"/>
            <p:cNvCxnSpPr/>
            <p:nvPr/>
          </p:nvCxnSpPr>
          <p:spPr>
            <a:xfrm>
              <a:off x="682020" y="0"/>
              <a:ext cx="0" cy="814025"/>
            </a:xfrm>
            <a:prstGeom prst="line">
              <a:avLst/>
            </a:prstGeom>
            <a:ln w="12700">
              <a:solidFill>
                <a:srgbClr val="FE6E2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51981"/>
              <a:ext cx="828291" cy="0"/>
            </a:xfrm>
            <a:prstGeom prst="line">
              <a:avLst/>
            </a:prstGeom>
            <a:ln w="12700">
              <a:solidFill>
                <a:srgbClr val="FE6E2E"/>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8636" y="218977"/>
              <a:ext cx="0" cy="633131"/>
            </a:xfrm>
            <a:prstGeom prst="line">
              <a:avLst/>
            </a:prstGeom>
            <a:ln w="12700">
              <a:solidFill>
                <a:srgbClr val="FE6E2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6227" y="712914"/>
              <a:ext cx="676124" cy="0"/>
            </a:xfrm>
            <a:prstGeom prst="line">
              <a:avLst/>
            </a:prstGeom>
            <a:ln w="12700">
              <a:solidFill>
                <a:srgbClr val="FE6E2E"/>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sp>
        <p:nvSpPr>
          <p:cNvPr id="17" name="Rectangle 16"/>
          <p:cNvSpPr/>
          <p:nvPr userDrawn="1"/>
        </p:nvSpPr>
        <p:spPr>
          <a:xfrm>
            <a:off x="5726764" y="6509319"/>
            <a:ext cx="3350443" cy="412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08482B"/>
                </a:solidFill>
              </a:rPr>
              <a:t>Integral Education</a:t>
            </a:r>
            <a:r>
              <a:rPr lang="en-US" sz="1400" dirty="0">
                <a:solidFill>
                  <a:srgbClr val="08482B"/>
                </a:solidFill>
              </a:rPr>
              <a:t> </a:t>
            </a:r>
            <a:r>
              <a:rPr lang="en-US" sz="1400" b="1" dirty="0">
                <a:solidFill>
                  <a:srgbClr val="002060"/>
                </a:solidFill>
              </a:rPr>
              <a:t>FOR  </a:t>
            </a:r>
            <a:r>
              <a:rPr lang="en-US" sz="1400" b="1" dirty="0">
                <a:solidFill>
                  <a:srgbClr val="C00000"/>
                </a:solidFill>
              </a:rPr>
              <a:t>ALL, </a:t>
            </a:r>
            <a:r>
              <a:rPr lang="en-US" sz="1400" b="1" dirty="0">
                <a:solidFill>
                  <a:srgbClr val="002060"/>
                </a:solidFill>
              </a:rPr>
              <a:t>BY</a:t>
            </a:r>
            <a:r>
              <a:rPr lang="en-US" sz="1400" b="1" dirty="0">
                <a:solidFill>
                  <a:srgbClr val="C00000"/>
                </a:solidFill>
              </a:rPr>
              <a:t> ALL</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2807" y="5543490"/>
            <a:ext cx="914400" cy="914400"/>
          </a:xfrm>
          <a:prstGeom prst="rect">
            <a:avLst/>
          </a:prstGeom>
        </p:spPr>
      </p:pic>
    </p:spTree>
    <p:extLst>
      <p:ext uri="{BB962C8B-B14F-4D97-AF65-F5344CB8AC3E}">
        <p14:creationId xmlns:p14="http://schemas.microsoft.com/office/powerpoint/2010/main" val="353126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baseline="0"/>
            </a:lvl1pPr>
          </a:lstStyle>
          <a:p>
            <a:r>
              <a:rPr lang="en-US" dirty="0"/>
              <a:t>Slide Title (Size 36)</a:t>
            </a:r>
            <a:endParaRPr lang="en-IN" dirty="0"/>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vl2pPr>
              <a:defRPr/>
            </a:lvl2pPr>
            <a:lvl3pPr>
              <a:defRPr/>
            </a:lvl3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Sub Title (Size 32) Second level (Size 28) Third level (Size 24)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a:p>
          <a:p>
            <a:pPr lvl="0"/>
            <a:endParaRPr lang="en-US" dirty="0"/>
          </a:p>
          <a:p>
            <a:pPr lvl="1"/>
            <a:r>
              <a:rPr lang="en-US" dirty="0"/>
              <a:t>Second level (Size 28)</a:t>
            </a:r>
          </a:p>
          <a:p>
            <a:pPr lvl="2"/>
            <a:r>
              <a:rPr lang="en-US" dirty="0"/>
              <a:t>Third level (Size 24)</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5943600"/>
            <a:ext cx="914400" cy="914400"/>
          </a:xfrm>
          <a:prstGeom prst="rect">
            <a:avLst/>
          </a:prstGeom>
        </p:spPr>
      </p:pic>
    </p:spTree>
    <p:extLst>
      <p:ext uri="{BB962C8B-B14F-4D97-AF65-F5344CB8AC3E}">
        <p14:creationId xmlns:p14="http://schemas.microsoft.com/office/powerpoint/2010/main" val="2839314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31090" y="52321"/>
            <a:ext cx="967390" cy="938279"/>
          </a:xfrm>
          <a:prstGeom prst="rect">
            <a:avLst/>
          </a:prstGeom>
        </p:spPr>
      </p:pic>
      <p:sp>
        <p:nvSpPr>
          <p:cNvPr id="3" name="Rectangle 2">
            <a:hlinkClick r:id="rId5"/>
          </p:cNvPr>
          <p:cNvSpPr/>
          <p:nvPr userDrawn="1"/>
        </p:nvSpPr>
        <p:spPr>
          <a:xfrm>
            <a:off x="-304800" y="6488113"/>
            <a:ext cx="2762250"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auto">
              <a:spcBef>
                <a:spcPts val="0"/>
              </a:spcBef>
              <a:spcAft>
                <a:spcPts val="0"/>
              </a:spcAft>
              <a:defRPr/>
            </a:pPr>
            <a:r>
              <a:rPr lang="en-US" sz="1100" b="1" dirty="0">
                <a:solidFill>
                  <a:srgbClr val="0000CC"/>
                </a:solidFill>
                <a:latin typeface="Calibri" pitchFamily="34" charset="0"/>
                <a:cs typeface="Calibri" pitchFamily="34" charset="0"/>
              </a:rPr>
              <a:t>©www.srisathyasaividyavahini.org</a:t>
            </a:r>
          </a:p>
        </p:txBody>
      </p:sp>
    </p:spTree>
    <p:extLst>
      <p:ext uri="{BB962C8B-B14F-4D97-AF65-F5344CB8AC3E}">
        <p14:creationId xmlns:p14="http://schemas.microsoft.com/office/powerpoint/2010/main" val="335197932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pixnio.com/people/crowd/animal-husbandry-programs-to-improve-the-livestock-health-care-for-the-rural-goat-farmerd" TargetMode="External"/><Relationship Id="rId13" Type="http://schemas.openxmlformats.org/officeDocument/2006/relationships/image" Target="../media/image48.jpeg"/><Relationship Id="rId18" Type="http://schemas.openxmlformats.org/officeDocument/2006/relationships/image" Target="../media/image53.jpeg"/><Relationship Id="rId3" Type="http://schemas.openxmlformats.org/officeDocument/2006/relationships/hyperlink" Target="https://pixabay.com/photos/nature-animal-husbandry-sheep-1385783/" TargetMode="External"/><Relationship Id="rId7" Type="http://schemas.openxmlformats.org/officeDocument/2006/relationships/hyperlink" Target="https://pxhere.com/en/photo/920175" TargetMode="External"/><Relationship Id="rId12" Type="http://schemas.openxmlformats.org/officeDocument/2006/relationships/image" Target="../media/image47.jpeg"/><Relationship Id="rId17" Type="http://schemas.openxmlformats.org/officeDocument/2006/relationships/image" Target="../media/image52.jpeg"/><Relationship Id="rId2" Type="http://schemas.openxmlformats.org/officeDocument/2006/relationships/notesSlide" Target="../notesSlides/notesSlide18.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pixabay.com/photos/animal-husbandry-cow-livestock-4084104/" TargetMode="External"/><Relationship Id="rId11" Type="http://schemas.openxmlformats.org/officeDocument/2006/relationships/image" Target="../media/image46.jpeg"/><Relationship Id="rId5" Type="http://schemas.openxmlformats.org/officeDocument/2006/relationships/hyperlink" Target="https://pixabay.com/photos/agriculture-animal-husbandry-pigs-4077998/" TargetMode="External"/><Relationship Id="rId15" Type="http://schemas.openxmlformats.org/officeDocument/2006/relationships/image" Target="../media/image50.jpeg"/><Relationship Id="rId10" Type="http://schemas.openxmlformats.org/officeDocument/2006/relationships/hyperlink" Target="https://www.pxfuel.com/en/free-photo-eqhbs" TargetMode="External"/><Relationship Id="rId4" Type="http://schemas.openxmlformats.org/officeDocument/2006/relationships/hyperlink" Target="https://www.srisathyasaividyavahini.org/index.php/component/joomgallery/default/poultry-and-livestock-4173.html" TargetMode="External"/><Relationship Id="rId9" Type="http://schemas.openxmlformats.org/officeDocument/2006/relationships/hyperlink" Target="https://pixabay.com/photos/poultry-farm-chickens-agriculture-1544654/" TargetMode="External"/><Relationship Id="rId14" Type="http://schemas.openxmlformats.org/officeDocument/2006/relationships/image" Target="../media/image49.jpeg"/></Relationships>
</file>

<file path=ppt/slides/_rels/slide23.xml.rels><?xml version="1.0" encoding="UTF-8" standalone="yes"?>
<Relationships xmlns="http://schemas.openxmlformats.org/package/2006/relationships"><Relationship Id="rId8" Type="http://schemas.openxmlformats.org/officeDocument/2006/relationships/hyperlink" Target="https://www.srisathyasaividyavahini.org/index.php/component/joomgallery/default/milk-6947.html" TargetMode="External"/><Relationship Id="rId13" Type="http://schemas.openxmlformats.org/officeDocument/2006/relationships/image" Target="../media/image54.jpeg"/><Relationship Id="rId18" Type="http://schemas.openxmlformats.org/officeDocument/2006/relationships/image" Target="../media/image16.jpeg"/><Relationship Id="rId3" Type="http://schemas.openxmlformats.org/officeDocument/2006/relationships/hyperlink" Target="https://pixabay.com/photos/sheep-head-lamb-nose-glance-look-4432232/" TargetMode="External"/><Relationship Id="rId21" Type="http://schemas.openxmlformats.org/officeDocument/2006/relationships/image" Target="../media/image19.jpeg"/><Relationship Id="rId7" Type="http://schemas.openxmlformats.org/officeDocument/2006/relationships/hyperlink" Target="https://pxhere.com/en/photo/646636" TargetMode="External"/><Relationship Id="rId12" Type="http://schemas.openxmlformats.org/officeDocument/2006/relationships/hyperlink" Target="https://pixabay.com/photos/food-salmon-teriyaki-fish-eat-712665/" TargetMode="External"/><Relationship Id="rId17" Type="http://schemas.openxmlformats.org/officeDocument/2006/relationships/image" Target="../media/image58.jpeg"/><Relationship Id="rId2" Type="http://schemas.openxmlformats.org/officeDocument/2006/relationships/hyperlink" Target="https://pixabay.com/photos/chihuahua-dog-tiny-canine-loved-1031488/" TargetMode="External"/><Relationship Id="rId16" Type="http://schemas.openxmlformats.org/officeDocument/2006/relationships/image" Target="../media/image57.jpe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s://pixabay.com/photos/chicken-farm-poultry-bird-animal-4474176/" TargetMode="External"/><Relationship Id="rId11" Type="http://schemas.openxmlformats.org/officeDocument/2006/relationships/hyperlink" Target="https://pixabay.com/photos/wool-shop-hobby-craft-store-2742119/" TargetMode="External"/><Relationship Id="rId5" Type="http://schemas.openxmlformats.org/officeDocument/2006/relationships/hyperlink" Target="https://pixabay.com/photos/billy-goat-goat-goatee-animal-459232/" TargetMode="External"/><Relationship Id="rId15" Type="http://schemas.openxmlformats.org/officeDocument/2006/relationships/image" Target="../media/image56.jpeg"/><Relationship Id="rId23" Type="http://schemas.openxmlformats.org/officeDocument/2006/relationships/image" Target="../media/image60.jpeg"/><Relationship Id="rId10" Type="http://schemas.openxmlformats.org/officeDocument/2006/relationships/hyperlink" Target="https://pixabay.com/photos/food-animals-eggs-chicken-eggs-316412/" TargetMode="External"/><Relationship Id="rId19" Type="http://schemas.openxmlformats.org/officeDocument/2006/relationships/image" Target="../media/image17.jpeg"/><Relationship Id="rId4" Type="http://schemas.openxmlformats.org/officeDocument/2006/relationships/hyperlink" Target="https://pixabay.com/photos/livestock-cow-cattle-rural-mammal-384628/" TargetMode="External"/><Relationship Id="rId9" Type="http://schemas.openxmlformats.org/officeDocument/2006/relationships/hyperlink" Target="https://www.srisathyasaividyavahini.org/index.php/component/joomgallery/nature/animals/animals-27.html" TargetMode="External"/><Relationship Id="rId14" Type="http://schemas.openxmlformats.org/officeDocument/2006/relationships/image" Target="../media/image55.jpeg"/><Relationship Id="rId22" Type="http://schemas.openxmlformats.org/officeDocument/2006/relationships/image" Target="../media/image59.jpeg"/></Relationships>
</file>

<file path=ppt/slides/_rels/slide24.xml.rels><?xml version="1.0" encoding="UTF-8" standalone="yes"?>
<Relationships xmlns="http://schemas.openxmlformats.org/package/2006/relationships"><Relationship Id="rId8" Type="http://schemas.openxmlformats.org/officeDocument/2006/relationships/hyperlink" Target="https://www.pxfuel.com/en/free-photo-xifeq" TargetMode="External"/><Relationship Id="rId13" Type="http://schemas.openxmlformats.org/officeDocument/2006/relationships/hyperlink" Target="https://www.pikrepo.com/fuclq/brown-and-black-horse-drinking-water" TargetMode="External"/><Relationship Id="rId18" Type="http://schemas.openxmlformats.org/officeDocument/2006/relationships/image" Target="../media/image64.jpeg"/><Relationship Id="rId3" Type="http://schemas.openxmlformats.org/officeDocument/2006/relationships/hyperlink" Target="https://pixabay.com/vectors/hunter-hunting-dog-adult-animal-3614043/" TargetMode="External"/><Relationship Id="rId21" Type="http://schemas.openxmlformats.org/officeDocument/2006/relationships/image" Target="../media/image30.jpeg"/><Relationship Id="rId7" Type="http://schemas.openxmlformats.org/officeDocument/2006/relationships/hyperlink" Target="https://www.rawpixel.com/image/2288453/free-photo-image-cow-animal-carrier" TargetMode="External"/><Relationship Id="rId12" Type="http://schemas.openxmlformats.org/officeDocument/2006/relationships/hyperlink" Target="https://www.flickr.com/photos/oxfameastafrica/5930966888" TargetMode="External"/><Relationship Id="rId17" Type="http://schemas.openxmlformats.org/officeDocument/2006/relationships/image" Target="../media/image63.jpeg"/><Relationship Id="rId2" Type="http://schemas.openxmlformats.org/officeDocument/2006/relationships/notesSlide" Target="../notesSlides/notesSlide19.xml"/><Relationship Id="rId16" Type="http://schemas.openxmlformats.org/officeDocument/2006/relationships/image" Target="../media/image25.jpeg"/><Relationship Id="rId20"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hyperlink" Target="https://pixabay.com/photos/cows-feeding-eating-milking-stalls-1086049/" TargetMode="External"/><Relationship Id="rId11" Type="http://schemas.openxmlformats.org/officeDocument/2006/relationships/hyperlink" Target="https://www.flickr.com/photos/oxfameastafrica/" TargetMode="External"/><Relationship Id="rId5" Type="http://schemas.openxmlformats.org/officeDocument/2006/relationships/hyperlink" Target="https://www.maxpixel.net/Farm-Breeding-Cows-Mammal-Cow-Brown-Animal-Cattle-3515521" TargetMode="External"/><Relationship Id="rId15" Type="http://schemas.openxmlformats.org/officeDocument/2006/relationships/image" Target="../media/image62.png"/><Relationship Id="rId23" Type="http://schemas.openxmlformats.org/officeDocument/2006/relationships/image" Target="../media/image68.jpeg"/><Relationship Id="rId10" Type="http://schemas.openxmlformats.org/officeDocument/2006/relationships/hyperlink" Target="https://www.flickr.com/photos/oxfameastafrica/5932898630" TargetMode="External"/><Relationship Id="rId19" Type="http://schemas.openxmlformats.org/officeDocument/2006/relationships/image" Target="../media/image65.jpeg"/><Relationship Id="rId4" Type="http://schemas.openxmlformats.org/officeDocument/2006/relationships/hyperlink" Target="https://www.needpix.com/photo/1121467/animals-hunting-hunting-hunter-target-shooting-rifle-gun-men-shooting-a-weapon-clothing" TargetMode="External"/><Relationship Id="rId9" Type="http://schemas.openxmlformats.org/officeDocument/2006/relationships/hyperlink" Target="https://pxhere.com/en/photo/845431" TargetMode="External"/><Relationship Id="rId14" Type="http://schemas.openxmlformats.org/officeDocument/2006/relationships/image" Target="../media/image61.png"/><Relationship Id="rId22" Type="http://schemas.openxmlformats.org/officeDocument/2006/relationships/image" Target="../media/image67.jpeg"/></Relationships>
</file>

<file path=ppt/slides/_rels/slide25.xml.rels><?xml version="1.0" encoding="UTF-8" standalone="yes"?>
<Relationships xmlns="http://schemas.openxmlformats.org/package/2006/relationships"><Relationship Id="rId8" Type="http://schemas.openxmlformats.org/officeDocument/2006/relationships/hyperlink" Target="https://pixabay.com/photos/black-fur-veal-livestock-farm-786693/" TargetMode="External"/><Relationship Id="rId13" Type="http://schemas.openxmlformats.org/officeDocument/2006/relationships/hyperlink" Target="https://pixabay.com/illustrations/agribusiness-agriculture-livestock-1487029/" TargetMode="External"/><Relationship Id="rId18" Type="http://schemas.openxmlformats.org/officeDocument/2006/relationships/image" Target="../media/image71.jpeg"/><Relationship Id="rId26" Type="http://schemas.openxmlformats.org/officeDocument/2006/relationships/image" Target="../media/image79.png"/><Relationship Id="rId3" Type="http://schemas.openxmlformats.org/officeDocument/2006/relationships/hyperlink" Target="https://pixnio.com/fauna-animals/cows-and-calves/agriculturelivestock-cattle-nature-cow-animal-bovine" TargetMode="External"/><Relationship Id="rId21" Type="http://schemas.openxmlformats.org/officeDocument/2006/relationships/image" Target="../media/image74.jpeg"/><Relationship Id="rId7" Type="http://schemas.openxmlformats.org/officeDocument/2006/relationships/hyperlink" Target="https://pixabay.com/photos/cow-indian-holy-cow-hinduism-hindu-2755518/" TargetMode="External"/><Relationship Id="rId12" Type="http://schemas.openxmlformats.org/officeDocument/2006/relationships/hyperlink" Target="https://publicdomainvectors.org/en/free-clipart/Vector-illustration-of-pig-with-a-monocle-in-its-right-eye/19443.html" TargetMode="External"/><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notesSlide" Target="../notesSlides/notesSlide20.xml"/><Relationship Id="rId16" Type="http://schemas.openxmlformats.org/officeDocument/2006/relationships/image" Target="../media/image69.jpeg"/><Relationship Id="rId20"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hyperlink" Target="https://www.pickpik.com/chicken-coop-farm-chickens-coop-chicken-poultry-130378" TargetMode="External"/><Relationship Id="rId11" Type="http://schemas.openxmlformats.org/officeDocument/2006/relationships/hyperlink" Target="https://www.pexels.com/photo/animal-animals-bathing-animal-buffalos-1918788/" TargetMode="External"/><Relationship Id="rId24" Type="http://schemas.openxmlformats.org/officeDocument/2006/relationships/image" Target="../media/image77.jpeg"/><Relationship Id="rId5" Type="http://schemas.openxmlformats.org/officeDocument/2006/relationships/hyperlink" Target="https://pixabay.com/photos/poultry-farming-africa-moshi-2738652/" TargetMode="External"/><Relationship Id="rId15" Type="http://schemas.openxmlformats.org/officeDocument/2006/relationships/hyperlink" Target="https://pixnio.com/science/veterinary-medicine/clinician-is-bleeding-a-horses-jugular-vein-to-test-it-for-the-arboviral-disease" TargetMode="External"/><Relationship Id="rId23" Type="http://schemas.openxmlformats.org/officeDocument/2006/relationships/image" Target="../media/image76.jpeg"/><Relationship Id="rId28" Type="http://schemas.openxmlformats.org/officeDocument/2006/relationships/image" Target="../media/image81.png"/><Relationship Id="rId10" Type="http://schemas.openxmlformats.org/officeDocument/2006/relationships/hyperlink" Target="https://www.flickr.com/photos/7326810@N08/" TargetMode="External"/><Relationship Id="rId19" Type="http://schemas.openxmlformats.org/officeDocument/2006/relationships/image" Target="../media/image72.jpeg"/><Relationship Id="rId4" Type="http://schemas.openxmlformats.org/officeDocument/2006/relationships/hyperlink" Target="https://pxhere.com/en/photo/1589793" TargetMode="External"/><Relationship Id="rId9" Type="http://schemas.openxmlformats.org/officeDocument/2006/relationships/hyperlink" Target="https://www.flickr.com/photos/7326810@N08/2479890092/" TargetMode="External"/><Relationship Id="rId14" Type="http://schemas.openxmlformats.org/officeDocument/2006/relationships/hyperlink" Target="https://pixnio.com/science/veterinary-medicine/man-assists-with-the-calving-process" TargetMode="External"/><Relationship Id="rId22" Type="http://schemas.openxmlformats.org/officeDocument/2006/relationships/image" Target="../media/image75.jpeg"/><Relationship Id="rId27"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20775"/>
            <a:ext cx="7772400" cy="1470025"/>
          </a:xfrm>
        </p:spPr>
        <p:txBody>
          <a:bodyPr/>
          <a:lstStyle/>
          <a:p>
            <a:r>
              <a:rPr lang="en-US" b="1" dirty="0"/>
              <a:t>ANIMAL HUSBANDRY AND ITS ELEMENTS</a:t>
            </a:r>
            <a:br>
              <a:rPr lang="en-US" dirty="0"/>
            </a:br>
            <a:endParaRPr lang="en-IN" dirty="0"/>
          </a:p>
        </p:txBody>
      </p:sp>
      <p:pic>
        <p:nvPicPr>
          <p:cNvPr id="1026" name="Picture 2" descr="Nature, Animal Husbandry, Sheep"/>
          <p:cNvPicPr>
            <a:picLocks noChangeAspect="1" noChangeArrowheads="1"/>
          </p:cNvPicPr>
          <p:nvPr/>
        </p:nvPicPr>
        <p:blipFill>
          <a:blip r:embed="rId3" cstate="print"/>
          <a:srcRect/>
          <a:stretch>
            <a:fillRect/>
          </a:stretch>
        </p:blipFill>
        <p:spPr bwMode="auto">
          <a:xfrm>
            <a:off x="1793401" y="2667000"/>
            <a:ext cx="5398827" cy="3581400"/>
          </a:xfrm>
          <a:prstGeom prst="rect">
            <a:avLst/>
          </a:prstGeom>
          <a:noFill/>
          <a:ln w="9525">
            <a:noFill/>
            <a:miter lim="800000"/>
            <a:headEnd/>
            <a:tailEnd/>
          </a:ln>
        </p:spPr>
      </p:pic>
    </p:spTree>
    <p:extLst>
      <p:ext uri="{BB962C8B-B14F-4D97-AF65-F5344CB8AC3E}">
        <p14:creationId xmlns:p14="http://schemas.microsoft.com/office/powerpoint/2010/main" val="2250731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600200"/>
            <a:ext cx="7620000" cy="3970318"/>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a:solidFill>
                  <a:srgbClr val="800000"/>
                </a:solidFill>
              </a:rPr>
              <a:t>Improvement of milk production in dairy cattle,</a:t>
            </a:r>
          </a:p>
          <a:p>
            <a:pPr marL="457200" indent="-457200">
              <a:buFont typeface="Wingdings" panose="05000000000000000000" pitchFamily="2" charset="2"/>
              <a:buChar char="v"/>
            </a:pPr>
            <a:endParaRPr lang="en-US" sz="2800" b="1" dirty="0">
              <a:solidFill>
                <a:srgbClr val="800000"/>
              </a:solidFill>
            </a:endParaRPr>
          </a:p>
          <a:p>
            <a:pPr marL="457200" indent="-457200">
              <a:buFont typeface="Wingdings" panose="05000000000000000000" pitchFamily="2" charset="2"/>
              <a:buChar char="v"/>
            </a:pPr>
            <a:r>
              <a:rPr lang="en-US" sz="2800" b="1" dirty="0">
                <a:solidFill>
                  <a:srgbClr val="800000"/>
                </a:solidFill>
              </a:rPr>
              <a:t>Meatiness in pigs</a:t>
            </a:r>
          </a:p>
          <a:p>
            <a:pPr marL="457200" indent="-457200">
              <a:buFont typeface="Wingdings" panose="05000000000000000000" pitchFamily="2" charset="2"/>
              <a:buChar char="v"/>
            </a:pPr>
            <a:endParaRPr lang="en-US" sz="2800" b="1" dirty="0">
              <a:solidFill>
                <a:srgbClr val="800000"/>
              </a:solidFill>
            </a:endParaRPr>
          </a:p>
          <a:p>
            <a:pPr marL="457200" indent="-457200">
              <a:buFont typeface="Wingdings" panose="05000000000000000000" pitchFamily="2" charset="2"/>
              <a:buChar char="v"/>
            </a:pPr>
            <a:r>
              <a:rPr lang="en-US" sz="2800" b="1" dirty="0">
                <a:solidFill>
                  <a:srgbClr val="800000"/>
                </a:solidFill>
              </a:rPr>
              <a:t>Feed requirements or growth rate in beef cattle</a:t>
            </a:r>
          </a:p>
          <a:p>
            <a:pPr marL="457200" indent="-457200">
              <a:buFont typeface="Wingdings" panose="05000000000000000000" pitchFamily="2" charset="2"/>
              <a:buChar char="v"/>
            </a:pPr>
            <a:endParaRPr lang="en-US" sz="2800" b="1" dirty="0">
              <a:solidFill>
                <a:srgbClr val="800000"/>
              </a:solidFill>
            </a:endParaRPr>
          </a:p>
          <a:p>
            <a:pPr marL="457200" indent="-457200">
              <a:buFont typeface="Wingdings" panose="05000000000000000000" pitchFamily="2" charset="2"/>
              <a:buChar char="v"/>
            </a:pPr>
            <a:r>
              <a:rPr lang="en-US" sz="2800" b="1" dirty="0">
                <a:solidFill>
                  <a:srgbClr val="800000"/>
                </a:solidFill>
              </a:rPr>
              <a:t>Egg production in chickens</a:t>
            </a:r>
          </a:p>
        </p:txBody>
      </p:sp>
      <p:sp>
        <p:nvSpPr>
          <p:cNvPr id="3" name="TextBox 2"/>
          <p:cNvSpPr txBox="1"/>
          <p:nvPr/>
        </p:nvSpPr>
        <p:spPr>
          <a:xfrm>
            <a:off x="1676400" y="76200"/>
            <a:ext cx="5839227" cy="646331"/>
          </a:xfrm>
          <a:prstGeom prst="rect">
            <a:avLst/>
          </a:prstGeom>
          <a:noFill/>
        </p:spPr>
        <p:txBody>
          <a:bodyPr wrap="none" rtlCol="0">
            <a:spAutoFit/>
          </a:bodyPr>
          <a:lstStyle/>
          <a:p>
            <a:pPr algn="ctr"/>
            <a:r>
              <a:rPr lang="en-US" sz="3600" b="1" dirty="0"/>
              <a:t>Advantages of Cross breeding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2" end="2"/>
                                            </p:txEl>
                                          </p:spTgt>
                                        </p:tgtEl>
                                      </p:cBhvr>
                                    </p:animEffect>
                                  </p:childTnLst>
                                </p:cTn>
                              </p:par>
                            </p:childTnLst>
                          </p:cTn>
                        </p:par>
                        <p:par>
                          <p:cTn id="10" fill="hold">
                            <p:stCondLst>
                              <p:cond delay="1500"/>
                            </p:stCondLst>
                            <p:childTnLst>
                              <p:par>
                                <p:cTn id="11" presetID="55" presetClass="entr" presetSubtype="0" fill="hold" nodeType="afterEffect">
                                  <p:stCondLst>
                                    <p:cond delay="50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p:cTn id="13"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4" end="4"/>
                                            </p:txEl>
                                          </p:spTgt>
                                        </p:tgtEl>
                                      </p:cBhvr>
                                    </p:animEffect>
                                  </p:childTnLst>
                                </p:cTn>
                              </p:par>
                            </p:childTnLst>
                          </p:cTn>
                        </p:par>
                        <p:par>
                          <p:cTn id="16" fill="hold">
                            <p:stCondLst>
                              <p:cond delay="3000"/>
                            </p:stCondLst>
                            <p:childTnLst>
                              <p:par>
                                <p:cTn id="17" presetID="55" presetClass="entr" presetSubtype="0" fill="hold" nodeType="afterEffect">
                                  <p:stCondLst>
                                    <p:cond delay="50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p:cTn id="19"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4200" y="1084183"/>
            <a:ext cx="7721600" cy="1723549"/>
          </a:xfrm>
          <a:prstGeom prst="rect">
            <a:avLst/>
          </a:prstGeom>
          <a:noFill/>
        </p:spPr>
        <p:txBody>
          <a:bodyPr wrap="square" rtlCol="0">
            <a:spAutoFit/>
          </a:bodyPr>
          <a:lstStyle/>
          <a:p>
            <a:pPr marL="290513" indent="-290513" algn="just">
              <a:spcBef>
                <a:spcPts val="600"/>
              </a:spcBef>
              <a:spcAft>
                <a:spcPts val="600"/>
              </a:spcAft>
              <a:buFont typeface="Arial" pitchFamily="34" charset="0"/>
              <a:buChar char="•"/>
            </a:pPr>
            <a:r>
              <a:rPr lang="en-US" sz="2400" b="1" dirty="0">
                <a:solidFill>
                  <a:srgbClr val="C00000"/>
                </a:solidFill>
              </a:rPr>
              <a:t>Animals must be given enough rich food to put on weight.</a:t>
            </a:r>
          </a:p>
          <a:p>
            <a:pPr marL="290513" indent="-290513" algn="just">
              <a:spcBef>
                <a:spcPts val="600"/>
              </a:spcBef>
              <a:spcAft>
                <a:spcPts val="600"/>
              </a:spcAft>
              <a:buFont typeface="Arial" pitchFamily="34" charset="0"/>
              <a:buChar char="•"/>
            </a:pPr>
            <a:r>
              <a:rPr lang="en-US" sz="2400" b="1" dirty="0">
                <a:solidFill>
                  <a:srgbClr val="C00000"/>
                </a:solidFill>
              </a:rPr>
              <a:t>An animal that is raised for meat must grow and fatten quickly, feed supplements must be given.</a:t>
            </a:r>
            <a:endParaRPr lang="en-US" sz="2400" b="1" dirty="0">
              <a:solidFill>
                <a:srgbClr val="0070C0"/>
              </a:solidFill>
            </a:endParaRPr>
          </a:p>
        </p:txBody>
      </p:sp>
      <p:sp>
        <p:nvSpPr>
          <p:cNvPr id="5" name="TextBox 4"/>
          <p:cNvSpPr txBox="1"/>
          <p:nvPr/>
        </p:nvSpPr>
        <p:spPr>
          <a:xfrm>
            <a:off x="2057400" y="76200"/>
            <a:ext cx="5111336" cy="646331"/>
          </a:xfrm>
          <a:prstGeom prst="rect">
            <a:avLst/>
          </a:prstGeom>
          <a:noFill/>
        </p:spPr>
        <p:txBody>
          <a:bodyPr wrap="none" rtlCol="0">
            <a:spAutoFit/>
          </a:bodyPr>
          <a:lstStyle/>
          <a:p>
            <a:r>
              <a:rPr lang="en-US" sz="3600" b="1" dirty="0"/>
              <a:t>Proper feeding of animals</a:t>
            </a:r>
          </a:p>
        </p:txBody>
      </p:sp>
      <p:pic>
        <p:nvPicPr>
          <p:cNvPr id="7170" name="Picture 2" descr="Cows, Feeding, Eating, Milking, Stalls, Farm">
            <a:extLst>
              <a:ext uri="{FF2B5EF4-FFF2-40B4-BE49-F238E27FC236}">
                <a16:creationId xmlns:a16="http://schemas.microsoft.com/office/drawing/2014/main" id="{DCBADF88-2EB7-4C8B-B669-2E4BB2C7D9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904" y="3111282"/>
            <a:ext cx="3705744" cy="264420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enned cattle undergoing an inspection for signs of central nervous system disorders. Original image sourced from US… ">
            <a:extLst>
              <a:ext uri="{FF2B5EF4-FFF2-40B4-BE49-F238E27FC236}">
                <a16:creationId xmlns:a16="http://schemas.microsoft.com/office/drawing/2014/main" id="{9D424AF3-1BC2-42CF-B982-2CA1854AEC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7823" y="3803005"/>
            <a:ext cx="3886200" cy="27749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1" dur="500"/>
                                        <p:tgtEl>
                                          <p:spTgt spid="6">
                                            <p:txEl>
                                              <p:pRg st="1" end="1"/>
                                            </p:txEl>
                                          </p:spTgt>
                                        </p:tgtEl>
                                      </p:cBhvr>
                                    </p:animEffect>
                                  </p:childTnLst>
                                </p:cTn>
                              </p:par>
                            </p:childTnLst>
                          </p:cTn>
                        </p:par>
                        <p:par>
                          <p:cTn id="12" fill="hold">
                            <p:stCondLst>
                              <p:cond delay="1500"/>
                            </p:stCondLst>
                            <p:childTnLst>
                              <p:par>
                                <p:cTn id="13" presetID="4" presetClass="entr" presetSubtype="32" fill="hold" nodeType="afterEffect">
                                  <p:stCondLst>
                                    <p:cond delay="500"/>
                                  </p:stCondLst>
                                  <p:childTnLst>
                                    <p:set>
                                      <p:cBhvr>
                                        <p:cTn id="14" dur="1" fill="hold">
                                          <p:stCondLst>
                                            <p:cond delay="0"/>
                                          </p:stCondLst>
                                        </p:cTn>
                                        <p:tgtEl>
                                          <p:spTgt spid="7172"/>
                                        </p:tgtEl>
                                        <p:attrNameLst>
                                          <p:attrName>style.visibility</p:attrName>
                                        </p:attrNameLst>
                                      </p:cBhvr>
                                      <p:to>
                                        <p:strVal val="visible"/>
                                      </p:to>
                                    </p:set>
                                    <p:animEffect transition="in" filter="box(out)">
                                      <p:cBhvr>
                                        <p:cTn id="15" dur="75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295400"/>
            <a:ext cx="4191000" cy="3970318"/>
          </a:xfrm>
          <a:prstGeom prst="rect">
            <a:avLst/>
          </a:prstGeom>
          <a:noFill/>
        </p:spPr>
        <p:txBody>
          <a:bodyPr wrap="square" rtlCol="0">
            <a:spAutoFit/>
          </a:bodyPr>
          <a:lstStyle/>
          <a:p>
            <a:pPr marL="457200" indent="-457200" algn="just"/>
            <a:endParaRPr lang="en-US" sz="2800" b="1" dirty="0">
              <a:solidFill>
                <a:srgbClr val="002060"/>
              </a:solidFill>
            </a:endParaRPr>
          </a:p>
          <a:p>
            <a:pPr marL="457200" indent="-457200" algn="just">
              <a:buFont typeface="Wingdings" panose="05000000000000000000" pitchFamily="2" charset="2"/>
              <a:buChar char="q"/>
            </a:pPr>
            <a:r>
              <a:rPr lang="en-US" sz="2800" b="1" dirty="0">
                <a:solidFill>
                  <a:srgbClr val="002060"/>
                </a:solidFill>
              </a:rPr>
              <a:t>The feed supplement must be given every day at the same time, so that the animal can digest it.</a:t>
            </a:r>
          </a:p>
          <a:p>
            <a:pPr marL="457200" indent="-457200" algn="just">
              <a:buFont typeface="Wingdings" panose="05000000000000000000" pitchFamily="2" charset="2"/>
              <a:buChar char="q"/>
            </a:pPr>
            <a:endParaRPr lang="en-US" sz="2800" b="1" dirty="0">
              <a:solidFill>
                <a:srgbClr val="002060"/>
              </a:solidFill>
            </a:endParaRPr>
          </a:p>
          <a:p>
            <a:pPr marL="457200" indent="-457200" algn="just">
              <a:buFont typeface="Wingdings" panose="05000000000000000000" pitchFamily="2" charset="2"/>
              <a:buChar char="q"/>
            </a:pPr>
            <a:endParaRPr lang="en-US" sz="2800" b="1" dirty="0">
              <a:solidFill>
                <a:srgbClr val="002060"/>
              </a:solidFill>
            </a:endParaRPr>
          </a:p>
          <a:p>
            <a:pPr marL="457200" indent="-457200" algn="just">
              <a:buFont typeface="Wingdings" panose="05000000000000000000" pitchFamily="2" charset="2"/>
              <a:buChar char="q"/>
            </a:pPr>
            <a:r>
              <a:rPr lang="en-US" sz="2800" b="1" dirty="0">
                <a:solidFill>
                  <a:srgbClr val="002060"/>
                </a:solidFill>
              </a:rPr>
              <a:t>All the year round.</a:t>
            </a:r>
          </a:p>
        </p:txBody>
      </p:sp>
      <p:sp>
        <p:nvSpPr>
          <p:cNvPr id="5" name="TextBox 4"/>
          <p:cNvSpPr txBox="1"/>
          <p:nvPr/>
        </p:nvSpPr>
        <p:spPr>
          <a:xfrm>
            <a:off x="2286000" y="76200"/>
            <a:ext cx="4523674" cy="646331"/>
          </a:xfrm>
          <a:prstGeom prst="rect">
            <a:avLst/>
          </a:prstGeom>
          <a:noFill/>
        </p:spPr>
        <p:txBody>
          <a:bodyPr wrap="none" rtlCol="0">
            <a:spAutoFit/>
          </a:bodyPr>
          <a:lstStyle/>
          <a:p>
            <a:r>
              <a:rPr lang="en-US" sz="3600" b="1" dirty="0"/>
              <a:t>Feeding of the animals</a:t>
            </a:r>
          </a:p>
        </p:txBody>
      </p:sp>
      <p:pic>
        <p:nvPicPr>
          <p:cNvPr id="2" name="Picture 2" descr="chickens droves, feeding, farm, hens, spout, range, poultry, agriculture, animal husbandry, country life">
            <a:extLst>
              <a:ext uri="{FF2B5EF4-FFF2-40B4-BE49-F238E27FC236}">
                <a16:creationId xmlns:a16="http://schemas.microsoft.com/office/drawing/2014/main" id="{161D89D6-0F2E-46D7-9F81-5045AA294C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219200"/>
            <a:ext cx="3637090" cy="301752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landscape outdoor field farm countryside animal summer feed rural herd pasture grazing livestock ranch horse soil agriculture farmland equestrian equine riding horses feeding mare ecosystem breed oats corral pack animal cattle like mammal horse like mammal quarter horses">
            <a:extLst>
              <a:ext uri="{FF2B5EF4-FFF2-40B4-BE49-F238E27FC236}">
                <a16:creationId xmlns:a16="http://schemas.microsoft.com/office/drawing/2014/main" id="{408D2D12-D9F5-472F-A548-5872F868E2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199" y="4495800"/>
            <a:ext cx="416424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12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1000"/>
                                        <p:tgtEl>
                                          <p:spTgt spid="6">
                                            <p:txEl>
                                              <p:pRg st="1" end="1"/>
                                            </p:txEl>
                                          </p:spTgt>
                                        </p:tgtEl>
                                      </p:cBhvr>
                                    </p:animEffect>
                                  </p:childTnLst>
                                </p:cTn>
                              </p:par>
                            </p:childTnLst>
                          </p:cTn>
                        </p:par>
                        <p:par>
                          <p:cTn id="8" fill="hold">
                            <p:stCondLst>
                              <p:cond delay="1000"/>
                            </p:stCondLst>
                            <p:childTnLst>
                              <p:par>
                                <p:cTn id="9" presetID="14" presetClass="entr" presetSubtype="10" fill="hold" nodeType="afterEffect">
                                  <p:stCondLst>
                                    <p:cond delay="50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1" dur="1000"/>
                                        <p:tgtEl>
                                          <p:spTgt spid="6">
                                            <p:txEl>
                                              <p:pRg st="4" end="4"/>
                                            </p:txEl>
                                          </p:spTgt>
                                        </p:tgtEl>
                                      </p:cBhvr>
                                    </p:animEffect>
                                  </p:childTnLst>
                                </p:cTn>
                              </p:par>
                            </p:childTnLst>
                          </p:cTn>
                        </p:par>
                        <p:par>
                          <p:cTn id="12" fill="hold">
                            <p:stCondLst>
                              <p:cond delay="2500"/>
                            </p:stCondLst>
                            <p:childTnLst>
                              <p:par>
                                <p:cTn id="13" presetID="22" presetClass="entr" presetSubtype="4" fill="hold" nodeType="afterEffect">
                                  <p:stCondLst>
                                    <p:cond delay="500"/>
                                  </p:stCondLst>
                                  <p:childTnLst>
                                    <p:set>
                                      <p:cBhvr>
                                        <p:cTn id="14" dur="1" fill="hold">
                                          <p:stCondLst>
                                            <p:cond delay="0"/>
                                          </p:stCondLst>
                                        </p:cTn>
                                        <p:tgtEl>
                                          <p:spTgt spid="8196"/>
                                        </p:tgtEl>
                                        <p:attrNameLst>
                                          <p:attrName>style.visibility</p:attrName>
                                        </p:attrNameLst>
                                      </p:cBhvr>
                                      <p:to>
                                        <p:strVal val="visible"/>
                                      </p:to>
                                    </p:set>
                                    <p:animEffect transition="in" filter="wipe(down)">
                                      <p:cBhvr>
                                        <p:cTn id="15"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5932898630_7d6aaa43c0_z"/>
          <p:cNvPicPr>
            <a:picLocks noChangeAspect="1" noChangeArrowheads="1"/>
          </p:cNvPicPr>
          <p:nvPr/>
        </p:nvPicPr>
        <p:blipFill>
          <a:blip r:embed="rId3" cstate="print"/>
          <a:srcRect/>
          <a:stretch>
            <a:fillRect/>
          </a:stretch>
        </p:blipFill>
        <p:spPr bwMode="auto">
          <a:xfrm>
            <a:off x="2133600" y="914400"/>
            <a:ext cx="4800600" cy="3200400"/>
          </a:xfrm>
          <a:prstGeom prst="rect">
            <a:avLst/>
          </a:prstGeom>
          <a:noFill/>
          <a:ln w="9525">
            <a:noFill/>
            <a:miter lim="800000"/>
            <a:headEnd/>
            <a:tailEnd/>
          </a:ln>
        </p:spPr>
      </p:pic>
      <p:sp>
        <p:nvSpPr>
          <p:cNvPr id="6" name="TextBox 5"/>
          <p:cNvSpPr txBox="1"/>
          <p:nvPr/>
        </p:nvSpPr>
        <p:spPr>
          <a:xfrm>
            <a:off x="533400" y="4343400"/>
            <a:ext cx="8001000" cy="196977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lang="en-US" sz="2800" b="1" dirty="0"/>
              <a:t>Providing enough quality water is essential for good animal husbandry. </a:t>
            </a:r>
          </a:p>
          <a:p>
            <a:pPr marL="457200" indent="-457200">
              <a:spcBef>
                <a:spcPts val="600"/>
              </a:spcBef>
              <a:spcAft>
                <a:spcPts val="600"/>
              </a:spcAft>
              <a:buFont typeface="Wingdings" panose="05000000000000000000" pitchFamily="2" charset="2"/>
              <a:buChar char="v"/>
            </a:pPr>
            <a:r>
              <a:rPr lang="en-US" sz="2800" b="1" dirty="0"/>
              <a:t>Water helps in  digestion, waste removal and the absorption of nutrients. </a:t>
            </a:r>
          </a:p>
        </p:txBody>
      </p:sp>
      <p:sp>
        <p:nvSpPr>
          <p:cNvPr id="5" name="TextBox 4"/>
          <p:cNvSpPr txBox="1"/>
          <p:nvPr/>
        </p:nvSpPr>
        <p:spPr>
          <a:xfrm>
            <a:off x="1143000" y="76200"/>
            <a:ext cx="6636753" cy="646331"/>
          </a:xfrm>
          <a:prstGeom prst="rect">
            <a:avLst/>
          </a:prstGeom>
          <a:noFill/>
        </p:spPr>
        <p:txBody>
          <a:bodyPr wrap="none" rtlCol="0">
            <a:spAutoFit/>
          </a:bodyPr>
          <a:lstStyle/>
          <a:p>
            <a:pPr algn="ctr"/>
            <a:r>
              <a:rPr lang="en-US" sz="3600" b="1" dirty="0"/>
              <a:t>Provision for clean drinking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0"/>
            <a:ext cx="4875950" cy="646331"/>
          </a:xfrm>
          <a:prstGeom prst="rect">
            <a:avLst/>
          </a:prstGeom>
          <a:noFill/>
        </p:spPr>
        <p:txBody>
          <a:bodyPr wrap="none" rtlCol="0">
            <a:spAutoFit/>
          </a:bodyPr>
          <a:lstStyle/>
          <a:p>
            <a:pPr algn="ctr"/>
            <a:r>
              <a:rPr lang="en-US" sz="3600" b="1" dirty="0"/>
              <a:t>Daily water requirement</a:t>
            </a:r>
          </a:p>
        </p:txBody>
      </p:sp>
      <p:graphicFrame>
        <p:nvGraphicFramePr>
          <p:cNvPr id="2" name="Diagram 1">
            <a:extLst>
              <a:ext uri="{FF2B5EF4-FFF2-40B4-BE49-F238E27FC236}">
                <a16:creationId xmlns:a16="http://schemas.microsoft.com/office/drawing/2014/main" id="{83DEA104-91C3-4A4B-9255-0CB344CAF5CC}"/>
              </a:ext>
            </a:extLst>
          </p:cNvPr>
          <p:cNvGraphicFramePr/>
          <p:nvPr>
            <p:extLst>
              <p:ext uri="{D42A27DB-BD31-4B8C-83A1-F6EECF244321}">
                <p14:modId xmlns:p14="http://schemas.microsoft.com/office/powerpoint/2010/main" val="1241054928"/>
              </p:ext>
            </p:extLst>
          </p:nvPr>
        </p:nvGraphicFramePr>
        <p:xfrm>
          <a:off x="-457200" y="1066800"/>
          <a:ext cx="8839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graphicEl>
                                              <a:dgm id="{E3414954-E562-4B8B-8D85-E151827D2784}"/>
                                            </p:graphicEl>
                                          </p:spTgt>
                                        </p:tgtEl>
                                        <p:attrNameLst>
                                          <p:attrName>style.visibility</p:attrName>
                                        </p:attrNameLst>
                                      </p:cBhvr>
                                      <p:to>
                                        <p:strVal val="visible"/>
                                      </p:to>
                                    </p:set>
                                    <p:animEffect transition="in" filter="randombar(horizontal)">
                                      <p:cBhvr>
                                        <p:cTn id="7" dur="500"/>
                                        <p:tgtEl>
                                          <p:spTgt spid="2">
                                            <p:graphicEl>
                                              <a:dgm id="{E3414954-E562-4B8B-8D85-E151827D2784}"/>
                                            </p:graphicEl>
                                          </p:spTgt>
                                        </p:tgtEl>
                                      </p:cBhvr>
                                    </p:animEffect>
                                  </p:childTnLst>
                                </p:cTn>
                              </p:par>
                            </p:childTnLst>
                          </p:cTn>
                        </p:par>
                        <p:par>
                          <p:cTn id="8" fill="hold">
                            <p:stCondLst>
                              <p:cond delay="500"/>
                            </p:stCondLst>
                            <p:childTnLst>
                              <p:par>
                                <p:cTn id="9" presetID="14" presetClass="entr" presetSubtype="10" fill="hold" grpId="0" nodeType="afterEffect">
                                  <p:stCondLst>
                                    <p:cond delay="500"/>
                                  </p:stCondLst>
                                  <p:childTnLst>
                                    <p:set>
                                      <p:cBhvr>
                                        <p:cTn id="10" dur="1" fill="hold">
                                          <p:stCondLst>
                                            <p:cond delay="0"/>
                                          </p:stCondLst>
                                        </p:cTn>
                                        <p:tgtEl>
                                          <p:spTgt spid="2">
                                            <p:graphicEl>
                                              <a:dgm id="{3EBD921F-83DB-4C17-ACCF-C77AEF4B0F77}"/>
                                            </p:graphicEl>
                                          </p:spTgt>
                                        </p:tgtEl>
                                        <p:attrNameLst>
                                          <p:attrName>style.visibility</p:attrName>
                                        </p:attrNameLst>
                                      </p:cBhvr>
                                      <p:to>
                                        <p:strVal val="visible"/>
                                      </p:to>
                                    </p:set>
                                    <p:animEffect transition="in" filter="randombar(horizontal)">
                                      <p:cBhvr>
                                        <p:cTn id="11" dur="500"/>
                                        <p:tgtEl>
                                          <p:spTgt spid="2">
                                            <p:graphicEl>
                                              <a:dgm id="{3EBD921F-83DB-4C17-ACCF-C77AEF4B0F77}"/>
                                            </p:graphicEl>
                                          </p:spTgt>
                                        </p:tgtEl>
                                      </p:cBhvr>
                                    </p:animEffect>
                                  </p:childTnLst>
                                </p:cTn>
                              </p:par>
                            </p:childTnLst>
                          </p:cTn>
                        </p:par>
                        <p:par>
                          <p:cTn id="12" fill="hold">
                            <p:stCondLst>
                              <p:cond delay="1500"/>
                            </p:stCondLst>
                            <p:childTnLst>
                              <p:par>
                                <p:cTn id="13" presetID="14" presetClass="entr" presetSubtype="10" fill="hold" grpId="0" nodeType="afterEffect">
                                  <p:stCondLst>
                                    <p:cond delay="500"/>
                                  </p:stCondLst>
                                  <p:childTnLst>
                                    <p:set>
                                      <p:cBhvr>
                                        <p:cTn id="14" dur="1" fill="hold">
                                          <p:stCondLst>
                                            <p:cond delay="0"/>
                                          </p:stCondLst>
                                        </p:cTn>
                                        <p:tgtEl>
                                          <p:spTgt spid="2">
                                            <p:graphicEl>
                                              <a:dgm id="{DBBDCB3B-C490-4BF7-A9B8-85374736B40C}"/>
                                            </p:graphicEl>
                                          </p:spTgt>
                                        </p:tgtEl>
                                        <p:attrNameLst>
                                          <p:attrName>style.visibility</p:attrName>
                                        </p:attrNameLst>
                                      </p:cBhvr>
                                      <p:to>
                                        <p:strVal val="visible"/>
                                      </p:to>
                                    </p:set>
                                    <p:animEffect transition="in" filter="randombar(horizontal)">
                                      <p:cBhvr>
                                        <p:cTn id="15" dur="500"/>
                                        <p:tgtEl>
                                          <p:spTgt spid="2">
                                            <p:graphicEl>
                                              <a:dgm id="{DBBDCB3B-C490-4BF7-A9B8-85374736B40C}"/>
                                            </p:graphicEl>
                                          </p:spTgt>
                                        </p:tgtEl>
                                      </p:cBhvr>
                                    </p:animEffect>
                                  </p:childTnLst>
                                </p:cTn>
                              </p:par>
                            </p:childTnLst>
                          </p:cTn>
                        </p:par>
                        <p:par>
                          <p:cTn id="16" fill="hold">
                            <p:stCondLst>
                              <p:cond delay="2500"/>
                            </p:stCondLst>
                            <p:childTnLst>
                              <p:par>
                                <p:cTn id="17" presetID="14" presetClass="entr" presetSubtype="10" fill="hold" grpId="0" nodeType="afterEffect">
                                  <p:stCondLst>
                                    <p:cond delay="500"/>
                                  </p:stCondLst>
                                  <p:childTnLst>
                                    <p:set>
                                      <p:cBhvr>
                                        <p:cTn id="18" dur="1" fill="hold">
                                          <p:stCondLst>
                                            <p:cond delay="0"/>
                                          </p:stCondLst>
                                        </p:cTn>
                                        <p:tgtEl>
                                          <p:spTgt spid="2">
                                            <p:graphicEl>
                                              <a:dgm id="{7B12F62B-337C-48FD-A553-C956AEAD8510}"/>
                                            </p:graphicEl>
                                          </p:spTgt>
                                        </p:tgtEl>
                                        <p:attrNameLst>
                                          <p:attrName>style.visibility</p:attrName>
                                        </p:attrNameLst>
                                      </p:cBhvr>
                                      <p:to>
                                        <p:strVal val="visible"/>
                                      </p:to>
                                    </p:set>
                                    <p:animEffect transition="in" filter="randombar(horizontal)">
                                      <p:cBhvr>
                                        <p:cTn id="19" dur="500"/>
                                        <p:tgtEl>
                                          <p:spTgt spid="2">
                                            <p:graphicEl>
                                              <a:dgm id="{7B12F62B-337C-48FD-A553-C956AEAD8510}"/>
                                            </p:graphicEl>
                                          </p:spTgt>
                                        </p:tgtEl>
                                      </p:cBhvr>
                                    </p:animEffect>
                                  </p:childTnLst>
                                </p:cTn>
                              </p:par>
                            </p:childTnLst>
                          </p:cTn>
                        </p:par>
                        <p:par>
                          <p:cTn id="20" fill="hold">
                            <p:stCondLst>
                              <p:cond delay="3500"/>
                            </p:stCondLst>
                            <p:childTnLst>
                              <p:par>
                                <p:cTn id="21" presetID="14" presetClass="entr" presetSubtype="10" fill="hold" grpId="0" nodeType="afterEffect">
                                  <p:stCondLst>
                                    <p:cond delay="500"/>
                                  </p:stCondLst>
                                  <p:childTnLst>
                                    <p:set>
                                      <p:cBhvr>
                                        <p:cTn id="22" dur="1" fill="hold">
                                          <p:stCondLst>
                                            <p:cond delay="0"/>
                                          </p:stCondLst>
                                        </p:cTn>
                                        <p:tgtEl>
                                          <p:spTgt spid="2">
                                            <p:graphicEl>
                                              <a:dgm id="{C28F05FA-9BEB-4866-A289-BC1A9259AD4C}"/>
                                            </p:graphicEl>
                                          </p:spTgt>
                                        </p:tgtEl>
                                        <p:attrNameLst>
                                          <p:attrName>style.visibility</p:attrName>
                                        </p:attrNameLst>
                                      </p:cBhvr>
                                      <p:to>
                                        <p:strVal val="visible"/>
                                      </p:to>
                                    </p:set>
                                    <p:animEffect transition="in" filter="randombar(horizontal)">
                                      <p:cBhvr>
                                        <p:cTn id="23" dur="500"/>
                                        <p:tgtEl>
                                          <p:spTgt spid="2">
                                            <p:graphicEl>
                                              <a:dgm id="{C28F05FA-9BEB-4866-A289-BC1A9259AD4C}"/>
                                            </p:graphicEl>
                                          </p:spTgt>
                                        </p:tgtEl>
                                      </p:cBhvr>
                                    </p:animEffect>
                                  </p:childTnLst>
                                </p:cTn>
                              </p:par>
                            </p:childTnLst>
                          </p:cTn>
                        </p:par>
                        <p:par>
                          <p:cTn id="24" fill="hold">
                            <p:stCondLst>
                              <p:cond delay="4500"/>
                            </p:stCondLst>
                            <p:childTnLst>
                              <p:par>
                                <p:cTn id="25" presetID="14" presetClass="entr" presetSubtype="10" fill="hold" grpId="0" nodeType="afterEffect">
                                  <p:stCondLst>
                                    <p:cond delay="500"/>
                                  </p:stCondLst>
                                  <p:childTnLst>
                                    <p:set>
                                      <p:cBhvr>
                                        <p:cTn id="26" dur="1" fill="hold">
                                          <p:stCondLst>
                                            <p:cond delay="0"/>
                                          </p:stCondLst>
                                        </p:cTn>
                                        <p:tgtEl>
                                          <p:spTgt spid="2">
                                            <p:graphicEl>
                                              <a:dgm id="{D4ECFA78-082D-4C95-A186-BD0FB99D6820}"/>
                                            </p:graphicEl>
                                          </p:spTgt>
                                        </p:tgtEl>
                                        <p:attrNameLst>
                                          <p:attrName>style.visibility</p:attrName>
                                        </p:attrNameLst>
                                      </p:cBhvr>
                                      <p:to>
                                        <p:strVal val="visible"/>
                                      </p:to>
                                    </p:set>
                                    <p:animEffect transition="in" filter="randombar(horizontal)">
                                      <p:cBhvr>
                                        <p:cTn id="27" dur="500"/>
                                        <p:tgtEl>
                                          <p:spTgt spid="2">
                                            <p:graphicEl>
                                              <a:dgm id="{D4ECFA78-082D-4C95-A186-BD0FB99D68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653" y="1031319"/>
            <a:ext cx="7516747" cy="2092881"/>
          </a:xfrm>
          <a:prstGeom prst="rect">
            <a:avLst/>
          </a:prstGeom>
          <a:noFill/>
        </p:spPr>
        <p:txBody>
          <a:bodyPr wrap="square" rtlCol="0">
            <a:spAutoFit/>
          </a:bodyPr>
          <a:lstStyle/>
          <a:p>
            <a:pPr marL="234950" indent="-234950" algn="just">
              <a:spcBef>
                <a:spcPts val="600"/>
              </a:spcBef>
              <a:spcAft>
                <a:spcPts val="600"/>
              </a:spcAft>
              <a:buFont typeface="Arial" pitchFamily="34" charset="0"/>
              <a:buChar char="•"/>
            </a:pPr>
            <a:r>
              <a:rPr lang="en-US" sz="2400" b="1" dirty="0">
                <a:solidFill>
                  <a:srgbClr val="006600"/>
                </a:solidFill>
              </a:rPr>
              <a:t>The quality of the water, which includes temperature, salinity and impurities affecting taste and </a:t>
            </a:r>
            <a:r>
              <a:rPr lang="en-US" sz="2400" b="1" dirty="0" err="1">
                <a:solidFill>
                  <a:srgbClr val="006600"/>
                </a:solidFill>
              </a:rPr>
              <a:t>odour</a:t>
            </a:r>
            <a:r>
              <a:rPr lang="en-US" sz="2400" b="1" dirty="0">
                <a:solidFill>
                  <a:srgbClr val="006600"/>
                </a:solidFill>
              </a:rPr>
              <a:t>, will also have an effect. </a:t>
            </a:r>
          </a:p>
          <a:p>
            <a:pPr marL="234950" indent="-234950" algn="just">
              <a:spcBef>
                <a:spcPts val="600"/>
              </a:spcBef>
              <a:spcAft>
                <a:spcPts val="600"/>
              </a:spcAft>
              <a:buFont typeface="Arial" pitchFamily="34" charset="0"/>
              <a:buChar char="•"/>
            </a:pPr>
            <a:r>
              <a:rPr lang="en-US" sz="2400" b="1" dirty="0">
                <a:solidFill>
                  <a:srgbClr val="006600"/>
                </a:solidFill>
              </a:rPr>
              <a:t>The water content of the animal's diet will influence its drinking habits.</a:t>
            </a:r>
          </a:p>
        </p:txBody>
      </p:sp>
      <p:sp>
        <p:nvSpPr>
          <p:cNvPr id="3" name="TextBox 2"/>
          <p:cNvSpPr txBox="1"/>
          <p:nvPr/>
        </p:nvSpPr>
        <p:spPr>
          <a:xfrm>
            <a:off x="1219200" y="76200"/>
            <a:ext cx="6636753" cy="646331"/>
          </a:xfrm>
          <a:prstGeom prst="rect">
            <a:avLst/>
          </a:prstGeom>
          <a:noFill/>
        </p:spPr>
        <p:txBody>
          <a:bodyPr wrap="none" rtlCol="0">
            <a:spAutoFit/>
          </a:bodyPr>
          <a:lstStyle/>
          <a:p>
            <a:pPr algn="ctr"/>
            <a:r>
              <a:rPr lang="en-US" sz="3600" b="1" dirty="0"/>
              <a:t>Provision for clean drinking water</a:t>
            </a:r>
          </a:p>
        </p:txBody>
      </p:sp>
      <p:pic>
        <p:nvPicPr>
          <p:cNvPr id="9218" name="Picture 2">
            <a:extLst>
              <a:ext uri="{FF2B5EF4-FFF2-40B4-BE49-F238E27FC236}">
                <a16:creationId xmlns:a16="http://schemas.microsoft.com/office/drawing/2014/main" id="{923E715F-5B1B-4D64-B27A-7F5E2DE476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596" y="4008945"/>
            <a:ext cx="2759363" cy="184053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45BCD560-B034-4DA2-A443-3738C7BD96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377" y="4008945"/>
            <a:ext cx="2632422" cy="175385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ow nature animal farm wildlife water watercourse stream bank zoo">
            <a:extLst>
              <a:ext uri="{FF2B5EF4-FFF2-40B4-BE49-F238E27FC236}">
                <a16:creationId xmlns:a16="http://schemas.microsoft.com/office/drawing/2014/main" id="{30109B70-2074-4302-84DC-E2A2AAC30F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7229" y="4942789"/>
            <a:ext cx="2492679" cy="16617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4022419-4EEA-4987-B585-4F8C3F593E37}"/>
              </a:ext>
            </a:extLst>
          </p:cNvPr>
          <p:cNvPicPr>
            <a:picLocks noChangeAspect="1"/>
          </p:cNvPicPr>
          <p:nvPr/>
        </p:nvPicPr>
        <p:blipFill>
          <a:blip r:embed="rId6" cstate="print"/>
          <a:stretch>
            <a:fillRect/>
          </a:stretch>
        </p:blipFill>
        <p:spPr>
          <a:xfrm>
            <a:off x="3429000" y="3212960"/>
            <a:ext cx="2286000" cy="1520190"/>
          </a:xfrm>
          <a:prstGeom prst="rect">
            <a:avLst/>
          </a:prstGeom>
        </p:spPr>
      </p:pic>
    </p:spTree>
    <p:extLst>
      <p:ext uri="{BB962C8B-B14F-4D97-AF65-F5344CB8AC3E}">
        <p14:creationId xmlns:p14="http://schemas.microsoft.com/office/powerpoint/2010/main" val="336130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500"/>
                            </p:stCondLst>
                            <p:childTnLst>
                              <p:par>
                                <p:cTn id="9" presetID="21" presetClass="entr" presetSubtype="4"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heel(4)">
                                      <p:cBhvr>
                                        <p:cTn id="11" dur="750"/>
                                        <p:tgtEl>
                                          <p:spTgt spid="5"/>
                                        </p:tgtEl>
                                      </p:cBhvr>
                                    </p:animEffect>
                                  </p:childTnLst>
                                </p:cTn>
                              </p:par>
                            </p:childTnLst>
                          </p:cTn>
                        </p:par>
                        <p:par>
                          <p:cTn id="12" fill="hold">
                            <p:stCondLst>
                              <p:cond delay="1750"/>
                            </p:stCondLst>
                            <p:childTnLst>
                              <p:par>
                                <p:cTn id="13" presetID="21" presetClass="entr" presetSubtype="4" fill="hold" nodeType="afterEffect">
                                  <p:stCondLst>
                                    <p:cond delay="500"/>
                                  </p:stCondLst>
                                  <p:childTnLst>
                                    <p:set>
                                      <p:cBhvr>
                                        <p:cTn id="14" dur="1" fill="hold">
                                          <p:stCondLst>
                                            <p:cond delay="0"/>
                                          </p:stCondLst>
                                        </p:cTn>
                                        <p:tgtEl>
                                          <p:spTgt spid="9220"/>
                                        </p:tgtEl>
                                        <p:attrNameLst>
                                          <p:attrName>style.visibility</p:attrName>
                                        </p:attrNameLst>
                                      </p:cBhvr>
                                      <p:to>
                                        <p:strVal val="visible"/>
                                      </p:to>
                                    </p:set>
                                    <p:animEffect transition="in" filter="wheel(4)">
                                      <p:cBhvr>
                                        <p:cTn id="15" dur="750"/>
                                        <p:tgtEl>
                                          <p:spTgt spid="9220"/>
                                        </p:tgtEl>
                                      </p:cBhvr>
                                    </p:animEffect>
                                  </p:childTnLst>
                                </p:cTn>
                              </p:par>
                            </p:childTnLst>
                          </p:cTn>
                        </p:par>
                        <p:par>
                          <p:cTn id="16" fill="hold">
                            <p:stCondLst>
                              <p:cond delay="3000"/>
                            </p:stCondLst>
                            <p:childTnLst>
                              <p:par>
                                <p:cTn id="17" presetID="21" presetClass="entr" presetSubtype="4" fill="hold" nodeType="afterEffect">
                                  <p:stCondLst>
                                    <p:cond delay="500"/>
                                  </p:stCondLst>
                                  <p:childTnLst>
                                    <p:set>
                                      <p:cBhvr>
                                        <p:cTn id="18" dur="1" fill="hold">
                                          <p:stCondLst>
                                            <p:cond delay="0"/>
                                          </p:stCondLst>
                                        </p:cTn>
                                        <p:tgtEl>
                                          <p:spTgt spid="9222"/>
                                        </p:tgtEl>
                                        <p:attrNameLst>
                                          <p:attrName>style.visibility</p:attrName>
                                        </p:attrNameLst>
                                      </p:cBhvr>
                                      <p:to>
                                        <p:strVal val="visible"/>
                                      </p:to>
                                    </p:set>
                                    <p:animEffect transition="in" filter="wheel(4)">
                                      <p:cBhvr>
                                        <p:cTn id="19" dur="750"/>
                                        <p:tgtEl>
                                          <p:spTgt spid="9222"/>
                                        </p:tgtEl>
                                      </p:cBhvr>
                                    </p:animEffect>
                                  </p:childTnLst>
                                </p:cTn>
                              </p:par>
                            </p:childTnLst>
                          </p:cTn>
                        </p:par>
                        <p:par>
                          <p:cTn id="20" fill="hold">
                            <p:stCondLst>
                              <p:cond delay="4250"/>
                            </p:stCondLst>
                            <p:childTnLst>
                              <p:par>
                                <p:cTn id="21" presetID="16" presetClass="entr" presetSubtype="21" fill="hold" nodeType="afterEffect">
                                  <p:stCondLst>
                                    <p:cond delay="50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044476"/>
            <a:ext cx="3886200" cy="2677656"/>
          </a:xfrm>
          <a:prstGeom prst="rect">
            <a:avLst/>
          </a:prstGeom>
          <a:noFill/>
        </p:spPr>
        <p:txBody>
          <a:bodyPr wrap="square" rtlCol="0">
            <a:spAutoFit/>
          </a:bodyPr>
          <a:lstStyle/>
          <a:p>
            <a:pPr marL="346075" indent="-346075" algn="just">
              <a:buFont typeface="Wingdings" pitchFamily="2" charset="2"/>
              <a:buChar char="q"/>
            </a:pPr>
            <a:r>
              <a:rPr lang="en-US" sz="2400" b="1" dirty="0"/>
              <a:t>Animals should be kept in a hygienic manner with proper housing. </a:t>
            </a:r>
          </a:p>
          <a:p>
            <a:pPr marL="346075" indent="-346075" algn="just">
              <a:buFont typeface="Wingdings" pitchFamily="2" charset="2"/>
              <a:buChar char="q"/>
            </a:pPr>
            <a:endParaRPr lang="en-US" sz="2400" b="1" dirty="0"/>
          </a:p>
          <a:p>
            <a:pPr marL="346075" indent="-346075" algn="just">
              <a:buFont typeface="Wingdings" pitchFamily="2" charset="2"/>
              <a:buChar char="q"/>
            </a:pPr>
            <a:r>
              <a:rPr lang="en-US" sz="2400" b="1" dirty="0"/>
              <a:t>Animals and their sheds have to be cleaned regularly.</a:t>
            </a:r>
          </a:p>
        </p:txBody>
      </p:sp>
      <p:sp>
        <p:nvSpPr>
          <p:cNvPr id="5" name="TextBox 4"/>
          <p:cNvSpPr txBox="1"/>
          <p:nvPr/>
        </p:nvSpPr>
        <p:spPr>
          <a:xfrm>
            <a:off x="3048000" y="0"/>
            <a:ext cx="2914516" cy="646331"/>
          </a:xfrm>
          <a:prstGeom prst="rect">
            <a:avLst/>
          </a:prstGeom>
          <a:noFill/>
        </p:spPr>
        <p:txBody>
          <a:bodyPr wrap="none" rtlCol="0">
            <a:spAutoFit/>
          </a:bodyPr>
          <a:lstStyle/>
          <a:p>
            <a:r>
              <a:rPr lang="en-US" sz="3600" b="1" dirty="0"/>
              <a:t>Proper shelter</a:t>
            </a:r>
          </a:p>
        </p:txBody>
      </p:sp>
      <p:pic>
        <p:nvPicPr>
          <p:cNvPr id="11266" name="Picture 2" descr="Poultry Farming, Africa, Moshi, Tanzania, Chicken">
            <a:extLst>
              <a:ext uri="{FF2B5EF4-FFF2-40B4-BE49-F238E27FC236}">
                <a16:creationId xmlns:a16="http://schemas.microsoft.com/office/drawing/2014/main" id="{83CD3AC8-FAFA-4747-8402-560590ED35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762000"/>
            <a:ext cx="2200297" cy="165022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white chicken lot">
            <a:extLst>
              <a:ext uri="{FF2B5EF4-FFF2-40B4-BE49-F238E27FC236}">
                <a16:creationId xmlns:a16="http://schemas.microsoft.com/office/drawing/2014/main" id="{3F2E3893-2BA0-402B-A3F9-2E8DFDE2AC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2514600"/>
            <a:ext cx="2863051" cy="197031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ow, Indian, Holy Cow, Hinduism, Hindu, Religion, Milk">
            <a:extLst>
              <a:ext uri="{FF2B5EF4-FFF2-40B4-BE49-F238E27FC236}">
                <a16:creationId xmlns:a16="http://schemas.microsoft.com/office/drawing/2014/main" id="{BB6279C3-3791-40DA-AC05-4DEE0E3850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9800" y="4191000"/>
            <a:ext cx="28194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Black Fur, Veal, Livestock, Farm, Cattle Barn">
            <a:extLst>
              <a:ext uri="{FF2B5EF4-FFF2-40B4-BE49-F238E27FC236}">
                <a16:creationId xmlns:a16="http://schemas.microsoft.com/office/drawing/2014/main" id="{9A7E548C-C60F-4C18-9F5C-7E0019363A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4572000"/>
            <a:ext cx="3115733"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500"/>
                                  </p:stCondLst>
                                  <p:childTnLst>
                                    <p:set>
                                      <p:cBhvr>
                                        <p:cTn id="10" dur="1" fill="hold">
                                          <p:stCondLst>
                                            <p:cond delay="0"/>
                                          </p:stCondLst>
                                        </p:cTn>
                                        <p:tgtEl>
                                          <p:spTgt spid="11268"/>
                                        </p:tgtEl>
                                        <p:attrNameLst>
                                          <p:attrName>style.visibility</p:attrName>
                                        </p:attrNameLst>
                                      </p:cBhvr>
                                      <p:to>
                                        <p:strVal val="visible"/>
                                      </p:to>
                                    </p:set>
                                    <p:animEffect transition="in" filter="barn(inVertical)">
                                      <p:cBhvr>
                                        <p:cTn id="11" dur="500"/>
                                        <p:tgtEl>
                                          <p:spTgt spid="11268"/>
                                        </p:tgtEl>
                                      </p:cBhvr>
                                    </p:animEffect>
                                  </p:childTnLst>
                                </p:cTn>
                              </p:par>
                            </p:childTnLst>
                          </p:cTn>
                        </p:par>
                        <p:par>
                          <p:cTn id="12" fill="hold">
                            <p:stCondLst>
                              <p:cond delay="1500"/>
                            </p:stCondLst>
                            <p:childTnLst>
                              <p:par>
                                <p:cTn id="13" presetID="16" presetClass="entr" presetSubtype="21" fill="hold"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childTnLst>
                          </p:cTn>
                        </p:par>
                        <p:par>
                          <p:cTn id="16" fill="hold">
                            <p:stCondLst>
                              <p:cond delay="2500"/>
                            </p:stCondLst>
                            <p:childTnLst>
                              <p:par>
                                <p:cTn id="17" presetID="16" presetClass="entr" presetSubtype="21" fill="hold" nodeType="afterEffect">
                                  <p:stCondLst>
                                    <p:cond delay="500"/>
                                  </p:stCondLst>
                                  <p:childTnLst>
                                    <p:set>
                                      <p:cBhvr>
                                        <p:cTn id="18" dur="1" fill="hold">
                                          <p:stCondLst>
                                            <p:cond delay="0"/>
                                          </p:stCondLst>
                                        </p:cTn>
                                        <p:tgtEl>
                                          <p:spTgt spid="11272"/>
                                        </p:tgtEl>
                                        <p:attrNameLst>
                                          <p:attrName>style.visibility</p:attrName>
                                        </p:attrNameLst>
                                      </p:cBhvr>
                                      <p:to>
                                        <p:strVal val="visible"/>
                                      </p:to>
                                    </p:set>
                                    <p:animEffect transition="in" filter="barn(inVertical)">
                                      <p:cBhvr>
                                        <p:cTn id="19" dur="500"/>
                                        <p:tgtEl>
                                          <p:spTgt spid="11272"/>
                                        </p:tgtEl>
                                      </p:cBhvr>
                                    </p:animEffect>
                                  </p:childTnLst>
                                </p:cTn>
                              </p:par>
                            </p:childTnLst>
                          </p:cTn>
                        </p:par>
                        <p:par>
                          <p:cTn id="20" fill="hold">
                            <p:stCondLst>
                              <p:cond delay="3500"/>
                            </p:stCondLst>
                            <p:childTnLst>
                              <p:par>
                                <p:cTn id="21" presetID="16" presetClass="entr" presetSubtype="21" fill="hold" nodeType="afterEffect">
                                  <p:stCondLst>
                                    <p:cond delay="500"/>
                                  </p:stCondLst>
                                  <p:childTnLst>
                                    <p:set>
                                      <p:cBhvr>
                                        <p:cTn id="22" dur="1" fill="hold">
                                          <p:stCondLst>
                                            <p:cond delay="0"/>
                                          </p:stCondLst>
                                        </p:cTn>
                                        <p:tgtEl>
                                          <p:spTgt spid="11270"/>
                                        </p:tgtEl>
                                        <p:attrNameLst>
                                          <p:attrName>style.visibility</p:attrName>
                                        </p:attrNameLst>
                                      </p:cBhvr>
                                      <p:to>
                                        <p:strVal val="visible"/>
                                      </p:to>
                                    </p:set>
                                    <p:animEffect transition="in" filter="barn(inVertical)">
                                      <p:cBhvr>
                                        <p:cTn id="23"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1" y="1143000"/>
            <a:ext cx="7619999" cy="954107"/>
          </a:xfrm>
          <a:prstGeom prst="rect">
            <a:avLst/>
          </a:prstGeom>
          <a:noFill/>
        </p:spPr>
        <p:txBody>
          <a:bodyPr wrap="square" rtlCol="0">
            <a:spAutoFit/>
          </a:bodyPr>
          <a:lstStyle/>
          <a:p>
            <a:pPr lvl="0" algn="ctr"/>
            <a:r>
              <a:rPr lang="en-US" sz="2800" b="1" dirty="0"/>
              <a:t>Animals should be washed or bathed regularly to remove the dirt and bugs in their body.</a:t>
            </a:r>
          </a:p>
        </p:txBody>
      </p:sp>
      <p:sp>
        <p:nvSpPr>
          <p:cNvPr id="5" name="TextBox 4"/>
          <p:cNvSpPr txBox="1"/>
          <p:nvPr/>
        </p:nvSpPr>
        <p:spPr>
          <a:xfrm>
            <a:off x="3029084" y="0"/>
            <a:ext cx="2914516" cy="646331"/>
          </a:xfrm>
          <a:prstGeom prst="rect">
            <a:avLst/>
          </a:prstGeom>
          <a:noFill/>
        </p:spPr>
        <p:txBody>
          <a:bodyPr wrap="none" rtlCol="0">
            <a:spAutoFit/>
          </a:bodyPr>
          <a:lstStyle/>
          <a:p>
            <a:r>
              <a:rPr lang="en-US" sz="3600" b="1" dirty="0"/>
              <a:t>Proper shelter</a:t>
            </a:r>
          </a:p>
        </p:txBody>
      </p:sp>
      <p:pic>
        <p:nvPicPr>
          <p:cNvPr id="12290" name="Picture 2" descr="American Saddlebred Bathing | Jean | Flickr">
            <a:extLst>
              <a:ext uri="{FF2B5EF4-FFF2-40B4-BE49-F238E27FC236}">
                <a16:creationId xmlns:a16="http://schemas.microsoft.com/office/drawing/2014/main" id="{89F4B778-1650-46F6-B1AB-29C51BACD1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95600"/>
            <a:ext cx="288849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animal, animals, bathing animal">
            <a:extLst>
              <a:ext uri="{FF2B5EF4-FFF2-40B4-BE49-F238E27FC236}">
                <a16:creationId xmlns:a16="http://schemas.microsoft.com/office/drawing/2014/main" id="{96EA08CE-C3CD-4BE5-A41D-C09785E219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3959" y="289560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43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fade">
                                      <p:cBhvr>
                                        <p:cTn id="11" dur="1000"/>
                                        <p:tgtEl>
                                          <p:spTgt spid="12290"/>
                                        </p:tgtEl>
                                      </p:cBhvr>
                                    </p:animEffect>
                                    <p:anim calcmode="lin" valueType="num">
                                      <p:cBhvr>
                                        <p:cTn id="12" dur="1000" fill="hold"/>
                                        <p:tgtEl>
                                          <p:spTgt spid="12290"/>
                                        </p:tgtEl>
                                        <p:attrNameLst>
                                          <p:attrName>ppt_x</p:attrName>
                                        </p:attrNameLst>
                                      </p:cBhvr>
                                      <p:tavLst>
                                        <p:tav tm="0">
                                          <p:val>
                                            <p:strVal val="#ppt_x"/>
                                          </p:val>
                                        </p:tav>
                                        <p:tav tm="100000">
                                          <p:val>
                                            <p:strVal val="#ppt_x"/>
                                          </p:val>
                                        </p:tav>
                                      </p:tavLst>
                                    </p:anim>
                                    <p:anim calcmode="lin" valueType="num">
                                      <p:cBhvr>
                                        <p:cTn id="13" dur="1000" fill="hold"/>
                                        <p:tgtEl>
                                          <p:spTgt spid="1229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292"/>
                                        </p:tgtEl>
                                        <p:attrNameLst>
                                          <p:attrName>style.visibility</p:attrName>
                                        </p:attrNameLst>
                                      </p:cBhvr>
                                      <p:to>
                                        <p:strVal val="visible"/>
                                      </p:to>
                                    </p:set>
                                    <p:animEffect transition="in" filter="fade">
                                      <p:cBhvr>
                                        <p:cTn id="16" dur="1000"/>
                                        <p:tgtEl>
                                          <p:spTgt spid="12292"/>
                                        </p:tgtEl>
                                      </p:cBhvr>
                                    </p:animEffect>
                                    <p:anim calcmode="lin" valueType="num">
                                      <p:cBhvr>
                                        <p:cTn id="17" dur="1000" fill="hold"/>
                                        <p:tgtEl>
                                          <p:spTgt spid="12292"/>
                                        </p:tgtEl>
                                        <p:attrNameLst>
                                          <p:attrName>ppt_x</p:attrName>
                                        </p:attrNameLst>
                                      </p:cBhvr>
                                      <p:tavLst>
                                        <p:tav tm="0">
                                          <p:val>
                                            <p:strVal val="#ppt_x"/>
                                          </p:val>
                                        </p:tav>
                                        <p:tav tm="100000">
                                          <p:val>
                                            <p:strVal val="#ppt_x"/>
                                          </p:val>
                                        </p:tav>
                                      </p:tavLst>
                                    </p:anim>
                                    <p:anim calcmode="lin" valueType="num">
                                      <p:cBhvr>
                                        <p:cTn id="18"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5128" y="1019651"/>
            <a:ext cx="7574472" cy="1723549"/>
          </a:xfrm>
          <a:prstGeom prst="rect">
            <a:avLst/>
          </a:prstGeom>
          <a:noFill/>
        </p:spPr>
        <p:txBody>
          <a:bodyPr wrap="square" rtlCol="0">
            <a:spAutoFit/>
          </a:bodyPr>
          <a:lstStyle/>
          <a:p>
            <a:pPr marL="512763" lvl="0" indent="-512763" algn="just">
              <a:spcBef>
                <a:spcPts val="600"/>
              </a:spcBef>
              <a:spcAft>
                <a:spcPts val="600"/>
              </a:spcAft>
              <a:buFont typeface="Wingdings" pitchFamily="2" charset="2"/>
              <a:buChar char="q"/>
            </a:pPr>
            <a:r>
              <a:rPr lang="en-US" sz="2400" dirty="0"/>
              <a:t>The shed should be well-ventilated and roofed so that animals are protected from rain, heat, and cold.</a:t>
            </a:r>
          </a:p>
          <a:p>
            <a:pPr marL="512763" lvl="0" indent="-512763" algn="just">
              <a:spcBef>
                <a:spcPts val="600"/>
              </a:spcBef>
              <a:spcAft>
                <a:spcPts val="600"/>
              </a:spcAft>
              <a:buFont typeface="Wingdings" pitchFamily="2" charset="2"/>
              <a:buChar char="q"/>
            </a:pPr>
            <a:r>
              <a:rPr lang="en-US" sz="2400" dirty="0"/>
              <a:t>A proper drainage system should be there to remove their waste.</a:t>
            </a:r>
          </a:p>
        </p:txBody>
      </p:sp>
      <p:sp>
        <p:nvSpPr>
          <p:cNvPr id="5" name="TextBox 4"/>
          <p:cNvSpPr txBox="1"/>
          <p:nvPr/>
        </p:nvSpPr>
        <p:spPr>
          <a:xfrm>
            <a:off x="3181484" y="76200"/>
            <a:ext cx="2914516" cy="646331"/>
          </a:xfrm>
          <a:prstGeom prst="rect">
            <a:avLst/>
          </a:prstGeom>
          <a:noFill/>
        </p:spPr>
        <p:txBody>
          <a:bodyPr wrap="none" rtlCol="0">
            <a:spAutoFit/>
          </a:bodyPr>
          <a:lstStyle/>
          <a:p>
            <a:r>
              <a:rPr lang="en-US" sz="3600" b="1" dirty="0"/>
              <a:t>Proper shelter</a:t>
            </a:r>
          </a:p>
        </p:txBody>
      </p:sp>
      <p:pic>
        <p:nvPicPr>
          <p:cNvPr id="1026" name="Picture 2" descr="Cow, Indian, Holy Cow, Hinduism, Hindu, Religion, Mil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819400"/>
            <a:ext cx="4754879" cy="35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59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1" y="1066800"/>
            <a:ext cx="8000999" cy="2677656"/>
          </a:xfrm>
          <a:prstGeom prst="rect">
            <a:avLst/>
          </a:prstGeom>
          <a:noFill/>
        </p:spPr>
        <p:txBody>
          <a:bodyPr wrap="square" rtlCol="0">
            <a:spAutoFit/>
          </a:bodyPr>
          <a:lstStyle/>
          <a:p>
            <a:pPr marL="457200" indent="-457200">
              <a:buFont typeface="Wingdings" panose="05000000000000000000" pitchFamily="2" charset="2"/>
              <a:buChar char="ü"/>
            </a:pPr>
            <a:r>
              <a:rPr lang="en-US" sz="2400" b="1" dirty="0"/>
              <a:t>The most important element of animal husbandry is to have disease-free breeds. </a:t>
            </a:r>
          </a:p>
          <a:p>
            <a:pPr marL="457200" indent="-457200">
              <a:buFont typeface="Wingdings" panose="05000000000000000000" pitchFamily="2" charset="2"/>
              <a:buChar char="ü"/>
            </a:pPr>
            <a:endParaRPr lang="en-US" sz="2400" b="1" dirty="0"/>
          </a:p>
          <a:p>
            <a:pPr marL="457200" indent="-457200">
              <a:buFont typeface="Wingdings" panose="05000000000000000000" pitchFamily="2" charset="2"/>
              <a:buChar char="ü"/>
            </a:pPr>
            <a:r>
              <a:rPr lang="en-US" sz="2400" b="1" dirty="0"/>
              <a:t>Animals are also subjected to many diseases. </a:t>
            </a:r>
          </a:p>
          <a:p>
            <a:pPr marL="457200" indent="-457200">
              <a:buFont typeface="Wingdings" panose="05000000000000000000" pitchFamily="2" charset="2"/>
              <a:buChar char="ü"/>
            </a:pPr>
            <a:endParaRPr lang="en-US" sz="2400" b="1" dirty="0"/>
          </a:p>
          <a:p>
            <a:pPr marL="457200" indent="-457200">
              <a:buFont typeface="Wingdings" panose="05000000000000000000" pitchFamily="2" charset="2"/>
              <a:buChar char="ü"/>
            </a:pPr>
            <a:r>
              <a:rPr lang="en-US" sz="2400" b="1" dirty="0"/>
              <a:t>This may affect the health as well as productivity of animals; even cause their death. </a:t>
            </a:r>
          </a:p>
        </p:txBody>
      </p:sp>
      <p:sp>
        <p:nvSpPr>
          <p:cNvPr id="5" name="TextBox 4"/>
          <p:cNvSpPr txBox="1"/>
          <p:nvPr/>
        </p:nvSpPr>
        <p:spPr>
          <a:xfrm>
            <a:off x="333901" y="76200"/>
            <a:ext cx="7667099" cy="646331"/>
          </a:xfrm>
          <a:prstGeom prst="rect">
            <a:avLst/>
          </a:prstGeom>
          <a:noFill/>
        </p:spPr>
        <p:txBody>
          <a:bodyPr wrap="none" rtlCol="0">
            <a:spAutoFit/>
          </a:bodyPr>
          <a:lstStyle/>
          <a:p>
            <a:r>
              <a:rPr lang="en-US" sz="3600" b="1" dirty="0"/>
              <a:t>Prevention and cure of animal diseases</a:t>
            </a:r>
          </a:p>
        </p:txBody>
      </p:sp>
      <p:pic>
        <p:nvPicPr>
          <p:cNvPr id="13314" name="Picture 2" descr="Agribusiness, Agriculture, Livestock, Animal Disease">
            <a:extLst>
              <a:ext uri="{FF2B5EF4-FFF2-40B4-BE49-F238E27FC236}">
                <a16:creationId xmlns:a16="http://schemas.microsoft.com/office/drawing/2014/main" id="{19C62F2E-C158-41DC-AAD4-66B9933C7B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749456"/>
            <a:ext cx="3108544" cy="310854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Vector illustration of pig with a monocle in its right eye">
            <a:extLst>
              <a:ext uri="{FF2B5EF4-FFF2-40B4-BE49-F238E27FC236}">
                <a16:creationId xmlns:a16="http://schemas.microsoft.com/office/drawing/2014/main" id="{DF017667-A49D-422D-84C5-8D2D79EDF8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2157" y="3886200"/>
            <a:ext cx="3657600" cy="2611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heckerboard(across)">
                                      <p:cBhvr>
                                        <p:cTn id="11" dur="500"/>
                                        <p:tgtEl>
                                          <p:spTgt spid="3">
                                            <p:txEl>
                                              <p:pRg st="2" end="2"/>
                                            </p:txEl>
                                          </p:spTgt>
                                        </p:tgtEl>
                                      </p:cBhvr>
                                    </p:animEffect>
                                  </p:childTnLst>
                                </p:cTn>
                              </p:par>
                            </p:childTnLst>
                          </p:cTn>
                        </p:par>
                        <p:par>
                          <p:cTn id="12" fill="hold">
                            <p:stCondLst>
                              <p:cond delay="2000"/>
                            </p:stCondLst>
                            <p:childTnLst>
                              <p:par>
                                <p:cTn id="13" presetID="5" presetClass="entr" presetSubtype="5" fill="hold" nodeType="afterEffect">
                                  <p:stCondLst>
                                    <p:cond delay="500"/>
                                  </p:stCondLst>
                                  <p:childTnLst>
                                    <p:set>
                                      <p:cBhvr>
                                        <p:cTn id="14" dur="1" fill="hold">
                                          <p:stCondLst>
                                            <p:cond delay="0"/>
                                          </p:stCondLst>
                                        </p:cTn>
                                        <p:tgtEl>
                                          <p:spTgt spid="13316"/>
                                        </p:tgtEl>
                                        <p:attrNameLst>
                                          <p:attrName>style.visibility</p:attrName>
                                        </p:attrNameLst>
                                      </p:cBhvr>
                                      <p:to>
                                        <p:strVal val="visible"/>
                                      </p:to>
                                    </p:set>
                                    <p:animEffect transition="in" filter="checkerboard(down)">
                                      <p:cBhvr>
                                        <p:cTn id="15" dur="500"/>
                                        <p:tgtEl>
                                          <p:spTgt spid="13316"/>
                                        </p:tgtEl>
                                      </p:cBhvr>
                                    </p:animEffect>
                                  </p:childTnLst>
                                </p:cTn>
                              </p:par>
                            </p:childTnLst>
                          </p:cTn>
                        </p:par>
                        <p:par>
                          <p:cTn id="16" fill="hold">
                            <p:stCondLst>
                              <p:cond delay="3000"/>
                            </p:stCondLst>
                            <p:childTnLst>
                              <p:par>
                                <p:cTn id="17" presetID="5" presetClass="entr" presetSubtype="1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18861" y="76200"/>
            <a:ext cx="4310539" cy="646331"/>
          </a:xfrm>
          <a:prstGeom prst="rect">
            <a:avLst/>
          </a:prstGeom>
          <a:noFill/>
        </p:spPr>
        <p:txBody>
          <a:bodyPr wrap="none" rtlCol="0">
            <a:spAutoFit/>
          </a:bodyPr>
          <a:lstStyle/>
          <a:p>
            <a:pPr algn="ctr"/>
            <a:r>
              <a:rPr lang="en-US" sz="3600" b="1" dirty="0">
                <a:solidFill>
                  <a:schemeClr val="tx2">
                    <a:lumMod val="50000"/>
                  </a:schemeClr>
                </a:solidFill>
              </a:rPr>
              <a:t>ANIMAL HUSBANDRY</a:t>
            </a:r>
          </a:p>
        </p:txBody>
      </p:sp>
      <p:pic>
        <p:nvPicPr>
          <p:cNvPr id="3074" name="Picture 2" descr="poultry_and_liveStock_20160915_1238231408"/>
          <p:cNvPicPr>
            <a:picLocks noChangeAspect="1" noChangeArrowheads="1"/>
          </p:cNvPicPr>
          <p:nvPr/>
        </p:nvPicPr>
        <p:blipFill>
          <a:blip r:embed="rId3" cstate="print"/>
          <a:srcRect/>
          <a:stretch>
            <a:fillRect/>
          </a:stretch>
        </p:blipFill>
        <p:spPr bwMode="auto">
          <a:xfrm>
            <a:off x="5936236" y="1284077"/>
            <a:ext cx="2307365" cy="1400197"/>
          </a:xfrm>
          <a:prstGeom prst="rect">
            <a:avLst/>
          </a:prstGeom>
          <a:noFill/>
          <a:ln w="9525">
            <a:noFill/>
            <a:miter lim="800000"/>
            <a:headEnd/>
            <a:tailEnd/>
          </a:ln>
        </p:spPr>
      </p:pic>
      <p:pic>
        <p:nvPicPr>
          <p:cNvPr id="1026" name="Picture 2" descr="Agriculture, Animal Husbandry, Pigs, Pig Breeding">
            <a:extLst>
              <a:ext uri="{FF2B5EF4-FFF2-40B4-BE49-F238E27FC236}">
                <a16:creationId xmlns:a16="http://schemas.microsoft.com/office/drawing/2014/main" id="{347CB575-7273-47C3-9C00-B275AF9720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3031865"/>
            <a:ext cx="228600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imal Husbandry, Cow, Livestock, Animals, Agriculture">
            <a:extLst>
              <a:ext uri="{FF2B5EF4-FFF2-40B4-BE49-F238E27FC236}">
                <a16:creationId xmlns:a16="http://schemas.microsoft.com/office/drawing/2014/main" id="{B73B484A-D65B-48B8-8452-CE46379319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4741531"/>
            <a:ext cx="2364833" cy="15716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rm food cattle pasture eat cows stall dairy lower saxony animal husbandry dairy cow factory farming cattle like mammal">
            <a:extLst>
              <a:ext uri="{FF2B5EF4-FFF2-40B4-BE49-F238E27FC236}">
                <a16:creationId xmlns:a16="http://schemas.microsoft.com/office/drawing/2014/main" id="{9BFAB356-29F4-4896-B38E-C1EF802485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1130" y="4812610"/>
            <a:ext cx="2364833" cy="15765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E7ED50C-2E19-4305-86F1-4BDE98857FB6}"/>
              </a:ext>
            </a:extLst>
          </p:cNvPr>
          <p:cNvPicPr>
            <a:picLocks noChangeAspect="1"/>
          </p:cNvPicPr>
          <p:nvPr/>
        </p:nvPicPr>
        <p:blipFill>
          <a:blip r:embed="rId7" cstate="print"/>
          <a:stretch>
            <a:fillRect/>
          </a:stretch>
        </p:blipFill>
        <p:spPr>
          <a:xfrm>
            <a:off x="744277" y="2999950"/>
            <a:ext cx="1981201" cy="1486585"/>
          </a:xfrm>
          <a:prstGeom prst="rect">
            <a:avLst/>
          </a:prstGeom>
        </p:spPr>
      </p:pic>
      <p:pic>
        <p:nvPicPr>
          <p:cNvPr id="1034" name="Picture 10" descr="Poultry Farm, Chickens, Agriculture, Animals, Eggs">
            <a:extLst>
              <a:ext uri="{FF2B5EF4-FFF2-40B4-BE49-F238E27FC236}">
                <a16:creationId xmlns:a16="http://schemas.microsoft.com/office/drawing/2014/main" id="{5D14ED1C-2D2E-4BF9-B55E-D957D9C1070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1286" y="1032775"/>
            <a:ext cx="2207182" cy="14691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chool, koi fish, Goldfish, Koi, Fish, Orange, Pond, Water, koi, fish, animal">
            <a:extLst>
              <a:ext uri="{FF2B5EF4-FFF2-40B4-BE49-F238E27FC236}">
                <a16:creationId xmlns:a16="http://schemas.microsoft.com/office/drawing/2014/main" id="{EAEEA909-C004-4C0D-98B2-B72E1A03156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96350" y="1032775"/>
            <a:ext cx="1419225" cy="18993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F012BEC4-2C92-4B1C-87AE-0455CC7C262E}"/>
              </a:ext>
            </a:extLst>
          </p:cNvPr>
          <p:cNvSpPr/>
          <p:nvPr/>
        </p:nvSpPr>
        <p:spPr>
          <a:xfrm>
            <a:off x="3333257" y="3255702"/>
            <a:ext cx="2307364" cy="91440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Branch of agriculture</a:t>
            </a:r>
            <a:endParaRPr lang="en-IN" sz="2800" b="1" dirty="0">
              <a:solidFill>
                <a:schemeClr val="tx1"/>
              </a:solidFill>
            </a:endParaRPr>
          </a:p>
        </p:txBody>
      </p:sp>
      <p:sp>
        <p:nvSpPr>
          <p:cNvPr id="13" name="Rectangle: Rounded Corners 12">
            <a:extLst>
              <a:ext uri="{FF2B5EF4-FFF2-40B4-BE49-F238E27FC236}">
                <a16:creationId xmlns:a16="http://schemas.microsoft.com/office/drawing/2014/main" id="{DE1B22CB-B56C-4CA6-AD52-FC108333D994}"/>
              </a:ext>
            </a:extLst>
          </p:cNvPr>
          <p:cNvSpPr/>
          <p:nvPr/>
        </p:nvSpPr>
        <p:spPr>
          <a:xfrm>
            <a:off x="3124200" y="3265967"/>
            <a:ext cx="2690035" cy="914400"/>
          </a:xfrm>
          <a:prstGeom prst="round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Animal Husbandry</a:t>
            </a:r>
            <a:endParaRPr lang="en-IN" sz="2800" b="1" dirty="0">
              <a:solidFill>
                <a:schemeClr val="tx1"/>
              </a:solidFill>
            </a:endParaRPr>
          </a:p>
        </p:txBody>
      </p:sp>
    </p:spTree>
    <p:extLst>
      <p:ext uri="{BB962C8B-B14F-4D97-AF65-F5344CB8AC3E}">
        <p14:creationId xmlns:p14="http://schemas.microsoft.com/office/powerpoint/2010/main" val="249441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21" presetClass="entr" presetSubtype="3"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heel(3)">
                                      <p:cBhvr>
                                        <p:cTn id="11" dur="500"/>
                                        <p:tgtEl>
                                          <p:spTgt spid="3074"/>
                                        </p:tgtEl>
                                      </p:cBhvr>
                                    </p:animEffect>
                                  </p:childTnLst>
                                </p:cTn>
                              </p:par>
                            </p:childTnLst>
                          </p:cTn>
                        </p:par>
                        <p:par>
                          <p:cTn id="12" fill="hold">
                            <p:stCondLst>
                              <p:cond delay="1500"/>
                            </p:stCondLst>
                            <p:childTnLst>
                              <p:par>
                                <p:cTn id="13" presetID="21" presetClass="entr" presetSubtype="3"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heel(3)">
                                      <p:cBhvr>
                                        <p:cTn id="15" dur="500"/>
                                        <p:tgtEl>
                                          <p:spTgt spid="1026"/>
                                        </p:tgtEl>
                                      </p:cBhvr>
                                    </p:animEffect>
                                  </p:childTnLst>
                                </p:cTn>
                              </p:par>
                            </p:childTnLst>
                          </p:cTn>
                        </p:par>
                        <p:par>
                          <p:cTn id="16" fill="hold">
                            <p:stCondLst>
                              <p:cond delay="2000"/>
                            </p:stCondLst>
                            <p:childTnLst>
                              <p:par>
                                <p:cTn id="17" presetID="21" presetClass="entr" presetSubtype="3"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heel(3)">
                                      <p:cBhvr>
                                        <p:cTn id="19" dur="500"/>
                                        <p:tgtEl>
                                          <p:spTgt spid="1028"/>
                                        </p:tgtEl>
                                      </p:cBhvr>
                                    </p:animEffect>
                                  </p:childTnLst>
                                </p:cTn>
                              </p:par>
                            </p:childTnLst>
                          </p:cTn>
                        </p:par>
                        <p:par>
                          <p:cTn id="20" fill="hold">
                            <p:stCondLst>
                              <p:cond delay="2500"/>
                            </p:stCondLst>
                            <p:childTnLst>
                              <p:par>
                                <p:cTn id="21" presetID="21" presetClass="entr" presetSubtype="3" fill="hold" nodeType="after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wheel(3)">
                                      <p:cBhvr>
                                        <p:cTn id="23" dur="500"/>
                                        <p:tgtEl>
                                          <p:spTgt spid="1030"/>
                                        </p:tgtEl>
                                      </p:cBhvr>
                                    </p:animEffect>
                                  </p:childTnLst>
                                </p:cTn>
                              </p:par>
                            </p:childTnLst>
                          </p:cTn>
                        </p:par>
                        <p:par>
                          <p:cTn id="24" fill="hold">
                            <p:stCondLst>
                              <p:cond delay="3000"/>
                            </p:stCondLst>
                            <p:childTnLst>
                              <p:par>
                                <p:cTn id="25" presetID="21" presetClass="entr" presetSubtype="3"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3)">
                                      <p:cBhvr>
                                        <p:cTn id="27" dur="500"/>
                                        <p:tgtEl>
                                          <p:spTgt spid="3"/>
                                        </p:tgtEl>
                                      </p:cBhvr>
                                    </p:animEffect>
                                  </p:childTnLst>
                                </p:cTn>
                              </p:par>
                            </p:childTnLst>
                          </p:cTn>
                        </p:par>
                        <p:par>
                          <p:cTn id="28" fill="hold">
                            <p:stCondLst>
                              <p:cond delay="3500"/>
                            </p:stCondLst>
                            <p:childTnLst>
                              <p:par>
                                <p:cTn id="29" presetID="21" presetClass="entr" presetSubtype="3" fill="hold" nodeType="after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wheel(3)">
                                      <p:cBhvr>
                                        <p:cTn id="31" dur="500"/>
                                        <p:tgtEl>
                                          <p:spTgt spid="1034"/>
                                        </p:tgtEl>
                                      </p:cBhvr>
                                    </p:animEffect>
                                  </p:childTnLst>
                                </p:cTn>
                              </p:par>
                            </p:childTnLst>
                          </p:cTn>
                        </p:par>
                        <p:par>
                          <p:cTn id="32" fill="hold">
                            <p:stCondLst>
                              <p:cond delay="4000"/>
                            </p:stCondLst>
                            <p:childTnLst>
                              <p:par>
                                <p:cTn id="33" presetID="21" presetClass="entr" presetSubtype="3" fill="hold" nodeType="afterEffect">
                                  <p:stCondLst>
                                    <p:cond delay="0"/>
                                  </p:stCondLst>
                                  <p:childTnLst>
                                    <p:set>
                                      <p:cBhvr>
                                        <p:cTn id="34" dur="1" fill="hold">
                                          <p:stCondLst>
                                            <p:cond delay="0"/>
                                          </p:stCondLst>
                                        </p:cTn>
                                        <p:tgtEl>
                                          <p:spTgt spid="1036"/>
                                        </p:tgtEl>
                                        <p:attrNameLst>
                                          <p:attrName>style.visibility</p:attrName>
                                        </p:attrNameLst>
                                      </p:cBhvr>
                                      <p:to>
                                        <p:strVal val="visible"/>
                                      </p:to>
                                    </p:set>
                                    <p:animEffect transition="in" filter="wheel(3)">
                                      <p:cBhvr>
                                        <p:cTn id="35" dur="500"/>
                                        <p:tgtEl>
                                          <p:spTgt spid="10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1" y="1041499"/>
            <a:ext cx="8000999" cy="2616101"/>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ü"/>
            </a:pPr>
            <a:r>
              <a:rPr lang="en-US" sz="2400" b="1" dirty="0"/>
              <a:t>Parasites, bacteria and viruses are the ones that cause diseases in animals. </a:t>
            </a:r>
          </a:p>
          <a:p>
            <a:pPr marL="457200" indent="-457200">
              <a:spcBef>
                <a:spcPts val="600"/>
              </a:spcBef>
              <a:spcAft>
                <a:spcPts val="600"/>
              </a:spcAft>
              <a:buFont typeface="Wingdings" panose="05000000000000000000" pitchFamily="2" charset="2"/>
              <a:buChar char="ü"/>
            </a:pPr>
            <a:r>
              <a:rPr lang="en-US" sz="2400" b="1" dirty="0"/>
              <a:t>These microbes infect the animals externally as well as internally. </a:t>
            </a:r>
          </a:p>
          <a:p>
            <a:pPr marL="457200" indent="-457200">
              <a:spcBef>
                <a:spcPts val="600"/>
              </a:spcBef>
              <a:spcAft>
                <a:spcPts val="600"/>
              </a:spcAft>
              <a:buFont typeface="Wingdings" panose="05000000000000000000" pitchFamily="2" charset="2"/>
              <a:buChar char="ü"/>
            </a:pPr>
            <a:r>
              <a:rPr lang="en-US" sz="2400" b="1" dirty="0"/>
              <a:t>Vaccination is the one solution for the protection against bacterial and viral infections.</a:t>
            </a:r>
          </a:p>
        </p:txBody>
      </p:sp>
      <p:pic>
        <p:nvPicPr>
          <p:cNvPr id="2" name="Picture 1">
            <a:extLst>
              <a:ext uri="{FF2B5EF4-FFF2-40B4-BE49-F238E27FC236}">
                <a16:creationId xmlns:a16="http://schemas.microsoft.com/office/drawing/2014/main" id="{DD21DEE8-D8E3-4165-9F42-06F9B1F6D32E}"/>
              </a:ext>
            </a:extLst>
          </p:cNvPr>
          <p:cNvPicPr>
            <a:picLocks noChangeAspect="1"/>
          </p:cNvPicPr>
          <p:nvPr/>
        </p:nvPicPr>
        <p:blipFill>
          <a:blip r:embed="rId3" cstate="print"/>
          <a:stretch>
            <a:fillRect/>
          </a:stretch>
        </p:blipFill>
        <p:spPr>
          <a:xfrm>
            <a:off x="914399" y="3810000"/>
            <a:ext cx="3276601" cy="2447311"/>
          </a:xfrm>
          <a:prstGeom prst="rect">
            <a:avLst/>
          </a:prstGeom>
        </p:spPr>
      </p:pic>
      <p:pic>
        <p:nvPicPr>
          <p:cNvPr id="6" name="Picture 5">
            <a:extLst>
              <a:ext uri="{FF2B5EF4-FFF2-40B4-BE49-F238E27FC236}">
                <a16:creationId xmlns:a16="http://schemas.microsoft.com/office/drawing/2014/main" id="{BDC57547-E1D4-40C9-9B81-A7941551D3A2}"/>
              </a:ext>
            </a:extLst>
          </p:cNvPr>
          <p:cNvPicPr>
            <a:picLocks noChangeAspect="1"/>
          </p:cNvPicPr>
          <p:nvPr/>
        </p:nvPicPr>
        <p:blipFill>
          <a:blip r:embed="rId4" cstate="print"/>
          <a:stretch>
            <a:fillRect/>
          </a:stretch>
        </p:blipFill>
        <p:spPr>
          <a:xfrm>
            <a:off x="4648200" y="3814403"/>
            <a:ext cx="3581400" cy="2438505"/>
          </a:xfrm>
          <a:prstGeom prst="rect">
            <a:avLst/>
          </a:prstGeom>
        </p:spPr>
      </p:pic>
      <p:sp>
        <p:nvSpPr>
          <p:cNvPr id="7" name="TextBox 6"/>
          <p:cNvSpPr txBox="1"/>
          <p:nvPr/>
        </p:nvSpPr>
        <p:spPr>
          <a:xfrm>
            <a:off x="333901" y="76200"/>
            <a:ext cx="7667099" cy="646331"/>
          </a:xfrm>
          <a:prstGeom prst="rect">
            <a:avLst/>
          </a:prstGeom>
          <a:noFill/>
        </p:spPr>
        <p:txBody>
          <a:bodyPr wrap="none" rtlCol="0">
            <a:spAutoFit/>
          </a:bodyPr>
          <a:lstStyle/>
          <a:p>
            <a:r>
              <a:rPr lang="en-US" sz="3600" b="1" dirty="0"/>
              <a:t>Prevention and cure of animal diseases</a:t>
            </a:r>
          </a:p>
        </p:txBody>
      </p:sp>
    </p:spTree>
    <p:extLst>
      <p:ext uri="{BB962C8B-B14F-4D97-AF65-F5344CB8AC3E}">
        <p14:creationId xmlns:p14="http://schemas.microsoft.com/office/powerpoint/2010/main" val="27849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2900" y="76200"/>
            <a:ext cx="7171900" cy="646331"/>
          </a:xfrm>
          <a:prstGeom prst="rect">
            <a:avLst/>
          </a:prstGeom>
          <a:noFill/>
        </p:spPr>
        <p:txBody>
          <a:bodyPr wrap="none" rtlCol="0">
            <a:spAutoFit/>
          </a:bodyPr>
          <a:lstStyle/>
          <a:p>
            <a:r>
              <a:rPr lang="en-US" sz="3600" b="1" dirty="0"/>
              <a:t>Why do we need animal husbandry?</a:t>
            </a:r>
            <a:endParaRPr lang="en-US" sz="3600" dirty="0"/>
          </a:p>
        </p:txBody>
      </p:sp>
      <p:sp>
        <p:nvSpPr>
          <p:cNvPr id="5" name="TextBox 4"/>
          <p:cNvSpPr txBox="1"/>
          <p:nvPr/>
        </p:nvSpPr>
        <p:spPr>
          <a:xfrm>
            <a:off x="762000" y="1785878"/>
            <a:ext cx="7467600" cy="3170099"/>
          </a:xfrm>
          <a:prstGeom prst="rect">
            <a:avLst/>
          </a:prstGeom>
          <a:noFill/>
        </p:spPr>
        <p:txBody>
          <a:bodyPr wrap="square" rtlCol="0">
            <a:spAutoFit/>
          </a:bodyPr>
          <a:lstStyle/>
          <a:p>
            <a:pPr marL="514350" indent="-514350">
              <a:spcBef>
                <a:spcPts val="1800"/>
              </a:spcBef>
              <a:spcAft>
                <a:spcPts val="1800"/>
              </a:spcAft>
              <a:buAutoNum type="arabicPeriod"/>
            </a:pPr>
            <a:r>
              <a:rPr lang="en-US" sz="2800" b="1" dirty="0">
                <a:solidFill>
                  <a:srgbClr val="800000"/>
                </a:solidFill>
              </a:rPr>
              <a:t>Growing population needs food for survival.</a:t>
            </a:r>
          </a:p>
          <a:p>
            <a:pPr marL="514350" indent="-514350">
              <a:spcBef>
                <a:spcPts val="1800"/>
              </a:spcBef>
              <a:spcAft>
                <a:spcPts val="1800"/>
              </a:spcAft>
              <a:buAutoNum type="arabicPeriod"/>
            </a:pPr>
            <a:r>
              <a:rPr lang="en-US" sz="2800" b="1" dirty="0">
                <a:solidFill>
                  <a:srgbClr val="800000"/>
                </a:solidFill>
              </a:rPr>
              <a:t>Animal husbandry takes care of the growing needs of the population.</a:t>
            </a:r>
          </a:p>
          <a:p>
            <a:pPr marL="514350" indent="-514350">
              <a:spcBef>
                <a:spcPts val="1800"/>
              </a:spcBef>
              <a:spcAft>
                <a:spcPts val="1800"/>
              </a:spcAft>
              <a:buAutoNum type="arabicPeriod"/>
            </a:pPr>
            <a:r>
              <a:rPr lang="en-US" sz="2800" b="1" dirty="0">
                <a:solidFill>
                  <a:srgbClr val="800000"/>
                </a:solidFill>
              </a:rPr>
              <a:t>Animal husbandry includes many occupations such as poultry, cattle farming,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strips(downRight)">
                                      <p:cBhvr>
                                        <p:cTn id="11" dur="500"/>
                                        <p:tgtEl>
                                          <p:spTgt spid="5">
                                            <p:txEl>
                                              <p:pRg st="1" end="1"/>
                                            </p:txEl>
                                          </p:spTgt>
                                        </p:tgtEl>
                                      </p:cBhvr>
                                    </p:animEffect>
                                  </p:childTnLst>
                                </p:cTn>
                              </p:par>
                            </p:childTnLst>
                          </p:cTn>
                        </p:par>
                        <p:par>
                          <p:cTn id="12" fill="hold">
                            <p:stCondLst>
                              <p:cond delay="1500"/>
                            </p:stCondLst>
                            <p:childTnLst>
                              <p:par>
                                <p:cTn id="13" presetID="18" presetClass="entr" presetSubtype="6" fill="hold"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strips(downRight)">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a:prstGeom prst="rect">
            <a:avLst/>
          </a:prstGeom>
        </p:spPr>
        <p:txBody>
          <a:bodyPr/>
          <a:lstStyle>
            <a:lvl1pPr>
              <a:defRPr sz="3600" baseline="0"/>
            </a:lvl1pPr>
          </a:lstStyle>
          <a:p>
            <a:r>
              <a:rPr lang="en-US" dirty="0"/>
              <a:t>MM Index</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674052039"/>
              </p:ext>
            </p:extLst>
          </p:nvPr>
        </p:nvGraphicFramePr>
        <p:xfrm>
          <a:off x="457200" y="1219200"/>
          <a:ext cx="8229600" cy="4657636"/>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6019800">
                  <a:extLst>
                    <a:ext uri="{9D8B030D-6E8A-4147-A177-3AD203B41FA5}">
                      <a16:colId xmlns:a16="http://schemas.microsoft.com/office/drawing/2014/main" val="20002"/>
                    </a:ext>
                  </a:extLst>
                </a:gridCol>
              </a:tblGrid>
              <a:tr h="638629">
                <a:tc>
                  <a:txBody>
                    <a:bodyPr/>
                    <a:lstStyle/>
                    <a:p>
                      <a:pPr algn="ctr"/>
                      <a:r>
                        <a:rPr lang="en-US" dirty="0">
                          <a:solidFill>
                            <a:schemeClr val="tx1"/>
                          </a:solidFill>
                        </a:rPr>
                        <a:t>Slide#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Thumbnail</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Source and Attribution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38629">
                <a:tc>
                  <a:txBody>
                    <a:bodyPr/>
                    <a:lstStyle/>
                    <a:p>
                      <a:r>
                        <a:rPr lang="en-IN" sz="12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dk1"/>
                          </a:solidFill>
                          <a:latin typeface="+mn-lt"/>
                          <a:ea typeface="+mn-ea"/>
                          <a:cs typeface="+mn-cs"/>
                          <a:hlinkClick r:id="rId3"/>
                        </a:rPr>
                        <a:t>https://pixabay.com/photos/nature-animal-husbandry-sheep-1385783/</a:t>
                      </a:r>
                      <a:endParaRPr lang="en-US" sz="1200" kern="1200" dirty="0">
                        <a:solidFill>
                          <a:schemeClr val="dk1"/>
                        </a:solidFill>
                        <a:latin typeface="+mn-lt"/>
                        <a:ea typeface="+mn-ea"/>
                        <a:cs typeface="+mn-cs"/>
                      </a:endParaRP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38629">
                <a:tc>
                  <a:txBody>
                    <a:bodyPr/>
                    <a:lstStyle/>
                    <a:p>
                      <a:r>
                        <a:rPr lang="en-IN" sz="12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dk1"/>
                          </a:solidFill>
                          <a:latin typeface="+mn-lt"/>
                          <a:ea typeface="+mn-ea"/>
                          <a:cs typeface="+mn-cs"/>
                          <a:hlinkClick r:id="rId4"/>
                        </a:rPr>
                        <a:t>https://www.srisathyasaividyavahini.org/index.php/component/joomgallery/default/poultry-and-livestock-4173.html</a:t>
                      </a:r>
                      <a:endParaRPr lang="en-US" sz="12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hlinkClick r:id="rId5"/>
                        </a:rPr>
                        <a:t>https://pixabay.com/photos/agriculture-animal-husbandry-pigs-4077998/</a:t>
                      </a:r>
                      <a:endParaRPr lang="en-IN" sz="1200" dirty="0"/>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38629">
                <a:tc>
                  <a:txBody>
                    <a:bodyPr/>
                    <a:lstStyle/>
                    <a:p>
                      <a:r>
                        <a:rPr lang="en-US" sz="1200" dirty="0">
                          <a:solidFill>
                            <a:schemeClr val="tx1"/>
                          </a:solidFill>
                        </a:rPr>
                        <a:t>2</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hlinkClick r:id="rId6"/>
                        </a:rPr>
                        <a:t>https://pixabay.com/photos/animal-husbandry-cow-livestock-4084104/</a:t>
                      </a:r>
                      <a:endParaRPr lang="en-IN" sz="1200" dirty="0"/>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38629">
                <a:tc>
                  <a:txBody>
                    <a:bodyPr/>
                    <a:lstStyle/>
                    <a:p>
                      <a:r>
                        <a:rPr lang="en-IN" sz="12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hlinkClick r:id="rId7"/>
                        </a:rPr>
                        <a:t>https://pxhere.com/en/photo/920175</a:t>
                      </a:r>
                      <a:endParaRPr lang="en-IN" sz="1200" dirty="0"/>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38629">
                <a:tc>
                  <a:txBody>
                    <a:bodyPr/>
                    <a:lstStyle/>
                    <a:p>
                      <a:r>
                        <a:rPr lang="en-US" sz="1200" dirty="0">
                          <a:solidFill>
                            <a:schemeClr val="tx1"/>
                          </a:solidFill>
                        </a:rPr>
                        <a:t>2</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hlinkClick r:id="rId8"/>
                        </a:rPr>
                        <a:t>https://pixnio.com/people/crowd/animal-husbandry-programs-to-improve-the-livestock-health-care-for-the-rural-goat-farmerd</a:t>
                      </a:r>
                      <a:endParaRPr lang="en-IN" sz="1200" dirty="0"/>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38629">
                <a:tc>
                  <a:txBody>
                    <a:bodyPr/>
                    <a:lstStyle/>
                    <a:p>
                      <a:r>
                        <a:rPr lang="en-US" sz="1200" dirty="0">
                          <a:solidFill>
                            <a:schemeClr val="tx1"/>
                          </a:solidFill>
                        </a:rPr>
                        <a:t>2</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hlinkClick r:id="rId9"/>
                        </a:rPr>
                        <a:t>https://pixabay.com/photos/poultry-farm-chickens-agriculture-1544654/</a:t>
                      </a:r>
                      <a:endParaRPr lang="en-IN" sz="1200" dirty="0"/>
                    </a:p>
                    <a:p>
                      <a:r>
                        <a:rPr lang="en-IN" sz="1200" dirty="0">
                          <a:hlinkClick r:id="rId10"/>
                        </a:rPr>
                        <a:t>https://www.pxfuel.com/en/free-photo-eqhbs</a:t>
                      </a:r>
                      <a:endParaRPr lang="en-IN" sz="1200" dirty="0"/>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pic>
        <p:nvPicPr>
          <p:cNvPr id="2050" name="Picture 2" descr="Nature, Animal Husbandry, Sheep"/>
          <p:cNvPicPr>
            <a:picLocks noChangeAspect="1" noChangeArrowheads="1"/>
          </p:cNvPicPr>
          <p:nvPr/>
        </p:nvPicPr>
        <p:blipFill>
          <a:blip r:embed="rId11" cstate="print"/>
          <a:srcRect/>
          <a:stretch>
            <a:fillRect/>
          </a:stretch>
        </p:blipFill>
        <p:spPr bwMode="auto">
          <a:xfrm>
            <a:off x="1676400" y="1907263"/>
            <a:ext cx="685800" cy="454937"/>
          </a:xfrm>
          <a:prstGeom prst="rect">
            <a:avLst/>
          </a:prstGeom>
          <a:noFill/>
          <a:ln w="9525">
            <a:noFill/>
            <a:miter lim="800000"/>
            <a:headEnd/>
            <a:tailEnd/>
          </a:ln>
        </p:spPr>
      </p:pic>
      <p:pic>
        <p:nvPicPr>
          <p:cNvPr id="2051" name="Picture 3" descr="poultry_and_liveStock_20160915_1238231408"/>
          <p:cNvPicPr>
            <a:picLocks noChangeAspect="1" noChangeArrowheads="1"/>
          </p:cNvPicPr>
          <p:nvPr/>
        </p:nvPicPr>
        <p:blipFill>
          <a:blip r:embed="rId12" cstate="print"/>
          <a:srcRect/>
          <a:stretch>
            <a:fillRect/>
          </a:stretch>
        </p:blipFill>
        <p:spPr bwMode="auto">
          <a:xfrm>
            <a:off x="1535781" y="2548068"/>
            <a:ext cx="460482" cy="259301"/>
          </a:xfrm>
          <a:prstGeom prst="rect">
            <a:avLst/>
          </a:prstGeom>
          <a:noFill/>
          <a:ln w="9525">
            <a:noFill/>
            <a:miter lim="800000"/>
            <a:headEnd/>
            <a:tailEnd/>
          </a:ln>
        </p:spPr>
      </p:pic>
      <p:pic>
        <p:nvPicPr>
          <p:cNvPr id="6" name="Picture 2" descr="Agriculture, Animal Husbandry, Pigs, Pig Breeding">
            <a:extLst>
              <a:ext uri="{FF2B5EF4-FFF2-40B4-BE49-F238E27FC236}">
                <a16:creationId xmlns:a16="http://schemas.microsoft.com/office/drawing/2014/main" id="{48468471-E45C-499C-B852-1D2B8789CC9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19300" y="2697294"/>
            <a:ext cx="596375" cy="3553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nimal Husbandry, Cow, Livestock, Animals, Agriculture">
            <a:extLst>
              <a:ext uri="{FF2B5EF4-FFF2-40B4-BE49-F238E27FC236}">
                <a16:creationId xmlns:a16="http://schemas.microsoft.com/office/drawing/2014/main" id="{CDE3D567-E492-4270-83B1-4006DD4350F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52600" y="3450791"/>
            <a:ext cx="616940" cy="4100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arm food cattle pasture eat cows stall dairy lower saxony animal husbandry dairy cow factory farming cattle like mammal">
            <a:extLst>
              <a:ext uri="{FF2B5EF4-FFF2-40B4-BE49-F238E27FC236}">
                <a16:creationId xmlns:a16="http://schemas.microsoft.com/office/drawing/2014/main" id="{DCD86B76-29DB-4E83-A40A-BE043D966F6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76400" y="4089399"/>
            <a:ext cx="616941" cy="4112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A9EBE94-4FAA-48D5-838B-C1B831593CD6}"/>
              </a:ext>
            </a:extLst>
          </p:cNvPr>
          <p:cNvPicPr>
            <a:picLocks noChangeAspect="1"/>
          </p:cNvPicPr>
          <p:nvPr/>
        </p:nvPicPr>
        <p:blipFill>
          <a:blip r:embed="rId16" cstate="print"/>
          <a:stretch>
            <a:fillRect/>
          </a:stretch>
        </p:blipFill>
        <p:spPr>
          <a:xfrm>
            <a:off x="1676400" y="4698999"/>
            <a:ext cx="516858" cy="387822"/>
          </a:xfrm>
          <a:prstGeom prst="rect">
            <a:avLst/>
          </a:prstGeom>
        </p:spPr>
      </p:pic>
      <p:pic>
        <p:nvPicPr>
          <p:cNvPr id="10" name="Picture 10" descr="Poultry Farm, Chickens, Agriculture, Animals, Eggs">
            <a:extLst>
              <a:ext uri="{FF2B5EF4-FFF2-40B4-BE49-F238E27FC236}">
                <a16:creationId xmlns:a16="http://schemas.microsoft.com/office/drawing/2014/main" id="{9E20D596-6AB4-4F5E-8C5B-94CA1025D99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90349" y="5341790"/>
            <a:ext cx="575812" cy="3832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chool, koi fish, Goldfish, Koi, Fish, Orange, Pond, Water, koi, fish, animal">
            <a:extLst>
              <a:ext uri="{FF2B5EF4-FFF2-40B4-BE49-F238E27FC236}">
                <a16:creationId xmlns:a16="http://schemas.microsoft.com/office/drawing/2014/main" id="{FF68C279-A5A9-4CD1-A373-BC011AB0C2A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133600" y="5232399"/>
            <a:ext cx="370249" cy="4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672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a:prstGeom prst="rect">
            <a:avLst/>
          </a:prstGeom>
        </p:spPr>
        <p:txBody>
          <a:bodyPr/>
          <a:lstStyle>
            <a:lvl1pPr>
              <a:defRPr sz="3600" baseline="0"/>
            </a:lvl1pPr>
          </a:lstStyle>
          <a:p>
            <a:r>
              <a:rPr lang="en-US" dirty="0"/>
              <a:t>MM Index</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3478516244"/>
              </p:ext>
            </p:extLst>
          </p:nvPr>
        </p:nvGraphicFramePr>
        <p:xfrm>
          <a:off x="457200" y="1397001"/>
          <a:ext cx="8001000" cy="4843418"/>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5791200">
                  <a:extLst>
                    <a:ext uri="{9D8B030D-6E8A-4147-A177-3AD203B41FA5}">
                      <a16:colId xmlns:a16="http://schemas.microsoft.com/office/drawing/2014/main" val="20002"/>
                    </a:ext>
                  </a:extLst>
                </a:gridCol>
              </a:tblGrid>
              <a:tr h="638629">
                <a:tc>
                  <a:txBody>
                    <a:bodyPr/>
                    <a:lstStyle/>
                    <a:p>
                      <a:pPr algn="ctr"/>
                      <a:r>
                        <a:rPr lang="en-US" dirty="0">
                          <a:solidFill>
                            <a:schemeClr val="tx1"/>
                          </a:solidFill>
                        </a:rPr>
                        <a:t>Slide#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Thumbnail</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Source and Attribution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38629">
                <a:tc>
                  <a:txBody>
                    <a:bodyPr/>
                    <a:lstStyle/>
                    <a:p>
                      <a:r>
                        <a:rPr lang="en-US" sz="1200" dirty="0">
                          <a:solidFill>
                            <a:schemeClr val="tx1"/>
                          </a:solidFill>
                        </a:rPr>
                        <a:t>3</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hlinkClick r:id="rId2"/>
                        </a:rPr>
                        <a:t>https://pixabay.com/photos/chihuahua-dog-tiny-canine-loved-1031488/</a:t>
                      </a:r>
                      <a:endParaRPr lang="en-IN" sz="1200" dirty="0"/>
                    </a:p>
                    <a:p>
                      <a:r>
                        <a:rPr lang="en-IN" sz="1200" dirty="0">
                          <a:hlinkClick r:id="rId3"/>
                        </a:rPr>
                        <a:t>https://pixabay.com/photos/sheep-head-lamb-nose-glance-look-4432232/</a:t>
                      </a:r>
                      <a:endParaRPr lang="en-IN" sz="1200" dirty="0"/>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38629">
                <a:tc>
                  <a:txBody>
                    <a:bodyPr/>
                    <a:lstStyle/>
                    <a:p>
                      <a:r>
                        <a:rPr lang="en-US" sz="1200" dirty="0">
                          <a:solidFill>
                            <a:schemeClr val="tx1"/>
                          </a:solidFill>
                        </a:rPr>
                        <a:t>3</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hlinkClick r:id="rId4"/>
                        </a:rPr>
                        <a:t>https://pixabay.com/photos/livestock-cow-cattle-rural-mammal-384628/</a:t>
                      </a:r>
                      <a:endParaRPr lang="en-IN" sz="1200" dirty="0"/>
                    </a:p>
                    <a:p>
                      <a:r>
                        <a:rPr lang="en-IN" sz="1200" dirty="0">
                          <a:hlinkClick r:id="rId5"/>
                        </a:rPr>
                        <a:t>https://pixabay.com/photos/billy-goat-goat-goatee-animal-459232/</a:t>
                      </a:r>
                      <a:endParaRPr lang="en-IN" sz="1200" dirty="0"/>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38629">
                <a:tc>
                  <a:txBody>
                    <a:bodyPr/>
                    <a:lstStyle/>
                    <a:p>
                      <a:r>
                        <a:rPr lang="en-US" sz="1200" dirty="0">
                          <a:solidFill>
                            <a:schemeClr val="tx1"/>
                          </a:solidFill>
                        </a:rPr>
                        <a:t>3</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hlinkClick r:id="rId6"/>
                        </a:rPr>
                        <a:t>https://pixabay.com/photos/chicken-farm-poultry-bird-animal-4474176/</a:t>
                      </a:r>
                      <a:endParaRPr lang="en-US" sz="1200" dirty="0"/>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38629">
                <a:tc>
                  <a:txBody>
                    <a:bodyPr/>
                    <a:lstStyle/>
                    <a:p>
                      <a:r>
                        <a:rPr lang="en-US" sz="1200" dirty="0">
                          <a:solidFill>
                            <a:schemeClr val="tx1"/>
                          </a:solidFill>
                        </a:rPr>
                        <a:t>4</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latin typeface="+mn-lt"/>
                          <a:ea typeface="+mn-ea"/>
                          <a:cs typeface="+mn-cs"/>
                          <a:hlinkClick r:id="rId7"/>
                        </a:rPr>
                        <a:t>https://pxhere.com/en/photo/646636</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latin typeface="+mn-lt"/>
                          <a:ea typeface="+mn-ea"/>
                          <a:cs typeface="+mn-cs"/>
                          <a:hlinkClick r:id="rId8"/>
                        </a:rPr>
                        <a:t>https://www.srisathyasaividyavahini.org/index.php/component/joomgallery/default/milk-6947.html</a:t>
                      </a:r>
                      <a:endParaRPr lang="en-US" sz="1200" kern="1200" dirty="0">
                        <a:solidFill>
                          <a:schemeClr val="tx1"/>
                        </a:solidFill>
                        <a:latin typeface="+mn-lt"/>
                        <a:ea typeface="+mn-ea"/>
                        <a:cs typeface="+mn-cs"/>
                      </a:endParaRP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38629">
                <a:tc>
                  <a:txBody>
                    <a:bodyPr/>
                    <a:lstStyle/>
                    <a:p>
                      <a:r>
                        <a:rPr lang="en-US" sz="1200" dirty="0">
                          <a:solidFill>
                            <a:schemeClr val="tx1"/>
                          </a:solidFill>
                        </a:rPr>
                        <a:t>4</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latin typeface="+mn-lt"/>
                          <a:ea typeface="+mn-ea"/>
                          <a:cs typeface="+mn-cs"/>
                          <a:hlinkClick r:id="rId9"/>
                        </a:rPr>
                        <a:t>https://www.srisathyasaividyavahini.org/index.php/component/joomgallery/nature/animals/animals-27.html</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latin typeface="+mn-lt"/>
                          <a:ea typeface="+mn-ea"/>
                          <a:cs typeface="+mn-cs"/>
                          <a:hlinkClick r:id="rId10"/>
                        </a:rPr>
                        <a:t>https://pixabay.com/photos/food-animals-eggs-chicken-eggs-316412/</a:t>
                      </a:r>
                      <a:endParaRPr lang="en-US" sz="1200" u="sng" kern="1200" dirty="0">
                        <a:solidFill>
                          <a:schemeClr val="tx1"/>
                        </a:solidFill>
                        <a:latin typeface="+mn-lt"/>
                        <a:ea typeface="+mn-ea"/>
                        <a:cs typeface="+mn-cs"/>
                      </a:endParaRP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38629">
                <a:tc>
                  <a:txBody>
                    <a:bodyPr/>
                    <a:lstStyle/>
                    <a:p>
                      <a:r>
                        <a:rPr lang="en-US" sz="1200" dirty="0">
                          <a:solidFill>
                            <a:schemeClr val="tx1"/>
                          </a:solidFill>
                        </a:rPr>
                        <a:t>4</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hlinkClick r:id="rId11"/>
                        </a:rPr>
                        <a:t>https://pixabay.com/photos/wool-shop-hobby-craft-store-2742119/</a:t>
                      </a:r>
                      <a:endParaRPr lang="en-IN"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hlinkClick r:id="rId12"/>
                        </a:rPr>
                        <a:t>https://pixabay.com/photos/food-salmon-teriyaki-fish-eat-712665/</a:t>
                      </a:r>
                      <a:endParaRPr lang="en-US" sz="1200" kern="1200" dirty="0">
                        <a:solidFill>
                          <a:schemeClr val="tx1"/>
                        </a:solidFill>
                        <a:latin typeface="+mn-lt"/>
                        <a:ea typeface="+mn-ea"/>
                        <a:cs typeface="+mn-cs"/>
                      </a:endParaRP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pic>
        <p:nvPicPr>
          <p:cNvPr id="10" name="Picture 2" descr="Chihuahua, Dog, Tiny, Canine, Loved, Cute, Animal, Pet">
            <a:extLst>
              <a:ext uri="{FF2B5EF4-FFF2-40B4-BE49-F238E27FC236}">
                <a16:creationId xmlns:a16="http://schemas.microsoft.com/office/drawing/2014/main" id="{23F1E621-D8EB-4002-810A-38443C7EBF1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47800" y="2057400"/>
            <a:ext cx="533400" cy="35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4" descr="Sheep, Head, Lamb, Nose, Glance, Look, Domestic">
            <a:extLst>
              <a:ext uri="{FF2B5EF4-FFF2-40B4-BE49-F238E27FC236}">
                <a16:creationId xmlns:a16="http://schemas.microsoft.com/office/drawing/2014/main" id="{C6CB13C2-C716-4C35-9E40-8F0070C2C0B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33600" y="2275577"/>
            <a:ext cx="486973" cy="324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6" descr="Livestock, Cow, Cattle, Rural, Mammal, Farm, Domestic">
            <a:extLst>
              <a:ext uri="{FF2B5EF4-FFF2-40B4-BE49-F238E27FC236}">
                <a16:creationId xmlns:a16="http://schemas.microsoft.com/office/drawing/2014/main" id="{FFBBFCC7-904A-4E13-A976-A71753EB556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78019" y="2712902"/>
            <a:ext cx="272961" cy="431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8" descr="Billy Goat, Goat, Goatee, Animal, Mammals, Nature">
            <a:extLst>
              <a:ext uri="{FF2B5EF4-FFF2-40B4-BE49-F238E27FC236}">
                <a16:creationId xmlns:a16="http://schemas.microsoft.com/office/drawing/2014/main" id="{FFBF9433-60F8-460A-8B63-0D9D63C45B9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41780" y="2880615"/>
            <a:ext cx="442213" cy="295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0" descr="Chicken, Farm, Poultry, Bird, Animal, Hen, Livestock">
            <a:extLst>
              <a:ext uri="{FF2B5EF4-FFF2-40B4-BE49-F238E27FC236}">
                <a16:creationId xmlns:a16="http://schemas.microsoft.com/office/drawing/2014/main" id="{24C2B706-6464-46CE-A8BD-C96158E34C9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88610" y="3502574"/>
            <a:ext cx="444990" cy="295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2" descr="leather brown craft handbag wallet textile handicraft pocket leather craft business card wallet fashion accessory coin purse">
            <a:extLst>
              <a:ext uri="{FF2B5EF4-FFF2-40B4-BE49-F238E27FC236}">
                <a16:creationId xmlns:a16="http://schemas.microsoft.com/office/drawing/2014/main" id="{571DB16F-FC20-4633-A2F3-8E8D50DF1A08}"/>
              </a:ext>
            </a:extLst>
          </p:cNvPr>
          <p:cNvPicPr>
            <a:picLocks noChangeAspect="1" noChangeArrowheads="1"/>
          </p:cNvPicPr>
          <p:nvPr/>
        </p:nvPicPr>
        <p:blipFill>
          <a:blip r:embed="rId18" cstate="print"/>
          <a:srcRect/>
          <a:stretch>
            <a:fillRect/>
          </a:stretch>
        </p:blipFill>
        <p:spPr bwMode="auto">
          <a:xfrm>
            <a:off x="1610513" y="4229946"/>
            <a:ext cx="370687" cy="279398"/>
          </a:xfrm>
          <a:prstGeom prst="rect">
            <a:avLst/>
          </a:prstGeom>
          <a:noFill/>
          <a:ln w="9525">
            <a:noFill/>
            <a:miter lim="800000"/>
            <a:headEnd/>
            <a:tailEnd/>
          </a:ln>
        </p:spPr>
      </p:pic>
      <p:pic>
        <p:nvPicPr>
          <p:cNvPr id="16" name="Picture 3" descr="milk_20180626_1257335257">
            <a:extLst>
              <a:ext uri="{FF2B5EF4-FFF2-40B4-BE49-F238E27FC236}">
                <a16:creationId xmlns:a16="http://schemas.microsoft.com/office/drawing/2014/main" id="{7FA8C018-CF11-4FDD-8EC3-D3E06A365F3A}"/>
              </a:ext>
            </a:extLst>
          </p:cNvPr>
          <p:cNvPicPr>
            <a:picLocks noChangeAspect="1" noChangeArrowheads="1"/>
          </p:cNvPicPr>
          <p:nvPr/>
        </p:nvPicPr>
        <p:blipFill>
          <a:blip r:embed="rId19" cstate="print"/>
          <a:srcRect/>
          <a:stretch>
            <a:fillRect/>
          </a:stretch>
        </p:blipFill>
        <p:spPr bwMode="auto">
          <a:xfrm>
            <a:off x="2133600" y="4191000"/>
            <a:ext cx="330043" cy="339609"/>
          </a:xfrm>
          <a:prstGeom prst="rect">
            <a:avLst/>
          </a:prstGeom>
          <a:noFill/>
          <a:ln w="9525">
            <a:noFill/>
            <a:miter lim="800000"/>
            <a:headEnd/>
            <a:tailEnd/>
          </a:ln>
        </p:spPr>
      </p:pic>
      <p:pic>
        <p:nvPicPr>
          <p:cNvPr id="17" name="Picture 4" descr="animals_20121116_1111378427">
            <a:extLst>
              <a:ext uri="{FF2B5EF4-FFF2-40B4-BE49-F238E27FC236}">
                <a16:creationId xmlns:a16="http://schemas.microsoft.com/office/drawing/2014/main" id="{63C2BE02-258A-44CB-AF60-1D10262EA49C}"/>
              </a:ext>
            </a:extLst>
          </p:cNvPr>
          <p:cNvPicPr>
            <a:picLocks noChangeAspect="1" noChangeArrowheads="1"/>
          </p:cNvPicPr>
          <p:nvPr/>
        </p:nvPicPr>
        <p:blipFill>
          <a:blip r:embed="rId20" cstate="print"/>
          <a:srcRect/>
          <a:stretch>
            <a:fillRect/>
          </a:stretch>
        </p:blipFill>
        <p:spPr bwMode="auto">
          <a:xfrm>
            <a:off x="1510233" y="4953607"/>
            <a:ext cx="317183" cy="365760"/>
          </a:xfrm>
          <a:prstGeom prst="rect">
            <a:avLst/>
          </a:prstGeom>
          <a:noFill/>
          <a:ln w="9525">
            <a:noFill/>
            <a:miter lim="800000"/>
            <a:headEnd/>
            <a:tailEnd/>
          </a:ln>
        </p:spPr>
      </p:pic>
      <p:pic>
        <p:nvPicPr>
          <p:cNvPr id="18" name="Picture 5" descr="Food, Animals, Eggs, Chicken Eggs, Brown Eggs, Fresh">
            <a:extLst>
              <a:ext uri="{FF2B5EF4-FFF2-40B4-BE49-F238E27FC236}">
                <a16:creationId xmlns:a16="http://schemas.microsoft.com/office/drawing/2014/main" id="{47E3696A-16F4-4793-AEB5-FDB4378D0B9D}"/>
              </a:ext>
            </a:extLst>
          </p:cNvPr>
          <p:cNvPicPr>
            <a:picLocks noChangeAspect="1" noChangeArrowheads="1"/>
          </p:cNvPicPr>
          <p:nvPr/>
        </p:nvPicPr>
        <p:blipFill>
          <a:blip r:embed="rId21" cstate="print"/>
          <a:srcRect/>
          <a:stretch>
            <a:fillRect/>
          </a:stretch>
        </p:blipFill>
        <p:spPr bwMode="auto">
          <a:xfrm>
            <a:off x="2057400" y="5029199"/>
            <a:ext cx="433137" cy="365760"/>
          </a:xfrm>
          <a:prstGeom prst="rect">
            <a:avLst/>
          </a:prstGeom>
          <a:noFill/>
          <a:ln w="9525">
            <a:noFill/>
            <a:miter lim="800000"/>
            <a:headEnd/>
            <a:tailEnd/>
          </a:ln>
        </p:spPr>
      </p:pic>
      <p:pic>
        <p:nvPicPr>
          <p:cNvPr id="19" name="Picture 2" descr="Wool, Shop, Hobby, Craft, Store, Design, Fashion">
            <a:extLst>
              <a:ext uri="{FF2B5EF4-FFF2-40B4-BE49-F238E27FC236}">
                <a16:creationId xmlns:a16="http://schemas.microsoft.com/office/drawing/2014/main" id="{5C27EA68-329F-4E7A-9DBF-E8600CFAC69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490677" y="5728820"/>
            <a:ext cx="440057" cy="2933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Food, Salmon, Teriyaki, Fish, Eat, Dish, Restaurant">
            <a:extLst>
              <a:ext uri="{FF2B5EF4-FFF2-40B4-BE49-F238E27FC236}">
                <a16:creationId xmlns:a16="http://schemas.microsoft.com/office/drawing/2014/main" id="{A28605AE-0E40-49E3-B1B9-288DD08065E3}"/>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057400" y="5791200"/>
            <a:ext cx="403385" cy="26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98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a:prstGeom prst="rect">
            <a:avLst/>
          </a:prstGeom>
        </p:spPr>
        <p:txBody>
          <a:bodyPr/>
          <a:lstStyle>
            <a:lvl1pPr>
              <a:defRPr sz="3600" baseline="0"/>
            </a:lvl1pPr>
          </a:lstStyle>
          <a:p>
            <a:r>
              <a:rPr lang="en-US" dirty="0"/>
              <a:t>MM Index</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1432474119"/>
              </p:ext>
            </p:extLst>
          </p:nvPr>
        </p:nvGraphicFramePr>
        <p:xfrm>
          <a:off x="457200" y="1219200"/>
          <a:ext cx="8001000" cy="4844869"/>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5791200">
                  <a:extLst>
                    <a:ext uri="{9D8B030D-6E8A-4147-A177-3AD203B41FA5}">
                      <a16:colId xmlns:a16="http://schemas.microsoft.com/office/drawing/2014/main" val="20002"/>
                    </a:ext>
                  </a:extLst>
                </a:gridCol>
              </a:tblGrid>
              <a:tr h="638629">
                <a:tc>
                  <a:txBody>
                    <a:bodyPr/>
                    <a:lstStyle/>
                    <a:p>
                      <a:pPr algn="ctr"/>
                      <a:r>
                        <a:rPr lang="en-US" dirty="0">
                          <a:solidFill>
                            <a:schemeClr val="tx1"/>
                          </a:solidFill>
                        </a:rPr>
                        <a:t>Slide#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Thumbnail</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Source and Attribution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38629">
                <a:tc>
                  <a:txBody>
                    <a:bodyPr/>
                    <a:lstStyle/>
                    <a:p>
                      <a:r>
                        <a:rPr lang="en-US" sz="1200" dirty="0">
                          <a:solidFill>
                            <a:schemeClr val="tx1"/>
                          </a:solidFill>
                        </a:rPr>
                        <a:t>5</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hlinkClick r:id="rId3"/>
                        </a:rPr>
                        <a:t>https://pixabay.com/vectors/hunter-hunting-dog-adult-animal-3614043/</a:t>
                      </a:r>
                      <a:endParaRPr lang="en-IN" sz="1200" dirty="0"/>
                    </a:p>
                    <a:p>
                      <a:r>
                        <a:rPr lang="en-IN" sz="1200" dirty="0">
                          <a:hlinkClick r:id="rId4"/>
                        </a:rPr>
                        <a:t>https://www.needpix.com/photo/1121467/animals-hunting-hunting-hunter-target-shooting-rifle-gun-men-shooting-a-weapon-clothing</a:t>
                      </a:r>
                      <a:endParaRPr lang="en-IN" sz="1200" dirty="0"/>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38629">
                <a:tc>
                  <a:txBody>
                    <a:bodyPr/>
                    <a:lstStyle/>
                    <a:p>
                      <a:r>
                        <a:rPr lang="en-US" sz="1200" dirty="0">
                          <a:solidFill>
                            <a:schemeClr val="tx1"/>
                          </a:solidFill>
                        </a:rPr>
                        <a:t>8</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latin typeface="+mn-lt"/>
                          <a:ea typeface="+mn-ea"/>
                          <a:cs typeface="+mn-cs"/>
                          <a:hlinkClick r:id="rId5"/>
                        </a:rPr>
                        <a:t>https://www.maxpixel.net/Farm-Breeding-Cows-Mammal-Cow-Brown-Animal-Cattle-3515521</a:t>
                      </a:r>
                      <a:endParaRPr lang="en-US" sz="1200" kern="1200" dirty="0">
                        <a:solidFill>
                          <a:schemeClr val="tx1"/>
                        </a:solidFill>
                        <a:latin typeface="+mn-lt"/>
                        <a:ea typeface="+mn-ea"/>
                        <a:cs typeface="+mn-cs"/>
                      </a:endParaRP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38629">
                <a:tc>
                  <a:txBody>
                    <a:bodyPr/>
                    <a:lstStyle/>
                    <a:p>
                      <a:r>
                        <a:rPr lang="en-US" sz="1200" dirty="0">
                          <a:solidFill>
                            <a:schemeClr val="tx1"/>
                          </a:solidFill>
                        </a:rPr>
                        <a:t>11</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hlinkClick r:id="rId6"/>
                        </a:rPr>
                        <a:t>https://pixabay.com/photos/cows-feeding-eating-milking-stalls-1086049/</a:t>
                      </a:r>
                      <a:endParaRPr lang="en-IN" sz="1200" dirty="0"/>
                    </a:p>
                    <a:p>
                      <a:r>
                        <a:rPr lang="en-IN" sz="1200" dirty="0">
                          <a:hlinkClick r:id="rId7"/>
                        </a:rPr>
                        <a:t>https://www.rawpixel.com/image/2288453/free-photo-image-cow-animal-carrier</a:t>
                      </a:r>
                      <a:endParaRPr lang="en-IN" sz="1200" dirty="0"/>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38629">
                <a:tc>
                  <a:txBody>
                    <a:bodyPr/>
                    <a:lstStyle/>
                    <a:p>
                      <a:r>
                        <a:rPr lang="en-US" sz="1200" dirty="0">
                          <a:solidFill>
                            <a:schemeClr val="tx1"/>
                          </a:solidFill>
                        </a:rPr>
                        <a:t>12</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hlinkClick r:id="rId8"/>
                        </a:rPr>
                        <a:t>https://www.pxfuel.com/en/free-photo-xifeq</a:t>
                      </a:r>
                      <a:endParaRPr lang="en-IN" sz="1200" dirty="0"/>
                    </a:p>
                    <a:p>
                      <a:r>
                        <a:rPr lang="en-IN" sz="1200" dirty="0">
                          <a:hlinkClick r:id="rId9"/>
                        </a:rPr>
                        <a:t>https://pxhere.com/en/photo/845431</a:t>
                      </a:r>
                      <a:endParaRPr lang="en-IN" sz="1200" dirty="0"/>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38629">
                <a:tc>
                  <a:txBody>
                    <a:bodyPr/>
                    <a:lstStyle/>
                    <a:p>
                      <a:r>
                        <a:rPr lang="en-US" sz="1200" dirty="0">
                          <a:solidFill>
                            <a:schemeClr val="tx1"/>
                          </a:solidFill>
                        </a:rPr>
                        <a:t>13</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u="sng" kern="1200" dirty="0">
                          <a:solidFill>
                            <a:schemeClr val="tx1"/>
                          </a:solidFill>
                          <a:latin typeface="+mn-lt"/>
                          <a:ea typeface="+mn-ea"/>
                          <a:cs typeface="+mn-cs"/>
                          <a:hlinkClick r:id="rId10"/>
                        </a:rPr>
                        <a:t>https://www.flickr.com/photos/oxfameastafrica/5932898630</a:t>
                      </a:r>
                      <a:r>
                        <a:rPr lang="en-US" sz="1200" u="sng" kern="1200" dirty="0">
                          <a:solidFill>
                            <a:schemeClr val="tx1"/>
                          </a:solidFill>
                          <a:latin typeface="+mn-lt"/>
                          <a:ea typeface="+mn-ea"/>
                          <a:cs typeface="+mn-cs"/>
                        </a:rPr>
                        <a:t> – CC BY 2.0 - </a:t>
                      </a:r>
                      <a:r>
                        <a:rPr lang="en-IN" sz="1200" b="1" i="0" u="none" strike="noStrike" kern="1200" dirty="0">
                          <a:solidFill>
                            <a:schemeClr val="tx1"/>
                          </a:solidFill>
                          <a:effectLst/>
                          <a:latin typeface="+mn-lt"/>
                          <a:ea typeface="+mn-ea"/>
                          <a:cs typeface="+mn-cs"/>
                          <a:hlinkClick r:id="rId11" tooltip="Go to Oxfam East Africa's photostream"/>
                        </a:rPr>
                        <a:t>Oxfam East Africa</a:t>
                      </a:r>
                      <a:br>
                        <a:rPr lang="en-IN" sz="1200" dirty="0"/>
                      </a:b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38629">
                <a:tc>
                  <a:txBody>
                    <a:bodyPr/>
                    <a:lstStyle/>
                    <a:p>
                      <a:r>
                        <a:rPr lang="en-US" sz="1200" dirty="0">
                          <a:solidFill>
                            <a:schemeClr val="tx1"/>
                          </a:solidFill>
                        </a:rPr>
                        <a:t>15</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hlinkClick r:id="rId12"/>
                        </a:rPr>
                        <a:t>https://www.flickr.com/photos/oxfameastafrica/5930966888</a:t>
                      </a:r>
                      <a:r>
                        <a:rPr lang="en-IN" sz="1200" dirty="0"/>
                        <a:t> – CC BY 2.0 - </a:t>
                      </a:r>
                      <a:r>
                        <a:rPr lang="en-IN" sz="1200" b="1" i="0" u="none" strike="noStrike" kern="1200" dirty="0">
                          <a:solidFill>
                            <a:schemeClr val="tx1"/>
                          </a:solidFill>
                          <a:effectLst/>
                          <a:latin typeface="+mn-lt"/>
                          <a:ea typeface="+mn-ea"/>
                          <a:cs typeface="+mn-cs"/>
                          <a:hlinkClick r:id="rId11" tooltip="Go to Oxfam East Africa's photostream"/>
                        </a:rPr>
                        <a:t>Oxfam East Africa</a:t>
                      </a:r>
                      <a:br>
                        <a:rPr lang="en-IN" sz="1200" dirty="0"/>
                      </a:br>
                      <a:r>
                        <a:rPr lang="en-IN" sz="1200" dirty="0">
                          <a:hlinkClick r:id="rId13"/>
                        </a:rPr>
                        <a:t>https://www.pikrepo.com/fuclq/brown-and-black-horse-drinking-water</a:t>
                      </a:r>
                      <a:endParaRPr lang="en-IN" sz="1200" dirty="0"/>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pic>
        <p:nvPicPr>
          <p:cNvPr id="6" name="Picture 2" descr="Hunter, Hunting, Dog, Adult, Animal, Domestic, Fauna">
            <a:extLst>
              <a:ext uri="{FF2B5EF4-FFF2-40B4-BE49-F238E27FC236}">
                <a16:creationId xmlns:a16="http://schemas.microsoft.com/office/drawing/2014/main" id="{F6C890EE-4CFC-44DB-8D67-8E22CD621C3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09424" y="1934152"/>
            <a:ext cx="428048" cy="428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nimals hunting hunting hunter free photo">
            <a:extLst>
              <a:ext uri="{FF2B5EF4-FFF2-40B4-BE49-F238E27FC236}">
                <a16:creationId xmlns:a16="http://schemas.microsoft.com/office/drawing/2014/main" id="{0EE8CE25-5494-4F15-86D5-C92226CAC02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20585" y="1952508"/>
            <a:ext cx="561306" cy="5613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ws, Cattle, Animal, Mammal, Cow Brown, Breeding, Farm">
            <a:extLst>
              <a:ext uri="{FF2B5EF4-FFF2-40B4-BE49-F238E27FC236}">
                <a16:creationId xmlns:a16="http://schemas.microsoft.com/office/drawing/2014/main" id="{09926D64-FE39-485C-9235-366F0BA43267}"/>
              </a:ext>
            </a:extLst>
          </p:cNvPr>
          <p:cNvPicPr>
            <a:picLocks noChangeAspect="1" noChangeArrowheads="1"/>
          </p:cNvPicPr>
          <p:nvPr/>
        </p:nvPicPr>
        <p:blipFill>
          <a:blip r:embed="rId16" cstate="print"/>
          <a:srcRect/>
          <a:stretch>
            <a:fillRect/>
          </a:stretch>
        </p:blipFill>
        <p:spPr bwMode="auto">
          <a:xfrm>
            <a:off x="1676400" y="2875096"/>
            <a:ext cx="533400" cy="325304"/>
          </a:xfrm>
          <a:prstGeom prst="rect">
            <a:avLst/>
          </a:prstGeom>
          <a:noFill/>
          <a:ln w="9525">
            <a:noFill/>
            <a:miter lim="800000"/>
            <a:headEnd/>
            <a:tailEnd/>
          </a:ln>
        </p:spPr>
      </p:pic>
      <p:pic>
        <p:nvPicPr>
          <p:cNvPr id="9" name="Picture 2" descr="Cows, Feeding, Eating, Milking, Stalls, Farm">
            <a:extLst>
              <a:ext uri="{FF2B5EF4-FFF2-40B4-BE49-F238E27FC236}">
                <a16:creationId xmlns:a16="http://schemas.microsoft.com/office/drawing/2014/main" id="{12DCCD36-765F-4CC2-9086-F84FA0D408E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88498" y="3438226"/>
            <a:ext cx="536648" cy="3829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enned cattle undergoing an inspection for signs of central nervous system disorders. Original image sourced from US… ">
            <a:extLst>
              <a:ext uri="{FF2B5EF4-FFF2-40B4-BE49-F238E27FC236}">
                <a16:creationId xmlns:a16="http://schemas.microsoft.com/office/drawing/2014/main" id="{FB81AB97-409A-46BB-B487-22870A281A0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57400" y="3505200"/>
            <a:ext cx="562781" cy="4018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ickens droves, feeding, farm, hens, spout, range, poultry, agriculture, animal husbandry, country life">
            <a:extLst>
              <a:ext uri="{FF2B5EF4-FFF2-40B4-BE49-F238E27FC236}">
                <a16:creationId xmlns:a16="http://schemas.microsoft.com/office/drawing/2014/main" id="{99AF9287-8ED3-474C-9A47-9C803F963D8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475928" y="4112879"/>
            <a:ext cx="461544" cy="3829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andscape outdoor field farm countryside animal summer feed rural herd pasture grazing livestock ranch horse soil agriculture farmland equestrian equine riding horses feeding mare ecosystem breed oats corral pack animal cattle like mammal horse like mammal quarter horses">
            <a:extLst>
              <a:ext uri="{FF2B5EF4-FFF2-40B4-BE49-F238E27FC236}">
                <a16:creationId xmlns:a16="http://schemas.microsoft.com/office/drawing/2014/main" id="{93D872FE-89C4-4C27-8A8E-68F1AF23922E}"/>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988331" y="4120739"/>
            <a:ext cx="653298" cy="2988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5932898630_7d6aaa43c0_z">
            <a:extLst>
              <a:ext uri="{FF2B5EF4-FFF2-40B4-BE49-F238E27FC236}">
                <a16:creationId xmlns:a16="http://schemas.microsoft.com/office/drawing/2014/main" id="{8B3B7DE5-035A-44D6-A693-62456B9EE8F7}"/>
              </a:ext>
            </a:extLst>
          </p:cNvPr>
          <p:cNvPicPr>
            <a:picLocks noChangeAspect="1" noChangeArrowheads="1"/>
          </p:cNvPicPr>
          <p:nvPr/>
        </p:nvPicPr>
        <p:blipFill>
          <a:blip r:embed="rId21" cstate="print"/>
          <a:srcRect/>
          <a:stretch>
            <a:fillRect/>
          </a:stretch>
        </p:blipFill>
        <p:spPr bwMode="auto">
          <a:xfrm>
            <a:off x="1676400" y="4800600"/>
            <a:ext cx="433212" cy="288808"/>
          </a:xfrm>
          <a:prstGeom prst="rect">
            <a:avLst/>
          </a:prstGeom>
          <a:noFill/>
          <a:ln w="9525">
            <a:noFill/>
            <a:miter lim="800000"/>
            <a:headEnd/>
            <a:tailEnd/>
          </a:ln>
        </p:spPr>
      </p:pic>
      <p:pic>
        <p:nvPicPr>
          <p:cNvPr id="14" name="Picture 2">
            <a:extLst>
              <a:ext uri="{FF2B5EF4-FFF2-40B4-BE49-F238E27FC236}">
                <a16:creationId xmlns:a16="http://schemas.microsoft.com/office/drawing/2014/main" id="{4B8E04F7-9FA1-49F5-B7D2-2D9DD07F73E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467848" y="5466274"/>
            <a:ext cx="391559" cy="2611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5DD01A4-D8DE-4637-A33A-48B10C6C0D63}"/>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057400" y="5486400"/>
            <a:ext cx="498999" cy="33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487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a:prstGeom prst="rect">
            <a:avLst/>
          </a:prstGeom>
        </p:spPr>
        <p:txBody>
          <a:bodyPr/>
          <a:lstStyle>
            <a:lvl1pPr>
              <a:defRPr sz="3600" baseline="0"/>
            </a:lvl1pPr>
          </a:lstStyle>
          <a:p>
            <a:r>
              <a:rPr lang="en-US" dirty="0"/>
              <a:t>MM Index</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2714332045"/>
              </p:ext>
            </p:extLst>
          </p:nvPr>
        </p:nvGraphicFramePr>
        <p:xfrm>
          <a:off x="457200" y="990600"/>
          <a:ext cx="7696200" cy="51816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5486400">
                  <a:extLst>
                    <a:ext uri="{9D8B030D-6E8A-4147-A177-3AD203B41FA5}">
                      <a16:colId xmlns:a16="http://schemas.microsoft.com/office/drawing/2014/main" val="20002"/>
                    </a:ext>
                  </a:extLst>
                </a:gridCol>
              </a:tblGrid>
              <a:tr h="457200">
                <a:tc>
                  <a:txBody>
                    <a:bodyPr/>
                    <a:lstStyle/>
                    <a:p>
                      <a:pPr algn="ctr"/>
                      <a:r>
                        <a:rPr lang="en-US" dirty="0">
                          <a:solidFill>
                            <a:schemeClr val="tx1"/>
                          </a:solidFill>
                        </a:rPr>
                        <a:t>Slide#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Thumbnail</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Source and Attribution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38629">
                <a:tc>
                  <a:txBody>
                    <a:bodyPr/>
                    <a:lstStyle/>
                    <a:p>
                      <a:r>
                        <a:rPr lang="en-US" sz="1200" dirty="0">
                          <a:solidFill>
                            <a:schemeClr val="tx1"/>
                          </a:solidFill>
                        </a:rPr>
                        <a:t>15</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hlinkClick r:id="rId3"/>
                        </a:rPr>
                        <a:t>https://pixnio.com/fauna-animals/cows-and-calves/agriculturelivestock-cattle-nature-cow-animal-bovine</a:t>
                      </a:r>
                      <a:endParaRPr lang="en-IN" sz="1200" dirty="0"/>
                    </a:p>
                    <a:p>
                      <a:r>
                        <a:rPr lang="en-IN" sz="1200" dirty="0">
                          <a:hlinkClick r:id="rId4"/>
                        </a:rPr>
                        <a:t>https://pxhere.com/en/photo/1589793</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38629">
                <a:tc>
                  <a:txBody>
                    <a:bodyPr/>
                    <a:lstStyle/>
                    <a:p>
                      <a:r>
                        <a:rPr lang="en-US" sz="1200" dirty="0">
                          <a:solidFill>
                            <a:schemeClr val="tx1"/>
                          </a:solidFill>
                        </a:rPr>
                        <a:t>16</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hlinkClick r:id="rId5"/>
                        </a:rPr>
                        <a:t>https://pixabay.com/photos/poultry-farming-africa-moshi-2738652/</a:t>
                      </a:r>
                      <a:endParaRPr lang="en-IN"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hlinkClick r:id="rId6"/>
                        </a:rPr>
                        <a:t>https://www.pickpik.com/chicken-coop-farm-chickens-coop-chicken-poultry-130378</a:t>
                      </a:r>
                      <a:endParaRPr lang="en-IN" sz="1200" dirty="0"/>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38629">
                <a:tc>
                  <a:txBody>
                    <a:bodyPr/>
                    <a:lstStyle/>
                    <a:p>
                      <a:r>
                        <a:rPr lang="en-US" sz="1200" dirty="0">
                          <a:solidFill>
                            <a:schemeClr val="tx1"/>
                          </a:solidFill>
                        </a:rPr>
                        <a:t>16</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hlinkClick r:id="rId7"/>
                        </a:rPr>
                        <a:t>https://pixabay.com/photos/cow-indian-holy-cow-hinduism-hindu-2755518/</a:t>
                      </a:r>
                      <a:endParaRPr lang="en-IN"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hlinkClick r:id="rId8"/>
                        </a:rPr>
                        <a:t>https://pixabay.com/photos/black-fur-veal-livestock-farm-786693/</a:t>
                      </a:r>
                      <a:endParaRPr lang="en-IN" sz="1200" dirty="0"/>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38629">
                <a:tc>
                  <a:txBody>
                    <a:bodyPr/>
                    <a:lstStyle/>
                    <a:p>
                      <a:r>
                        <a:rPr lang="en-US" sz="1200" dirty="0">
                          <a:solidFill>
                            <a:schemeClr val="tx1"/>
                          </a:solidFill>
                        </a:rPr>
                        <a:t>17</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hlinkClick r:id="rId9"/>
                        </a:rPr>
                        <a:t>https://www.flickr.com/photos/7326810@N08/2479890092/</a:t>
                      </a:r>
                      <a:r>
                        <a:rPr lang="en-IN" sz="1200" dirty="0"/>
                        <a:t> - CC BY 2.0 – </a:t>
                      </a:r>
                      <a:r>
                        <a:rPr lang="en-IN" sz="1200" b="1" i="0" u="sng" kern="1200" dirty="0">
                          <a:solidFill>
                            <a:schemeClr val="tx1"/>
                          </a:solidFill>
                          <a:effectLst/>
                          <a:latin typeface="+mn-lt"/>
                          <a:ea typeface="+mn-ea"/>
                          <a:cs typeface="+mn-cs"/>
                          <a:hlinkClick r:id="rId10" tooltip="Go to Jean's photostream"/>
                        </a:rPr>
                        <a:t>Jean</a:t>
                      </a:r>
                      <a:endParaRPr lang="en-IN" sz="1200" b="1" i="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hlinkClick r:id="rId11"/>
                        </a:rPr>
                        <a:t>https://www.pexels.com/photo/animal-animals-bathing-animal-buffalos-1918788/</a:t>
                      </a:r>
                      <a:endParaRPr lang="en-IN" sz="1200" dirty="0"/>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63880">
                <a:tc>
                  <a:txBody>
                    <a:bodyPr/>
                    <a:lstStyle/>
                    <a:p>
                      <a:r>
                        <a:rPr lang="en-US" sz="1200" dirty="0">
                          <a:solidFill>
                            <a:schemeClr val="tx1"/>
                          </a:solidFill>
                        </a:rPr>
                        <a:t>18</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https://pixabay.com/photos/cow-indian-holy-cow-hinduism-hindu-2808149/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38629">
                <a:tc>
                  <a:txBody>
                    <a:bodyPr/>
                    <a:lstStyle/>
                    <a:p>
                      <a:r>
                        <a:rPr lang="en-US" sz="1200" dirty="0">
                          <a:solidFill>
                            <a:schemeClr val="tx1"/>
                          </a:solidFill>
                        </a:rPr>
                        <a:t>19</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hlinkClick r:id="rId12"/>
                        </a:rPr>
                        <a:t>https://publicdomainvectors.org/en/free-clipart/Vector-illustration-of-pig-with-a-monocle-in-its-right-eye/19443.html</a:t>
                      </a:r>
                      <a:endParaRPr lang="en-IN" sz="1200" dirty="0"/>
                    </a:p>
                    <a:p>
                      <a:r>
                        <a:rPr lang="en-IN" sz="1200" dirty="0">
                          <a:hlinkClick r:id="rId13"/>
                        </a:rPr>
                        <a:t>https://pixabay.com/illustrations/agribusiness-agriculture-livestock-1487029/</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960120">
                <a:tc>
                  <a:txBody>
                    <a:bodyPr/>
                    <a:lstStyle/>
                    <a:p>
                      <a:r>
                        <a:rPr lang="en-US" sz="1200" dirty="0">
                          <a:solidFill>
                            <a:schemeClr val="tx1"/>
                          </a:solidFill>
                        </a:rPr>
                        <a:t>20</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hlinkClick r:id="rId14"/>
                        </a:rPr>
                        <a:t>https://pixnio.com/science/veterinary-medicine/man-assists-with-the-calving-process</a:t>
                      </a:r>
                      <a:endParaRPr lang="en-IN" sz="1200" dirty="0"/>
                    </a:p>
                    <a:p>
                      <a:r>
                        <a:rPr lang="en-IN" sz="1200" dirty="0">
                          <a:hlinkClick r:id="rId15"/>
                        </a:rPr>
                        <a:t>https://pixnio.com/science/veterinary-medicine/clinician-is-bleeding-a-horses-jugular-vein-to-test-it-for-the-arboviral-disease</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15" name="Picture 6" descr="cow nature animal farm wildlife water watercourse stream bank zoo">
            <a:extLst>
              <a:ext uri="{FF2B5EF4-FFF2-40B4-BE49-F238E27FC236}">
                <a16:creationId xmlns:a16="http://schemas.microsoft.com/office/drawing/2014/main" id="{8F277413-905C-4147-8E38-264B09154E2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57400" y="1600200"/>
            <a:ext cx="498536" cy="3323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8486223-8D67-4E6F-AF73-7D0149548B8E}"/>
              </a:ext>
            </a:extLst>
          </p:cNvPr>
          <p:cNvPicPr>
            <a:picLocks noChangeAspect="1"/>
          </p:cNvPicPr>
          <p:nvPr/>
        </p:nvPicPr>
        <p:blipFill>
          <a:blip r:embed="rId17" cstate="print"/>
          <a:stretch>
            <a:fillRect/>
          </a:stretch>
        </p:blipFill>
        <p:spPr>
          <a:xfrm>
            <a:off x="1447800" y="1614359"/>
            <a:ext cx="457200" cy="304038"/>
          </a:xfrm>
          <a:prstGeom prst="rect">
            <a:avLst/>
          </a:prstGeom>
        </p:spPr>
      </p:pic>
      <p:pic>
        <p:nvPicPr>
          <p:cNvPr id="17" name="Picture 2" descr="Poultry Farming, Africa, Moshi, Tanzania, Chicken">
            <a:extLst>
              <a:ext uri="{FF2B5EF4-FFF2-40B4-BE49-F238E27FC236}">
                <a16:creationId xmlns:a16="http://schemas.microsoft.com/office/drawing/2014/main" id="{22B79A3F-B0E1-422F-9BCA-DFCB9897B7A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495304" y="2164553"/>
            <a:ext cx="412831" cy="3096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white chicken lot">
            <a:extLst>
              <a:ext uri="{FF2B5EF4-FFF2-40B4-BE49-F238E27FC236}">
                <a16:creationId xmlns:a16="http://schemas.microsoft.com/office/drawing/2014/main" id="{EC2C557D-D421-4A59-A476-5D5355E3498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057400" y="2209800"/>
            <a:ext cx="537180" cy="3696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ow, Indian, Holy Cow, Hinduism, Hindu, Religion, Milk">
            <a:extLst>
              <a:ext uri="{FF2B5EF4-FFF2-40B4-BE49-F238E27FC236}">
                <a16:creationId xmlns:a16="http://schemas.microsoft.com/office/drawing/2014/main" id="{F2053F1A-C5C1-474D-A8C1-8AD71E96ADF6}"/>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432137" y="2827010"/>
            <a:ext cx="528990" cy="3967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Black Fur, Veal, Livestock, Farm, Cattle Barn">
            <a:extLst>
              <a:ext uri="{FF2B5EF4-FFF2-40B4-BE49-F238E27FC236}">
                <a16:creationId xmlns:a16="http://schemas.microsoft.com/office/drawing/2014/main" id="{59A0A856-A63F-42FF-AA16-83665016DD8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22765" y="2860965"/>
            <a:ext cx="584590" cy="3288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American Saddlebred Bathing | Jean | Flickr">
            <a:extLst>
              <a:ext uri="{FF2B5EF4-FFF2-40B4-BE49-F238E27FC236}">
                <a16:creationId xmlns:a16="http://schemas.microsoft.com/office/drawing/2014/main" id="{2B4D7B15-000A-4933-B1CF-2EEDEEFA1FC6}"/>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484956" y="3479641"/>
            <a:ext cx="329339" cy="3649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animal, animals, bathing animal">
            <a:extLst>
              <a:ext uri="{FF2B5EF4-FFF2-40B4-BE49-F238E27FC236}">
                <a16:creationId xmlns:a16="http://schemas.microsoft.com/office/drawing/2014/main" id="{5193B936-C95D-49D8-BFCA-2BA367B1C2CA}"/>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057400" y="3581400"/>
            <a:ext cx="425718" cy="3192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ow, Indian, Holy Cow, Hinduism, Hindu, Religion, Milk">
            <a:extLst>
              <a:ext uri="{FF2B5EF4-FFF2-40B4-BE49-F238E27FC236}">
                <a16:creationId xmlns:a16="http://schemas.microsoft.com/office/drawing/2014/main" id="{23012105-A7B5-4B49-B7A2-4E42033DA170}"/>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752600" y="4114800"/>
            <a:ext cx="467414" cy="3505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Agribusiness, Agriculture, Livestock, Animal Disease">
            <a:extLst>
              <a:ext uri="{FF2B5EF4-FFF2-40B4-BE49-F238E27FC236}">
                <a16:creationId xmlns:a16="http://schemas.microsoft.com/office/drawing/2014/main" id="{59952DEF-4729-4C07-B4F8-8E32786E4F56}"/>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447800" y="4542065"/>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Vector illustration of pig with a monocle in its right eye">
            <a:extLst>
              <a:ext uri="{FF2B5EF4-FFF2-40B4-BE49-F238E27FC236}">
                <a16:creationId xmlns:a16="http://schemas.microsoft.com/office/drawing/2014/main" id="{47C73710-3714-42E3-B020-8BA3A8EEDD8D}"/>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981200" y="4724400"/>
            <a:ext cx="627614" cy="44811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3938AC73-EDAC-4C06-A040-3EF05C528A41}"/>
              </a:ext>
            </a:extLst>
          </p:cNvPr>
          <p:cNvPicPr>
            <a:picLocks noChangeAspect="1"/>
          </p:cNvPicPr>
          <p:nvPr/>
        </p:nvPicPr>
        <p:blipFill>
          <a:blip r:embed="rId27" cstate="print"/>
          <a:stretch>
            <a:fillRect/>
          </a:stretch>
        </p:blipFill>
        <p:spPr>
          <a:xfrm>
            <a:off x="1447800" y="5411969"/>
            <a:ext cx="440258" cy="328831"/>
          </a:xfrm>
          <a:prstGeom prst="rect">
            <a:avLst/>
          </a:prstGeom>
        </p:spPr>
      </p:pic>
      <p:pic>
        <p:nvPicPr>
          <p:cNvPr id="27" name="Picture 26">
            <a:extLst>
              <a:ext uri="{FF2B5EF4-FFF2-40B4-BE49-F238E27FC236}">
                <a16:creationId xmlns:a16="http://schemas.microsoft.com/office/drawing/2014/main" id="{E551C0E3-5671-4309-8390-B7F2AA171864}"/>
              </a:ext>
            </a:extLst>
          </p:cNvPr>
          <p:cNvPicPr>
            <a:picLocks noChangeAspect="1"/>
          </p:cNvPicPr>
          <p:nvPr/>
        </p:nvPicPr>
        <p:blipFill>
          <a:blip r:embed="rId28" cstate="print"/>
          <a:stretch>
            <a:fillRect/>
          </a:stretch>
        </p:blipFill>
        <p:spPr>
          <a:xfrm>
            <a:off x="2133600" y="5486400"/>
            <a:ext cx="481212" cy="327648"/>
          </a:xfrm>
          <a:prstGeom prst="rect">
            <a:avLst/>
          </a:prstGeom>
        </p:spPr>
      </p:pic>
    </p:spTree>
    <p:extLst>
      <p:ext uri="{BB962C8B-B14F-4D97-AF65-F5344CB8AC3E}">
        <p14:creationId xmlns:p14="http://schemas.microsoft.com/office/powerpoint/2010/main" val="389018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63833" y="0"/>
            <a:ext cx="3436967" cy="646331"/>
          </a:xfrm>
          <a:prstGeom prst="rect">
            <a:avLst/>
          </a:prstGeom>
          <a:noFill/>
        </p:spPr>
        <p:txBody>
          <a:bodyPr wrap="none" rtlCol="0">
            <a:spAutoFit/>
          </a:bodyPr>
          <a:lstStyle/>
          <a:p>
            <a:pPr algn="ctr"/>
            <a:r>
              <a:rPr lang="en-US" sz="3600" b="1" dirty="0"/>
              <a:t>DOMESTICATION</a:t>
            </a:r>
          </a:p>
        </p:txBody>
      </p:sp>
      <p:sp>
        <p:nvSpPr>
          <p:cNvPr id="2" name="Arrow: Pentagon 1">
            <a:extLst>
              <a:ext uri="{FF2B5EF4-FFF2-40B4-BE49-F238E27FC236}">
                <a16:creationId xmlns:a16="http://schemas.microsoft.com/office/drawing/2014/main" id="{C5E132FC-AD49-4775-A97A-F5D1F07E5751}"/>
              </a:ext>
            </a:extLst>
          </p:cNvPr>
          <p:cNvSpPr/>
          <p:nvPr/>
        </p:nvSpPr>
        <p:spPr>
          <a:xfrm>
            <a:off x="367368" y="990600"/>
            <a:ext cx="4038600" cy="914400"/>
          </a:xfrm>
          <a:prstGeom prst="homePlat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Caring and controlling</a:t>
            </a:r>
            <a:endParaRPr lang="en-IN" sz="2800" b="1" dirty="0">
              <a:solidFill>
                <a:schemeClr val="tx1"/>
              </a:solidFill>
            </a:endParaRPr>
          </a:p>
        </p:txBody>
      </p:sp>
      <p:sp>
        <p:nvSpPr>
          <p:cNvPr id="6" name="Arrow: Pentagon 5">
            <a:extLst>
              <a:ext uri="{FF2B5EF4-FFF2-40B4-BE49-F238E27FC236}">
                <a16:creationId xmlns:a16="http://schemas.microsoft.com/office/drawing/2014/main" id="{010F918B-C343-4D79-ADD8-002FB07139E0}"/>
              </a:ext>
            </a:extLst>
          </p:cNvPr>
          <p:cNvSpPr/>
          <p:nvPr/>
        </p:nvSpPr>
        <p:spPr>
          <a:xfrm>
            <a:off x="776177" y="2203260"/>
            <a:ext cx="4038600" cy="914400"/>
          </a:xfrm>
          <a:prstGeom prst="homePlat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For companionship, food, work, wool, etc.</a:t>
            </a:r>
            <a:endParaRPr lang="en-IN" sz="2800" b="1" dirty="0">
              <a:solidFill>
                <a:schemeClr val="tx1"/>
              </a:solidFill>
            </a:endParaRPr>
          </a:p>
        </p:txBody>
      </p:sp>
      <p:sp>
        <p:nvSpPr>
          <p:cNvPr id="7" name="Arrow: Pentagon 6">
            <a:extLst>
              <a:ext uri="{FF2B5EF4-FFF2-40B4-BE49-F238E27FC236}">
                <a16:creationId xmlns:a16="http://schemas.microsoft.com/office/drawing/2014/main" id="{87CA588B-45F1-4772-A8AE-6AB96CBED10E}"/>
              </a:ext>
            </a:extLst>
          </p:cNvPr>
          <p:cNvSpPr/>
          <p:nvPr/>
        </p:nvSpPr>
        <p:spPr>
          <a:xfrm>
            <a:off x="1375866" y="3419388"/>
            <a:ext cx="4038600" cy="914400"/>
          </a:xfrm>
          <a:prstGeom prst="homePlat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Defining characteristic is selective breeding</a:t>
            </a:r>
            <a:endParaRPr lang="en-IN" sz="2800" b="1" dirty="0">
              <a:solidFill>
                <a:schemeClr val="tx1"/>
              </a:solidFill>
            </a:endParaRPr>
          </a:p>
        </p:txBody>
      </p:sp>
      <p:pic>
        <p:nvPicPr>
          <p:cNvPr id="2050" name="Picture 2" descr="Chihuahua, Dog, Tiny, Canine, Loved, Cute, Animal, Pet">
            <a:extLst>
              <a:ext uri="{FF2B5EF4-FFF2-40B4-BE49-F238E27FC236}">
                <a16:creationId xmlns:a16="http://schemas.microsoft.com/office/drawing/2014/main" id="{3413A1FC-1E53-48A8-89E2-CA0647BE2F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866" y="789402"/>
            <a:ext cx="2971800" cy="1981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Sheep, Head, Lamb, Nose, Glance, Look, Domestic">
            <a:extLst>
              <a:ext uri="{FF2B5EF4-FFF2-40B4-BE49-F238E27FC236}">
                <a16:creationId xmlns:a16="http://schemas.microsoft.com/office/drawing/2014/main" id="{221A01A0-0EA8-462E-BC7E-FCAA0BE487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155" y="2478881"/>
            <a:ext cx="2854818" cy="19002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Livestock, Cow, Cattle, Rural, Mammal, Farm, Domestic">
            <a:extLst>
              <a:ext uri="{FF2B5EF4-FFF2-40B4-BE49-F238E27FC236}">
                <a16:creationId xmlns:a16="http://schemas.microsoft.com/office/drawing/2014/main" id="{20BB22EC-301B-491E-B173-4D0233C6D4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4122021"/>
            <a:ext cx="1600200" cy="25321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Billy Goat, Goat, Goatee, Animal, Mammals, Nature">
            <a:extLst>
              <a:ext uri="{FF2B5EF4-FFF2-40B4-BE49-F238E27FC236}">
                <a16:creationId xmlns:a16="http://schemas.microsoft.com/office/drawing/2014/main" id="{B9BCF6BC-44D7-4843-899A-877AFB7F7E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9828" y="4729773"/>
            <a:ext cx="2592417" cy="17309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Chicken, Farm, Poultry, Bird, Animal, Hen, Livestock">
            <a:extLst>
              <a:ext uri="{FF2B5EF4-FFF2-40B4-BE49-F238E27FC236}">
                <a16:creationId xmlns:a16="http://schemas.microsoft.com/office/drawing/2014/main" id="{AD0A819D-2172-434F-B42B-76468D09272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 y="4667749"/>
            <a:ext cx="2608696" cy="17309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4" presetClass="entr" presetSubtype="10" fill="hold" nodeType="afterEffect">
                                  <p:stCondLst>
                                    <p:cond delay="500"/>
                                  </p:stCondLst>
                                  <p:childTnLst>
                                    <p:set>
                                      <p:cBhvr>
                                        <p:cTn id="10" dur="1" fill="hold">
                                          <p:stCondLst>
                                            <p:cond delay="0"/>
                                          </p:stCondLst>
                                        </p:cTn>
                                        <p:tgtEl>
                                          <p:spTgt spid="2054"/>
                                        </p:tgtEl>
                                        <p:attrNameLst>
                                          <p:attrName>style.visibility</p:attrName>
                                        </p:attrNameLst>
                                      </p:cBhvr>
                                      <p:to>
                                        <p:strVal val="visible"/>
                                      </p:to>
                                    </p:set>
                                    <p:animEffect transition="in" filter="randombar(horizontal)">
                                      <p:cBhvr>
                                        <p:cTn id="11" dur="1000"/>
                                        <p:tgtEl>
                                          <p:spTgt spid="2054"/>
                                        </p:tgtEl>
                                      </p:cBhvr>
                                    </p:animEffect>
                                  </p:childTnLst>
                                </p:cTn>
                              </p:par>
                            </p:childTnLst>
                          </p:cTn>
                        </p:par>
                        <p:par>
                          <p:cTn id="12" fill="hold">
                            <p:stCondLst>
                              <p:cond delay="2500"/>
                            </p:stCondLst>
                            <p:childTnLst>
                              <p:par>
                                <p:cTn id="13" presetID="22" presetClass="entr" presetSubtype="8"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4000"/>
                            </p:stCondLst>
                            <p:childTnLst>
                              <p:par>
                                <p:cTn id="17" presetID="14" presetClass="entr" presetSubtype="10" fill="hold" nodeType="afterEffect">
                                  <p:stCondLst>
                                    <p:cond delay="500"/>
                                  </p:stCondLst>
                                  <p:childTnLst>
                                    <p:set>
                                      <p:cBhvr>
                                        <p:cTn id="18" dur="1" fill="hold">
                                          <p:stCondLst>
                                            <p:cond delay="0"/>
                                          </p:stCondLst>
                                        </p:cTn>
                                        <p:tgtEl>
                                          <p:spTgt spid="2050"/>
                                        </p:tgtEl>
                                        <p:attrNameLst>
                                          <p:attrName>style.visibility</p:attrName>
                                        </p:attrNameLst>
                                      </p:cBhvr>
                                      <p:to>
                                        <p:strVal val="visible"/>
                                      </p:to>
                                    </p:set>
                                    <p:animEffect transition="in" filter="randombar(horizontal)">
                                      <p:cBhvr>
                                        <p:cTn id="19" dur="1000"/>
                                        <p:tgtEl>
                                          <p:spTgt spid="2050"/>
                                        </p:tgtEl>
                                      </p:cBhvr>
                                    </p:animEffect>
                                  </p:childTnLst>
                                </p:cTn>
                              </p:par>
                            </p:childTnLst>
                          </p:cTn>
                        </p:par>
                        <p:par>
                          <p:cTn id="20" fill="hold">
                            <p:stCondLst>
                              <p:cond delay="5500"/>
                            </p:stCondLst>
                            <p:childTnLst>
                              <p:par>
                                <p:cTn id="21" presetID="14" presetClass="entr" presetSubtype="10" fill="hold" nodeType="afterEffect">
                                  <p:stCondLst>
                                    <p:cond delay="500"/>
                                  </p:stCondLst>
                                  <p:childTnLst>
                                    <p:set>
                                      <p:cBhvr>
                                        <p:cTn id="22" dur="1" fill="hold">
                                          <p:stCondLst>
                                            <p:cond delay="0"/>
                                          </p:stCondLst>
                                        </p:cTn>
                                        <p:tgtEl>
                                          <p:spTgt spid="2052"/>
                                        </p:tgtEl>
                                        <p:attrNameLst>
                                          <p:attrName>style.visibility</p:attrName>
                                        </p:attrNameLst>
                                      </p:cBhvr>
                                      <p:to>
                                        <p:strVal val="visible"/>
                                      </p:to>
                                    </p:set>
                                    <p:animEffect transition="in" filter="randombar(horizontal)">
                                      <p:cBhvr>
                                        <p:cTn id="23" dur="1000"/>
                                        <p:tgtEl>
                                          <p:spTgt spid="2052"/>
                                        </p:tgtEl>
                                      </p:cBhvr>
                                    </p:animEffect>
                                  </p:childTnLst>
                                </p:cTn>
                              </p:par>
                            </p:childTnLst>
                          </p:cTn>
                        </p:par>
                        <p:par>
                          <p:cTn id="24" fill="hold">
                            <p:stCondLst>
                              <p:cond delay="7000"/>
                            </p:stCondLst>
                            <p:childTnLst>
                              <p:par>
                                <p:cTn id="25" presetID="22" presetClass="entr" presetSubtype="8" fill="hold" grpId="0" nodeType="after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par>
                          <p:cTn id="28" fill="hold">
                            <p:stCondLst>
                              <p:cond delay="8500"/>
                            </p:stCondLst>
                            <p:childTnLst>
                              <p:par>
                                <p:cTn id="29" presetID="14" presetClass="entr" presetSubtype="10" fill="hold" nodeType="afterEffect">
                                  <p:stCondLst>
                                    <p:cond delay="500"/>
                                  </p:stCondLst>
                                  <p:childTnLst>
                                    <p:set>
                                      <p:cBhvr>
                                        <p:cTn id="30" dur="1" fill="hold">
                                          <p:stCondLst>
                                            <p:cond delay="0"/>
                                          </p:stCondLst>
                                        </p:cTn>
                                        <p:tgtEl>
                                          <p:spTgt spid="2056"/>
                                        </p:tgtEl>
                                        <p:attrNameLst>
                                          <p:attrName>style.visibility</p:attrName>
                                        </p:attrNameLst>
                                      </p:cBhvr>
                                      <p:to>
                                        <p:strVal val="visible"/>
                                      </p:to>
                                    </p:set>
                                    <p:animEffect transition="in" filter="randombar(horizontal)">
                                      <p:cBhvr>
                                        <p:cTn id="31" dur="1000"/>
                                        <p:tgtEl>
                                          <p:spTgt spid="2056"/>
                                        </p:tgtEl>
                                      </p:cBhvr>
                                    </p:animEffect>
                                  </p:childTnLst>
                                </p:cTn>
                              </p:par>
                            </p:childTnLst>
                          </p:cTn>
                        </p:par>
                        <p:par>
                          <p:cTn id="32" fill="hold">
                            <p:stCondLst>
                              <p:cond delay="10000"/>
                            </p:stCondLst>
                            <p:childTnLst>
                              <p:par>
                                <p:cTn id="33" presetID="14" presetClass="entr" presetSubtype="10" fill="hold" nodeType="afterEffect">
                                  <p:stCondLst>
                                    <p:cond delay="500"/>
                                  </p:stCondLst>
                                  <p:childTnLst>
                                    <p:set>
                                      <p:cBhvr>
                                        <p:cTn id="34" dur="1" fill="hold">
                                          <p:stCondLst>
                                            <p:cond delay="0"/>
                                          </p:stCondLst>
                                        </p:cTn>
                                        <p:tgtEl>
                                          <p:spTgt spid="2058"/>
                                        </p:tgtEl>
                                        <p:attrNameLst>
                                          <p:attrName>style.visibility</p:attrName>
                                        </p:attrNameLst>
                                      </p:cBhvr>
                                      <p:to>
                                        <p:strVal val="visible"/>
                                      </p:to>
                                    </p:set>
                                    <p:animEffect transition="in" filter="randombar(horizontal)">
                                      <p:cBhvr>
                                        <p:cTn id="35" dur="1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eather brown craft handbag wallet textile handicraft pocket leather craft business card wallet fashion accessory coin purse"/>
          <p:cNvPicPr>
            <a:picLocks noChangeAspect="1" noChangeArrowheads="1"/>
          </p:cNvPicPr>
          <p:nvPr/>
        </p:nvPicPr>
        <p:blipFill>
          <a:blip r:embed="rId3" cstate="print"/>
          <a:srcRect/>
          <a:stretch>
            <a:fillRect/>
          </a:stretch>
        </p:blipFill>
        <p:spPr bwMode="auto">
          <a:xfrm>
            <a:off x="353433" y="1214670"/>
            <a:ext cx="2790279" cy="2103120"/>
          </a:xfrm>
          <a:prstGeom prst="rect">
            <a:avLst/>
          </a:prstGeom>
          <a:noFill/>
          <a:ln w="9525">
            <a:noFill/>
            <a:miter lim="800000"/>
            <a:headEnd/>
            <a:tailEnd/>
          </a:ln>
        </p:spPr>
      </p:pic>
      <p:pic>
        <p:nvPicPr>
          <p:cNvPr id="5123" name="Picture 3" descr="milk_20180626_1257335257"/>
          <p:cNvPicPr>
            <a:picLocks noChangeAspect="1" noChangeArrowheads="1"/>
          </p:cNvPicPr>
          <p:nvPr/>
        </p:nvPicPr>
        <p:blipFill>
          <a:blip r:embed="rId4" cstate="print"/>
          <a:srcRect/>
          <a:stretch>
            <a:fillRect/>
          </a:stretch>
        </p:blipFill>
        <p:spPr bwMode="auto">
          <a:xfrm>
            <a:off x="380217" y="3826565"/>
            <a:ext cx="2057400" cy="2117035"/>
          </a:xfrm>
          <a:prstGeom prst="rect">
            <a:avLst/>
          </a:prstGeom>
          <a:noFill/>
          <a:ln w="9525">
            <a:noFill/>
            <a:miter lim="800000"/>
            <a:headEnd/>
            <a:tailEnd/>
          </a:ln>
        </p:spPr>
      </p:pic>
      <p:pic>
        <p:nvPicPr>
          <p:cNvPr id="5124" name="Picture 4" descr="animals_20121116_1111378427"/>
          <p:cNvPicPr>
            <a:picLocks noChangeAspect="1" noChangeArrowheads="1"/>
          </p:cNvPicPr>
          <p:nvPr/>
        </p:nvPicPr>
        <p:blipFill>
          <a:blip r:embed="rId5" cstate="print"/>
          <a:srcRect/>
          <a:stretch>
            <a:fillRect/>
          </a:stretch>
        </p:blipFill>
        <p:spPr bwMode="auto">
          <a:xfrm>
            <a:off x="6040727" y="1198828"/>
            <a:ext cx="2798473" cy="2103120"/>
          </a:xfrm>
          <a:prstGeom prst="rect">
            <a:avLst/>
          </a:prstGeom>
          <a:noFill/>
          <a:ln w="9525">
            <a:noFill/>
            <a:miter lim="800000"/>
            <a:headEnd/>
            <a:tailEnd/>
          </a:ln>
        </p:spPr>
      </p:pic>
      <p:pic>
        <p:nvPicPr>
          <p:cNvPr id="5125" name="Picture 5" descr="Food, Animals, Eggs, Chicken Eggs, Brown Eggs, Fresh"/>
          <p:cNvPicPr>
            <a:picLocks noChangeAspect="1" noChangeArrowheads="1"/>
          </p:cNvPicPr>
          <p:nvPr/>
        </p:nvPicPr>
        <p:blipFill>
          <a:blip r:embed="rId6" cstate="print"/>
          <a:srcRect/>
          <a:stretch>
            <a:fillRect/>
          </a:stretch>
        </p:blipFill>
        <p:spPr bwMode="auto">
          <a:xfrm>
            <a:off x="3352800" y="1219953"/>
            <a:ext cx="2490537" cy="2103120"/>
          </a:xfrm>
          <a:prstGeom prst="rect">
            <a:avLst/>
          </a:prstGeom>
          <a:noFill/>
          <a:ln w="9525">
            <a:noFill/>
            <a:miter lim="800000"/>
            <a:headEnd/>
            <a:tailEnd/>
          </a:ln>
        </p:spPr>
      </p:pic>
      <p:sp>
        <p:nvSpPr>
          <p:cNvPr id="7" name="TextBox 6"/>
          <p:cNvSpPr txBox="1"/>
          <p:nvPr/>
        </p:nvSpPr>
        <p:spPr>
          <a:xfrm>
            <a:off x="1979342" y="76200"/>
            <a:ext cx="5412058" cy="646331"/>
          </a:xfrm>
          <a:prstGeom prst="rect">
            <a:avLst/>
          </a:prstGeom>
          <a:noFill/>
        </p:spPr>
        <p:txBody>
          <a:bodyPr wrap="none" rtlCol="0">
            <a:spAutoFit/>
          </a:bodyPr>
          <a:lstStyle/>
          <a:p>
            <a:pPr algn="ctr"/>
            <a:r>
              <a:rPr lang="en-US" sz="3600" b="1" dirty="0"/>
              <a:t>DEPENDENCY ON ANIMALS</a:t>
            </a:r>
          </a:p>
        </p:txBody>
      </p:sp>
      <p:pic>
        <p:nvPicPr>
          <p:cNvPr id="4098" name="Picture 2" descr="Wool, Shop, Hobby, Craft, Store, Design, Fashion">
            <a:extLst>
              <a:ext uri="{FF2B5EF4-FFF2-40B4-BE49-F238E27FC236}">
                <a16:creationId xmlns:a16="http://schemas.microsoft.com/office/drawing/2014/main" id="{680AD81D-7740-489C-8CF1-B1CE065FA45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3817" y="3837623"/>
            <a:ext cx="315468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ood, Salmon, Teriyaki, Fish, Eat, Dish, Restaurant">
            <a:extLst>
              <a:ext uri="{FF2B5EF4-FFF2-40B4-BE49-F238E27FC236}">
                <a16:creationId xmlns:a16="http://schemas.microsoft.com/office/drawing/2014/main" id="{CF548413-2595-4967-8E61-90866A6487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5782" y="3823768"/>
            <a:ext cx="3159618" cy="2103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1000"/>
                                        <p:tgtEl>
                                          <p:spTgt spid="5122"/>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randombar(horizontal)">
                                      <p:cBhvr>
                                        <p:cTn id="11" dur="1000"/>
                                        <p:tgtEl>
                                          <p:spTgt spid="5123"/>
                                        </p:tgtEl>
                                      </p:cBhvr>
                                    </p:animEffect>
                                  </p:childTnLst>
                                </p:cTn>
                              </p:par>
                            </p:childTnLst>
                          </p:cTn>
                        </p:par>
                        <p:par>
                          <p:cTn id="12" fill="hold">
                            <p:stCondLst>
                              <p:cond delay="2000"/>
                            </p:stCondLst>
                            <p:childTnLst>
                              <p:par>
                                <p:cTn id="13" presetID="18" presetClass="entr" presetSubtype="6" fill="hold" nodeType="after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strips(downRight)">
                                      <p:cBhvr>
                                        <p:cTn id="15" dur="1000"/>
                                        <p:tgtEl>
                                          <p:spTgt spid="5124"/>
                                        </p:tgtEl>
                                      </p:cBhvr>
                                    </p:animEffect>
                                  </p:childTnLst>
                                </p:cTn>
                              </p:par>
                            </p:childTnLst>
                          </p:cTn>
                        </p:par>
                        <p:par>
                          <p:cTn id="16" fill="hold">
                            <p:stCondLst>
                              <p:cond delay="3000"/>
                            </p:stCondLst>
                            <p:childTnLst>
                              <p:par>
                                <p:cTn id="17" presetID="13" presetClass="entr" presetSubtype="16" fill="hold" nodeType="after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plus(in)">
                                      <p:cBhvr>
                                        <p:cTn id="19" dur="1000"/>
                                        <p:tgtEl>
                                          <p:spTgt spid="512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500"/>
                                        <p:tgtEl>
                                          <p:spTgt spid="4098"/>
                                        </p:tgtEl>
                                      </p:cBhvr>
                                    </p:animEffect>
                                  </p:childTnLst>
                                </p:cTn>
                              </p:par>
                            </p:childTnLst>
                          </p:cTn>
                        </p:par>
                        <p:par>
                          <p:cTn id="24" fill="hold">
                            <p:stCondLst>
                              <p:cond delay="4500"/>
                            </p:stCondLst>
                            <p:childTnLst>
                              <p:par>
                                <p:cTn id="25" presetID="16" presetClass="entr" presetSubtype="21" fill="hold" nodeType="after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barn(inVertical)">
                                      <p:cBhvr>
                                        <p:cTn id="2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143000"/>
            <a:ext cx="7924800" cy="1384995"/>
          </a:xfrm>
          <a:prstGeom prst="rect">
            <a:avLst/>
          </a:prstGeom>
          <a:noFill/>
        </p:spPr>
        <p:txBody>
          <a:bodyPr wrap="square" rtlCol="0">
            <a:spAutoFit/>
          </a:bodyPr>
          <a:lstStyle/>
          <a:p>
            <a:pPr lvl="0" algn="ctr"/>
            <a:r>
              <a:rPr lang="en-US" sz="2800" b="1" dirty="0">
                <a:solidFill>
                  <a:srgbClr val="4E1A34"/>
                </a:solidFill>
              </a:rPr>
              <a:t>Animal husbandry is the scientific management of animal livestock including their feeding, breeding and disease control.</a:t>
            </a:r>
          </a:p>
        </p:txBody>
      </p:sp>
      <p:sp>
        <p:nvSpPr>
          <p:cNvPr id="3" name="TextBox 2"/>
          <p:cNvSpPr txBox="1"/>
          <p:nvPr/>
        </p:nvSpPr>
        <p:spPr>
          <a:xfrm>
            <a:off x="2115850" y="39469"/>
            <a:ext cx="4580228" cy="646331"/>
          </a:xfrm>
          <a:prstGeom prst="rect">
            <a:avLst/>
          </a:prstGeom>
          <a:noFill/>
        </p:spPr>
        <p:txBody>
          <a:bodyPr wrap="none" rtlCol="0">
            <a:spAutoFit/>
          </a:bodyPr>
          <a:lstStyle/>
          <a:p>
            <a:pPr algn="ctr"/>
            <a:r>
              <a:rPr lang="en-US" sz="3600" b="1" dirty="0"/>
              <a:t>ANIMAL HUSBANDARY</a:t>
            </a:r>
          </a:p>
        </p:txBody>
      </p:sp>
      <p:pic>
        <p:nvPicPr>
          <p:cNvPr id="5122" name="Picture 2" descr="Hunter, Hunting, Dog, Adult, Animal, Domestic, Fauna">
            <a:extLst>
              <a:ext uri="{FF2B5EF4-FFF2-40B4-BE49-F238E27FC236}">
                <a16:creationId xmlns:a16="http://schemas.microsoft.com/office/drawing/2014/main" id="{24C9A4EE-5180-4F70-A4E1-796DBD321E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56211"/>
            <a:ext cx="2963589" cy="296358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nimals hunting hunting hunter free photo">
            <a:extLst>
              <a:ext uri="{FF2B5EF4-FFF2-40B4-BE49-F238E27FC236}">
                <a16:creationId xmlns:a16="http://schemas.microsoft.com/office/drawing/2014/main" id="{C2E8FFC8-806F-4A68-AF28-70CA2909F6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4835" t="7843" r="4969" b="7843"/>
          <a:stretch>
            <a:fillRect/>
          </a:stretch>
        </p:blipFill>
        <p:spPr bwMode="auto">
          <a:xfrm>
            <a:off x="4572000" y="2819400"/>
            <a:ext cx="350520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75941" y="76200"/>
            <a:ext cx="5386859" cy="646331"/>
          </a:xfrm>
          <a:prstGeom prst="rect">
            <a:avLst/>
          </a:prstGeom>
          <a:noFill/>
        </p:spPr>
        <p:txBody>
          <a:bodyPr wrap="none" rtlCol="0">
            <a:spAutoFit/>
          </a:bodyPr>
          <a:lstStyle/>
          <a:p>
            <a:pPr algn="ctr"/>
            <a:r>
              <a:rPr lang="en-US" sz="3600" b="1" dirty="0"/>
              <a:t>Types of Animal husbandry</a:t>
            </a:r>
          </a:p>
        </p:txBody>
      </p:sp>
      <p:pic>
        <p:nvPicPr>
          <p:cNvPr id="1026" name="Picture 2"/>
          <p:cNvPicPr>
            <a:picLocks noChangeAspect="1" noChangeArrowheads="1"/>
          </p:cNvPicPr>
          <p:nvPr/>
        </p:nvPicPr>
        <p:blipFill>
          <a:blip r:embed="rId3" cstate="print"/>
          <a:srcRect/>
          <a:stretch>
            <a:fillRect/>
          </a:stretch>
        </p:blipFill>
        <p:spPr bwMode="auto">
          <a:xfrm>
            <a:off x="1066800" y="1143000"/>
            <a:ext cx="7120040" cy="518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76200"/>
            <a:ext cx="6099106" cy="646331"/>
          </a:xfrm>
          <a:prstGeom prst="rect">
            <a:avLst/>
          </a:prstGeom>
          <a:noFill/>
        </p:spPr>
        <p:txBody>
          <a:bodyPr wrap="none" rtlCol="0">
            <a:spAutoFit/>
          </a:bodyPr>
          <a:lstStyle/>
          <a:p>
            <a:pPr algn="ctr"/>
            <a:r>
              <a:rPr lang="en-US" sz="3600" b="1" dirty="0"/>
              <a:t>Elements of Animal Husbandry</a:t>
            </a:r>
          </a:p>
        </p:txBody>
      </p:sp>
      <p:graphicFrame>
        <p:nvGraphicFramePr>
          <p:cNvPr id="6" name="Diagram 5"/>
          <p:cNvGraphicFramePr/>
          <p:nvPr>
            <p:extLst>
              <p:ext uri="{D42A27DB-BD31-4B8C-83A1-F6EECF244321}">
                <p14:modId xmlns:p14="http://schemas.microsoft.com/office/powerpoint/2010/main" val="411764473"/>
              </p:ext>
            </p:extLst>
          </p:nvPr>
        </p:nvGraphicFramePr>
        <p:xfrm>
          <a:off x="228600" y="1072208"/>
          <a:ext cx="813690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6">
                                            <p:graphicEl>
                                              <a:dgm id="{2C5DD3F9-5066-43E3-8D9E-2D489A351B25}"/>
                                            </p:graphicEl>
                                          </p:spTgt>
                                        </p:tgtEl>
                                        <p:attrNameLst>
                                          <p:attrName>style.visibility</p:attrName>
                                        </p:attrNameLst>
                                      </p:cBhvr>
                                      <p:to>
                                        <p:strVal val="visible"/>
                                      </p:to>
                                    </p:set>
                                    <p:animEffect transition="in" filter="circle(in)">
                                      <p:cBhvr>
                                        <p:cTn id="7" dur="1000"/>
                                        <p:tgtEl>
                                          <p:spTgt spid="6">
                                            <p:graphicEl>
                                              <a:dgm id="{2C5DD3F9-5066-43E3-8D9E-2D489A351B25}"/>
                                            </p:graphicEl>
                                          </p:spTgt>
                                        </p:tgtEl>
                                      </p:cBhvr>
                                    </p:animEffect>
                                  </p:childTnLst>
                                </p:cTn>
                              </p:par>
                            </p:childTnLst>
                          </p:cTn>
                        </p:par>
                        <p:par>
                          <p:cTn id="8" fill="hold">
                            <p:stCondLst>
                              <p:cond delay="1500"/>
                            </p:stCondLst>
                            <p:childTnLst>
                              <p:par>
                                <p:cTn id="9" presetID="6" presetClass="entr" presetSubtype="16" fill="hold" grpId="0" nodeType="afterEffect">
                                  <p:stCondLst>
                                    <p:cond delay="500"/>
                                  </p:stCondLst>
                                  <p:childTnLst>
                                    <p:set>
                                      <p:cBhvr>
                                        <p:cTn id="10" dur="1" fill="hold">
                                          <p:stCondLst>
                                            <p:cond delay="0"/>
                                          </p:stCondLst>
                                        </p:cTn>
                                        <p:tgtEl>
                                          <p:spTgt spid="6">
                                            <p:graphicEl>
                                              <a:dgm id="{43F61B64-AE05-4875-A766-06E548784E9D}"/>
                                            </p:graphicEl>
                                          </p:spTgt>
                                        </p:tgtEl>
                                        <p:attrNameLst>
                                          <p:attrName>style.visibility</p:attrName>
                                        </p:attrNameLst>
                                      </p:cBhvr>
                                      <p:to>
                                        <p:strVal val="visible"/>
                                      </p:to>
                                    </p:set>
                                    <p:animEffect transition="in" filter="circle(in)">
                                      <p:cBhvr>
                                        <p:cTn id="11" dur="1000"/>
                                        <p:tgtEl>
                                          <p:spTgt spid="6">
                                            <p:graphicEl>
                                              <a:dgm id="{43F61B64-AE05-4875-A766-06E548784E9D}"/>
                                            </p:graphicEl>
                                          </p:spTgt>
                                        </p:tgtEl>
                                      </p:cBhvr>
                                    </p:animEffect>
                                  </p:childTnLst>
                                </p:cTn>
                              </p:par>
                            </p:childTnLst>
                          </p:cTn>
                        </p:par>
                        <p:par>
                          <p:cTn id="12" fill="hold">
                            <p:stCondLst>
                              <p:cond delay="3000"/>
                            </p:stCondLst>
                            <p:childTnLst>
                              <p:par>
                                <p:cTn id="13" presetID="6" presetClass="entr" presetSubtype="16" fill="hold" grpId="0" nodeType="afterEffect">
                                  <p:stCondLst>
                                    <p:cond delay="500"/>
                                  </p:stCondLst>
                                  <p:childTnLst>
                                    <p:set>
                                      <p:cBhvr>
                                        <p:cTn id="14" dur="1" fill="hold">
                                          <p:stCondLst>
                                            <p:cond delay="0"/>
                                          </p:stCondLst>
                                        </p:cTn>
                                        <p:tgtEl>
                                          <p:spTgt spid="6">
                                            <p:graphicEl>
                                              <a:dgm id="{5A9FC33F-D082-4C4F-BC9C-B927577E5302}"/>
                                            </p:graphicEl>
                                          </p:spTgt>
                                        </p:tgtEl>
                                        <p:attrNameLst>
                                          <p:attrName>style.visibility</p:attrName>
                                        </p:attrNameLst>
                                      </p:cBhvr>
                                      <p:to>
                                        <p:strVal val="visible"/>
                                      </p:to>
                                    </p:set>
                                    <p:animEffect transition="in" filter="circle(in)">
                                      <p:cBhvr>
                                        <p:cTn id="15" dur="1000"/>
                                        <p:tgtEl>
                                          <p:spTgt spid="6">
                                            <p:graphicEl>
                                              <a:dgm id="{5A9FC33F-D082-4C4F-BC9C-B927577E5302}"/>
                                            </p:graphicEl>
                                          </p:spTgt>
                                        </p:tgtEl>
                                      </p:cBhvr>
                                    </p:animEffect>
                                  </p:childTnLst>
                                </p:cTn>
                              </p:par>
                            </p:childTnLst>
                          </p:cTn>
                        </p:par>
                        <p:par>
                          <p:cTn id="16" fill="hold">
                            <p:stCondLst>
                              <p:cond delay="4500"/>
                            </p:stCondLst>
                            <p:childTnLst>
                              <p:par>
                                <p:cTn id="17" presetID="6" presetClass="entr" presetSubtype="16" fill="hold" grpId="0" nodeType="afterEffect">
                                  <p:stCondLst>
                                    <p:cond delay="500"/>
                                  </p:stCondLst>
                                  <p:childTnLst>
                                    <p:set>
                                      <p:cBhvr>
                                        <p:cTn id="18" dur="1" fill="hold">
                                          <p:stCondLst>
                                            <p:cond delay="0"/>
                                          </p:stCondLst>
                                        </p:cTn>
                                        <p:tgtEl>
                                          <p:spTgt spid="6">
                                            <p:graphicEl>
                                              <a:dgm id="{33952A9C-6000-41E5-B850-0942E896ABB6}"/>
                                            </p:graphicEl>
                                          </p:spTgt>
                                        </p:tgtEl>
                                        <p:attrNameLst>
                                          <p:attrName>style.visibility</p:attrName>
                                        </p:attrNameLst>
                                      </p:cBhvr>
                                      <p:to>
                                        <p:strVal val="visible"/>
                                      </p:to>
                                    </p:set>
                                    <p:animEffect transition="in" filter="circle(in)">
                                      <p:cBhvr>
                                        <p:cTn id="19" dur="1000"/>
                                        <p:tgtEl>
                                          <p:spTgt spid="6">
                                            <p:graphicEl>
                                              <a:dgm id="{33952A9C-6000-41E5-B850-0942E896ABB6}"/>
                                            </p:graphicEl>
                                          </p:spTgt>
                                        </p:tgtEl>
                                      </p:cBhvr>
                                    </p:animEffect>
                                  </p:childTnLst>
                                </p:cTn>
                              </p:par>
                            </p:childTnLst>
                          </p:cTn>
                        </p:par>
                        <p:par>
                          <p:cTn id="20" fill="hold">
                            <p:stCondLst>
                              <p:cond delay="6000"/>
                            </p:stCondLst>
                            <p:childTnLst>
                              <p:par>
                                <p:cTn id="21" presetID="6" presetClass="entr" presetSubtype="16" fill="hold" grpId="0" nodeType="afterEffect">
                                  <p:stCondLst>
                                    <p:cond delay="500"/>
                                  </p:stCondLst>
                                  <p:childTnLst>
                                    <p:set>
                                      <p:cBhvr>
                                        <p:cTn id="22" dur="1" fill="hold">
                                          <p:stCondLst>
                                            <p:cond delay="0"/>
                                          </p:stCondLst>
                                        </p:cTn>
                                        <p:tgtEl>
                                          <p:spTgt spid="6">
                                            <p:graphicEl>
                                              <a:dgm id="{761047E2-2819-4EF6-B756-A765F5052619}"/>
                                            </p:graphicEl>
                                          </p:spTgt>
                                        </p:tgtEl>
                                        <p:attrNameLst>
                                          <p:attrName>style.visibility</p:attrName>
                                        </p:attrNameLst>
                                      </p:cBhvr>
                                      <p:to>
                                        <p:strVal val="visible"/>
                                      </p:to>
                                    </p:set>
                                    <p:animEffect transition="in" filter="circle(in)">
                                      <p:cBhvr>
                                        <p:cTn id="23" dur="1000"/>
                                        <p:tgtEl>
                                          <p:spTgt spid="6">
                                            <p:graphicEl>
                                              <a:dgm id="{761047E2-2819-4EF6-B756-A765F5052619}"/>
                                            </p:graphicEl>
                                          </p:spTgt>
                                        </p:tgtEl>
                                      </p:cBhvr>
                                    </p:animEffect>
                                  </p:childTnLst>
                                </p:cTn>
                              </p:par>
                            </p:childTnLst>
                          </p:cTn>
                        </p:par>
                        <p:par>
                          <p:cTn id="24" fill="hold">
                            <p:stCondLst>
                              <p:cond delay="7500"/>
                            </p:stCondLst>
                            <p:childTnLst>
                              <p:par>
                                <p:cTn id="25" presetID="6" presetClass="entr" presetSubtype="16" fill="hold" grpId="0" nodeType="afterEffect">
                                  <p:stCondLst>
                                    <p:cond delay="500"/>
                                  </p:stCondLst>
                                  <p:childTnLst>
                                    <p:set>
                                      <p:cBhvr>
                                        <p:cTn id="26" dur="1" fill="hold">
                                          <p:stCondLst>
                                            <p:cond delay="0"/>
                                          </p:stCondLst>
                                        </p:cTn>
                                        <p:tgtEl>
                                          <p:spTgt spid="6">
                                            <p:graphicEl>
                                              <a:dgm id="{F5A1139A-7DC1-4E5C-ACE7-B3C5B91598EB}"/>
                                            </p:graphicEl>
                                          </p:spTgt>
                                        </p:tgtEl>
                                        <p:attrNameLst>
                                          <p:attrName>style.visibility</p:attrName>
                                        </p:attrNameLst>
                                      </p:cBhvr>
                                      <p:to>
                                        <p:strVal val="visible"/>
                                      </p:to>
                                    </p:set>
                                    <p:animEffect transition="in" filter="circle(in)">
                                      <p:cBhvr>
                                        <p:cTn id="27" dur="1000"/>
                                        <p:tgtEl>
                                          <p:spTgt spid="6">
                                            <p:graphicEl>
                                              <a:dgm id="{F5A1139A-7DC1-4E5C-ACE7-B3C5B91598EB}"/>
                                            </p:graphicEl>
                                          </p:spTgt>
                                        </p:tgtEl>
                                      </p:cBhvr>
                                    </p:animEffect>
                                  </p:childTnLst>
                                </p:cTn>
                              </p:par>
                            </p:childTnLst>
                          </p:cTn>
                        </p:par>
                        <p:par>
                          <p:cTn id="28" fill="hold">
                            <p:stCondLst>
                              <p:cond delay="9000"/>
                            </p:stCondLst>
                            <p:childTnLst>
                              <p:par>
                                <p:cTn id="29" presetID="6" presetClass="entr" presetSubtype="16" fill="hold" grpId="0" nodeType="afterEffect">
                                  <p:stCondLst>
                                    <p:cond delay="500"/>
                                  </p:stCondLst>
                                  <p:childTnLst>
                                    <p:set>
                                      <p:cBhvr>
                                        <p:cTn id="30" dur="1" fill="hold">
                                          <p:stCondLst>
                                            <p:cond delay="0"/>
                                          </p:stCondLst>
                                        </p:cTn>
                                        <p:tgtEl>
                                          <p:spTgt spid="6">
                                            <p:graphicEl>
                                              <a:dgm id="{B80A9DAE-2FE8-4393-9E8A-9B61A941D025}"/>
                                            </p:graphicEl>
                                          </p:spTgt>
                                        </p:tgtEl>
                                        <p:attrNameLst>
                                          <p:attrName>style.visibility</p:attrName>
                                        </p:attrNameLst>
                                      </p:cBhvr>
                                      <p:to>
                                        <p:strVal val="visible"/>
                                      </p:to>
                                    </p:set>
                                    <p:animEffect transition="in" filter="circle(in)">
                                      <p:cBhvr>
                                        <p:cTn id="31" dur="1000"/>
                                        <p:tgtEl>
                                          <p:spTgt spid="6">
                                            <p:graphicEl>
                                              <a:dgm id="{B80A9DAE-2FE8-4393-9E8A-9B61A941D025}"/>
                                            </p:graphicEl>
                                          </p:spTgt>
                                        </p:tgtEl>
                                      </p:cBhvr>
                                    </p:animEffect>
                                  </p:childTnLst>
                                </p:cTn>
                              </p:par>
                            </p:childTnLst>
                          </p:cTn>
                        </p:par>
                        <p:par>
                          <p:cTn id="32" fill="hold">
                            <p:stCondLst>
                              <p:cond delay="10500"/>
                            </p:stCondLst>
                            <p:childTnLst>
                              <p:par>
                                <p:cTn id="33" presetID="6" presetClass="entr" presetSubtype="16" fill="hold" grpId="0" nodeType="afterEffect">
                                  <p:stCondLst>
                                    <p:cond delay="500"/>
                                  </p:stCondLst>
                                  <p:childTnLst>
                                    <p:set>
                                      <p:cBhvr>
                                        <p:cTn id="34" dur="1" fill="hold">
                                          <p:stCondLst>
                                            <p:cond delay="0"/>
                                          </p:stCondLst>
                                        </p:cTn>
                                        <p:tgtEl>
                                          <p:spTgt spid="6">
                                            <p:graphicEl>
                                              <a:dgm id="{5BE2BA7D-48B5-4536-A1E5-923C47742131}"/>
                                            </p:graphicEl>
                                          </p:spTgt>
                                        </p:tgtEl>
                                        <p:attrNameLst>
                                          <p:attrName>style.visibility</p:attrName>
                                        </p:attrNameLst>
                                      </p:cBhvr>
                                      <p:to>
                                        <p:strVal val="visible"/>
                                      </p:to>
                                    </p:set>
                                    <p:animEffect transition="in" filter="circle(in)">
                                      <p:cBhvr>
                                        <p:cTn id="35" dur="1000"/>
                                        <p:tgtEl>
                                          <p:spTgt spid="6">
                                            <p:graphicEl>
                                              <a:dgm id="{5BE2BA7D-48B5-4536-A1E5-923C47742131}"/>
                                            </p:graphicEl>
                                          </p:spTgt>
                                        </p:tgtEl>
                                      </p:cBhvr>
                                    </p:animEffect>
                                  </p:childTnLst>
                                </p:cTn>
                              </p:par>
                            </p:childTnLst>
                          </p:cTn>
                        </p:par>
                        <p:par>
                          <p:cTn id="36" fill="hold">
                            <p:stCondLst>
                              <p:cond delay="12000"/>
                            </p:stCondLst>
                            <p:childTnLst>
                              <p:par>
                                <p:cTn id="37" presetID="6" presetClass="entr" presetSubtype="16" fill="hold" grpId="0" nodeType="afterEffect">
                                  <p:stCondLst>
                                    <p:cond delay="500"/>
                                  </p:stCondLst>
                                  <p:childTnLst>
                                    <p:set>
                                      <p:cBhvr>
                                        <p:cTn id="38" dur="1" fill="hold">
                                          <p:stCondLst>
                                            <p:cond delay="0"/>
                                          </p:stCondLst>
                                        </p:cTn>
                                        <p:tgtEl>
                                          <p:spTgt spid="6">
                                            <p:graphicEl>
                                              <a:dgm id="{279E6622-AD25-492C-B81B-4FAFD90117C3}"/>
                                            </p:graphicEl>
                                          </p:spTgt>
                                        </p:tgtEl>
                                        <p:attrNameLst>
                                          <p:attrName>style.visibility</p:attrName>
                                        </p:attrNameLst>
                                      </p:cBhvr>
                                      <p:to>
                                        <p:strVal val="visible"/>
                                      </p:to>
                                    </p:set>
                                    <p:animEffect transition="in" filter="circle(in)">
                                      <p:cBhvr>
                                        <p:cTn id="39" dur="1000"/>
                                        <p:tgtEl>
                                          <p:spTgt spid="6">
                                            <p:graphicEl>
                                              <a:dgm id="{279E6622-AD25-492C-B81B-4FAFD90117C3}"/>
                                            </p:graphicEl>
                                          </p:spTgt>
                                        </p:tgtEl>
                                      </p:cBhvr>
                                    </p:animEffect>
                                  </p:childTnLst>
                                </p:cTn>
                              </p:par>
                            </p:childTnLst>
                          </p:cTn>
                        </p:par>
                        <p:par>
                          <p:cTn id="40" fill="hold">
                            <p:stCondLst>
                              <p:cond delay="13500"/>
                            </p:stCondLst>
                            <p:childTnLst>
                              <p:par>
                                <p:cTn id="41" presetID="6" presetClass="entr" presetSubtype="16" fill="hold" grpId="0" nodeType="afterEffect">
                                  <p:stCondLst>
                                    <p:cond delay="500"/>
                                  </p:stCondLst>
                                  <p:childTnLst>
                                    <p:set>
                                      <p:cBhvr>
                                        <p:cTn id="42" dur="1" fill="hold">
                                          <p:stCondLst>
                                            <p:cond delay="0"/>
                                          </p:stCondLst>
                                        </p:cTn>
                                        <p:tgtEl>
                                          <p:spTgt spid="6">
                                            <p:graphicEl>
                                              <a:dgm id="{74FD3A6A-8B97-4C84-9652-E8C81378594A}"/>
                                            </p:graphicEl>
                                          </p:spTgt>
                                        </p:tgtEl>
                                        <p:attrNameLst>
                                          <p:attrName>style.visibility</p:attrName>
                                        </p:attrNameLst>
                                      </p:cBhvr>
                                      <p:to>
                                        <p:strVal val="visible"/>
                                      </p:to>
                                    </p:set>
                                    <p:animEffect transition="in" filter="circle(in)">
                                      <p:cBhvr>
                                        <p:cTn id="43" dur="1000"/>
                                        <p:tgtEl>
                                          <p:spTgt spid="6">
                                            <p:graphicEl>
                                              <a:dgm id="{74FD3A6A-8B97-4C84-9652-E8C8137859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962400"/>
            <a:ext cx="8077200" cy="2308324"/>
          </a:xfrm>
          <a:prstGeom prst="rect">
            <a:avLst/>
          </a:prstGeom>
          <a:noFill/>
        </p:spPr>
        <p:txBody>
          <a:bodyPr wrap="square" rtlCol="0">
            <a:spAutoFit/>
          </a:bodyPr>
          <a:lstStyle/>
          <a:p>
            <a:pPr marL="290513" indent="-290513">
              <a:buFont typeface="Arial" pitchFamily="34" charset="0"/>
              <a:buChar char="•"/>
            </a:pPr>
            <a:r>
              <a:rPr lang="en-US" sz="2400" b="1" dirty="0" err="1">
                <a:solidFill>
                  <a:srgbClr val="600000"/>
                </a:solidFill>
              </a:rPr>
              <a:t>Hybridisation</a:t>
            </a:r>
            <a:r>
              <a:rPr lang="en-US" sz="2400" b="1" dirty="0">
                <a:solidFill>
                  <a:srgbClr val="600000"/>
                </a:solidFill>
              </a:rPr>
              <a:t> is the natural or artificially induced crossbreeding of two different but closely related varieties of species of animals.</a:t>
            </a:r>
          </a:p>
          <a:p>
            <a:pPr marL="290513" indent="-290513">
              <a:buFont typeface="Arial" pitchFamily="34" charset="0"/>
              <a:buChar char="•"/>
            </a:pPr>
            <a:endParaRPr lang="en-US" sz="2400" b="1" dirty="0">
              <a:solidFill>
                <a:srgbClr val="600000"/>
              </a:solidFill>
            </a:endParaRPr>
          </a:p>
          <a:p>
            <a:pPr marL="290513" indent="-290513">
              <a:buFont typeface="Arial" pitchFamily="34" charset="0"/>
              <a:buChar char="•"/>
            </a:pPr>
            <a:r>
              <a:rPr lang="en-US" sz="2400" b="1" dirty="0">
                <a:solidFill>
                  <a:srgbClr val="600000"/>
                </a:solidFill>
              </a:rPr>
              <a:t>The new variety or species that results from the crossbreeding is termed a </a:t>
            </a:r>
            <a:r>
              <a:rPr lang="en-US" sz="2400" b="1" i="1" u="sng" dirty="0">
                <a:solidFill>
                  <a:srgbClr val="600000"/>
                </a:solidFill>
              </a:rPr>
              <a:t>hybrid</a:t>
            </a:r>
            <a:r>
              <a:rPr lang="en-US" sz="2400" b="1" dirty="0">
                <a:solidFill>
                  <a:srgbClr val="600000"/>
                </a:solidFill>
              </a:rPr>
              <a:t>.</a:t>
            </a:r>
          </a:p>
        </p:txBody>
      </p:sp>
      <p:pic>
        <p:nvPicPr>
          <p:cNvPr id="7170" name="Picture 2" descr="Cows, Cattle, Animal, Mammal, Cow Brown, Breeding, Farm"/>
          <p:cNvPicPr>
            <a:picLocks noChangeAspect="1" noChangeArrowheads="1"/>
          </p:cNvPicPr>
          <p:nvPr/>
        </p:nvPicPr>
        <p:blipFill>
          <a:blip r:embed="rId3" cstate="print"/>
          <a:srcRect/>
          <a:stretch>
            <a:fillRect/>
          </a:stretch>
        </p:blipFill>
        <p:spPr bwMode="auto">
          <a:xfrm>
            <a:off x="2133600" y="914400"/>
            <a:ext cx="4724400" cy="2881265"/>
          </a:xfrm>
          <a:prstGeom prst="rect">
            <a:avLst/>
          </a:prstGeom>
          <a:noFill/>
          <a:ln w="9525">
            <a:noFill/>
            <a:miter lim="800000"/>
            <a:headEnd/>
            <a:tailEnd/>
          </a:ln>
        </p:spPr>
      </p:pic>
      <p:sp>
        <p:nvSpPr>
          <p:cNvPr id="6" name="TextBox 5"/>
          <p:cNvSpPr txBox="1"/>
          <p:nvPr/>
        </p:nvSpPr>
        <p:spPr>
          <a:xfrm>
            <a:off x="1934816" y="39469"/>
            <a:ext cx="5380384" cy="646331"/>
          </a:xfrm>
          <a:prstGeom prst="rect">
            <a:avLst/>
          </a:prstGeom>
          <a:noFill/>
        </p:spPr>
        <p:txBody>
          <a:bodyPr wrap="none" rtlCol="0">
            <a:spAutoFit/>
          </a:bodyPr>
          <a:lstStyle/>
          <a:p>
            <a:pPr algn="ctr"/>
            <a:r>
              <a:rPr lang="en-US" sz="3600" b="1" dirty="0"/>
              <a:t>Proper breeding of animals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dissolve">
                                      <p:cBhvr>
                                        <p:cTn id="1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97662"/>
            <a:ext cx="8305800" cy="4493538"/>
          </a:xfrm>
          <a:prstGeom prst="rect">
            <a:avLst/>
          </a:prstGeom>
          <a:noFill/>
        </p:spPr>
        <p:txBody>
          <a:bodyPr wrap="square" rtlCol="0">
            <a:spAutoFit/>
          </a:bodyPr>
          <a:lstStyle/>
          <a:p>
            <a:pPr>
              <a:spcBef>
                <a:spcPts val="600"/>
              </a:spcBef>
              <a:spcAft>
                <a:spcPts val="600"/>
              </a:spcAft>
            </a:pPr>
            <a:r>
              <a:rPr lang="en-US" sz="2400" b="1" dirty="0">
                <a:solidFill>
                  <a:srgbClr val="4E1A34"/>
                </a:solidFill>
              </a:rPr>
              <a:t>The characteristic features of animals which should be taken into consideration for breeding are – </a:t>
            </a:r>
          </a:p>
          <a:p>
            <a:pPr marL="747713" lvl="0" indent="-401638">
              <a:spcBef>
                <a:spcPts val="600"/>
              </a:spcBef>
              <a:spcAft>
                <a:spcPts val="600"/>
              </a:spcAft>
              <a:buFont typeface="Wingdings" pitchFamily="2" charset="2"/>
              <a:buChar char="ü"/>
            </a:pPr>
            <a:r>
              <a:rPr lang="en-US" sz="2400" b="1" dirty="0">
                <a:solidFill>
                  <a:srgbClr val="002060"/>
                </a:solidFill>
              </a:rPr>
              <a:t>Resistance to diseases</a:t>
            </a:r>
          </a:p>
          <a:p>
            <a:pPr marL="747713" lvl="0" indent="-401638">
              <a:spcBef>
                <a:spcPts val="600"/>
              </a:spcBef>
              <a:spcAft>
                <a:spcPts val="600"/>
              </a:spcAft>
              <a:buFont typeface="Wingdings" pitchFamily="2" charset="2"/>
              <a:buChar char="ü"/>
            </a:pPr>
            <a:r>
              <a:rPr lang="en-US" sz="2400" b="1" dirty="0">
                <a:solidFill>
                  <a:srgbClr val="002060"/>
                </a:solidFill>
              </a:rPr>
              <a:t>Tolerance to climatic conditions</a:t>
            </a:r>
          </a:p>
          <a:p>
            <a:pPr marL="747713" lvl="0" indent="-401638">
              <a:spcBef>
                <a:spcPts val="600"/>
              </a:spcBef>
              <a:spcAft>
                <a:spcPts val="600"/>
              </a:spcAft>
              <a:buFont typeface="Wingdings" pitchFamily="2" charset="2"/>
              <a:buChar char="ü"/>
            </a:pPr>
            <a:r>
              <a:rPr lang="en-US" sz="2400" b="1" dirty="0">
                <a:solidFill>
                  <a:srgbClr val="002060"/>
                </a:solidFill>
              </a:rPr>
              <a:t>General appearance</a:t>
            </a:r>
          </a:p>
          <a:p>
            <a:pPr marL="747713" lvl="0" indent="-401638">
              <a:spcBef>
                <a:spcPts val="600"/>
              </a:spcBef>
              <a:spcAft>
                <a:spcPts val="600"/>
              </a:spcAft>
              <a:buFont typeface="Wingdings" pitchFamily="2" charset="2"/>
              <a:buChar char="ü"/>
            </a:pPr>
            <a:r>
              <a:rPr lang="en-US" sz="2400" b="1" dirty="0">
                <a:solidFill>
                  <a:srgbClr val="002060"/>
                </a:solidFill>
              </a:rPr>
              <a:t>Size and configuration</a:t>
            </a:r>
          </a:p>
          <a:p>
            <a:pPr marL="747713" lvl="0" indent="-401638">
              <a:spcBef>
                <a:spcPts val="600"/>
              </a:spcBef>
              <a:spcAft>
                <a:spcPts val="600"/>
              </a:spcAft>
              <a:buFont typeface="Wingdings" pitchFamily="2" charset="2"/>
              <a:buChar char="ü"/>
            </a:pPr>
            <a:r>
              <a:rPr lang="en-US" sz="2400" b="1" dirty="0">
                <a:solidFill>
                  <a:srgbClr val="002060"/>
                </a:solidFill>
              </a:rPr>
              <a:t>Productivity</a:t>
            </a:r>
          </a:p>
          <a:p>
            <a:pPr marL="747713" lvl="0" indent="-401638">
              <a:spcBef>
                <a:spcPts val="600"/>
              </a:spcBef>
              <a:spcAft>
                <a:spcPts val="600"/>
              </a:spcAft>
              <a:buFont typeface="Wingdings" pitchFamily="2" charset="2"/>
              <a:buChar char="ü"/>
            </a:pPr>
            <a:r>
              <a:rPr lang="en-US" sz="2400" b="1" dirty="0">
                <a:solidFill>
                  <a:srgbClr val="002060"/>
                </a:solidFill>
              </a:rPr>
              <a:t>Good health</a:t>
            </a:r>
          </a:p>
          <a:p>
            <a:pPr marL="747713" lvl="0" indent="-401638">
              <a:spcBef>
                <a:spcPts val="600"/>
              </a:spcBef>
              <a:spcAft>
                <a:spcPts val="600"/>
              </a:spcAft>
              <a:buFont typeface="Wingdings" pitchFamily="2" charset="2"/>
              <a:buChar char="ü"/>
            </a:pPr>
            <a:r>
              <a:rPr lang="en-US" sz="2400" b="1" dirty="0">
                <a:solidFill>
                  <a:srgbClr val="002060"/>
                </a:solidFill>
              </a:rPr>
              <a:t>Proper age for reproduction</a:t>
            </a:r>
          </a:p>
        </p:txBody>
      </p:sp>
      <p:sp>
        <p:nvSpPr>
          <p:cNvPr id="5" name="TextBox 4"/>
          <p:cNvSpPr txBox="1"/>
          <p:nvPr/>
        </p:nvSpPr>
        <p:spPr>
          <a:xfrm>
            <a:off x="1934816" y="39469"/>
            <a:ext cx="5380384" cy="646331"/>
          </a:xfrm>
          <a:prstGeom prst="rect">
            <a:avLst/>
          </a:prstGeom>
          <a:noFill/>
        </p:spPr>
        <p:txBody>
          <a:bodyPr wrap="none" rtlCol="0">
            <a:spAutoFit/>
          </a:bodyPr>
          <a:lstStyle/>
          <a:p>
            <a:pPr algn="ctr"/>
            <a:r>
              <a:rPr lang="en-US" sz="3600" b="1" dirty="0"/>
              <a:t>Proper breeding of animals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4">
                                            <p:txEl>
                                              <p:pRg st="1" end="1"/>
                                            </p:txEl>
                                          </p:spTgt>
                                        </p:tgtEl>
                                      </p:cBhvr>
                                    </p:animEffect>
                                  </p:childTnLst>
                                </p:cTn>
                              </p:par>
                            </p:childTnLst>
                          </p:cTn>
                        </p:par>
                        <p:par>
                          <p:cTn id="10" fill="hold">
                            <p:stCondLst>
                              <p:cond delay="1000"/>
                            </p:stCondLst>
                            <p:childTnLst>
                              <p:par>
                                <p:cTn id="11" presetID="53" presetClass="entr" presetSubtype="16" fill="hold"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4">
                                            <p:txEl>
                                              <p:pRg st="2" end="2"/>
                                            </p:txEl>
                                          </p:spTgt>
                                        </p:tgtEl>
                                      </p:cBhvr>
                                    </p:animEffect>
                                  </p:childTnLst>
                                </p:cTn>
                              </p:par>
                            </p:childTnLst>
                          </p:cTn>
                        </p:par>
                        <p:par>
                          <p:cTn id="16" fill="hold">
                            <p:stCondLst>
                              <p:cond delay="2500"/>
                            </p:stCondLst>
                            <p:childTnLst>
                              <p:par>
                                <p:cTn id="17" presetID="53" presetClass="entr" presetSubtype="16" fill="hold" nodeType="afterEffect">
                                  <p:stCondLst>
                                    <p:cond delay="50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1" dur="1000"/>
                                        <p:tgtEl>
                                          <p:spTgt spid="4">
                                            <p:txEl>
                                              <p:pRg st="3" end="3"/>
                                            </p:txEl>
                                          </p:spTgt>
                                        </p:tgtEl>
                                      </p:cBhvr>
                                    </p:animEffect>
                                  </p:childTnLst>
                                </p:cTn>
                              </p:par>
                            </p:childTnLst>
                          </p:cTn>
                        </p:par>
                        <p:par>
                          <p:cTn id="22" fill="hold">
                            <p:stCondLst>
                              <p:cond delay="4000"/>
                            </p:stCondLst>
                            <p:childTnLst>
                              <p:par>
                                <p:cTn id="23" presetID="53" presetClass="entr" presetSubtype="16" fill="hold" nodeType="afterEffect">
                                  <p:stCondLst>
                                    <p:cond delay="50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p:cTn id="2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7" dur="1000"/>
                                        <p:tgtEl>
                                          <p:spTgt spid="4">
                                            <p:txEl>
                                              <p:pRg st="4" end="4"/>
                                            </p:txEl>
                                          </p:spTgt>
                                        </p:tgtEl>
                                      </p:cBhvr>
                                    </p:animEffect>
                                  </p:childTnLst>
                                </p:cTn>
                              </p:par>
                            </p:childTnLst>
                          </p:cTn>
                        </p:par>
                        <p:par>
                          <p:cTn id="28" fill="hold">
                            <p:stCondLst>
                              <p:cond delay="5500"/>
                            </p:stCondLst>
                            <p:childTnLst>
                              <p:par>
                                <p:cTn id="29" presetID="53" presetClass="entr" presetSubtype="16" fill="hold" nodeType="afterEffect">
                                  <p:stCondLst>
                                    <p:cond delay="50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p:cTn id="31"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3" dur="1000"/>
                                        <p:tgtEl>
                                          <p:spTgt spid="4">
                                            <p:txEl>
                                              <p:pRg st="5" end="5"/>
                                            </p:txEl>
                                          </p:spTgt>
                                        </p:tgtEl>
                                      </p:cBhvr>
                                    </p:animEffect>
                                  </p:childTnLst>
                                </p:cTn>
                              </p:par>
                            </p:childTnLst>
                          </p:cTn>
                        </p:par>
                        <p:par>
                          <p:cTn id="34" fill="hold">
                            <p:stCondLst>
                              <p:cond delay="7000"/>
                            </p:stCondLst>
                            <p:childTnLst>
                              <p:par>
                                <p:cTn id="35" presetID="53" presetClass="entr" presetSubtype="16" fill="hold" nodeType="afterEffect">
                                  <p:stCondLst>
                                    <p:cond delay="50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p:cTn id="37"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9" dur="1000"/>
                                        <p:tgtEl>
                                          <p:spTgt spid="4">
                                            <p:txEl>
                                              <p:pRg st="6" end="6"/>
                                            </p:txEl>
                                          </p:spTgt>
                                        </p:tgtEl>
                                      </p:cBhvr>
                                    </p:animEffect>
                                  </p:childTnLst>
                                </p:cTn>
                              </p:par>
                            </p:childTnLst>
                          </p:cTn>
                        </p:par>
                        <p:par>
                          <p:cTn id="40" fill="hold">
                            <p:stCondLst>
                              <p:cond delay="8500"/>
                            </p:stCondLst>
                            <p:childTnLst>
                              <p:par>
                                <p:cTn id="41" presetID="53" presetClass="entr" presetSubtype="16" fill="hold" nodeType="afterEffect">
                                  <p:stCondLst>
                                    <p:cond delay="50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p:cTn id="4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5"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1798</Words>
  <Application>Microsoft Macintosh PowerPoint</Application>
  <PresentationFormat>On-screen Show (4:3)</PresentationFormat>
  <Paragraphs>249</Paragraphs>
  <Slides>25</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Office Theme</vt:lpstr>
      <vt:lpstr>ANIMAL HUSBANDRY AND ITS ELEMENTS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 Index</vt:lpstr>
      <vt:lpstr>MM Index</vt:lpstr>
      <vt:lpstr>MM Index</vt:lpstr>
      <vt:lpstr>MM Index</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keshaba</dc:creator>
  <cp:lastModifiedBy>Microsoft Office User</cp:lastModifiedBy>
  <cp:revision>58</cp:revision>
  <dcterms:created xsi:type="dcterms:W3CDTF">2018-12-16T04:20:25Z</dcterms:created>
  <dcterms:modified xsi:type="dcterms:W3CDTF">2021-04-21T02:13:51Z</dcterms:modified>
</cp:coreProperties>
</file>