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8" r:id="rId3"/>
    <p:sldId id="257" r:id="rId4"/>
    <p:sldId id="259" r:id="rId5"/>
    <p:sldId id="261" r:id="rId6"/>
    <p:sldId id="262" r:id="rId7"/>
    <p:sldId id="263" r:id="rId8"/>
    <p:sldId id="264"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GT5bZwjRggSK0pFpqTs1UceLKy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8725"/>
    <a:srgbClr val="AC5476"/>
    <a:srgbClr val="B56785"/>
    <a:srgbClr val="DC9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AB1106-05AA-43AE-83A9-72EF0398B35C}">
  <a:tblStyle styleId="{38AB1106-05AA-43AE-83A9-72EF0398B35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74"/>
    <p:restoredTop sz="67563" autoAdjust="0"/>
  </p:normalViewPr>
  <p:slideViewPr>
    <p:cSldViewPr snapToGrid="0">
      <p:cViewPr varScale="1">
        <p:scale>
          <a:sx n="50" d="100"/>
          <a:sy n="50" d="100"/>
        </p:scale>
        <p:origin x="184" y="1616"/>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AB6AB-6B8F-473C-A9AC-9BBBE839970A}" type="doc">
      <dgm:prSet loTypeId="urn:microsoft.com/office/officeart/2005/8/layout/orgChart1" loCatId="hierarchy" qsTypeId="urn:microsoft.com/office/officeart/2005/8/quickstyle/3d2#1" qsCatId="3D" csTypeId="urn:microsoft.com/office/officeart/2005/8/colors/colorful4" csCatId="colorful" phldr="1"/>
      <dgm:spPr/>
      <dgm:t>
        <a:bodyPr/>
        <a:lstStyle/>
        <a:p>
          <a:endParaRPr lang="en-IN"/>
        </a:p>
      </dgm:t>
    </dgm:pt>
    <dgm:pt modelId="{4CF0326C-7E82-4454-A62A-0AA4C432297C}">
      <dgm:prSet phldrT="[Text]" custT="1"/>
      <dgm:spPr>
        <a:solidFill>
          <a:srgbClr val="FF0000"/>
        </a:solidFill>
      </dgm:spPr>
      <dgm:t>
        <a:bodyPr/>
        <a:lstStyle/>
        <a:p>
          <a:pPr rtl="0"/>
          <a:r>
            <a:rPr lang="en-US" sz="3200" b="1" dirty="0">
              <a:latin typeface="Calibri"/>
              <a:ea typeface="Calibri"/>
              <a:cs typeface="Calibri"/>
              <a:sym typeface="Calibri"/>
            </a:rPr>
            <a:t>Modern System</a:t>
          </a:r>
          <a:endParaRPr lang="en-IN" sz="3200" dirty="0"/>
        </a:p>
      </dgm:t>
    </dgm:pt>
    <dgm:pt modelId="{5CDA4F92-4839-4EBF-A83D-24E5B0C4AD39}" type="parTrans" cxnId="{38469E4D-58AF-4EC7-887E-2756A83323A9}">
      <dgm:prSet/>
      <dgm:spPr/>
      <dgm:t>
        <a:bodyPr/>
        <a:lstStyle/>
        <a:p>
          <a:endParaRPr lang="en-IN" sz="3200"/>
        </a:p>
      </dgm:t>
    </dgm:pt>
    <dgm:pt modelId="{7943740B-F322-42AD-A962-672C2AFE884E}" type="sibTrans" cxnId="{38469E4D-58AF-4EC7-887E-2756A83323A9}">
      <dgm:prSet/>
      <dgm:spPr/>
      <dgm:t>
        <a:bodyPr/>
        <a:lstStyle/>
        <a:p>
          <a:endParaRPr lang="en-IN" sz="3200"/>
        </a:p>
      </dgm:t>
    </dgm:pt>
    <dgm:pt modelId="{21E47932-136C-4F3B-92E9-CB9B18193441}">
      <dgm:prSet phldrT="[Text]" custT="1"/>
      <dgm:spPr>
        <a:solidFill>
          <a:schemeClr val="accent6">
            <a:lumMod val="75000"/>
          </a:schemeClr>
        </a:solidFill>
      </dgm:spPr>
      <dgm:t>
        <a:bodyPr/>
        <a:lstStyle/>
        <a:p>
          <a:pPr rtl="0"/>
          <a:r>
            <a:rPr lang="en-US" sz="3200" b="1" dirty="0">
              <a:latin typeface="Calibri"/>
              <a:ea typeface="Calibri"/>
              <a:cs typeface="Calibri"/>
              <a:sym typeface="Calibri"/>
            </a:rPr>
            <a:t>Sprinkler System</a:t>
          </a:r>
          <a:endParaRPr lang="en-IN" sz="3200" dirty="0"/>
        </a:p>
      </dgm:t>
    </dgm:pt>
    <dgm:pt modelId="{6A1DD91B-551B-4213-8C25-1F43F1F602D1}" type="parTrans" cxnId="{967B4113-0467-4589-8C74-AD85405BC563}">
      <dgm:prSet/>
      <dgm:spPr/>
      <dgm:t>
        <a:bodyPr/>
        <a:lstStyle/>
        <a:p>
          <a:endParaRPr lang="en-IN" sz="3200"/>
        </a:p>
      </dgm:t>
    </dgm:pt>
    <dgm:pt modelId="{49DF5943-DA75-4BC0-8196-7BA836BC0F15}" type="sibTrans" cxnId="{967B4113-0467-4589-8C74-AD85405BC563}">
      <dgm:prSet/>
      <dgm:spPr/>
      <dgm:t>
        <a:bodyPr/>
        <a:lstStyle/>
        <a:p>
          <a:endParaRPr lang="en-IN" sz="3200"/>
        </a:p>
      </dgm:t>
    </dgm:pt>
    <dgm:pt modelId="{5FA7D874-60A3-4A75-81AE-1B4FDFDDD874}">
      <dgm:prSet phldrT="[Text]" custT="1"/>
      <dgm:spPr>
        <a:solidFill>
          <a:schemeClr val="accent6">
            <a:lumMod val="75000"/>
          </a:schemeClr>
        </a:solidFill>
      </dgm:spPr>
      <dgm:t>
        <a:bodyPr/>
        <a:lstStyle/>
        <a:p>
          <a:pPr rtl="0"/>
          <a:r>
            <a:rPr lang="en-US" sz="3200" b="1" dirty="0">
              <a:latin typeface="Calibri"/>
              <a:ea typeface="Calibri"/>
              <a:cs typeface="Calibri"/>
              <a:sym typeface="Calibri"/>
            </a:rPr>
            <a:t>Drip System</a:t>
          </a:r>
          <a:endParaRPr lang="en-IN" sz="3200" dirty="0"/>
        </a:p>
      </dgm:t>
    </dgm:pt>
    <dgm:pt modelId="{68F8A7CB-7ABD-406D-8394-C0694D48FD78}" type="parTrans" cxnId="{4BF7376A-1A13-44A9-A277-15C5F1329595}">
      <dgm:prSet/>
      <dgm:spPr/>
      <dgm:t>
        <a:bodyPr/>
        <a:lstStyle/>
        <a:p>
          <a:endParaRPr lang="en-IN" sz="3200"/>
        </a:p>
      </dgm:t>
    </dgm:pt>
    <dgm:pt modelId="{040349B1-1E81-4159-B7F3-FF488382716E}" type="sibTrans" cxnId="{4BF7376A-1A13-44A9-A277-15C5F1329595}">
      <dgm:prSet/>
      <dgm:spPr/>
      <dgm:t>
        <a:bodyPr/>
        <a:lstStyle/>
        <a:p>
          <a:endParaRPr lang="en-IN" sz="3200"/>
        </a:p>
      </dgm:t>
    </dgm:pt>
    <dgm:pt modelId="{F31858BF-DDF7-442A-A86D-9D3052354BE4}" type="pres">
      <dgm:prSet presAssocID="{428AB6AB-6B8F-473C-A9AC-9BBBE839970A}" presName="hierChild1" presStyleCnt="0">
        <dgm:presLayoutVars>
          <dgm:orgChart val="1"/>
          <dgm:chPref val="1"/>
          <dgm:dir/>
          <dgm:animOne val="branch"/>
          <dgm:animLvl val="lvl"/>
          <dgm:resizeHandles/>
        </dgm:presLayoutVars>
      </dgm:prSet>
      <dgm:spPr/>
    </dgm:pt>
    <dgm:pt modelId="{3EEF348D-A5BC-4E2B-8FDD-BBC7B9A9CA39}" type="pres">
      <dgm:prSet presAssocID="{4CF0326C-7E82-4454-A62A-0AA4C432297C}" presName="hierRoot1" presStyleCnt="0">
        <dgm:presLayoutVars>
          <dgm:hierBranch val="init"/>
        </dgm:presLayoutVars>
      </dgm:prSet>
      <dgm:spPr/>
    </dgm:pt>
    <dgm:pt modelId="{DCBE3347-0555-4DC1-B804-3E5585BF501F}" type="pres">
      <dgm:prSet presAssocID="{4CF0326C-7E82-4454-A62A-0AA4C432297C}" presName="rootComposite1" presStyleCnt="0"/>
      <dgm:spPr/>
    </dgm:pt>
    <dgm:pt modelId="{12284D12-74AB-470E-8786-2B30B6BB1AC0}" type="pres">
      <dgm:prSet presAssocID="{4CF0326C-7E82-4454-A62A-0AA4C432297C}" presName="rootText1" presStyleLbl="node0" presStyleIdx="0" presStyleCnt="1">
        <dgm:presLayoutVars>
          <dgm:chPref val="3"/>
        </dgm:presLayoutVars>
      </dgm:prSet>
      <dgm:spPr/>
    </dgm:pt>
    <dgm:pt modelId="{3A3D9F5C-6DDA-4970-8044-AB7885974D80}" type="pres">
      <dgm:prSet presAssocID="{4CF0326C-7E82-4454-A62A-0AA4C432297C}" presName="rootConnector1" presStyleLbl="node1" presStyleIdx="0" presStyleCnt="0"/>
      <dgm:spPr/>
    </dgm:pt>
    <dgm:pt modelId="{FBD23002-5940-4286-AA42-3FC39566836D}" type="pres">
      <dgm:prSet presAssocID="{4CF0326C-7E82-4454-A62A-0AA4C432297C}" presName="hierChild2" presStyleCnt="0"/>
      <dgm:spPr/>
    </dgm:pt>
    <dgm:pt modelId="{D6E73771-94F6-481F-896B-1C867C5B5DFC}" type="pres">
      <dgm:prSet presAssocID="{6A1DD91B-551B-4213-8C25-1F43F1F602D1}" presName="Name37" presStyleLbl="parChTrans1D2" presStyleIdx="0" presStyleCnt="2"/>
      <dgm:spPr/>
    </dgm:pt>
    <dgm:pt modelId="{3DFD9C41-A19B-4B49-81AF-905360FC0308}" type="pres">
      <dgm:prSet presAssocID="{21E47932-136C-4F3B-92E9-CB9B18193441}" presName="hierRoot2" presStyleCnt="0">
        <dgm:presLayoutVars>
          <dgm:hierBranch val="init"/>
        </dgm:presLayoutVars>
      </dgm:prSet>
      <dgm:spPr/>
    </dgm:pt>
    <dgm:pt modelId="{7CDF6921-F813-4ACA-9772-16904F56E085}" type="pres">
      <dgm:prSet presAssocID="{21E47932-136C-4F3B-92E9-CB9B18193441}" presName="rootComposite" presStyleCnt="0"/>
      <dgm:spPr/>
    </dgm:pt>
    <dgm:pt modelId="{A7FBD99E-0595-4BB5-B406-5DF281405744}" type="pres">
      <dgm:prSet presAssocID="{21E47932-136C-4F3B-92E9-CB9B18193441}" presName="rootText" presStyleLbl="node2" presStyleIdx="0" presStyleCnt="2">
        <dgm:presLayoutVars>
          <dgm:chPref val="3"/>
        </dgm:presLayoutVars>
      </dgm:prSet>
      <dgm:spPr/>
    </dgm:pt>
    <dgm:pt modelId="{15943F69-A1CA-4339-9194-D5A1B06CFD18}" type="pres">
      <dgm:prSet presAssocID="{21E47932-136C-4F3B-92E9-CB9B18193441}" presName="rootConnector" presStyleLbl="node2" presStyleIdx="0" presStyleCnt="2"/>
      <dgm:spPr/>
    </dgm:pt>
    <dgm:pt modelId="{BDAE08C0-3B5C-4441-B611-744D1C3D39CA}" type="pres">
      <dgm:prSet presAssocID="{21E47932-136C-4F3B-92E9-CB9B18193441}" presName="hierChild4" presStyleCnt="0"/>
      <dgm:spPr/>
    </dgm:pt>
    <dgm:pt modelId="{1E41E366-7AC1-4B53-A9B9-0398537D88E3}" type="pres">
      <dgm:prSet presAssocID="{21E47932-136C-4F3B-92E9-CB9B18193441}" presName="hierChild5" presStyleCnt="0"/>
      <dgm:spPr/>
    </dgm:pt>
    <dgm:pt modelId="{275D3F66-D893-4417-8C62-0A95AE8F54C3}" type="pres">
      <dgm:prSet presAssocID="{68F8A7CB-7ABD-406D-8394-C0694D48FD78}" presName="Name37" presStyleLbl="parChTrans1D2" presStyleIdx="1" presStyleCnt="2"/>
      <dgm:spPr/>
    </dgm:pt>
    <dgm:pt modelId="{F48F5863-AED8-4953-B1F3-814B4952B75E}" type="pres">
      <dgm:prSet presAssocID="{5FA7D874-60A3-4A75-81AE-1B4FDFDDD874}" presName="hierRoot2" presStyleCnt="0">
        <dgm:presLayoutVars>
          <dgm:hierBranch val="init"/>
        </dgm:presLayoutVars>
      </dgm:prSet>
      <dgm:spPr/>
    </dgm:pt>
    <dgm:pt modelId="{C5AF62A9-AC1A-4358-8C74-1716408AE833}" type="pres">
      <dgm:prSet presAssocID="{5FA7D874-60A3-4A75-81AE-1B4FDFDDD874}" presName="rootComposite" presStyleCnt="0"/>
      <dgm:spPr/>
    </dgm:pt>
    <dgm:pt modelId="{6D5862E4-6A4B-43F3-99DF-298037F55C87}" type="pres">
      <dgm:prSet presAssocID="{5FA7D874-60A3-4A75-81AE-1B4FDFDDD874}" presName="rootText" presStyleLbl="node2" presStyleIdx="1" presStyleCnt="2">
        <dgm:presLayoutVars>
          <dgm:chPref val="3"/>
        </dgm:presLayoutVars>
      </dgm:prSet>
      <dgm:spPr/>
    </dgm:pt>
    <dgm:pt modelId="{47DEF8EF-3AAC-4694-8F29-4096CD09E2DA}" type="pres">
      <dgm:prSet presAssocID="{5FA7D874-60A3-4A75-81AE-1B4FDFDDD874}" presName="rootConnector" presStyleLbl="node2" presStyleIdx="1" presStyleCnt="2"/>
      <dgm:spPr/>
    </dgm:pt>
    <dgm:pt modelId="{B3F69EAD-86F6-4C37-A0BB-01BAB49B19E0}" type="pres">
      <dgm:prSet presAssocID="{5FA7D874-60A3-4A75-81AE-1B4FDFDDD874}" presName="hierChild4" presStyleCnt="0"/>
      <dgm:spPr/>
    </dgm:pt>
    <dgm:pt modelId="{83F6A74A-AC83-406C-AFD4-756BB9E53481}" type="pres">
      <dgm:prSet presAssocID="{5FA7D874-60A3-4A75-81AE-1B4FDFDDD874}" presName="hierChild5" presStyleCnt="0"/>
      <dgm:spPr/>
    </dgm:pt>
    <dgm:pt modelId="{FD063318-2D01-44EC-ABC5-621FFFE72741}" type="pres">
      <dgm:prSet presAssocID="{4CF0326C-7E82-4454-A62A-0AA4C432297C}" presName="hierChild3" presStyleCnt="0"/>
      <dgm:spPr/>
    </dgm:pt>
  </dgm:ptLst>
  <dgm:cxnLst>
    <dgm:cxn modelId="{4EA48104-C354-45FD-ACDE-35161F2ADFD9}" type="presOf" srcId="{4CF0326C-7E82-4454-A62A-0AA4C432297C}" destId="{3A3D9F5C-6DDA-4970-8044-AB7885974D80}" srcOrd="1" destOrd="0" presId="urn:microsoft.com/office/officeart/2005/8/layout/orgChart1"/>
    <dgm:cxn modelId="{4328BE0C-01CC-41BE-A914-B4D99AECC0FD}" type="presOf" srcId="{5FA7D874-60A3-4A75-81AE-1B4FDFDDD874}" destId="{6D5862E4-6A4B-43F3-99DF-298037F55C87}" srcOrd="0" destOrd="0" presId="urn:microsoft.com/office/officeart/2005/8/layout/orgChart1"/>
    <dgm:cxn modelId="{967B4113-0467-4589-8C74-AD85405BC563}" srcId="{4CF0326C-7E82-4454-A62A-0AA4C432297C}" destId="{21E47932-136C-4F3B-92E9-CB9B18193441}" srcOrd="0" destOrd="0" parTransId="{6A1DD91B-551B-4213-8C25-1F43F1F602D1}" sibTransId="{49DF5943-DA75-4BC0-8196-7BA836BC0F15}"/>
    <dgm:cxn modelId="{3D5C3F15-0E98-43E9-A8F3-F70EC90B6931}" type="presOf" srcId="{68F8A7CB-7ABD-406D-8394-C0694D48FD78}" destId="{275D3F66-D893-4417-8C62-0A95AE8F54C3}" srcOrd="0" destOrd="0" presId="urn:microsoft.com/office/officeart/2005/8/layout/orgChart1"/>
    <dgm:cxn modelId="{05FBB14A-3F63-4C3D-9B33-1D6C106A2DB4}" type="presOf" srcId="{5FA7D874-60A3-4A75-81AE-1B4FDFDDD874}" destId="{47DEF8EF-3AAC-4694-8F29-4096CD09E2DA}" srcOrd="1" destOrd="0" presId="urn:microsoft.com/office/officeart/2005/8/layout/orgChart1"/>
    <dgm:cxn modelId="{38469E4D-58AF-4EC7-887E-2756A83323A9}" srcId="{428AB6AB-6B8F-473C-A9AC-9BBBE839970A}" destId="{4CF0326C-7E82-4454-A62A-0AA4C432297C}" srcOrd="0" destOrd="0" parTransId="{5CDA4F92-4839-4EBF-A83D-24E5B0C4AD39}" sibTransId="{7943740B-F322-42AD-A962-672C2AFE884E}"/>
    <dgm:cxn modelId="{7FA2D457-006B-4653-B26B-251C13A8610A}" type="presOf" srcId="{21E47932-136C-4F3B-92E9-CB9B18193441}" destId="{15943F69-A1CA-4339-9194-D5A1B06CFD18}" srcOrd="1" destOrd="0" presId="urn:microsoft.com/office/officeart/2005/8/layout/orgChart1"/>
    <dgm:cxn modelId="{4BF7376A-1A13-44A9-A277-15C5F1329595}" srcId="{4CF0326C-7E82-4454-A62A-0AA4C432297C}" destId="{5FA7D874-60A3-4A75-81AE-1B4FDFDDD874}" srcOrd="1" destOrd="0" parTransId="{68F8A7CB-7ABD-406D-8394-C0694D48FD78}" sibTransId="{040349B1-1E81-4159-B7F3-FF488382716E}"/>
    <dgm:cxn modelId="{020E0378-67F6-4587-93CF-4CCAE7A8018F}" type="presOf" srcId="{428AB6AB-6B8F-473C-A9AC-9BBBE839970A}" destId="{F31858BF-DDF7-442A-A86D-9D3052354BE4}" srcOrd="0" destOrd="0" presId="urn:microsoft.com/office/officeart/2005/8/layout/orgChart1"/>
    <dgm:cxn modelId="{97D6F5AD-4D2E-4976-B757-1C7790FA3894}" type="presOf" srcId="{21E47932-136C-4F3B-92E9-CB9B18193441}" destId="{A7FBD99E-0595-4BB5-B406-5DF281405744}" srcOrd="0" destOrd="0" presId="urn:microsoft.com/office/officeart/2005/8/layout/orgChart1"/>
    <dgm:cxn modelId="{8AA785B9-CE16-4561-9408-2FE703002A4D}" type="presOf" srcId="{4CF0326C-7E82-4454-A62A-0AA4C432297C}" destId="{12284D12-74AB-470E-8786-2B30B6BB1AC0}" srcOrd="0" destOrd="0" presId="urn:microsoft.com/office/officeart/2005/8/layout/orgChart1"/>
    <dgm:cxn modelId="{1ADEB1D1-F8A1-4D07-A944-656846198148}" type="presOf" srcId="{6A1DD91B-551B-4213-8C25-1F43F1F602D1}" destId="{D6E73771-94F6-481F-896B-1C867C5B5DFC}" srcOrd="0" destOrd="0" presId="urn:microsoft.com/office/officeart/2005/8/layout/orgChart1"/>
    <dgm:cxn modelId="{7BCE42FB-2AC1-4BA1-8699-1E2F776D23FC}" type="presParOf" srcId="{F31858BF-DDF7-442A-A86D-9D3052354BE4}" destId="{3EEF348D-A5BC-4E2B-8FDD-BBC7B9A9CA39}" srcOrd="0" destOrd="0" presId="urn:microsoft.com/office/officeart/2005/8/layout/orgChart1"/>
    <dgm:cxn modelId="{9B4973B9-9FD8-4AA1-9071-874E451BA737}" type="presParOf" srcId="{3EEF348D-A5BC-4E2B-8FDD-BBC7B9A9CA39}" destId="{DCBE3347-0555-4DC1-B804-3E5585BF501F}" srcOrd="0" destOrd="0" presId="urn:microsoft.com/office/officeart/2005/8/layout/orgChart1"/>
    <dgm:cxn modelId="{E4CB03E6-C782-45E4-805E-76F822CA4411}" type="presParOf" srcId="{DCBE3347-0555-4DC1-B804-3E5585BF501F}" destId="{12284D12-74AB-470E-8786-2B30B6BB1AC0}" srcOrd="0" destOrd="0" presId="urn:microsoft.com/office/officeart/2005/8/layout/orgChart1"/>
    <dgm:cxn modelId="{B3E7AEAF-1156-4A0A-979B-748D581593AF}" type="presParOf" srcId="{DCBE3347-0555-4DC1-B804-3E5585BF501F}" destId="{3A3D9F5C-6DDA-4970-8044-AB7885974D80}" srcOrd="1" destOrd="0" presId="urn:microsoft.com/office/officeart/2005/8/layout/orgChart1"/>
    <dgm:cxn modelId="{550C9A23-95F8-4630-8BCA-754FEE1F649D}" type="presParOf" srcId="{3EEF348D-A5BC-4E2B-8FDD-BBC7B9A9CA39}" destId="{FBD23002-5940-4286-AA42-3FC39566836D}" srcOrd="1" destOrd="0" presId="urn:microsoft.com/office/officeart/2005/8/layout/orgChart1"/>
    <dgm:cxn modelId="{B2F189A1-F651-4FCC-9220-3D13D33C06D1}" type="presParOf" srcId="{FBD23002-5940-4286-AA42-3FC39566836D}" destId="{D6E73771-94F6-481F-896B-1C867C5B5DFC}" srcOrd="0" destOrd="0" presId="urn:microsoft.com/office/officeart/2005/8/layout/orgChart1"/>
    <dgm:cxn modelId="{D0B6394F-C5B7-46F0-A108-803811F46D8A}" type="presParOf" srcId="{FBD23002-5940-4286-AA42-3FC39566836D}" destId="{3DFD9C41-A19B-4B49-81AF-905360FC0308}" srcOrd="1" destOrd="0" presId="urn:microsoft.com/office/officeart/2005/8/layout/orgChart1"/>
    <dgm:cxn modelId="{6D4EB035-ACA5-4CA3-8239-7D631CDA4E7A}" type="presParOf" srcId="{3DFD9C41-A19B-4B49-81AF-905360FC0308}" destId="{7CDF6921-F813-4ACA-9772-16904F56E085}" srcOrd="0" destOrd="0" presId="urn:microsoft.com/office/officeart/2005/8/layout/orgChart1"/>
    <dgm:cxn modelId="{75FD9AE0-E519-4F1B-A599-D346A87F20EE}" type="presParOf" srcId="{7CDF6921-F813-4ACA-9772-16904F56E085}" destId="{A7FBD99E-0595-4BB5-B406-5DF281405744}" srcOrd="0" destOrd="0" presId="urn:microsoft.com/office/officeart/2005/8/layout/orgChart1"/>
    <dgm:cxn modelId="{06136284-DF64-442B-913A-FB89A536AB85}" type="presParOf" srcId="{7CDF6921-F813-4ACA-9772-16904F56E085}" destId="{15943F69-A1CA-4339-9194-D5A1B06CFD18}" srcOrd="1" destOrd="0" presId="urn:microsoft.com/office/officeart/2005/8/layout/orgChart1"/>
    <dgm:cxn modelId="{157E543A-5F9B-4641-B0D8-F1194F1BCF86}" type="presParOf" srcId="{3DFD9C41-A19B-4B49-81AF-905360FC0308}" destId="{BDAE08C0-3B5C-4441-B611-744D1C3D39CA}" srcOrd="1" destOrd="0" presId="urn:microsoft.com/office/officeart/2005/8/layout/orgChart1"/>
    <dgm:cxn modelId="{A73D11D6-2ACB-4590-97E9-D4C69CFB4FB6}" type="presParOf" srcId="{3DFD9C41-A19B-4B49-81AF-905360FC0308}" destId="{1E41E366-7AC1-4B53-A9B9-0398537D88E3}" srcOrd="2" destOrd="0" presId="urn:microsoft.com/office/officeart/2005/8/layout/orgChart1"/>
    <dgm:cxn modelId="{535061F1-CEC3-4402-AC90-CCBFF2655F7E}" type="presParOf" srcId="{FBD23002-5940-4286-AA42-3FC39566836D}" destId="{275D3F66-D893-4417-8C62-0A95AE8F54C3}" srcOrd="2" destOrd="0" presId="urn:microsoft.com/office/officeart/2005/8/layout/orgChart1"/>
    <dgm:cxn modelId="{097CD8EF-766B-4283-816E-99C5D6C3FC5D}" type="presParOf" srcId="{FBD23002-5940-4286-AA42-3FC39566836D}" destId="{F48F5863-AED8-4953-B1F3-814B4952B75E}" srcOrd="3" destOrd="0" presId="urn:microsoft.com/office/officeart/2005/8/layout/orgChart1"/>
    <dgm:cxn modelId="{758C3B6E-62C3-4C36-9DB7-7E6836431A82}" type="presParOf" srcId="{F48F5863-AED8-4953-B1F3-814B4952B75E}" destId="{C5AF62A9-AC1A-4358-8C74-1716408AE833}" srcOrd="0" destOrd="0" presId="urn:microsoft.com/office/officeart/2005/8/layout/orgChart1"/>
    <dgm:cxn modelId="{73870C56-A16A-4349-9F0E-8CEA92AA1CB9}" type="presParOf" srcId="{C5AF62A9-AC1A-4358-8C74-1716408AE833}" destId="{6D5862E4-6A4B-43F3-99DF-298037F55C87}" srcOrd="0" destOrd="0" presId="urn:microsoft.com/office/officeart/2005/8/layout/orgChart1"/>
    <dgm:cxn modelId="{2A48495F-9500-478E-846B-B87D0BA37040}" type="presParOf" srcId="{C5AF62A9-AC1A-4358-8C74-1716408AE833}" destId="{47DEF8EF-3AAC-4694-8F29-4096CD09E2DA}" srcOrd="1" destOrd="0" presId="urn:microsoft.com/office/officeart/2005/8/layout/orgChart1"/>
    <dgm:cxn modelId="{54C436A8-B117-407A-A12F-45069015B6A0}" type="presParOf" srcId="{F48F5863-AED8-4953-B1F3-814B4952B75E}" destId="{B3F69EAD-86F6-4C37-A0BB-01BAB49B19E0}" srcOrd="1" destOrd="0" presId="urn:microsoft.com/office/officeart/2005/8/layout/orgChart1"/>
    <dgm:cxn modelId="{F6ABF560-723D-4D46-9CD8-163E4428576A}" type="presParOf" srcId="{F48F5863-AED8-4953-B1F3-814B4952B75E}" destId="{83F6A74A-AC83-406C-AFD4-756BB9E53481}" srcOrd="2" destOrd="0" presId="urn:microsoft.com/office/officeart/2005/8/layout/orgChart1"/>
    <dgm:cxn modelId="{282B1B1B-5E15-42B6-8EB8-6D4E0977E4A3}" type="presParOf" srcId="{3EEF348D-A5BC-4E2B-8FDD-BBC7B9A9CA39}" destId="{FD063318-2D01-44EC-ABC5-621FFFE72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AB6AB-6B8F-473C-A9AC-9BBBE839970A}" type="doc">
      <dgm:prSet loTypeId="urn:microsoft.com/office/officeart/2005/8/layout/orgChart1" loCatId="hierarchy" qsTypeId="urn:microsoft.com/office/officeart/2005/8/quickstyle/3d2#2" qsCatId="3D" csTypeId="urn:microsoft.com/office/officeart/2005/8/colors/colorful4" csCatId="colorful" phldr="1"/>
      <dgm:spPr/>
      <dgm:t>
        <a:bodyPr/>
        <a:lstStyle/>
        <a:p>
          <a:endParaRPr lang="en-IN"/>
        </a:p>
      </dgm:t>
    </dgm:pt>
    <dgm:pt modelId="{4CF0326C-7E82-4454-A62A-0AA4C432297C}">
      <dgm:prSet phldrT="[Text]" custT="1"/>
      <dgm:spPr>
        <a:solidFill>
          <a:srgbClr val="FF0000"/>
        </a:solidFill>
      </dgm:spPr>
      <dgm:t>
        <a:bodyPr/>
        <a:lstStyle/>
        <a:p>
          <a:pPr rtl="0"/>
          <a:r>
            <a:rPr lang="en-US" sz="2400" b="1" dirty="0">
              <a:solidFill>
                <a:schemeClr val="bg1"/>
              </a:solidFill>
              <a:latin typeface="Calibri"/>
              <a:ea typeface="Calibri"/>
              <a:cs typeface="Calibri"/>
              <a:sym typeface="Calibri"/>
            </a:rPr>
            <a:t>Weeding</a:t>
          </a:r>
          <a:endParaRPr lang="en-IN" sz="2400" dirty="0">
            <a:solidFill>
              <a:schemeClr val="bg1"/>
            </a:solidFill>
          </a:endParaRPr>
        </a:p>
      </dgm:t>
    </dgm:pt>
    <dgm:pt modelId="{5CDA4F92-4839-4EBF-A83D-24E5B0C4AD39}" type="parTrans" cxnId="{38469E4D-58AF-4EC7-887E-2756A83323A9}">
      <dgm:prSet/>
      <dgm:spPr/>
      <dgm:t>
        <a:bodyPr/>
        <a:lstStyle/>
        <a:p>
          <a:endParaRPr lang="en-IN" sz="2400">
            <a:solidFill>
              <a:schemeClr val="bg1"/>
            </a:solidFill>
          </a:endParaRPr>
        </a:p>
      </dgm:t>
    </dgm:pt>
    <dgm:pt modelId="{7943740B-F322-42AD-A962-672C2AFE884E}" type="sibTrans" cxnId="{38469E4D-58AF-4EC7-887E-2756A83323A9}">
      <dgm:prSet/>
      <dgm:spPr/>
      <dgm:t>
        <a:bodyPr/>
        <a:lstStyle/>
        <a:p>
          <a:endParaRPr lang="en-IN" sz="2400">
            <a:solidFill>
              <a:schemeClr val="bg1"/>
            </a:solidFill>
          </a:endParaRPr>
        </a:p>
      </dgm:t>
    </dgm:pt>
    <dgm:pt modelId="{21E47932-136C-4F3B-92E9-CB9B18193441}">
      <dgm:prSet phldrT="[Text]" custT="1"/>
      <dgm:spPr>
        <a:solidFill>
          <a:schemeClr val="accent6">
            <a:lumMod val="75000"/>
          </a:schemeClr>
        </a:solidFill>
      </dgm:spPr>
      <dgm:t>
        <a:bodyPr/>
        <a:lstStyle/>
        <a:p>
          <a:pPr rtl="0"/>
          <a:r>
            <a:rPr lang="en-US" sz="2400" b="1" dirty="0">
              <a:solidFill>
                <a:schemeClr val="bg1"/>
              </a:solidFill>
              <a:latin typeface="Calibri"/>
              <a:ea typeface="Calibri"/>
              <a:cs typeface="Calibri"/>
              <a:sym typeface="Calibri"/>
            </a:rPr>
            <a:t>Manual Weeding</a:t>
          </a:r>
          <a:endParaRPr lang="en-IN" sz="2400" dirty="0">
            <a:solidFill>
              <a:schemeClr val="bg1"/>
            </a:solidFill>
          </a:endParaRPr>
        </a:p>
      </dgm:t>
    </dgm:pt>
    <dgm:pt modelId="{6A1DD91B-551B-4213-8C25-1F43F1F602D1}" type="parTrans" cxnId="{967B4113-0467-4589-8C74-AD85405BC563}">
      <dgm:prSet/>
      <dgm:spPr/>
      <dgm:t>
        <a:bodyPr/>
        <a:lstStyle/>
        <a:p>
          <a:endParaRPr lang="en-IN" sz="2400">
            <a:solidFill>
              <a:schemeClr val="bg1"/>
            </a:solidFill>
          </a:endParaRPr>
        </a:p>
      </dgm:t>
    </dgm:pt>
    <dgm:pt modelId="{49DF5943-DA75-4BC0-8196-7BA836BC0F15}" type="sibTrans" cxnId="{967B4113-0467-4589-8C74-AD85405BC563}">
      <dgm:prSet/>
      <dgm:spPr/>
      <dgm:t>
        <a:bodyPr/>
        <a:lstStyle/>
        <a:p>
          <a:endParaRPr lang="en-IN" sz="2400">
            <a:solidFill>
              <a:schemeClr val="bg1"/>
            </a:solidFill>
          </a:endParaRPr>
        </a:p>
      </dgm:t>
    </dgm:pt>
    <dgm:pt modelId="{5FA7D874-60A3-4A75-81AE-1B4FDFDDD874}">
      <dgm:prSet phldrT="[Text]" custT="1"/>
      <dgm:spPr>
        <a:solidFill>
          <a:srgbClr val="00B050"/>
        </a:solidFill>
      </dgm:spPr>
      <dgm:t>
        <a:bodyPr/>
        <a:lstStyle/>
        <a:p>
          <a:pPr rtl="0"/>
          <a:r>
            <a:rPr lang="en-US" sz="2400" b="1" dirty="0">
              <a:solidFill>
                <a:schemeClr val="bg1"/>
              </a:solidFill>
              <a:latin typeface="Calibri"/>
              <a:ea typeface="Calibri"/>
              <a:cs typeface="Calibri"/>
              <a:sym typeface="Calibri"/>
            </a:rPr>
            <a:t>Chemical Control</a:t>
          </a:r>
          <a:endParaRPr lang="en-IN" sz="2400" dirty="0">
            <a:solidFill>
              <a:schemeClr val="bg1"/>
            </a:solidFill>
          </a:endParaRPr>
        </a:p>
      </dgm:t>
    </dgm:pt>
    <dgm:pt modelId="{68F8A7CB-7ABD-406D-8394-C0694D48FD78}" type="parTrans" cxnId="{4BF7376A-1A13-44A9-A277-15C5F1329595}">
      <dgm:prSet/>
      <dgm:spPr/>
      <dgm:t>
        <a:bodyPr/>
        <a:lstStyle/>
        <a:p>
          <a:endParaRPr lang="en-IN" sz="2400">
            <a:solidFill>
              <a:schemeClr val="bg1"/>
            </a:solidFill>
          </a:endParaRPr>
        </a:p>
      </dgm:t>
    </dgm:pt>
    <dgm:pt modelId="{040349B1-1E81-4159-B7F3-FF488382716E}" type="sibTrans" cxnId="{4BF7376A-1A13-44A9-A277-15C5F1329595}">
      <dgm:prSet/>
      <dgm:spPr/>
      <dgm:t>
        <a:bodyPr/>
        <a:lstStyle/>
        <a:p>
          <a:endParaRPr lang="en-IN" sz="2400">
            <a:solidFill>
              <a:schemeClr val="bg1"/>
            </a:solidFill>
          </a:endParaRPr>
        </a:p>
      </dgm:t>
    </dgm:pt>
    <dgm:pt modelId="{F31858BF-DDF7-442A-A86D-9D3052354BE4}" type="pres">
      <dgm:prSet presAssocID="{428AB6AB-6B8F-473C-A9AC-9BBBE839970A}" presName="hierChild1" presStyleCnt="0">
        <dgm:presLayoutVars>
          <dgm:orgChart val="1"/>
          <dgm:chPref val="1"/>
          <dgm:dir/>
          <dgm:animOne val="branch"/>
          <dgm:animLvl val="lvl"/>
          <dgm:resizeHandles/>
        </dgm:presLayoutVars>
      </dgm:prSet>
      <dgm:spPr/>
    </dgm:pt>
    <dgm:pt modelId="{3EEF348D-A5BC-4E2B-8FDD-BBC7B9A9CA39}" type="pres">
      <dgm:prSet presAssocID="{4CF0326C-7E82-4454-A62A-0AA4C432297C}" presName="hierRoot1" presStyleCnt="0">
        <dgm:presLayoutVars>
          <dgm:hierBranch val="init"/>
        </dgm:presLayoutVars>
      </dgm:prSet>
      <dgm:spPr/>
    </dgm:pt>
    <dgm:pt modelId="{DCBE3347-0555-4DC1-B804-3E5585BF501F}" type="pres">
      <dgm:prSet presAssocID="{4CF0326C-7E82-4454-A62A-0AA4C432297C}" presName="rootComposite1" presStyleCnt="0"/>
      <dgm:spPr/>
    </dgm:pt>
    <dgm:pt modelId="{12284D12-74AB-470E-8786-2B30B6BB1AC0}" type="pres">
      <dgm:prSet presAssocID="{4CF0326C-7E82-4454-A62A-0AA4C432297C}" presName="rootText1" presStyleLbl="node0" presStyleIdx="0" presStyleCnt="1">
        <dgm:presLayoutVars>
          <dgm:chPref val="3"/>
        </dgm:presLayoutVars>
      </dgm:prSet>
      <dgm:spPr/>
    </dgm:pt>
    <dgm:pt modelId="{3A3D9F5C-6DDA-4970-8044-AB7885974D80}" type="pres">
      <dgm:prSet presAssocID="{4CF0326C-7E82-4454-A62A-0AA4C432297C}" presName="rootConnector1" presStyleLbl="node1" presStyleIdx="0" presStyleCnt="0"/>
      <dgm:spPr/>
    </dgm:pt>
    <dgm:pt modelId="{FBD23002-5940-4286-AA42-3FC39566836D}" type="pres">
      <dgm:prSet presAssocID="{4CF0326C-7E82-4454-A62A-0AA4C432297C}" presName="hierChild2" presStyleCnt="0"/>
      <dgm:spPr/>
    </dgm:pt>
    <dgm:pt modelId="{D6E73771-94F6-481F-896B-1C867C5B5DFC}" type="pres">
      <dgm:prSet presAssocID="{6A1DD91B-551B-4213-8C25-1F43F1F602D1}" presName="Name37" presStyleLbl="parChTrans1D2" presStyleIdx="0" presStyleCnt="2"/>
      <dgm:spPr/>
    </dgm:pt>
    <dgm:pt modelId="{3DFD9C41-A19B-4B49-81AF-905360FC0308}" type="pres">
      <dgm:prSet presAssocID="{21E47932-136C-4F3B-92E9-CB9B18193441}" presName="hierRoot2" presStyleCnt="0">
        <dgm:presLayoutVars>
          <dgm:hierBranch val="init"/>
        </dgm:presLayoutVars>
      </dgm:prSet>
      <dgm:spPr/>
    </dgm:pt>
    <dgm:pt modelId="{7CDF6921-F813-4ACA-9772-16904F56E085}" type="pres">
      <dgm:prSet presAssocID="{21E47932-136C-4F3B-92E9-CB9B18193441}" presName="rootComposite" presStyleCnt="0"/>
      <dgm:spPr/>
    </dgm:pt>
    <dgm:pt modelId="{A7FBD99E-0595-4BB5-B406-5DF281405744}" type="pres">
      <dgm:prSet presAssocID="{21E47932-136C-4F3B-92E9-CB9B18193441}" presName="rootText" presStyleLbl="node2" presStyleIdx="0" presStyleCnt="2">
        <dgm:presLayoutVars>
          <dgm:chPref val="3"/>
        </dgm:presLayoutVars>
      </dgm:prSet>
      <dgm:spPr/>
    </dgm:pt>
    <dgm:pt modelId="{15943F69-A1CA-4339-9194-D5A1B06CFD18}" type="pres">
      <dgm:prSet presAssocID="{21E47932-136C-4F3B-92E9-CB9B18193441}" presName="rootConnector" presStyleLbl="node2" presStyleIdx="0" presStyleCnt="2"/>
      <dgm:spPr/>
    </dgm:pt>
    <dgm:pt modelId="{BDAE08C0-3B5C-4441-B611-744D1C3D39CA}" type="pres">
      <dgm:prSet presAssocID="{21E47932-136C-4F3B-92E9-CB9B18193441}" presName="hierChild4" presStyleCnt="0"/>
      <dgm:spPr/>
    </dgm:pt>
    <dgm:pt modelId="{1E41E366-7AC1-4B53-A9B9-0398537D88E3}" type="pres">
      <dgm:prSet presAssocID="{21E47932-136C-4F3B-92E9-CB9B18193441}" presName="hierChild5" presStyleCnt="0"/>
      <dgm:spPr/>
    </dgm:pt>
    <dgm:pt modelId="{275D3F66-D893-4417-8C62-0A95AE8F54C3}" type="pres">
      <dgm:prSet presAssocID="{68F8A7CB-7ABD-406D-8394-C0694D48FD78}" presName="Name37" presStyleLbl="parChTrans1D2" presStyleIdx="1" presStyleCnt="2"/>
      <dgm:spPr/>
    </dgm:pt>
    <dgm:pt modelId="{F48F5863-AED8-4953-B1F3-814B4952B75E}" type="pres">
      <dgm:prSet presAssocID="{5FA7D874-60A3-4A75-81AE-1B4FDFDDD874}" presName="hierRoot2" presStyleCnt="0">
        <dgm:presLayoutVars>
          <dgm:hierBranch val="init"/>
        </dgm:presLayoutVars>
      </dgm:prSet>
      <dgm:spPr/>
    </dgm:pt>
    <dgm:pt modelId="{C5AF62A9-AC1A-4358-8C74-1716408AE833}" type="pres">
      <dgm:prSet presAssocID="{5FA7D874-60A3-4A75-81AE-1B4FDFDDD874}" presName="rootComposite" presStyleCnt="0"/>
      <dgm:spPr/>
    </dgm:pt>
    <dgm:pt modelId="{6D5862E4-6A4B-43F3-99DF-298037F55C87}" type="pres">
      <dgm:prSet presAssocID="{5FA7D874-60A3-4A75-81AE-1B4FDFDDD874}" presName="rootText" presStyleLbl="node2" presStyleIdx="1" presStyleCnt="2">
        <dgm:presLayoutVars>
          <dgm:chPref val="3"/>
        </dgm:presLayoutVars>
      </dgm:prSet>
      <dgm:spPr/>
    </dgm:pt>
    <dgm:pt modelId="{47DEF8EF-3AAC-4694-8F29-4096CD09E2DA}" type="pres">
      <dgm:prSet presAssocID="{5FA7D874-60A3-4A75-81AE-1B4FDFDDD874}" presName="rootConnector" presStyleLbl="node2" presStyleIdx="1" presStyleCnt="2"/>
      <dgm:spPr/>
    </dgm:pt>
    <dgm:pt modelId="{B3F69EAD-86F6-4C37-A0BB-01BAB49B19E0}" type="pres">
      <dgm:prSet presAssocID="{5FA7D874-60A3-4A75-81AE-1B4FDFDDD874}" presName="hierChild4" presStyleCnt="0"/>
      <dgm:spPr/>
    </dgm:pt>
    <dgm:pt modelId="{83F6A74A-AC83-406C-AFD4-756BB9E53481}" type="pres">
      <dgm:prSet presAssocID="{5FA7D874-60A3-4A75-81AE-1B4FDFDDD874}" presName="hierChild5" presStyleCnt="0"/>
      <dgm:spPr/>
    </dgm:pt>
    <dgm:pt modelId="{FD063318-2D01-44EC-ABC5-621FFFE72741}" type="pres">
      <dgm:prSet presAssocID="{4CF0326C-7E82-4454-A62A-0AA4C432297C}" presName="hierChild3" presStyleCnt="0"/>
      <dgm:spPr/>
    </dgm:pt>
  </dgm:ptLst>
  <dgm:cxnLst>
    <dgm:cxn modelId="{967B4113-0467-4589-8C74-AD85405BC563}" srcId="{4CF0326C-7E82-4454-A62A-0AA4C432297C}" destId="{21E47932-136C-4F3B-92E9-CB9B18193441}" srcOrd="0" destOrd="0" parTransId="{6A1DD91B-551B-4213-8C25-1F43F1F602D1}" sibTransId="{49DF5943-DA75-4BC0-8196-7BA836BC0F15}"/>
    <dgm:cxn modelId="{9FBEC618-A12F-4B0C-889F-840C648C7744}" type="presOf" srcId="{428AB6AB-6B8F-473C-A9AC-9BBBE839970A}" destId="{F31858BF-DDF7-442A-A86D-9D3052354BE4}" srcOrd="0" destOrd="0" presId="urn:microsoft.com/office/officeart/2005/8/layout/orgChart1"/>
    <dgm:cxn modelId="{3507AE1C-9882-4D4F-88ED-6C6FEFF77F5F}" type="presOf" srcId="{68F8A7CB-7ABD-406D-8394-C0694D48FD78}" destId="{275D3F66-D893-4417-8C62-0A95AE8F54C3}" srcOrd="0" destOrd="0" presId="urn:microsoft.com/office/officeart/2005/8/layout/orgChart1"/>
    <dgm:cxn modelId="{1988052C-BC93-43BC-B285-D8670841FA42}" type="presOf" srcId="{4CF0326C-7E82-4454-A62A-0AA4C432297C}" destId="{3A3D9F5C-6DDA-4970-8044-AB7885974D80}" srcOrd="1" destOrd="0" presId="urn:microsoft.com/office/officeart/2005/8/layout/orgChart1"/>
    <dgm:cxn modelId="{03E7D13F-8994-4A7E-85AF-80635B448669}" type="presOf" srcId="{21E47932-136C-4F3B-92E9-CB9B18193441}" destId="{A7FBD99E-0595-4BB5-B406-5DF281405744}" srcOrd="0" destOrd="0" presId="urn:microsoft.com/office/officeart/2005/8/layout/orgChart1"/>
    <dgm:cxn modelId="{38469E4D-58AF-4EC7-887E-2756A83323A9}" srcId="{428AB6AB-6B8F-473C-A9AC-9BBBE839970A}" destId="{4CF0326C-7E82-4454-A62A-0AA4C432297C}" srcOrd="0" destOrd="0" parTransId="{5CDA4F92-4839-4EBF-A83D-24E5B0C4AD39}" sibTransId="{7943740B-F322-42AD-A962-672C2AFE884E}"/>
    <dgm:cxn modelId="{71E0DF60-B71F-439E-8CFE-66AE1C7FCC28}" type="presOf" srcId="{21E47932-136C-4F3B-92E9-CB9B18193441}" destId="{15943F69-A1CA-4339-9194-D5A1B06CFD18}" srcOrd="1" destOrd="0" presId="urn:microsoft.com/office/officeart/2005/8/layout/orgChart1"/>
    <dgm:cxn modelId="{4BF7376A-1A13-44A9-A277-15C5F1329595}" srcId="{4CF0326C-7E82-4454-A62A-0AA4C432297C}" destId="{5FA7D874-60A3-4A75-81AE-1B4FDFDDD874}" srcOrd="1" destOrd="0" parTransId="{68F8A7CB-7ABD-406D-8394-C0694D48FD78}" sibTransId="{040349B1-1E81-4159-B7F3-FF488382716E}"/>
    <dgm:cxn modelId="{3B16857D-52DC-4C3C-B59A-3D4BF5239B7B}" type="presOf" srcId="{6A1DD91B-551B-4213-8C25-1F43F1F602D1}" destId="{D6E73771-94F6-481F-896B-1C867C5B5DFC}" srcOrd="0" destOrd="0" presId="urn:microsoft.com/office/officeart/2005/8/layout/orgChart1"/>
    <dgm:cxn modelId="{AA123397-9923-4C81-B5D7-9C83C64E90AA}" type="presOf" srcId="{4CF0326C-7E82-4454-A62A-0AA4C432297C}" destId="{12284D12-74AB-470E-8786-2B30B6BB1AC0}" srcOrd="0" destOrd="0" presId="urn:microsoft.com/office/officeart/2005/8/layout/orgChart1"/>
    <dgm:cxn modelId="{813DF0E3-0757-4C34-9878-1863E699D5D1}" type="presOf" srcId="{5FA7D874-60A3-4A75-81AE-1B4FDFDDD874}" destId="{47DEF8EF-3AAC-4694-8F29-4096CD09E2DA}" srcOrd="1" destOrd="0" presId="urn:microsoft.com/office/officeart/2005/8/layout/orgChart1"/>
    <dgm:cxn modelId="{46A2DEEF-AFE1-4F1C-A5B4-8FB884B7341E}" type="presOf" srcId="{5FA7D874-60A3-4A75-81AE-1B4FDFDDD874}" destId="{6D5862E4-6A4B-43F3-99DF-298037F55C87}" srcOrd="0" destOrd="0" presId="urn:microsoft.com/office/officeart/2005/8/layout/orgChart1"/>
    <dgm:cxn modelId="{BA829D3A-7345-44B0-96A5-69D2434BAE0B}" type="presParOf" srcId="{F31858BF-DDF7-442A-A86D-9D3052354BE4}" destId="{3EEF348D-A5BC-4E2B-8FDD-BBC7B9A9CA39}" srcOrd="0" destOrd="0" presId="urn:microsoft.com/office/officeart/2005/8/layout/orgChart1"/>
    <dgm:cxn modelId="{D37AC08E-DDF6-40C4-8F95-C46C296E9C3E}" type="presParOf" srcId="{3EEF348D-A5BC-4E2B-8FDD-BBC7B9A9CA39}" destId="{DCBE3347-0555-4DC1-B804-3E5585BF501F}" srcOrd="0" destOrd="0" presId="urn:microsoft.com/office/officeart/2005/8/layout/orgChart1"/>
    <dgm:cxn modelId="{FB1A31BF-3AEC-4E94-AA5E-A0D849CD3156}" type="presParOf" srcId="{DCBE3347-0555-4DC1-B804-3E5585BF501F}" destId="{12284D12-74AB-470E-8786-2B30B6BB1AC0}" srcOrd="0" destOrd="0" presId="urn:microsoft.com/office/officeart/2005/8/layout/orgChart1"/>
    <dgm:cxn modelId="{E5009FAB-E124-4616-9A3B-6D0CD0E6B048}" type="presParOf" srcId="{DCBE3347-0555-4DC1-B804-3E5585BF501F}" destId="{3A3D9F5C-6DDA-4970-8044-AB7885974D80}" srcOrd="1" destOrd="0" presId="urn:microsoft.com/office/officeart/2005/8/layout/orgChart1"/>
    <dgm:cxn modelId="{771D7980-5A9F-462C-899B-0B6A021E10E8}" type="presParOf" srcId="{3EEF348D-A5BC-4E2B-8FDD-BBC7B9A9CA39}" destId="{FBD23002-5940-4286-AA42-3FC39566836D}" srcOrd="1" destOrd="0" presId="urn:microsoft.com/office/officeart/2005/8/layout/orgChart1"/>
    <dgm:cxn modelId="{58381854-5504-4406-8E48-3313A535E9D4}" type="presParOf" srcId="{FBD23002-5940-4286-AA42-3FC39566836D}" destId="{D6E73771-94F6-481F-896B-1C867C5B5DFC}" srcOrd="0" destOrd="0" presId="urn:microsoft.com/office/officeart/2005/8/layout/orgChart1"/>
    <dgm:cxn modelId="{B400134F-4B19-4621-BE05-88476499ACE1}" type="presParOf" srcId="{FBD23002-5940-4286-AA42-3FC39566836D}" destId="{3DFD9C41-A19B-4B49-81AF-905360FC0308}" srcOrd="1" destOrd="0" presId="urn:microsoft.com/office/officeart/2005/8/layout/orgChart1"/>
    <dgm:cxn modelId="{2B29A179-0E40-45F8-9480-D09B6372BAF4}" type="presParOf" srcId="{3DFD9C41-A19B-4B49-81AF-905360FC0308}" destId="{7CDF6921-F813-4ACA-9772-16904F56E085}" srcOrd="0" destOrd="0" presId="urn:microsoft.com/office/officeart/2005/8/layout/orgChart1"/>
    <dgm:cxn modelId="{08E54493-896F-4EA5-9FD4-6A629B939144}" type="presParOf" srcId="{7CDF6921-F813-4ACA-9772-16904F56E085}" destId="{A7FBD99E-0595-4BB5-B406-5DF281405744}" srcOrd="0" destOrd="0" presId="urn:microsoft.com/office/officeart/2005/8/layout/orgChart1"/>
    <dgm:cxn modelId="{B4593615-3470-4B03-8F14-BFADA746CA64}" type="presParOf" srcId="{7CDF6921-F813-4ACA-9772-16904F56E085}" destId="{15943F69-A1CA-4339-9194-D5A1B06CFD18}" srcOrd="1" destOrd="0" presId="urn:microsoft.com/office/officeart/2005/8/layout/orgChart1"/>
    <dgm:cxn modelId="{5B679DA8-4455-4203-BD0B-DB5BF9175B33}" type="presParOf" srcId="{3DFD9C41-A19B-4B49-81AF-905360FC0308}" destId="{BDAE08C0-3B5C-4441-B611-744D1C3D39CA}" srcOrd="1" destOrd="0" presId="urn:microsoft.com/office/officeart/2005/8/layout/orgChart1"/>
    <dgm:cxn modelId="{08E7BAB6-2162-49A1-9CD9-36212B667327}" type="presParOf" srcId="{3DFD9C41-A19B-4B49-81AF-905360FC0308}" destId="{1E41E366-7AC1-4B53-A9B9-0398537D88E3}" srcOrd="2" destOrd="0" presId="urn:microsoft.com/office/officeart/2005/8/layout/orgChart1"/>
    <dgm:cxn modelId="{7BC88F7D-FDA2-4908-A980-CF306F16534F}" type="presParOf" srcId="{FBD23002-5940-4286-AA42-3FC39566836D}" destId="{275D3F66-D893-4417-8C62-0A95AE8F54C3}" srcOrd="2" destOrd="0" presId="urn:microsoft.com/office/officeart/2005/8/layout/orgChart1"/>
    <dgm:cxn modelId="{E81CB261-6F7E-4D53-BE78-D437FA8064AD}" type="presParOf" srcId="{FBD23002-5940-4286-AA42-3FC39566836D}" destId="{F48F5863-AED8-4953-B1F3-814B4952B75E}" srcOrd="3" destOrd="0" presId="urn:microsoft.com/office/officeart/2005/8/layout/orgChart1"/>
    <dgm:cxn modelId="{2C38D8DF-B5BB-401F-A251-1861093A0779}" type="presParOf" srcId="{F48F5863-AED8-4953-B1F3-814B4952B75E}" destId="{C5AF62A9-AC1A-4358-8C74-1716408AE833}" srcOrd="0" destOrd="0" presId="urn:microsoft.com/office/officeart/2005/8/layout/orgChart1"/>
    <dgm:cxn modelId="{9CCD29AC-1A5F-44D2-B201-ECF0C4881EBD}" type="presParOf" srcId="{C5AF62A9-AC1A-4358-8C74-1716408AE833}" destId="{6D5862E4-6A4B-43F3-99DF-298037F55C87}" srcOrd="0" destOrd="0" presId="urn:microsoft.com/office/officeart/2005/8/layout/orgChart1"/>
    <dgm:cxn modelId="{181A9BC5-E447-4188-B9A0-B0CB531C0FA9}" type="presParOf" srcId="{C5AF62A9-AC1A-4358-8C74-1716408AE833}" destId="{47DEF8EF-3AAC-4694-8F29-4096CD09E2DA}" srcOrd="1" destOrd="0" presId="urn:microsoft.com/office/officeart/2005/8/layout/orgChart1"/>
    <dgm:cxn modelId="{79BAD985-68B3-4AB7-82F3-D155647B1145}" type="presParOf" srcId="{F48F5863-AED8-4953-B1F3-814B4952B75E}" destId="{B3F69EAD-86F6-4C37-A0BB-01BAB49B19E0}" srcOrd="1" destOrd="0" presId="urn:microsoft.com/office/officeart/2005/8/layout/orgChart1"/>
    <dgm:cxn modelId="{365DA248-54E9-4954-A46C-33C08EF752E0}" type="presParOf" srcId="{F48F5863-AED8-4953-B1F3-814B4952B75E}" destId="{83F6A74A-AC83-406C-AFD4-756BB9E53481}" srcOrd="2" destOrd="0" presId="urn:microsoft.com/office/officeart/2005/8/layout/orgChart1"/>
    <dgm:cxn modelId="{7757865E-E41A-44B0-8259-31163E476991}" type="presParOf" srcId="{3EEF348D-A5BC-4E2B-8FDD-BBC7B9A9CA39}" destId="{FD063318-2D01-44EC-ABC5-621FFFE7274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CC0F8C-95DB-4ED5-B0A4-99B5F7B7EF1B}"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IN"/>
        </a:p>
      </dgm:t>
    </dgm:pt>
    <dgm:pt modelId="{75E8CA58-8C09-4C7C-9268-03482955E3B1}">
      <dgm:prSet phldrT="[Text]" custT="1"/>
      <dgm:spPr/>
      <dgm:t>
        <a:bodyPr/>
        <a:lstStyle/>
        <a:p>
          <a:r>
            <a:rPr lang="en-US" sz="3600" b="1" dirty="0">
              <a:latin typeface="Calibri" pitchFamily="34" charset="0"/>
              <a:cs typeface="Calibri" pitchFamily="34" charset="0"/>
            </a:rPr>
            <a:t>Weeding</a:t>
          </a:r>
          <a:endParaRPr lang="en-IN" sz="3600" b="1" dirty="0">
            <a:latin typeface="Calibri" pitchFamily="34" charset="0"/>
            <a:cs typeface="Calibri" pitchFamily="34" charset="0"/>
          </a:endParaRPr>
        </a:p>
      </dgm:t>
    </dgm:pt>
    <dgm:pt modelId="{6A83D0C9-01C8-408F-8AAB-ED1065787344}" type="parTrans" cxnId="{8463FC4B-FED9-47C5-AECA-44699094114A}">
      <dgm:prSet/>
      <dgm:spPr/>
      <dgm:t>
        <a:bodyPr/>
        <a:lstStyle/>
        <a:p>
          <a:endParaRPr lang="en-IN" sz="2400">
            <a:latin typeface="Calibri" pitchFamily="34" charset="0"/>
            <a:cs typeface="Calibri" pitchFamily="34" charset="0"/>
          </a:endParaRPr>
        </a:p>
      </dgm:t>
    </dgm:pt>
    <dgm:pt modelId="{7BBD31F2-12B6-419A-879B-6F77A18350E2}" type="sibTrans" cxnId="{8463FC4B-FED9-47C5-AECA-44699094114A}">
      <dgm:prSet/>
      <dgm:spPr/>
      <dgm:t>
        <a:bodyPr/>
        <a:lstStyle/>
        <a:p>
          <a:endParaRPr lang="en-IN" sz="2400">
            <a:latin typeface="Calibri" pitchFamily="34" charset="0"/>
            <a:cs typeface="Calibri" pitchFamily="34" charset="0"/>
          </a:endParaRPr>
        </a:p>
      </dgm:t>
    </dgm:pt>
    <dgm:pt modelId="{37CAC7CB-99F5-4E18-B7EC-85F78C70B3BF}">
      <dgm:prSet phldrT="[Text]" custT="1"/>
      <dgm:spPr>
        <a:solidFill>
          <a:schemeClr val="accent6">
            <a:lumMod val="75000"/>
          </a:schemeClr>
        </a:solidFill>
      </dgm:spPr>
      <dgm:t>
        <a:bodyPr/>
        <a:lstStyle/>
        <a:p>
          <a:pPr rtl="0"/>
          <a:r>
            <a:rPr lang="en-US" sz="2400" b="1">
              <a:latin typeface="Calibri" pitchFamily="34" charset="0"/>
              <a:ea typeface="Calibri"/>
              <a:cs typeface="Calibri" pitchFamily="34" charset="0"/>
              <a:sym typeface="Calibri"/>
            </a:rPr>
            <a:t>When tilling is done and the uprooted weed is mixed with the soil and turns into humus.</a:t>
          </a:r>
          <a:endParaRPr lang="en-IN" sz="2400" dirty="0">
            <a:latin typeface="Calibri" pitchFamily="34" charset="0"/>
            <a:cs typeface="Calibri" pitchFamily="34" charset="0"/>
          </a:endParaRPr>
        </a:p>
      </dgm:t>
    </dgm:pt>
    <dgm:pt modelId="{AAD147C9-D8EE-40F8-8A6F-6C35F74A66D6}" type="parTrans" cxnId="{FCED2685-65DE-4500-96EE-93C3FC099E5B}">
      <dgm:prSet/>
      <dgm:spPr/>
      <dgm:t>
        <a:bodyPr/>
        <a:lstStyle/>
        <a:p>
          <a:endParaRPr lang="en-IN" sz="2400">
            <a:latin typeface="Calibri" pitchFamily="34" charset="0"/>
            <a:cs typeface="Calibri" pitchFamily="34" charset="0"/>
          </a:endParaRPr>
        </a:p>
      </dgm:t>
    </dgm:pt>
    <dgm:pt modelId="{0391C19D-D865-4C93-87DC-236115F5A53D}" type="sibTrans" cxnId="{FCED2685-65DE-4500-96EE-93C3FC099E5B}">
      <dgm:prSet/>
      <dgm:spPr/>
      <dgm:t>
        <a:bodyPr/>
        <a:lstStyle/>
        <a:p>
          <a:endParaRPr lang="en-IN" sz="2400">
            <a:latin typeface="Calibri" pitchFamily="34" charset="0"/>
            <a:cs typeface="Calibri" pitchFamily="34" charset="0"/>
          </a:endParaRPr>
        </a:p>
      </dgm:t>
    </dgm:pt>
    <dgm:pt modelId="{98E66E4A-F0AA-4C6B-A414-689991F66B15}">
      <dgm:prSet phldrT="[Text]" custT="1"/>
      <dgm:spPr>
        <a:solidFill>
          <a:schemeClr val="accent5">
            <a:lumMod val="50000"/>
          </a:schemeClr>
        </a:solidFill>
      </dgm:spPr>
      <dgm:t>
        <a:bodyPr/>
        <a:lstStyle/>
        <a:p>
          <a:pPr rtl="0"/>
          <a:r>
            <a:rPr lang="en-US" sz="2400" b="1">
              <a:latin typeface="Calibri" pitchFamily="34" charset="0"/>
              <a:ea typeface="Calibri"/>
              <a:cs typeface="Calibri" pitchFamily="34" charset="0"/>
              <a:sym typeface="Calibri"/>
            </a:rPr>
            <a:t>Another method is manually cutting or uprooting them at regular intervals. </a:t>
          </a:r>
          <a:endParaRPr lang="en-IN" sz="2400" dirty="0">
            <a:latin typeface="Calibri" pitchFamily="34" charset="0"/>
            <a:cs typeface="Calibri" pitchFamily="34" charset="0"/>
          </a:endParaRPr>
        </a:p>
      </dgm:t>
    </dgm:pt>
    <dgm:pt modelId="{874D7553-77FA-44D6-A3B2-C208EBA6BE5B}" type="parTrans" cxnId="{67FF4D6D-974A-4AE7-AD8F-C82B1B9C3243}">
      <dgm:prSet/>
      <dgm:spPr/>
      <dgm:t>
        <a:bodyPr/>
        <a:lstStyle/>
        <a:p>
          <a:endParaRPr lang="en-IN" sz="2400">
            <a:latin typeface="Calibri" pitchFamily="34" charset="0"/>
            <a:cs typeface="Calibri" pitchFamily="34" charset="0"/>
          </a:endParaRPr>
        </a:p>
      </dgm:t>
    </dgm:pt>
    <dgm:pt modelId="{3115F070-4EE9-4BAF-B9B8-C79B7D7EC029}" type="sibTrans" cxnId="{67FF4D6D-974A-4AE7-AD8F-C82B1B9C3243}">
      <dgm:prSet/>
      <dgm:spPr/>
      <dgm:t>
        <a:bodyPr/>
        <a:lstStyle/>
        <a:p>
          <a:endParaRPr lang="en-IN" sz="2400">
            <a:latin typeface="Calibri" pitchFamily="34" charset="0"/>
            <a:cs typeface="Calibri" pitchFamily="34" charset="0"/>
          </a:endParaRPr>
        </a:p>
      </dgm:t>
    </dgm:pt>
    <dgm:pt modelId="{A781314D-6D25-48BD-8395-59F21DE38799}">
      <dgm:prSet phldrT="[Text]" custT="1"/>
      <dgm:spPr>
        <a:solidFill>
          <a:srgbClr val="B56785"/>
        </a:solidFill>
      </dgm:spPr>
      <dgm:t>
        <a:bodyPr/>
        <a:lstStyle/>
        <a:p>
          <a:pPr rtl="0"/>
          <a:r>
            <a:rPr lang="en-US" sz="2400" b="1" dirty="0">
              <a:latin typeface="Calibri" pitchFamily="34" charset="0"/>
              <a:ea typeface="Calibri"/>
              <a:cs typeface="Calibri" pitchFamily="34" charset="0"/>
              <a:sym typeface="Calibri"/>
            </a:rPr>
            <a:t>The third method is applying chemicals to the field which exclusively destroy weeds. These chemicals are called </a:t>
          </a:r>
          <a:r>
            <a:rPr lang="en-US" sz="2400" b="1" dirty="0" err="1">
              <a:latin typeface="Calibri" pitchFamily="34" charset="0"/>
              <a:ea typeface="Calibri"/>
              <a:cs typeface="Calibri" pitchFamily="34" charset="0"/>
              <a:sym typeface="Calibri"/>
            </a:rPr>
            <a:t>weedicides</a:t>
          </a:r>
          <a:r>
            <a:rPr lang="en-US" sz="2400" b="1" dirty="0">
              <a:latin typeface="Calibri" pitchFamily="34" charset="0"/>
              <a:ea typeface="Calibri"/>
              <a:cs typeface="Calibri" pitchFamily="34" charset="0"/>
              <a:sym typeface="Calibri"/>
            </a:rPr>
            <a:t>.</a:t>
          </a:r>
          <a:endParaRPr lang="en-IN" sz="2400" dirty="0">
            <a:latin typeface="Calibri" pitchFamily="34" charset="0"/>
            <a:cs typeface="Calibri" pitchFamily="34" charset="0"/>
          </a:endParaRPr>
        </a:p>
      </dgm:t>
    </dgm:pt>
    <dgm:pt modelId="{C5290112-9714-465D-86E8-B2D559B515D2}" type="parTrans" cxnId="{51BB122E-745E-429F-8062-B36600E36B89}">
      <dgm:prSet/>
      <dgm:spPr/>
      <dgm:t>
        <a:bodyPr/>
        <a:lstStyle/>
        <a:p>
          <a:endParaRPr lang="en-IN" sz="2400">
            <a:latin typeface="Calibri" pitchFamily="34" charset="0"/>
            <a:cs typeface="Calibri" pitchFamily="34" charset="0"/>
          </a:endParaRPr>
        </a:p>
      </dgm:t>
    </dgm:pt>
    <dgm:pt modelId="{4D3F8095-64F4-4234-9B21-DB7DB0DAF474}" type="sibTrans" cxnId="{51BB122E-745E-429F-8062-B36600E36B89}">
      <dgm:prSet/>
      <dgm:spPr/>
      <dgm:t>
        <a:bodyPr/>
        <a:lstStyle/>
        <a:p>
          <a:endParaRPr lang="en-IN" sz="2400">
            <a:latin typeface="Calibri" pitchFamily="34" charset="0"/>
            <a:cs typeface="Calibri" pitchFamily="34" charset="0"/>
          </a:endParaRPr>
        </a:p>
      </dgm:t>
    </dgm:pt>
    <dgm:pt modelId="{F876CB5F-B5E8-42A2-BD10-E3BE6EA41A07}" type="pres">
      <dgm:prSet presAssocID="{10CC0F8C-95DB-4ED5-B0A4-99B5F7B7EF1B}" presName="composite" presStyleCnt="0">
        <dgm:presLayoutVars>
          <dgm:chMax val="1"/>
          <dgm:dir/>
          <dgm:resizeHandles val="exact"/>
        </dgm:presLayoutVars>
      </dgm:prSet>
      <dgm:spPr/>
    </dgm:pt>
    <dgm:pt modelId="{189A5C0B-28FA-406E-968E-D5D186B843EE}" type="pres">
      <dgm:prSet presAssocID="{75E8CA58-8C09-4C7C-9268-03482955E3B1}" presName="roof" presStyleLbl="dkBgShp" presStyleIdx="0" presStyleCnt="2"/>
      <dgm:spPr/>
    </dgm:pt>
    <dgm:pt modelId="{9818C0A1-DCE5-47FC-B354-3F9F4AAC605E}" type="pres">
      <dgm:prSet presAssocID="{75E8CA58-8C09-4C7C-9268-03482955E3B1}" presName="pillars" presStyleCnt="0"/>
      <dgm:spPr/>
    </dgm:pt>
    <dgm:pt modelId="{7414DE31-B9FA-4993-8F5C-E35275B5DCCF}" type="pres">
      <dgm:prSet presAssocID="{75E8CA58-8C09-4C7C-9268-03482955E3B1}" presName="pillar1" presStyleLbl="node1" presStyleIdx="0" presStyleCnt="3">
        <dgm:presLayoutVars>
          <dgm:bulletEnabled val="1"/>
        </dgm:presLayoutVars>
      </dgm:prSet>
      <dgm:spPr/>
    </dgm:pt>
    <dgm:pt modelId="{3E553F3B-DB64-4B8E-8AC2-A9DC88B391A4}" type="pres">
      <dgm:prSet presAssocID="{98E66E4A-F0AA-4C6B-A414-689991F66B15}" presName="pillarX" presStyleLbl="node1" presStyleIdx="1" presStyleCnt="3">
        <dgm:presLayoutVars>
          <dgm:bulletEnabled val="1"/>
        </dgm:presLayoutVars>
      </dgm:prSet>
      <dgm:spPr/>
    </dgm:pt>
    <dgm:pt modelId="{9077681D-CA3A-4AB1-A96A-B1F98C65C9B3}" type="pres">
      <dgm:prSet presAssocID="{A781314D-6D25-48BD-8395-59F21DE38799}" presName="pillarX" presStyleLbl="node1" presStyleIdx="2" presStyleCnt="3">
        <dgm:presLayoutVars>
          <dgm:bulletEnabled val="1"/>
        </dgm:presLayoutVars>
      </dgm:prSet>
      <dgm:spPr/>
    </dgm:pt>
    <dgm:pt modelId="{467AAE20-8751-48AC-976D-D789D6F95E4C}" type="pres">
      <dgm:prSet presAssocID="{75E8CA58-8C09-4C7C-9268-03482955E3B1}" presName="base" presStyleLbl="dkBgShp" presStyleIdx="1" presStyleCnt="2"/>
      <dgm:spPr/>
    </dgm:pt>
  </dgm:ptLst>
  <dgm:cxnLst>
    <dgm:cxn modelId="{51BB122E-745E-429F-8062-B36600E36B89}" srcId="{75E8CA58-8C09-4C7C-9268-03482955E3B1}" destId="{A781314D-6D25-48BD-8395-59F21DE38799}" srcOrd="2" destOrd="0" parTransId="{C5290112-9714-465D-86E8-B2D559B515D2}" sibTransId="{4D3F8095-64F4-4234-9B21-DB7DB0DAF474}"/>
    <dgm:cxn modelId="{8463FC4B-FED9-47C5-AECA-44699094114A}" srcId="{10CC0F8C-95DB-4ED5-B0A4-99B5F7B7EF1B}" destId="{75E8CA58-8C09-4C7C-9268-03482955E3B1}" srcOrd="0" destOrd="0" parTransId="{6A83D0C9-01C8-408F-8AAB-ED1065787344}" sibTransId="{7BBD31F2-12B6-419A-879B-6F77A18350E2}"/>
    <dgm:cxn modelId="{FF0B9651-8594-4DD9-AE12-004359B3D5C4}" type="presOf" srcId="{A781314D-6D25-48BD-8395-59F21DE38799}" destId="{9077681D-CA3A-4AB1-A96A-B1F98C65C9B3}" srcOrd="0" destOrd="0" presId="urn:microsoft.com/office/officeart/2005/8/layout/hList3"/>
    <dgm:cxn modelId="{67FF4D6D-974A-4AE7-AD8F-C82B1B9C3243}" srcId="{75E8CA58-8C09-4C7C-9268-03482955E3B1}" destId="{98E66E4A-F0AA-4C6B-A414-689991F66B15}" srcOrd="1" destOrd="0" parTransId="{874D7553-77FA-44D6-A3B2-C208EBA6BE5B}" sibTransId="{3115F070-4EE9-4BAF-B9B8-C79B7D7EC029}"/>
    <dgm:cxn modelId="{FCED2685-65DE-4500-96EE-93C3FC099E5B}" srcId="{75E8CA58-8C09-4C7C-9268-03482955E3B1}" destId="{37CAC7CB-99F5-4E18-B7EC-85F78C70B3BF}" srcOrd="0" destOrd="0" parTransId="{AAD147C9-D8EE-40F8-8A6F-6C35F74A66D6}" sibTransId="{0391C19D-D865-4C93-87DC-236115F5A53D}"/>
    <dgm:cxn modelId="{43D88DAB-87A9-4DC9-AFAF-1249034BF4BB}" type="presOf" srcId="{37CAC7CB-99F5-4E18-B7EC-85F78C70B3BF}" destId="{7414DE31-B9FA-4993-8F5C-E35275B5DCCF}" srcOrd="0" destOrd="0" presId="urn:microsoft.com/office/officeart/2005/8/layout/hList3"/>
    <dgm:cxn modelId="{22E5F1C1-8253-4ADB-BE9D-9E997B1A0850}" type="presOf" srcId="{75E8CA58-8C09-4C7C-9268-03482955E3B1}" destId="{189A5C0B-28FA-406E-968E-D5D186B843EE}" srcOrd="0" destOrd="0" presId="urn:microsoft.com/office/officeart/2005/8/layout/hList3"/>
    <dgm:cxn modelId="{FEF444D1-336E-457C-B334-D466E9DE61BC}" type="presOf" srcId="{98E66E4A-F0AA-4C6B-A414-689991F66B15}" destId="{3E553F3B-DB64-4B8E-8AC2-A9DC88B391A4}" srcOrd="0" destOrd="0" presId="urn:microsoft.com/office/officeart/2005/8/layout/hList3"/>
    <dgm:cxn modelId="{790426E9-4D57-4DF4-97C9-1D5F9F789E9B}" type="presOf" srcId="{10CC0F8C-95DB-4ED5-B0A4-99B5F7B7EF1B}" destId="{F876CB5F-B5E8-42A2-BD10-E3BE6EA41A07}" srcOrd="0" destOrd="0" presId="urn:microsoft.com/office/officeart/2005/8/layout/hList3"/>
    <dgm:cxn modelId="{0E5AD372-1E51-4CFD-A5E5-F23BF135BB52}" type="presParOf" srcId="{F876CB5F-B5E8-42A2-BD10-E3BE6EA41A07}" destId="{189A5C0B-28FA-406E-968E-D5D186B843EE}" srcOrd="0" destOrd="0" presId="urn:microsoft.com/office/officeart/2005/8/layout/hList3"/>
    <dgm:cxn modelId="{2E2A3CBF-8514-45C6-82B8-FEAAC8C3D89B}" type="presParOf" srcId="{F876CB5F-B5E8-42A2-BD10-E3BE6EA41A07}" destId="{9818C0A1-DCE5-47FC-B354-3F9F4AAC605E}" srcOrd="1" destOrd="0" presId="urn:microsoft.com/office/officeart/2005/8/layout/hList3"/>
    <dgm:cxn modelId="{8E8A0203-C56D-4593-8365-EB69BF7142B7}" type="presParOf" srcId="{9818C0A1-DCE5-47FC-B354-3F9F4AAC605E}" destId="{7414DE31-B9FA-4993-8F5C-E35275B5DCCF}" srcOrd="0" destOrd="0" presId="urn:microsoft.com/office/officeart/2005/8/layout/hList3"/>
    <dgm:cxn modelId="{B42B9AF9-3967-451E-A95F-C42EEF0BD98E}" type="presParOf" srcId="{9818C0A1-DCE5-47FC-B354-3F9F4AAC605E}" destId="{3E553F3B-DB64-4B8E-8AC2-A9DC88B391A4}" srcOrd="1" destOrd="0" presId="urn:microsoft.com/office/officeart/2005/8/layout/hList3"/>
    <dgm:cxn modelId="{83C8EDA6-0ABA-488A-A57F-D4CE3A7B0772}" type="presParOf" srcId="{9818C0A1-DCE5-47FC-B354-3F9F4AAC605E}" destId="{9077681D-CA3A-4AB1-A96A-B1F98C65C9B3}" srcOrd="2" destOrd="0" presId="urn:microsoft.com/office/officeart/2005/8/layout/hList3"/>
    <dgm:cxn modelId="{D7F83936-7E5B-433D-9BEE-BB2482576AF7}" type="presParOf" srcId="{F876CB5F-B5E8-42A2-BD10-E3BE6EA41A07}" destId="{467AAE20-8751-48AC-976D-D789D6F95E4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3F66-D893-4417-8C62-0A95AE8F54C3}">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E73771-94F6-481F-896B-1C867C5B5DFC}">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284D12-74AB-470E-8786-2B30B6BB1AC0}">
      <dsp:nvSpPr>
        <dsp:cNvPr id="0" name=""/>
        <dsp:cNvSpPr/>
      </dsp:nvSpPr>
      <dsp:spPr>
        <a:xfrm>
          <a:off x="1669479" y="363990"/>
          <a:ext cx="2757041" cy="1378520"/>
        </a:xfrm>
        <a:prstGeom prst="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Calibri"/>
              <a:ea typeface="Calibri"/>
              <a:cs typeface="Calibri"/>
              <a:sym typeface="Calibri"/>
            </a:rPr>
            <a:t>Modern System</a:t>
          </a:r>
          <a:endParaRPr lang="en-IN" sz="3200" kern="1200" dirty="0"/>
        </a:p>
      </dsp:txBody>
      <dsp:txXfrm>
        <a:off x="1669479" y="363990"/>
        <a:ext cx="2757041" cy="1378520"/>
      </dsp:txXfrm>
    </dsp:sp>
    <dsp:sp modelId="{A7FBD99E-0595-4BB5-B406-5DF281405744}">
      <dsp:nvSpPr>
        <dsp:cNvPr id="0" name=""/>
        <dsp:cNvSpPr/>
      </dsp:nvSpPr>
      <dsp:spPr>
        <a:xfrm>
          <a:off x="1469" y="2321489"/>
          <a:ext cx="2757041" cy="137852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Calibri"/>
              <a:ea typeface="Calibri"/>
              <a:cs typeface="Calibri"/>
              <a:sym typeface="Calibri"/>
            </a:rPr>
            <a:t>Sprinkler System</a:t>
          </a:r>
          <a:endParaRPr lang="en-IN" sz="3200" kern="1200" dirty="0"/>
        </a:p>
      </dsp:txBody>
      <dsp:txXfrm>
        <a:off x="1469" y="2321489"/>
        <a:ext cx="2757041" cy="1378520"/>
      </dsp:txXfrm>
    </dsp:sp>
    <dsp:sp modelId="{6D5862E4-6A4B-43F3-99DF-298037F55C87}">
      <dsp:nvSpPr>
        <dsp:cNvPr id="0" name=""/>
        <dsp:cNvSpPr/>
      </dsp:nvSpPr>
      <dsp:spPr>
        <a:xfrm>
          <a:off x="3337489" y="2321489"/>
          <a:ext cx="2757041" cy="137852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Calibri"/>
              <a:ea typeface="Calibri"/>
              <a:cs typeface="Calibri"/>
              <a:sym typeface="Calibri"/>
            </a:rPr>
            <a:t>Drip System</a:t>
          </a:r>
          <a:endParaRPr lang="en-IN" sz="3200" kern="1200" dirty="0"/>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3F66-D893-4417-8C62-0A95AE8F54C3}">
      <dsp:nvSpPr>
        <dsp:cNvPr id="0" name=""/>
        <dsp:cNvSpPr/>
      </dsp:nvSpPr>
      <dsp:spPr>
        <a:xfrm>
          <a:off x="2536892" y="902088"/>
          <a:ext cx="1090411" cy="378490"/>
        </a:xfrm>
        <a:custGeom>
          <a:avLst/>
          <a:gdLst/>
          <a:ahLst/>
          <a:cxnLst/>
          <a:rect l="0" t="0" r="0" b="0"/>
          <a:pathLst>
            <a:path>
              <a:moveTo>
                <a:pt x="0" y="0"/>
              </a:moveTo>
              <a:lnTo>
                <a:pt x="0" y="189245"/>
              </a:lnTo>
              <a:lnTo>
                <a:pt x="1090411" y="189245"/>
              </a:lnTo>
              <a:lnTo>
                <a:pt x="1090411" y="37849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E73771-94F6-481F-896B-1C867C5B5DFC}">
      <dsp:nvSpPr>
        <dsp:cNvPr id="0" name=""/>
        <dsp:cNvSpPr/>
      </dsp:nvSpPr>
      <dsp:spPr>
        <a:xfrm>
          <a:off x="1446481" y="902088"/>
          <a:ext cx="1090411" cy="378490"/>
        </a:xfrm>
        <a:custGeom>
          <a:avLst/>
          <a:gdLst/>
          <a:ahLst/>
          <a:cxnLst/>
          <a:rect l="0" t="0" r="0" b="0"/>
          <a:pathLst>
            <a:path>
              <a:moveTo>
                <a:pt x="1090411" y="0"/>
              </a:moveTo>
              <a:lnTo>
                <a:pt x="1090411" y="189245"/>
              </a:lnTo>
              <a:lnTo>
                <a:pt x="0" y="189245"/>
              </a:lnTo>
              <a:lnTo>
                <a:pt x="0" y="37849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284D12-74AB-470E-8786-2B30B6BB1AC0}">
      <dsp:nvSpPr>
        <dsp:cNvPr id="0" name=""/>
        <dsp:cNvSpPr/>
      </dsp:nvSpPr>
      <dsp:spPr>
        <a:xfrm>
          <a:off x="1635726" y="921"/>
          <a:ext cx="1802333" cy="901166"/>
        </a:xfrm>
        <a:prstGeom prst="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Calibri"/>
              <a:ea typeface="Calibri"/>
              <a:cs typeface="Calibri"/>
              <a:sym typeface="Calibri"/>
            </a:rPr>
            <a:t>Weeding</a:t>
          </a:r>
          <a:endParaRPr lang="en-IN" sz="2400" kern="1200" dirty="0">
            <a:solidFill>
              <a:schemeClr val="bg1"/>
            </a:solidFill>
          </a:endParaRPr>
        </a:p>
      </dsp:txBody>
      <dsp:txXfrm>
        <a:off x="1635726" y="921"/>
        <a:ext cx="1802333" cy="901166"/>
      </dsp:txXfrm>
    </dsp:sp>
    <dsp:sp modelId="{A7FBD99E-0595-4BB5-B406-5DF281405744}">
      <dsp:nvSpPr>
        <dsp:cNvPr id="0" name=""/>
        <dsp:cNvSpPr/>
      </dsp:nvSpPr>
      <dsp:spPr>
        <a:xfrm>
          <a:off x="545314" y="1280578"/>
          <a:ext cx="1802333" cy="901166"/>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Calibri"/>
              <a:ea typeface="Calibri"/>
              <a:cs typeface="Calibri"/>
              <a:sym typeface="Calibri"/>
            </a:rPr>
            <a:t>Manual Weeding</a:t>
          </a:r>
          <a:endParaRPr lang="en-IN" sz="2400" kern="1200" dirty="0">
            <a:solidFill>
              <a:schemeClr val="bg1"/>
            </a:solidFill>
          </a:endParaRPr>
        </a:p>
      </dsp:txBody>
      <dsp:txXfrm>
        <a:off x="545314" y="1280578"/>
        <a:ext cx="1802333" cy="901166"/>
      </dsp:txXfrm>
    </dsp:sp>
    <dsp:sp modelId="{6D5862E4-6A4B-43F3-99DF-298037F55C87}">
      <dsp:nvSpPr>
        <dsp:cNvPr id="0" name=""/>
        <dsp:cNvSpPr/>
      </dsp:nvSpPr>
      <dsp:spPr>
        <a:xfrm>
          <a:off x="2726138" y="1280578"/>
          <a:ext cx="1802333" cy="901166"/>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bg1"/>
              </a:solidFill>
              <a:latin typeface="Calibri"/>
              <a:ea typeface="Calibri"/>
              <a:cs typeface="Calibri"/>
              <a:sym typeface="Calibri"/>
            </a:rPr>
            <a:t>Chemical Control</a:t>
          </a:r>
          <a:endParaRPr lang="en-IN" sz="2400" kern="1200" dirty="0">
            <a:solidFill>
              <a:schemeClr val="bg1"/>
            </a:solidFill>
          </a:endParaRPr>
        </a:p>
      </dsp:txBody>
      <dsp:txXfrm>
        <a:off x="2726138" y="1280578"/>
        <a:ext cx="1802333" cy="901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A5C0B-28FA-406E-968E-D5D186B843EE}">
      <dsp:nvSpPr>
        <dsp:cNvPr id="0" name=""/>
        <dsp:cNvSpPr/>
      </dsp:nvSpPr>
      <dsp:spPr>
        <a:xfrm>
          <a:off x="0" y="0"/>
          <a:ext cx="7523019" cy="1513609"/>
        </a:xfrm>
        <a:prstGeom prst="rect">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itchFamily="34" charset="0"/>
              <a:cs typeface="Calibri" pitchFamily="34" charset="0"/>
            </a:rPr>
            <a:t>Weeding</a:t>
          </a:r>
          <a:endParaRPr lang="en-IN" sz="3600" b="1" kern="1200" dirty="0">
            <a:latin typeface="Calibri" pitchFamily="34" charset="0"/>
            <a:cs typeface="Calibri" pitchFamily="34" charset="0"/>
          </a:endParaRPr>
        </a:p>
      </dsp:txBody>
      <dsp:txXfrm>
        <a:off x="0" y="0"/>
        <a:ext cx="7523019" cy="1513609"/>
      </dsp:txXfrm>
    </dsp:sp>
    <dsp:sp modelId="{7414DE31-B9FA-4993-8F5C-E35275B5DCCF}">
      <dsp:nvSpPr>
        <dsp:cNvPr id="0" name=""/>
        <dsp:cNvSpPr/>
      </dsp:nvSpPr>
      <dsp:spPr>
        <a:xfrm>
          <a:off x="3673" y="1513609"/>
          <a:ext cx="2505224" cy="3178579"/>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Calibri" pitchFamily="34" charset="0"/>
              <a:ea typeface="Calibri"/>
              <a:cs typeface="Calibri" pitchFamily="34" charset="0"/>
              <a:sym typeface="Calibri"/>
            </a:rPr>
            <a:t>When tilling is done and the uprooted weed is mixed with the soil and turns into humus.</a:t>
          </a:r>
          <a:endParaRPr lang="en-IN" sz="2400" kern="1200" dirty="0">
            <a:latin typeface="Calibri" pitchFamily="34" charset="0"/>
            <a:cs typeface="Calibri" pitchFamily="34" charset="0"/>
          </a:endParaRPr>
        </a:p>
      </dsp:txBody>
      <dsp:txXfrm>
        <a:off x="3673" y="1513609"/>
        <a:ext cx="2505224" cy="3178579"/>
      </dsp:txXfrm>
    </dsp:sp>
    <dsp:sp modelId="{3E553F3B-DB64-4B8E-8AC2-A9DC88B391A4}">
      <dsp:nvSpPr>
        <dsp:cNvPr id="0" name=""/>
        <dsp:cNvSpPr/>
      </dsp:nvSpPr>
      <dsp:spPr>
        <a:xfrm>
          <a:off x="2508897" y="1513609"/>
          <a:ext cx="2505224" cy="3178579"/>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Calibri" pitchFamily="34" charset="0"/>
              <a:ea typeface="Calibri"/>
              <a:cs typeface="Calibri" pitchFamily="34" charset="0"/>
              <a:sym typeface="Calibri"/>
            </a:rPr>
            <a:t>Another method is manually cutting or uprooting them at regular intervals. </a:t>
          </a:r>
          <a:endParaRPr lang="en-IN" sz="2400" kern="1200" dirty="0">
            <a:latin typeface="Calibri" pitchFamily="34" charset="0"/>
            <a:cs typeface="Calibri" pitchFamily="34" charset="0"/>
          </a:endParaRPr>
        </a:p>
      </dsp:txBody>
      <dsp:txXfrm>
        <a:off x="2508897" y="1513609"/>
        <a:ext cx="2505224" cy="3178579"/>
      </dsp:txXfrm>
    </dsp:sp>
    <dsp:sp modelId="{9077681D-CA3A-4AB1-A96A-B1F98C65C9B3}">
      <dsp:nvSpPr>
        <dsp:cNvPr id="0" name=""/>
        <dsp:cNvSpPr/>
      </dsp:nvSpPr>
      <dsp:spPr>
        <a:xfrm>
          <a:off x="5014121" y="1513609"/>
          <a:ext cx="2505224" cy="3178579"/>
        </a:xfrm>
        <a:prstGeom prst="rect">
          <a:avLst/>
        </a:prstGeom>
        <a:solidFill>
          <a:srgbClr val="B5678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libri" pitchFamily="34" charset="0"/>
              <a:ea typeface="Calibri"/>
              <a:cs typeface="Calibri" pitchFamily="34" charset="0"/>
              <a:sym typeface="Calibri"/>
            </a:rPr>
            <a:t>The third method is applying chemicals to the field which exclusively destroy weeds. These chemicals are called </a:t>
          </a:r>
          <a:r>
            <a:rPr lang="en-US" sz="2400" b="1" kern="1200" dirty="0" err="1">
              <a:latin typeface="Calibri" pitchFamily="34" charset="0"/>
              <a:ea typeface="Calibri"/>
              <a:cs typeface="Calibri" pitchFamily="34" charset="0"/>
              <a:sym typeface="Calibri"/>
            </a:rPr>
            <a:t>weedicides</a:t>
          </a:r>
          <a:r>
            <a:rPr lang="en-US" sz="2400" b="1" kern="1200" dirty="0">
              <a:latin typeface="Calibri" pitchFamily="34" charset="0"/>
              <a:ea typeface="Calibri"/>
              <a:cs typeface="Calibri" pitchFamily="34" charset="0"/>
              <a:sym typeface="Calibri"/>
            </a:rPr>
            <a:t>.</a:t>
          </a:r>
          <a:endParaRPr lang="en-IN" sz="2400" kern="1200" dirty="0">
            <a:latin typeface="Calibri" pitchFamily="34" charset="0"/>
            <a:cs typeface="Calibri" pitchFamily="34" charset="0"/>
          </a:endParaRPr>
        </a:p>
      </dsp:txBody>
      <dsp:txXfrm>
        <a:off x="5014121" y="1513609"/>
        <a:ext cx="2505224" cy="3178579"/>
      </dsp:txXfrm>
    </dsp:sp>
    <dsp:sp modelId="{467AAE20-8751-48AC-976D-D789D6F95E4C}">
      <dsp:nvSpPr>
        <dsp:cNvPr id="0" name=""/>
        <dsp:cNvSpPr/>
      </dsp:nvSpPr>
      <dsp:spPr>
        <a:xfrm>
          <a:off x="0" y="4692188"/>
          <a:ext cx="7523019" cy="353175"/>
        </a:xfrm>
        <a:prstGeom prst="rect">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A_YEMNITE_HABANI_FARMER_SOWING_HIS_FIELD._%D7%97%D7%A7%D7%9C%D7%90%D7%99_%D7%AA%D7%99%D7%9E%D7%A0%D7%99_%D7%97%D7%91%D7%A0%D7%99_%D7%96%D7%95%D7%A8%D7%A2_%D7%91%D7%A9%D7%93%D7%95%D7%AA.D12-053.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Men_sowing_seed_(3465701854).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edit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photos/wall-tunnel-slide-tunnel-4181125/"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pixabay.com/photos/sprinkler-water-watering-irrigation-498514/" TargetMode="External"/><Relationship Id="rId4" Type="http://schemas.openxmlformats.org/officeDocument/2006/relationships/hyperlink" Target="https://pixabay.com/photos/hose-reel-irrigation-agriculture-352028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ublicdomainfiles.com/show_file.php?id=1339360206671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lickr.com/photos/ruthanddav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iqsels.com/en/public-domain-photo-sjblj" TargetMode="External"/><Relationship Id="rId7" Type="http://schemas.openxmlformats.org/officeDocument/2006/relationships/hyperlink" Target="https://www.flickr.com/photos/icrisa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flickr.com/photos/icrisat/6119489108" TargetMode="External"/><Relationship Id="rId5" Type="http://schemas.openxmlformats.org/officeDocument/2006/relationships/hyperlink" Target="https://www.flickr.com/photos/davidstanleytravel/" TargetMode="External"/><Relationship Id="rId4" Type="http://schemas.openxmlformats.org/officeDocument/2006/relationships/hyperlink" Target="https://www.flickr.com/photos/davidstanleytravel/8384452420"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t>https://pixnio.com/people/agricultural-programs-in-georgia-assist-in-improving-farmers-crop-production – CC0</a:t>
            </a:r>
          </a:p>
          <a:p>
            <a:pPr marL="0" marR="0" lvl="0" indent="0" algn="l" rtl="0">
              <a:spcBef>
                <a:spcPts val="0"/>
              </a:spcBef>
              <a:spcAft>
                <a:spcPts val="0"/>
              </a:spcAft>
              <a:buNone/>
            </a:pPr>
            <a:r>
              <a:rPr lang="en-US" sz="1200" dirty="0"/>
              <a:t>https://pxhere.com/en/photo/498914 – CC0</a:t>
            </a:r>
          </a:p>
          <a:p>
            <a:pPr marL="0" lvl="0" indent="0" algn="l" rtl="0">
              <a:spcBef>
                <a:spcPts val="0"/>
              </a:spcBef>
              <a:spcAft>
                <a:spcPts val="0"/>
              </a:spcAft>
              <a:buNone/>
            </a:pPr>
            <a:endParaRPr dirty="0"/>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t"/>
            <a:r>
              <a:rPr lang="en-US" sz="1200" b="1" i="0" u="none" strike="noStrike" cap="none" dirty="0">
                <a:solidFill>
                  <a:schemeClr val="dk1"/>
                </a:solidFill>
                <a:latin typeface="Calibri"/>
                <a:ea typeface="Calibri"/>
                <a:cs typeface="Calibri"/>
                <a:sym typeface="Calibri"/>
              </a:rPr>
              <a:t>https://pxhere.com/en/photo/658471</a:t>
            </a:r>
            <a:endParaRPr lang="en-IN" sz="1200" b="1" i="0" u="none" strike="noStrike" cap="none" dirty="0">
              <a:solidFill>
                <a:schemeClr val="dk1"/>
              </a:solidFill>
              <a:latin typeface="Calibri"/>
              <a:ea typeface="Calibri"/>
              <a:cs typeface="Calibri"/>
              <a:sym typeface="Calibri"/>
            </a:endParaRPr>
          </a:p>
          <a:p>
            <a:pPr rtl="0" fontAlgn="t"/>
            <a:r>
              <a:rPr lang="en-US" sz="1200" b="1" i="0" u="none" strike="noStrike" cap="none" dirty="0">
                <a:solidFill>
                  <a:schemeClr val="dk1"/>
                </a:solidFill>
                <a:latin typeface="Calibri"/>
                <a:ea typeface="Calibri"/>
                <a:cs typeface="Calibri"/>
                <a:sym typeface="Calibri"/>
              </a:rPr>
              <a:t>https://www.pikrepo.com/faros/macro-shot-of-assorted-seeds</a:t>
            </a:r>
            <a:endParaRPr lang="en-IN" sz="1200" b="1" i="0" u="none" strike="noStrike" cap="none" dirty="0">
              <a:solidFill>
                <a:schemeClr val="dk1"/>
              </a:solidFill>
              <a:latin typeface="Calibri"/>
              <a:ea typeface="Calibri"/>
              <a:cs typeface="Calibri"/>
              <a:sym typeface="Calibri"/>
            </a:endParaRPr>
          </a:p>
          <a:p>
            <a:pPr rtl="0" fontAlgn="t"/>
            <a:endParaRPr lang="en-IN" sz="1200" b="1" i="0" u="none" strike="noStrike" dirty="0">
              <a:solidFill>
                <a:schemeClr val="dk1"/>
              </a:solidFill>
              <a:latin typeface="Calibri"/>
              <a:ea typeface="Calibri"/>
              <a:cs typeface="Calibri"/>
            </a:endParaRPr>
          </a:p>
          <a:p>
            <a:pPr rtl="0" fontAlgn="t"/>
            <a:r>
              <a:rPr lang="en-US" sz="1200" b="1" i="0" u="none" strike="noStrike" dirty="0">
                <a:solidFill>
                  <a:schemeClr val="dk1"/>
                </a:solidFill>
                <a:latin typeface="Calibri"/>
                <a:ea typeface="Calibri"/>
                <a:cs typeface="Calibri"/>
              </a:rPr>
              <a:t>https://pixabay.com/en/plants-soybean-soy-nature-1331667/</a:t>
            </a:r>
            <a:endParaRPr lang="en-US" sz="1200" b="0" i="0" u="none" strike="noStrike" dirty="0">
              <a:solidFill>
                <a:schemeClr val="dk1"/>
              </a:solidFill>
              <a:latin typeface="Calibri"/>
              <a:ea typeface="Calibri"/>
              <a:cs typeface="Calibri"/>
            </a:endParaRPr>
          </a:p>
          <a:p>
            <a:pPr rtl="0" fontAlgn="t"/>
            <a:r>
              <a:rPr lang="en-US" sz="1200" b="1" i="0" u="none" strike="noStrike" dirty="0">
                <a:solidFill>
                  <a:schemeClr val="dk1"/>
                </a:solidFill>
                <a:latin typeface="Calibri"/>
                <a:ea typeface="Calibri"/>
                <a:cs typeface="Calibri"/>
              </a:rPr>
              <a:t>https://pxhere.com/en/photo/1234443</a:t>
            </a:r>
            <a:endParaRPr lang="en-US" sz="1200" b="0" i="0" u="none" strike="noStrike" dirty="0">
              <a:solidFill>
                <a:schemeClr val="dk1"/>
              </a:solidFill>
              <a:latin typeface="Calibri"/>
              <a:ea typeface="Calibri"/>
              <a:cs typeface="Calibri"/>
            </a:endParaRPr>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188" name="Google Shape;18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Seed Drill: https://commons.wikimedia.org/wiki/File:Sowing_machine_Nordsten.jpg </a:t>
            </a:r>
            <a:endParaRPr lang="en-US" sz="1200"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Broadcasting: </a:t>
            </a:r>
            <a:r>
              <a:rPr lang="en-US" u="sng" dirty="0">
                <a:solidFill>
                  <a:schemeClr val="hlink"/>
                </a:solidFill>
                <a:hlinkClick r:id="rId3"/>
              </a:rPr>
              <a:t>https://commons.wikimedia.org/wiki/File:A_YEMNITE_HABANI_FARMER_SOWING_HIS_FIELD._%D7%97%D7%A7%D7%9C%D7%90%D7%99_%D7%AA%D7%99%D7%9E%D7%A0%D7%99_%D7%97%D7%91%D7%A0%D7%99_%D7%96%D7%95%D7%A8%D7%A2_%D7%91%D7%A9%D7%93%D7%95%D7%AA.D12-053.jpg</a:t>
            </a:r>
            <a:r>
              <a:rPr lang="en-US" dirty="0"/>
              <a:t> – Public domain</a:t>
            </a:r>
            <a:endParaRPr b="1" dirty="0"/>
          </a:p>
          <a:p>
            <a:pPr marL="0" lvl="0" indent="0" algn="l" rtl="0">
              <a:spcBef>
                <a:spcPts val="0"/>
              </a:spcBef>
              <a:spcAft>
                <a:spcPts val="0"/>
              </a:spcAft>
              <a:buNone/>
            </a:pPr>
            <a:endParaRPr dirty="0"/>
          </a:p>
        </p:txBody>
      </p:sp>
      <p:sp>
        <p:nvSpPr>
          <p:cNvPr id="213" name="Google Shape;21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Asset Type: Main Script</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Images: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Broadcasting: </a:t>
            </a:r>
            <a:r>
              <a:rPr lang="en-US" sz="1200" u="sng" dirty="0">
                <a:solidFill>
                  <a:schemeClr val="hlink"/>
                </a:solidFill>
                <a:hlinkClick r:id="rId3"/>
              </a:rPr>
              <a:t>https://commons.wikimedia.org/wiki/File:Men_sowing_seed_(3465701854).jpg</a:t>
            </a:r>
            <a:r>
              <a:rPr lang="en-US" sz="1200" dirty="0"/>
              <a:t> </a:t>
            </a:r>
            <a:endParaRPr lang="en-US" sz="1200" dirty="0">
              <a:solidFill>
                <a:schemeClr val="dk1"/>
              </a:solidFill>
            </a:endParaRPr>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36" name="Google Shape;23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Asset Type: Main Script</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Images:</a:t>
            </a:r>
            <a:endParaRPr dirty="0"/>
          </a:p>
          <a:p>
            <a:pPr marL="0" lvl="0" indent="0" algn="l" rtl="0">
              <a:spcBef>
                <a:spcPts val="0"/>
              </a:spcBef>
              <a:spcAft>
                <a:spcPts val="0"/>
              </a:spcAft>
              <a:buNone/>
            </a:pPr>
            <a:endParaRPr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Seed Drill:</a:t>
            </a:r>
            <a:r>
              <a:rPr lang="en-US" sz="1200" b="1" dirty="0"/>
              <a:t> https://commons.wikimedia.org/wiki/File:Sowing_machine_Nordsten.jpg </a:t>
            </a:r>
            <a:endParaRPr lang="en-US" sz="1200" dirty="0"/>
          </a:p>
          <a:p>
            <a:pPr marL="0" lvl="0" indent="0" algn="l" rtl="0">
              <a:spcBef>
                <a:spcPts val="0"/>
              </a:spcBef>
              <a:spcAft>
                <a:spcPts val="0"/>
              </a:spcAft>
              <a:buNone/>
            </a:pPr>
            <a:endParaRPr dirty="0"/>
          </a:p>
        </p:txBody>
      </p:sp>
      <p:sp>
        <p:nvSpPr>
          <p:cNvPr id="247" name="Google Shape;24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b-NO" sz="1200" dirty="0"/>
              <a:t>https://www.flickr.com/photos/editor/39695181924</a:t>
            </a:r>
          </a:p>
          <a:p>
            <a:pPr marL="0" marR="0" lvl="0" indent="0" algn="l" rtl="0">
              <a:spcBef>
                <a:spcPts val="0"/>
              </a:spcBef>
              <a:spcAft>
                <a:spcPts val="0"/>
              </a:spcAft>
              <a:buNone/>
            </a:pPr>
            <a:r>
              <a:rPr lang="nb-NO" sz="1200" dirty="0"/>
              <a:t>License: CC 2.0 - </a:t>
            </a:r>
            <a:r>
              <a:rPr lang="nb-NO" sz="1200" b="1"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Bart Everson</a:t>
            </a:r>
            <a:endParaRPr lang="nb-NO" sz="1200" dirty="0">
              <a:solidFill>
                <a:schemeClr val="dk1"/>
              </a:solidFill>
            </a:endParaRPr>
          </a:p>
          <a:p>
            <a:pPr marL="0" lvl="0" indent="0" algn="l" rtl="0">
              <a:spcBef>
                <a:spcPts val="0"/>
              </a:spcBef>
              <a:spcAft>
                <a:spcPts val="0"/>
              </a:spcAft>
              <a:buNone/>
            </a:pPr>
            <a:endParaRPr dirty="0"/>
          </a:p>
        </p:txBody>
      </p:sp>
      <p:sp>
        <p:nvSpPr>
          <p:cNvPr id="270" name="Google Shape;27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http://www.freestockphotos.biz/stockphoto/16076</a:t>
            </a:r>
          </a:p>
          <a:p>
            <a:pPr marL="0" lvl="0" indent="0" algn="l" rtl="0">
              <a:spcBef>
                <a:spcPts val="0"/>
              </a:spcBef>
              <a:spcAft>
                <a:spcPts val="0"/>
              </a:spcAft>
              <a:buNone/>
            </a:pPr>
            <a:endParaRPr dirty="0"/>
          </a:p>
        </p:txBody>
      </p:sp>
      <p:sp>
        <p:nvSpPr>
          <p:cNvPr id="281" name="Google Shape;2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Notes to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chemeClr val="dk1"/>
                </a:solidFill>
                <a:latin typeface="Calibri"/>
                <a:ea typeface="Calibri"/>
                <a:cs typeface="Calibri"/>
                <a:sym typeface="Calibri"/>
              </a:rPr>
              <a:t>Seeds cannot germinate in the absence of water.</a:t>
            </a: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chemeClr val="dk1"/>
                </a:solidFill>
                <a:latin typeface="Calibri"/>
                <a:ea typeface="Calibri"/>
                <a:cs typeface="Calibri"/>
                <a:sym typeface="Calibri"/>
              </a:rPr>
              <a:t>Water is supplied for a germinating and developing plant at different intervals.</a:t>
            </a:r>
            <a:endParaRPr lang="en-US" b="0" dirty="0"/>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https://www.publicdomainpictures.net/en/view-image.php?image=160756&amp;picture=irrigation-water</a:t>
            </a:r>
          </a:p>
          <a:p>
            <a:pPr marL="0" lvl="0" indent="0" algn="l" rtl="0">
              <a:spcBef>
                <a:spcPts val="0"/>
              </a:spcBef>
              <a:spcAft>
                <a:spcPts val="0"/>
              </a:spcAft>
              <a:buNone/>
            </a:pPr>
            <a:endParaRPr b="1" dirty="0"/>
          </a:p>
        </p:txBody>
      </p:sp>
      <p:sp>
        <p:nvSpPr>
          <p:cNvPr id="297" name="Google Shape;29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Both</a:t>
            </a:r>
            <a:r>
              <a:rPr lang="en-US" baseline="0" dirty="0"/>
              <a:t> Images – SSSVV Gallery</a:t>
            </a:r>
            <a:endParaRPr dirty="0"/>
          </a:p>
        </p:txBody>
      </p:sp>
      <p:sp>
        <p:nvSpPr>
          <p:cNvPr id="311" name="Google Shape;31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Both</a:t>
            </a:r>
            <a:r>
              <a:rPr lang="en-US" baseline="0" dirty="0"/>
              <a:t> Images – SSSVV Gallery</a:t>
            </a:r>
            <a:endParaRPr lang="en-US" dirty="0"/>
          </a:p>
          <a:p>
            <a:pPr marL="0" lvl="0" indent="0" algn="l" rtl="0">
              <a:spcBef>
                <a:spcPts val="0"/>
              </a:spcBef>
              <a:spcAft>
                <a:spcPts val="0"/>
              </a:spcAft>
              <a:buNone/>
            </a:pPr>
            <a:endParaRPr dirty="0"/>
          </a:p>
        </p:txBody>
      </p:sp>
      <p:sp>
        <p:nvSpPr>
          <p:cNvPr id="321" name="Google Shape;32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t"/>
            <a:r>
              <a:rPr lang="en-US" sz="1200" b="1" i="0" u="sng" strike="noStrike" cap="none" dirty="0">
                <a:solidFill>
                  <a:schemeClr val="dk1"/>
                </a:solidFill>
                <a:latin typeface="Calibri"/>
                <a:ea typeface="Calibri"/>
                <a:cs typeface="Calibri"/>
                <a:sym typeface="Calibri"/>
                <a:hlinkClick r:id="rId3"/>
              </a:rPr>
              <a:t>https://pixabay.com/photos/wall-tunnel-slide-tunnel-4181125/</a:t>
            </a:r>
            <a:endParaRPr lang="en-IN" sz="1200" b="1" i="0" u="none" strike="noStrike" cap="none" dirty="0">
              <a:solidFill>
                <a:schemeClr val="dk1"/>
              </a:solidFill>
              <a:latin typeface="Calibri"/>
              <a:ea typeface="Calibri"/>
              <a:cs typeface="Calibri"/>
              <a:sym typeface="Calibri"/>
            </a:endParaRPr>
          </a:p>
          <a:p>
            <a:pPr rtl="0" fontAlgn="t"/>
            <a:r>
              <a:rPr lang="en-US" sz="1200" b="1" i="0" u="sng" strike="noStrike" cap="none" dirty="0">
                <a:solidFill>
                  <a:schemeClr val="dk1"/>
                </a:solidFill>
                <a:latin typeface="Calibri"/>
                <a:ea typeface="Calibri"/>
                <a:cs typeface="Calibri"/>
                <a:sym typeface="Calibri"/>
                <a:hlinkClick r:id="rId4"/>
              </a:rPr>
              <a:t>https://pixabay.com/photos/hose-reel-irrigation-agriculture-3520289/</a:t>
            </a:r>
            <a:endParaRPr lang="en-IN" sz="1200" b="1" i="0" u="none" strike="noStrike" cap="none" dirty="0">
              <a:solidFill>
                <a:schemeClr val="dk1"/>
              </a:solidFill>
              <a:latin typeface="Calibri"/>
              <a:ea typeface="Calibri"/>
              <a:cs typeface="Calibri"/>
              <a:sym typeface="Calibri"/>
            </a:endParaRPr>
          </a:p>
          <a:p>
            <a:pPr rtl="0" fontAlgn="t"/>
            <a:r>
              <a:rPr lang="en-US" sz="1200" b="1" i="0" u="sng" strike="noStrike" cap="none" dirty="0">
                <a:solidFill>
                  <a:schemeClr val="dk1"/>
                </a:solidFill>
                <a:latin typeface="Calibri"/>
                <a:ea typeface="Calibri"/>
                <a:cs typeface="Calibri"/>
                <a:sym typeface="Calibri"/>
                <a:hlinkClick r:id="rId5"/>
              </a:rPr>
              <a:t>https://pixabay.com/photos/sprinkler-water-watering-irrigation-498514/</a:t>
            </a:r>
            <a:endParaRPr lang="en-IN" sz="1200" b="1" i="0" u="none" strike="noStrike" dirty="0">
              <a:solidFill>
                <a:schemeClr val="dk1"/>
              </a:solidFill>
              <a:latin typeface="Calibri"/>
              <a:ea typeface="Calibri"/>
              <a:cs typeface="Calibri"/>
            </a:endParaRPr>
          </a:p>
          <a:p>
            <a:pPr rtl="0" fontAlgn="t"/>
            <a:r>
              <a:rPr lang="en-US" sz="1200" b="1" i="0" u="none" strike="noStrike" dirty="0">
                <a:solidFill>
                  <a:schemeClr val="dk1"/>
                </a:solidFill>
                <a:latin typeface="Calibri"/>
                <a:ea typeface="Calibri"/>
                <a:cs typeface="Calibri"/>
              </a:rPr>
              <a:t>https://www.maxpixel.net/River-Fog-Morning-Water-Steam-Canal-Irrigation-933638</a:t>
            </a:r>
            <a:endParaRPr lang="en-IN" sz="1200" b="0" i="0" u="none" strike="noStrike" dirty="0">
              <a:solidFill>
                <a:schemeClr val="dk1"/>
              </a:solidFill>
              <a:latin typeface="Calibri"/>
              <a:ea typeface="Calibri"/>
              <a:cs typeface="Calibri"/>
            </a:endParaRPr>
          </a:p>
          <a:p>
            <a:pPr rtl="0" fontAlgn="t"/>
            <a:r>
              <a:rPr lang="en-US" sz="1200" b="0" i="0" u="none" strike="noStrike" dirty="0">
                <a:solidFill>
                  <a:schemeClr val="dk1"/>
                </a:solidFill>
                <a:latin typeface="Calibri"/>
                <a:ea typeface="Calibri"/>
                <a:cs typeface="Calibri"/>
              </a:rPr>
              <a:t>https://pixabay.com/en/mill-waterwheel-watermill-old-2078376/</a:t>
            </a:r>
            <a:endParaRPr lang="en-IN" sz="1200" b="0" i="0" u="none" strike="noStrike" dirty="0">
              <a:solidFill>
                <a:schemeClr val="dk1"/>
              </a:solidFill>
              <a:latin typeface="Calibri"/>
              <a:ea typeface="Calibri"/>
              <a:cs typeface="Calibri"/>
            </a:endParaRPr>
          </a:p>
          <a:p>
            <a:pPr marL="0" lvl="0" indent="0" algn="l" rtl="0">
              <a:spcBef>
                <a:spcPts val="0"/>
              </a:spcBef>
              <a:spcAft>
                <a:spcPts val="0"/>
              </a:spcAft>
              <a:buNone/>
            </a:pPr>
            <a:endParaRPr dirty="0"/>
          </a:p>
        </p:txBody>
      </p:sp>
      <p:sp>
        <p:nvSpPr>
          <p:cNvPr id="332" name="Google Shape;33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chemeClr val="dk1"/>
                </a:solidFill>
                <a:latin typeface="Calibri"/>
                <a:ea typeface="Calibri"/>
                <a:cs typeface="Calibri"/>
                <a:sym typeface="Calibri"/>
              </a:rPr>
              <a:t>Notes to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chemeClr val="dk1"/>
                </a:solidFill>
                <a:latin typeface="Calibri"/>
                <a:ea typeface="Calibri"/>
                <a:cs typeface="Calibri"/>
                <a:sym typeface="Calibri"/>
              </a:rPr>
              <a:t>Pipes fitted perpendicular to the ground which is fitted at the top with rotating nozzle.</a:t>
            </a: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chemeClr val="dk1"/>
                </a:solidFill>
                <a:latin typeface="Calibri"/>
                <a:ea typeface="Calibri"/>
                <a:cs typeface="Calibri"/>
                <a:sym typeface="Calibri"/>
              </a:rPr>
              <a:t>Lower end of these pipes is connected to the main pipeline at regular intervals.</a:t>
            </a:r>
            <a:endParaRPr lang="en-US" b="0"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Image: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https://pixabay.com/en/garden-sprinkler-hose-water-grass-2591363/</a:t>
            </a:r>
          </a:p>
          <a:p>
            <a:pPr marL="0" lvl="0" indent="0" algn="l" rtl="0">
              <a:spcBef>
                <a:spcPts val="0"/>
              </a:spcBef>
              <a:spcAft>
                <a:spcPts val="0"/>
              </a:spcAft>
              <a:buNone/>
            </a:pPr>
            <a:endParaRPr dirty="0"/>
          </a:p>
        </p:txBody>
      </p:sp>
      <p:sp>
        <p:nvSpPr>
          <p:cNvPr id="369" name="Google Shape;3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a:solidFill>
                  <a:schemeClr val="hlink"/>
                </a:solidFill>
                <a:hlinkClick r:id="rId3"/>
              </a:rPr>
              <a:t>http://www.publicdomainfiles.com/show_file.php?id=13393602066710</a:t>
            </a:r>
            <a:endParaRPr lang="en-US" sz="120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88" name="Google Shape;38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https://www.publicdomainpictures.net/en/view-image.php?image=14359&amp;picture=field-of-weeds</a:t>
            </a:r>
            <a:endParaRPr lang="en-US" sz="1200" dirty="0"/>
          </a:p>
          <a:p>
            <a:pPr marL="0" lvl="0" indent="0" algn="l" rtl="0">
              <a:spcBef>
                <a:spcPts val="0"/>
              </a:spcBef>
              <a:spcAft>
                <a:spcPts val="0"/>
              </a:spcAft>
              <a:buNone/>
            </a:pPr>
            <a:endParaRPr dirty="0"/>
          </a:p>
        </p:txBody>
      </p:sp>
      <p:sp>
        <p:nvSpPr>
          <p:cNvPr id="399" name="Google Shape;39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t>https://www.flickr.com/photos/ruthanddave/499719425</a:t>
            </a:r>
          </a:p>
          <a:p>
            <a:pPr marL="0" marR="0" lvl="0" indent="0" algn="l" rtl="0">
              <a:spcBef>
                <a:spcPts val="0"/>
              </a:spcBef>
              <a:spcAft>
                <a:spcPts val="0"/>
              </a:spcAft>
              <a:buNone/>
            </a:pPr>
            <a:r>
              <a:rPr lang="en-US" sz="1200" dirty="0"/>
              <a:t>License: CC2.0 - </a:t>
            </a:r>
            <a:r>
              <a:rPr lang="en-US" sz="1200" b="1"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Ruth </a:t>
            </a:r>
            <a:r>
              <a:rPr lang="en-US" sz="1200" b="1" i="0" u="sng" strike="noStrik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Hartnup</a:t>
            </a:r>
            <a:endParaRPr lang="en-US" sz="1200" dirty="0"/>
          </a:p>
          <a:p>
            <a:pPr marL="0" lvl="0" indent="0" algn="l" rtl="0">
              <a:spcBef>
                <a:spcPts val="0"/>
              </a:spcBef>
              <a:spcAft>
                <a:spcPts val="0"/>
              </a:spcAft>
              <a:buNone/>
            </a:pPr>
            <a:endParaRPr dirty="0"/>
          </a:p>
        </p:txBody>
      </p:sp>
      <p:sp>
        <p:nvSpPr>
          <p:cNvPr id="410" name="Google Shape;41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https://www.publicdomainpictures.net/en/view-image.php?image=170180&amp;picture=grain-harvesting-combine</a:t>
            </a:r>
          </a:p>
          <a:p>
            <a:pPr marL="0" lvl="0" indent="0" algn="l" rtl="0">
              <a:spcBef>
                <a:spcPts val="0"/>
              </a:spcBef>
              <a:spcAft>
                <a:spcPts val="0"/>
              </a:spcAft>
              <a:buNone/>
            </a:pPr>
            <a:endParaRPr dirty="0"/>
          </a:p>
        </p:txBody>
      </p:sp>
      <p:sp>
        <p:nvSpPr>
          <p:cNvPr id="459" name="Google Shape;45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https://www.maxpixel.net/Falc-Reaper-Tool-Segar-Bon-Cop-De-Falc-Sickle-3369742</a:t>
            </a:r>
            <a:endParaRPr lang="en-US" sz="1200" dirty="0"/>
          </a:p>
          <a:p>
            <a:pPr marL="0" lvl="0" indent="0" algn="l" rtl="0">
              <a:spcBef>
                <a:spcPts val="0"/>
              </a:spcBef>
              <a:spcAft>
                <a:spcPts val="0"/>
              </a:spcAft>
              <a:buNone/>
            </a:pPr>
            <a:endParaRPr dirty="0"/>
          </a:p>
        </p:txBody>
      </p:sp>
      <p:sp>
        <p:nvSpPr>
          <p:cNvPr id="471" name="Google Shape;47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t>Cutting crops: </a:t>
            </a:r>
            <a:r>
              <a:rPr lang="en-US" sz="1200" u="sng" dirty="0">
                <a:solidFill>
                  <a:schemeClr val="hlink"/>
                </a:solidFill>
                <a:hlinkClick r:id="rId3"/>
              </a:rPr>
              <a:t>https://www.piqsels.com/en/public-domain-photo-sjblj</a:t>
            </a:r>
            <a:endParaRPr lang="en-US" sz="1200" b="1" dirty="0"/>
          </a:p>
          <a:p>
            <a:pPr marL="0" marR="0" lvl="0" indent="0" algn="l" rtl="0">
              <a:spcBef>
                <a:spcPts val="0"/>
              </a:spcBef>
              <a:spcAft>
                <a:spcPts val="0"/>
              </a:spcAft>
              <a:buNone/>
            </a:pPr>
            <a:r>
              <a:rPr lang="en-US" sz="1200" b="1" dirty="0"/>
              <a:t>Threshing: </a:t>
            </a:r>
            <a:r>
              <a:rPr lang="en-US" sz="1200" b="1" u="sng" dirty="0">
                <a:solidFill>
                  <a:schemeClr val="hlink"/>
                </a:solidFill>
                <a:hlinkClick r:id="rId4"/>
              </a:rPr>
              <a:t>https://www.flickr.com/photos/davidstanleytravel/8384452420</a:t>
            </a:r>
            <a:r>
              <a:rPr lang="en-US" sz="1200" b="1" dirty="0"/>
              <a:t> - License: CC2.0 - </a:t>
            </a:r>
            <a:r>
              <a:rPr lang="en-US" sz="1200" b="1"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David Stanley</a:t>
            </a:r>
            <a:endParaRPr lang="en-US" sz="1200" b="1" dirty="0"/>
          </a:p>
          <a:p>
            <a:pPr marL="0" marR="0" lvl="0" indent="0" algn="l" rtl="0">
              <a:spcBef>
                <a:spcPts val="0"/>
              </a:spcBef>
              <a:spcAft>
                <a:spcPts val="0"/>
              </a:spcAft>
              <a:buNone/>
            </a:pPr>
            <a:r>
              <a:rPr lang="en-US" sz="1200" b="1" dirty="0"/>
              <a:t>Winnowing: </a:t>
            </a:r>
            <a:r>
              <a:rPr lang="en-US" sz="1200" b="1" u="sng" dirty="0">
                <a:solidFill>
                  <a:schemeClr val="hlink"/>
                </a:solidFill>
                <a:hlinkClick r:id="rId6"/>
              </a:rPr>
              <a:t>https://www.flickr.com/photos/icrisat/6119489108</a:t>
            </a:r>
            <a:r>
              <a:rPr lang="en-US" sz="1200" b="1" dirty="0"/>
              <a:t> - License: CC – NC - 2.0 - </a:t>
            </a:r>
            <a:r>
              <a:rPr lang="en-US" sz="1200" b="1"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ICRISAT</a:t>
            </a:r>
            <a:endParaRPr lang="en-US" sz="12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Transportation: </a:t>
            </a:r>
            <a:r>
              <a:rPr lang="en-US" sz="1200" dirty="0"/>
              <a:t>https://www.maxpixel.net/Bins-Large-Farm-Grain-Silos-Massive-Ohio-Steel-1937447</a:t>
            </a:r>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483" name="Google Shape;48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Asset Type: Main Script</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Source:</a:t>
            </a:r>
            <a:endParaRPr dirty="0"/>
          </a:p>
          <a:p>
            <a:pPr marL="0" lvl="0" indent="0" algn="l" rtl="0">
              <a:spcBef>
                <a:spcPts val="0"/>
              </a:spcBef>
              <a:spcAft>
                <a:spcPts val="0"/>
              </a:spcAft>
              <a:buNone/>
            </a:pPr>
            <a:r>
              <a:rPr lang="en-US" b="1" dirty="0"/>
              <a:t>Image:</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Transportation: </a:t>
            </a:r>
            <a:r>
              <a:rPr lang="en-US" sz="1200" dirty="0"/>
              <a:t>https://www.maxpixel.net/Bins-Large-Farm-Grain-Silos-Massive-Ohio-Steel-1937447</a:t>
            </a:r>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510" name="Google Shape;51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t>https://pixabay.com/en/fruit-vegetables-market-428063/</a:t>
            </a:r>
          </a:p>
          <a:p>
            <a:pPr marL="0" marR="0" lvl="0" indent="0" algn="l" rtl="0">
              <a:spcBef>
                <a:spcPts val="0"/>
              </a:spcBef>
              <a:spcAft>
                <a:spcPts val="0"/>
              </a:spcAft>
              <a:buNone/>
            </a:pPr>
            <a:r>
              <a:rPr lang="en-US" sz="1200" b="1" dirty="0"/>
              <a:t>https://pxhere.com/en/photo/1121437</a:t>
            </a:r>
            <a:endParaRPr lang="en-US" sz="1200"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528" name="Google Shape;52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t>Image: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https://www.pexels.com/photo/agriculture-agronomy-arable-background-1033506/</a:t>
            </a:r>
          </a:p>
          <a:p>
            <a:pPr marL="0" lvl="0" indent="0" algn="l" rtl="0">
              <a:spcBef>
                <a:spcPts val="0"/>
              </a:spcBef>
              <a:spcAft>
                <a:spcPts val="0"/>
              </a:spcAft>
              <a:buNone/>
            </a:pPr>
            <a:endParaRPr dirty="0"/>
          </a:p>
          <a:p>
            <a:pPr marL="0" lvl="0" indent="0" algn="l" rtl="0">
              <a:spcBef>
                <a:spcPts val="0"/>
              </a:spcBef>
              <a:spcAft>
                <a:spcPts val="0"/>
              </a:spcAft>
              <a:buNone/>
            </a:pPr>
            <a:endParaRPr sz="1200"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77" name="Google Shape;7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rgbClr val="002060"/>
                </a:solidFill>
                <a:latin typeface="Calibri"/>
                <a:ea typeface="Calibri"/>
                <a:cs typeface="Calibri"/>
                <a:sym typeface="Calibri"/>
              </a:rPr>
              <a:t>Notes to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rgbClr val="002060"/>
                </a:solidFill>
                <a:latin typeface="Calibri"/>
                <a:ea typeface="Calibri"/>
                <a:cs typeface="Calibri"/>
                <a:sym typeface="Calibri"/>
              </a:rPr>
              <a:t>In fact by </a:t>
            </a:r>
            <a:r>
              <a:rPr lang="en-US" sz="1200" b="0" dirty="0" err="1">
                <a:solidFill>
                  <a:srgbClr val="002060"/>
                </a:solidFill>
                <a:latin typeface="Calibri"/>
                <a:ea typeface="Calibri"/>
                <a:cs typeface="Calibri"/>
                <a:sym typeface="Calibri"/>
              </a:rPr>
              <a:t>ploughing</a:t>
            </a:r>
            <a:r>
              <a:rPr lang="en-US" sz="1200" b="0" dirty="0">
                <a:solidFill>
                  <a:srgbClr val="002060"/>
                </a:solidFill>
                <a:latin typeface="Calibri"/>
                <a:ea typeface="Calibri"/>
                <a:cs typeface="Calibri"/>
                <a:sym typeface="Calibri"/>
              </a:rPr>
              <a:t> the farmer introduces air in the soil.</a:t>
            </a:r>
            <a:endParaRPr lang="en-US" b="0" dirty="0"/>
          </a:p>
          <a:p>
            <a:pPr marL="0" lvl="0" indent="0" algn="l" rtl="0">
              <a:spcBef>
                <a:spcPts val="0"/>
              </a:spcBef>
              <a:spcAft>
                <a:spcPts val="0"/>
              </a:spcAft>
              <a:buNone/>
            </a:pPr>
            <a:endParaRPr dirty="0"/>
          </a:p>
        </p:txBody>
      </p:sp>
      <p:sp>
        <p:nvSpPr>
          <p:cNvPr id="132" name="Google Shape;13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t>https://pixabay.com/en/ox-plough-bullocks-farmer-tilling-253417/</a:t>
            </a:r>
          </a:p>
          <a:p>
            <a:pPr marL="0" marR="0" lvl="0" indent="0" algn="l" rtl="0">
              <a:spcBef>
                <a:spcPts val="0"/>
              </a:spcBef>
              <a:spcAft>
                <a:spcPts val="0"/>
              </a:spcAft>
              <a:buNone/>
            </a:pPr>
            <a:r>
              <a:rPr lang="en-US" sz="1200" dirty="0"/>
              <a:t>https://pixabay.com/en/plow-tractors-m%C3%BCnsterland-1534517/</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141" name="Google Shape;14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https://pxhere.com/en/photo/929198</a:t>
            </a:r>
            <a:endParaRPr lang="en-US" sz="1200" dirty="0"/>
          </a:p>
          <a:p>
            <a:pPr marL="0" lvl="0" indent="0" algn="l" rtl="0">
              <a:spcBef>
                <a:spcPts val="0"/>
              </a:spcBef>
              <a:spcAft>
                <a:spcPts val="0"/>
              </a:spcAft>
              <a:buNone/>
            </a:pPr>
            <a:endParaRPr dirty="0"/>
          </a:p>
        </p:txBody>
      </p:sp>
      <p:sp>
        <p:nvSpPr>
          <p:cNvPr id="178" name="Google Shape;17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4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46"/>
          <p:cNvGrpSpPr/>
          <p:nvPr/>
        </p:nvGrpSpPr>
        <p:grpSpPr>
          <a:xfrm>
            <a:off x="0" y="0"/>
            <a:ext cx="873125" cy="852488"/>
            <a:chOff x="0" y="0"/>
            <a:chExt cx="872351" cy="852108"/>
          </a:xfrm>
        </p:grpSpPr>
        <p:sp>
          <p:nvSpPr>
            <p:cNvPr id="15" name="Google Shape;15;p46"/>
            <p:cNvSpPr/>
            <p:nvPr/>
          </p:nvSpPr>
          <p:spPr>
            <a:xfrm>
              <a:off x="71855" y="79223"/>
              <a:ext cx="228600" cy="228600"/>
            </a:xfrm>
            <a:prstGeom prst="round2DiagRect">
              <a:avLst>
                <a:gd name="adj1" fmla="val 16667"/>
                <a:gd name="adj2" fmla="val 0"/>
              </a:avLst>
            </a:prstGeom>
            <a:solidFill>
              <a:srgbClr val="00B0F0"/>
            </a:solidFill>
            <a:ln>
              <a:noFill/>
            </a:ln>
            <a:effectLst>
              <a:reflection stA="50000" endA="3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I</a:t>
              </a:r>
              <a:endParaRPr/>
            </a:p>
          </p:txBody>
        </p:sp>
        <p:sp>
          <p:nvSpPr>
            <p:cNvPr id="16" name="Google Shape;16;p46"/>
            <p:cNvSpPr/>
            <p:nvPr/>
          </p:nvSpPr>
          <p:spPr>
            <a:xfrm>
              <a:off x="376655" y="79223"/>
              <a:ext cx="228600" cy="228600"/>
            </a:xfrm>
            <a:prstGeom prst="round2DiagRect">
              <a:avLst>
                <a:gd name="adj1" fmla="val 16667"/>
                <a:gd name="adj2" fmla="val 0"/>
              </a:avLst>
            </a:prstGeom>
            <a:solidFill>
              <a:srgbClr val="FB3B69"/>
            </a:solidFill>
            <a:ln>
              <a:noFill/>
            </a:ln>
            <a:effectLst>
              <a:reflection stA="50000" endA="3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I</a:t>
              </a:r>
              <a:endParaRPr/>
            </a:p>
          </p:txBody>
        </p:sp>
        <p:sp>
          <p:nvSpPr>
            <p:cNvPr id="17" name="Google Shape;17;p46"/>
            <p:cNvSpPr/>
            <p:nvPr/>
          </p:nvSpPr>
          <p:spPr>
            <a:xfrm>
              <a:off x="65362" y="392172"/>
              <a:ext cx="228600" cy="228600"/>
            </a:xfrm>
            <a:prstGeom prst="round2DiagRect">
              <a:avLst>
                <a:gd name="adj1" fmla="val 16667"/>
                <a:gd name="adj2" fmla="val 0"/>
              </a:avLst>
            </a:prstGeom>
            <a:solidFill>
              <a:srgbClr val="3F3151"/>
            </a:solidFill>
            <a:ln>
              <a:noFill/>
            </a:ln>
            <a:effectLst>
              <a:reflection stA="50000" endA="3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E</a:t>
              </a:r>
              <a:endParaRPr/>
            </a:p>
          </p:txBody>
        </p:sp>
        <p:sp>
          <p:nvSpPr>
            <p:cNvPr id="18" name="Google Shape;18;p46"/>
            <p:cNvSpPr/>
            <p:nvPr/>
          </p:nvSpPr>
          <p:spPr>
            <a:xfrm>
              <a:off x="370162" y="392172"/>
              <a:ext cx="228600" cy="228600"/>
            </a:xfrm>
            <a:prstGeom prst="round2DiagRect">
              <a:avLst>
                <a:gd name="adj1" fmla="val 16667"/>
                <a:gd name="adj2" fmla="val 0"/>
              </a:avLst>
            </a:prstGeom>
            <a:solidFill>
              <a:srgbClr val="008000"/>
            </a:solidFill>
            <a:ln>
              <a:noFill/>
            </a:ln>
            <a:effectLst>
              <a:reflection stA="50000" endA="300" endPos="9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P</a:t>
              </a:r>
              <a:endParaRPr/>
            </a:p>
          </p:txBody>
        </p:sp>
        <p:cxnSp>
          <p:nvCxnSpPr>
            <p:cNvPr id="19" name="Google Shape;19;p46"/>
            <p:cNvCxnSpPr/>
            <p:nvPr/>
          </p:nvCxnSpPr>
          <p:spPr>
            <a:xfrm>
              <a:off x="682020" y="0"/>
              <a:ext cx="0" cy="814025"/>
            </a:xfrm>
            <a:prstGeom prst="straightConnector1">
              <a:avLst/>
            </a:prstGeom>
            <a:noFill/>
            <a:ln w="12700" cap="flat" cmpd="sng">
              <a:solidFill>
                <a:srgbClr val="FE6E2E"/>
              </a:solidFill>
              <a:prstDash val="solid"/>
              <a:round/>
              <a:headEnd type="none" w="sm" len="sm"/>
              <a:tailEnd type="none" w="sm" len="sm"/>
            </a:ln>
          </p:spPr>
        </p:cxnSp>
        <p:cxnSp>
          <p:nvCxnSpPr>
            <p:cNvPr id="20" name="Google Shape;20;p46"/>
            <p:cNvCxnSpPr/>
            <p:nvPr/>
          </p:nvCxnSpPr>
          <p:spPr>
            <a:xfrm>
              <a:off x="0" y="651981"/>
              <a:ext cx="828291" cy="0"/>
            </a:xfrm>
            <a:prstGeom prst="straightConnector1">
              <a:avLst/>
            </a:prstGeom>
            <a:noFill/>
            <a:ln w="12700" cap="flat" cmpd="sng">
              <a:solidFill>
                <a:srgbClr val="FE6E2E"/>
              </a:solidFill>
              <a:prstDash val="solid"/>
              <a:round/>
              <a:headEnd type="none" w="sm" len="sm"/>
              <a:tailEnd type="none" w="sm" len="sm"/>
            </a:ln>
          </p:spPr>
        </p:cxnSp>
        <p:cxnSp>
          <p:nvCxnSpPr>
            <p:cNvPr id="21" name="Google Shape;21;p46"/>
            <p:cNvCxnSpPr/>
            <p:nvPr/>
          </p:nvCxnSpPr>
          <p:spPr>
            <a:xfrm>
              <a:off x="748636" y="218977"/>
              <a:ext cx="0" cy="633131"/>
            </a:xfrm>
            <a:prstGeom prst="straightConnector1">
              <a:avLst/>
            </a:prstGeom>
            <a:noFill/>
            <a:ln w="12700" cap="flat" cmpd="sng">
              <a:solidFill>
                <a:srgbClr val="FE6E2E"/>
              </a:solidFill>
              <a:prstDash val="solid"/>
              <a:round/>
              <a:headEnd type="none" w="sm" len="sm"/>
              <a:tailEnd type="none" w="sm" len="sm"/>
            </a:ln>
          </p:spPr>
        </p:cxnSp>
        <p:cxnSp>
          <p:nvCxnSpPr>
            <p:cNvPr id="22" name="Google Shape;22;p46"/>
            <p:cNvCxnSpPr/>
            <p:nvPr/>
          </p:nvCxnSpPr>
          <p:spPr>
            <a:xfrm>
              <a:off x="196227" y="712914"/>
              <a:ext cx="676124" cy="0"/>
            </a:xfrm>
            <a:prstGeom prst="straightConnector1">
              <a:avLst/>
            </a:prstGeom>
            <a:noFill/>
            <a:ln w="12700" cap="flat" cmpd="sng">
              <a:solidFill>
                <a:srgbClr val="FE6E2E"/>
              </a:solidFill>
              <a:prstDash val="solid"/>
              <a:round/>
              <a:headEnd type="none" w="sm" len="sm"/>
              <a:tailEnd type="none" w="sm" len="sm"/>
            </a:ln>
          </p:spPr>
        </p:cxnSp>
      </p:grpSp>
      <p:sp>
        <p:nvSpPr>
          <p:cNvPr id="23" name="Google Shape;23;p46"/>
          <p:cNvSpPr/>
          <p:nvPr/>
        </p:nvSpPr>
        <p:spPr>
          <a:xfrm>
            <a:off x="5726764" y="6509319"/>
            <a:ext cx="3350443"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a:p>
        </p:txBody>
      </p:sp>
      <p:pic>
        <p:nvPicPr>
          <p:cNvPr id="24" name="Google Shape;24;p46"/>
          <p:cNvPicPr preferRelativeResize="0"/>
          <p:nvPr/>
        </p:nvPicPr>
        <p:blipFill rotWithShape="1">
          <a:blip r:embed="rId2">
            <a:alphaModFix/>
          </a:blip>
          <a:srcRect/>
          <a:stretch/>
        </p:blipFill>
        <p:spPr>
          <a:xfrm>
            <a:off x="8162807" y="554349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p47"/>
          <p:cNvPicPr preferRelativeResize="0"/>
          <p:nvPr/>
        </p:nvPicPr>
        <p:blipFill rotWithShape="1">
          <a:blip r:embed="rId2">
            <a:alphaModFix/>
          </a:blip>
          <a:srcRect/>
          <a:stretch/>
        </p:blipFill>
        <p:spPr>
          <a:xfrm>
            <a:off x="8229600" y="594360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5"/>
          <p:cNvPicPr preferRelativeResize="0"/>
          <p:nvPr/>
        </p:nvPicPr>
        <p:blipFill rotWithShape="1">
          <a:blip r:embed="rId4">
            <a:alphaModFix/>
          </a:blip>
          <a:srcRect/>
          <a:stretch/>
        </p:blipFill>
        <p:spPr>
          <a:xfrm>
            <a:off x="8131090" y="52321"/>
            <a:ext cx="967390" cy="938279"/>
          </a:xfrm>
          <a:prstGeom prst="rect">
            <a:avLst/>
          </a:prstGeom>
          <a:noFill/>
          <a:ln>
            <a:noFill/>
          </a:ln>
        </p:spPr>
      </p:pic>
      <p:sp>
        <p:nvSpPr>
          <p:cNvPr id="11" name="Google Shape;11;p45">
            <a:hlinkClick r:id="rId5"/>
          </p:cNvPr>
          <p:cNvSpPr/>
          <p:nvPr/>
        </p:nvSpPr>
        <p:spPr>
          <a:xfrm>
            <a:off x="-304800" y="6488113"/>
            <a:ext cx="276225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commons.wikimedia.org/wiki/File:A_YEMNITE_HABANI_FARMER_SOWING_HIS_FIELD._%D7%97%D7%A7%D7%9C%D7%90%D7%99_%D7%AA%D7%99%D7%9E%D7%A0%D7%99_%D7%97%D7%91%D7%A0%D7%99_%D7%96%D7%95%D7%A8%D7%A2_%D7%91%D7%A9%D7%93%D7%95%D7%AA.D12-053.jpg" TargetMode="External"/><Relationship Id="rId7"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16.jpeg"/><Relationship Id="rId5" Type="http://schemas.openxmlformats.org/officeDocument/2006/relationships/hyperlink" Target="https://www.flickr.com/photos/editor/" TargetMode="External"/><Relationship Id="rId10" Type="http://schemas.openxmlformats.org/officeDocument/2006/relationships/image" Target="../media/image57.jpeg"/><Relationship Id="rId4" Type="http://schemas.openxmlformats.org/officeDocument/2006/relationships/hyperlink" Target="https://commons.wikimedia.org/wiki/File:Men_sowing_seed_(3465701854).jpg" TargetMode="External"/><Relationship Id="rId9" Type="http://schemas.openxmlformats.org/officeDocument/2006/relationships/image" Target="../media/image56.jpeg"/></Relationships>
</file>

<file path=ppt/slides/_rels/slide3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hyperlink" Target="https://pixabay.com/photos/wall-tunnel-slide-tunnel-4181125/" TargetMode="External"/><Relationship Id="rId7" Type="http://schemas.openxmlformats.org/officeDocument/2006/relationships/hyperlink" Target="https://www.flickr.com/photos/ruthanddave/" TargetMode="External"/><Relationship Id="rId12" Type="http://schemas.openxmlformats.org/officeDocument/2006/relationships/image" Target="../media/image62.jpeg"/><Relationship Id="rId17" Type="http://schemas.openxmlformats.org/officeDocument/2006/relationships/image" Target="../media/image67.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hyperlink" Target="http://www.publicdomainfiles.com/show_file.php?id=13393602066710" TargetMode="External"/><Relationship Id="rId11" Type="http://schemas.openxmlformats.org/officeDocument/2006/relationships/image" Target="../media/image61.jpeg"/><Relationship Id="rId5" Type="http://schemas.openxmlformats.org/officeDocument/2006/relationships/hyperlink" Target="https://pixabay.com/photos/sprinkler-water-watering-irrigation-498514/" TargetMode="External"/><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hyperlink" Target="https://pixabay.com/photos/hose-reel-irrigation-agriculture-3520289/" TargetMode="External"/><Relationship Id="rId9" Type="http://schemas.openxmlformats.org/officeDocument/2006/relationships/image" Target="../media/image59.jpeg"/><Relationship Id="rId14" Type="http://schemas.openxmlformats.org/officeDocument/2006/relationships/image" Target="../media/image64.jpeg"/></Relationships>
</file>

<file path=ppt/slides/_rels/slide39.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3" Type="http://schemas.openxmlformats.org/officeDocument/2006/relationships/hyperlink" Target="https://www.piqsels.com/en/public-domain-photo-sjblj" TargetMode="External"/><Relationship Id="rId7" Type="http://schemas.openxmlformats.org/officeDocument/2006/relationships/hyperlink" Target="https://www.flickr.com/photos/icrisat/" TargetMode="External"/><Relationship Id="rId12"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flickr.com/photos/icrisat/6119489108" TargetMode="External"/><Relationship Id="rId11" Type="http://schemas.openxmlformats.org/officeDocument/2006/relationships/image" Target="../media/image71.jpeg"/><Relationship Id="rId5" Type="http://schemas.openxmlformats.org/officeDocument/2006/relationships/hyperlink" Target="https://www.flickr.com/photos/davidstanleytravel/" TargetMode="External"/><Relationship Id="rId10" Type="http://schemas.openxmlformats.org/officeDocument/2006/relationships/image" Target="../media/image70.jpeg"/><Relationship Id="rId4" Type="http://schemas.openxmlformats.org/officeDocument/2006/relationships/hyperlink" Target="https://www.flickr.com/photos/davidstanleytravel/8384452420" TargetMode="External"/><Relationship Id="rId9" Type="http://schemas.openxmlformats.org/officeDocument/2006/relationships/image" Target="../media/image69.jpeg"/><Relationship Id="rId1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txBox="1"/>
          <p:nvPr/>
        </p:nvSpPr>
        <p:spPr>
          <a:xfrm>
            <a:off x="1745671" y="1544781"/>
            <a:ext cx="5858848" cy="92333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bg1"/>
                </a:solidFill>
                <a:latin typeface="Calibri"/>
                <a:ea typeface="Calibri"/>
                <a:cs typeface="Calibri"/>
                <a:sym typeface="Calibri"/>
              </a:rPr>
              <a:t>CROP PRODUCTION</a:t>
            </a:r>
            <a:endParaRPr dirty="0">
              <a:solidFill>
                <a:schemeClr val="bg1"/>
              </a:solidFill>
            </a:endParaRPr>
          </a:p>
        </p:txBody>
      </p:sp>
      <p:pic>
        <p:nvPicPr>
          <p:cNvPr id="35" name="Google Shape;35;p1" descr="plant field farm flower food produce vegetable crop soil agriculture eat plantation bauer brassica crop production annual plant mustard plant brassica rapa"/>
          <p:cNvPicPr preferRelativeResize="0"/>
          <p:nvPr/>
        </p:nvPicPr>
        <p:blipFill rotWithShape="1">
          <a:blip r:embed="rId3">
            <a:alphaModFix/>
          </a:blip>
          <a:srcRect/>
          <a:stretch/>
        </p:blipFill>
        <p:spPr>
          <a:xfrm>
            <a:off x="4483011" y="2546466"/>
            <a:ext cx="4039859" cy="2693239"/>
          </a:xfrm>
          <a:prstGeom prst="rect">
            <a:avLst/>
          </a:prstGeom>
          <a:noFill/>
          <a:ln>
            <a:noFill/>
          </a:ln>
        </p:spPr>
      </p:pic>
      <p:pic>
        <p:nvPicPr>
          <p:cNvPr id="36" name="Google Shape;36;p1" descr="agricultural, programs, Georgia, assist, improving, farmers, crop, production"/>
          <p:cNvPicPr preferRelativeResize="0"/>
          <p:nvPr/>
        </p:nvPicPr>
        <p:blipFill rotWithShape="1">
          <a:blip r:embed="rId4">
            <a:alphaModFix/>
          </a:blip>
          <a:srcRect/>
          <a:stretch/>
        </p:blipFill>
        <p:spPr>
          <a:xfrm>
            <a:off x="555046" y="2629304"/>
            <a:ext cx="3914271" cy="26077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2" name="Google Shape;192;p12"/>
          <p:cNvPicPr preferRelativeResize="0"/>
          <p:nvPr/>
        </p:nvPicPr>
        <p:blipFill rotWithShape="1">
          <a:blip r:embed="rId3">
            <a:alphaModFix/>
          </a:blip>
          <a:srcRect/>
          <a:stretch/>
        </p:blipFill>
        <p:spPr>
          <a:xfrm>
            <a:off x="676774" y="1015406"/>
            <a:ext cx="2286000" cy="1737360"/>
          </a:xfrm>
          <a:prstGeom prst="rect">
            <a:avLst/>
          </a:prstGeom>
          <a:noFill/>
          <a:ln>
            <a:noFill/>
          </a:ln>
        </p:spPr>
      </p:pic>
      <p:sp>
        <p:nvSpPr>
          <p:cNvPr id="193" name="Google Shape;193;p12"/>
          <p:cNvSpPr txBox="1"/>
          <p:nvPr/>
        </p:nvSpPr>
        <p:spPr>
          <a:xfrm>
            <a:off x="3124199" y="1805785"/>
            <a:ext cx="3567113" cy="46196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0070C0"/>
                </a:solidFill>
                <a:latin typeface="Calibri"/>
                <a:ea typeface="Calibri"/>
                <a:cs typeface="Calibri"/>
                <a:sym typeface="Calibri"/>
              </a:rPr>
              <a:t>Land must be watered</a:t>
            </a:r>
            <a:endParaRPr sz="2400" b="1" dirty="0">
              <a:solidFill>
                <a:srgbClr val="0070C0"/>
              </a:solidFill>
              <a:latin typeface="Calibri"/>
              <a:ea typeface="Calibri"/>
              <a:cs typeface="Calibri"/>
              <a:sym typeface="Calibri"/>
            </a:endParaRPr>
          </a:p>
        </p:txBody>
      </p:sp>
      <p:sp>
        <p:nvSpPr>
          <p:cNvPr id="194" name="Google Shape;194;p12"/>
          <p:cNvSpPr txBox="1"/>
          <p:nvPr/>
        </p:nvSpPr>
        <p:spPr>
          <a:xfrm>
            <a:off x="3082640" y="1192121"/>
            <a:ext cx="511925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1C6628"/>
                </a:solidFill>
                <a:latin typeface="Calibri" pitchFamily="34" charset="0"/>
                <a:ea typeface="Calibri"/>
                <a:cs typeface="Calibri" pitchFamily="34" charset="0"/>
                <a:sym typeface="Calibri"/>
              </a:rPr>
              <a:t>Only certified seeds should be sown</a:t>
            </a:r>
            <a:endParaRPr sz="2400" b="1" dirty="0">
              <a:solidFill>
                <a:srgbClr val="1C6628"/>
              </a:solidFill>
              <a:latin typeface="Calibri" pitchFamily="34" charset="0"/>
              <a:ea typeface="Calibri"/>
              <a:cs typeface="Calibri" pitchFamily="34" charset="0"/>
              <a:sym typeface="Calibri"/>
            </a:endParaRPr>
          </a:p>
        </p:txBody>
      </p:sp>
      <p:sp>
        <p:nvSpPr>
          <p:cNvPr id="195" name="Google Shape;195;p12"/>
          <p:cNvSpPr txBox="1"/>
          <p:nvPr/>
        </p:nvSpPr>
        <p:spPr>
          <a:xfrm>
            <a:off x="560345" y="4838624"/>
            <a:ext cx="2224417" cy="1200288"/>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tx1"/>
                </a:solidFill>
                <a:latin typeface="Calibri"/>
                <a:ea typeface="Calibri"/>
                <a:cs typeface="Calibri"/>
                <a:sym typeface="Calibri"/>
              </a:rPr>
              <a:t>Seeds of other varieties should not be mixed</a:t>
            </a:r>
            <a:endParaRPr sz="2400" dirty="0">
              <a:solidFill>
                <a:schemeClr val="tx1"/>
              </a:solidFill>
              <a:latin typeface="Calibri"/>
              <a:ea typeface="Calibri"/>
              <a:cs typeface="Calibri"/>
              <a:sym typeface="Calibri"/>
            </a:endParaRPr>
          </a:p>
        </p:txBody>
      </p:sp>
      <p:pic>
        <p:nvPicPr>
          <p:cNvPr id="196" name="Google Shape;196;p12" descr="Macro shot of assorted seeds"/>
          <p:cNvPicPr preferRelativeResize="0"/>
          <p:nvPr/>
        </p:nvPicPr>
        <p:blipFill rotWithShape="1">
          <a:blip r:embed="rId4">
            <a:alphaModFix/>
          </a:blip>
          <a:srcRect/>
          <a:stretch/>
        </p:blipFill>
        <p:spPr>
          <a:xfrm>
            <a:off x="640643" y="3290841"/>
            <a:ext cx="2103120" cy="1463040"/>
          </a:xfrm>
          <a:prstGeom prst="rect">
            <a:avLst/>
          </a:prstGeom>
          <a:noFill/>
          <a:ln>
            <a:noFill/>
          </a:ln>
        </p:spPr>
      </p:pic>
      <p:sp>
        <p:nvSpPr>
          <p:cNvPr id="197" name="Google Shape;197;p12"/>
          <p:cNvSpPr/>
          <p:nvPr/>
        </p:nvSpPr>
        <p:spPr>
          <a:xfrm>
            <a:off x="646173" y="3390367"/>
            <a:ext cx="1944687" cy="1312862"/>
          </a:xfrm>
          <a:prstGeom prst="mathMultiply">
            <a:avLst>
              <a:gd name="adj1" fmla="val 2352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80;p11"/>
          <p:cNvSpPr txBox="1"/>
          <p:nvPr/>
        </p:nvSpPr>
        <p:spPr>
          <a:xfrm>
            <a:off x="484909" y="97412"/>
            <a:ext cx="7606145"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dirty="0">
                <a:solidFill>
                  <a:schemeClr val="dk1"/>
                </a:solidFill>
                <a:latin typeface="Calibri"/>
                <a:ea typeface="Calibri"/>
                <a:cs typeface="Calibri"/>
                <a:sym typeface="Calibri"/>
              </a:rPr>
              <a:t>Before sowing, things to keep in mind</a:t>
            </a:r>
            <a:endParaRPr lang="en-US" sz="3600" dirty="0"/>
          </a:p>
        </p:txBody>
      </p:sp>
      <p:pic>
        <p:nvPicPr>
          <p:cNvPr id="11" name="Google Shape;207;p13"/>
          <p:cNvPicPr preferRelativeResize="0"/>
          <p:nvPr/>
        </p:nvPicPr>
        <p:blipFill rotWithShape="1">
          <a:blip r:embed="rId5">
            <a:alphaModFix/>
          </a:blip>
          <a:srcRect/>
          <a:stretch/>
        </p:blipFill>
        <p:spPr>
          <a:xfrm>
            <a:off x="3387445" y="3213608"/>
            <a:ext cx="2286000" cy="1554480"/>
          </a:xfrm>
          <a:prstGeom prst="rect">
            <a:avLst/>
          </a:prstGeom>
          <a:noFill/>
          <a:ln>
            <a:noFill/>
          </a:ln>
        </p:spPr>
      </p:pic>
      <p:pic>
        <p:nvPicPr>
          <p:cNvPr id="12" name="Google Shape;208;p13"/>
          <p:cNvPicPr preferRelativeResize="0"/>
          <p:nvPr/>
        </p:nvPicPr>
        <p:blipFill rotWithShape="1">
          <a:blip r:embed="rId6">
            <a:alphaModFix/>
          </a:blip>
          <a:srcRect/>
          <a:stretch/>
        </p:blipFill>
        <p:spPr>
          <a:xfrm>
            <a:off x="6076917" y="3190558"/>
            <a:ext cx="2468880" cy="1554480"/>
          </a:xfrm>
          <a:prstGeom prst="rect">
            <a:avLst/>
          </a:prstGeom>
          <a:noFill/>
          <a:ln>
            <a:noFill/>
          </a:ln>
        </p:spPr>
      </p:pic>
      <p:sp>
        <p:nvSpPr>
          <p:cNvPr id="13" name="Google Shape;205;p13"/>
          <p:cNvSpPr txBox="1"/>
          <p:nvPr/>
        </p:nvSpPr>
        <p:spPr>
          <a:xfrm>
            <a:off x="3262886" y="4819516"/>
            <a:ext cx="2653006" cy="1938952"/>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tx1"/>
                </a:solidFill>
                <a:latin typeface="Calibri"/>
                <a:ea typeface="Calibri"/>
                <a:cs typeface="Calibri"/>
                <a:sym typeface="Calibri"/>
              </a:rPr>
              <a:t>It should be well developed and they should have passed the requisite dormancy period.</a:t>
            </a:r>
            <a:endParaRPr dirty="0">
              <a:solidFill>
                <a:schemeClr val="tx1"/>
              </a:solidFill>
            </a:endParaRPr>
          </a:p>
        </p:txBody>
      </p:sp>
      <p:sp>
        <p:nvSpPr>
          <p:cNvPr id="14" name="Google Shape;209;p13"/>
          <p:cNvSpPr txBox="1"/>
          <p:nvPr/>
        </p:nvSpPr>
        <p:spPr>
          <a:xfrm>
            <a:off x="6242485" y="4860926"/>
            <a:ext cx="2278062" cy="1200288"/>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tx1"/>
                </a:solidFill>
                <a:latin typeface="Calibri"/>
                <a:ea typeface="Calibri"/>
                <a:cs typeface="Calibri"/>
                <a:sym typeface="Calibri"/>
              </a:rPr>
              <a:t>Should be free from pests and diseases</a:t>
            </a:r>
            <a:endParaRPr sz="2400"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500"/>
                                        <p:tgtEl>
                                          <p:spTgt spid="193"/>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97"/>
                                        </p:tgtEl>
                                        <p:attrNameLst>
                                          <p:attrName>style.visibility</p:attrName>
                                        </p:attrNameLst>
                                      </p:cBhvr>
                                      <p:to>
                                        <p:strVal val="visible"/>
                                      </p:to>
                                    </p:set>
                                    <p:animEffect transition="in" filter="fade">
                                      <p:cBhvr>
                                        <p:cTn id="19" dur="500"/>
                                        <p:tgtEl>
                                          <p:spTgt spid="197"/>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95"/>
                                        </p:tgtEl>
                                        <p:attrNameLst>
                                          <p:attrName>style.visibility</p:attrName>
                                        </p:attrNameLst>
                                      </p:cBhvr>
                                      <p:to>
                                        <p:strVal val="visible"/>
                                      </p:to>
                                    </p:set>
                                    <p:animEffect transition="in" filter="fade">
                                      <p:cBhvr>
                                        <p:cTn id="23" dur="500"/>
                                        <p:tgtEl>
                                          <p:spTgt spid="195"/>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456"/>
                                        <p:tgtEl>
                                          <p:spTgt spid="11"/>
                                        </p:tgtEl>
                                      </p:cBhvr>
                                    </p:animEffect>
                                  </p:childTnLst>
                                </p:cTn>
                              </p:par>
                            </p:childTnLst>
                          </p:cTn>
                        </p:par>
                        <p:par>
                          <p:cTn id="28" fill="hold">
                            <p:stCondLst>
                              <p:cond delay="5456"/>
                            </p:stCondLst>
                            <p:childTnLst>
                              <p:par>
                                <p:cTn id="29" presetID="10"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456"/>
                                        <p:tgtEl>
                                          <p:spTgt spid="13"/>
                                        </p:tgtEl>
                                      </p:cBhvr>
                                    </p:animEffect>
                                  </p:childTnLst>
                                </p:cTn>
                              </p:par>
                            </p:childTnLst>
                          </p:cTn>
                        </p:par>
                        <p:par>
                          <p:cTn id="32" fill="hold">
                            <p:stCondLst>
                              <p:cond delay="6412"/>
                            </p:stCondLst>
                            <p:childTnLst>
                              <p:par>
                                <p:cTn id="33" presetID="10" presetClass="entr" presetSubtype="0" fill="hold"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456"/>
                                        <p:tgtEl>
                                          <p:spTgt spid="12"/>
                                        </p:tgtEl>
                                      </p:cBhvr>
                                    </p:animEffect>
                                  </p:childTnLst>
                                </p:cTn>
                              </p:par>
                            </p:childTnLst>
                          </p:cTn>
                        </p:par>
                        <p:par>
                          <p:cTn id="36" fill="hold">
                            <p:stCondLst>
                              <p:cond delay="7368"/>
                            </p:stCondLst>
                            <p:childTnLst>
                              <p:par>
                                <p:cTn id="37" presetID="10" presetClass="entr" presetSubtype="0" fill="hold"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45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p:nvPr/>
        </p:nvSpPr>
        <p:spPr>
          <a:xfrm>
            <a:off x="2660072" y="83130"/>
            <a:ext cx="3713019"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Sowing</a:t>
            </a:r>
          </a:p>
        </p:txBody>
      </p:sp>
      <p:grpSp>
        <p:nvGrpSpPr>
          <p:cNvPr id="216" name="Google Shape;216;p14"/>
          <p:cNvGrpSpPr/>
          <p:nvPr/>
        </p:nvGrpSpPr>
        <p:grpSpPr>
          <a:xfrm>
            <a:off x="2162879" y="1003411"/>
            <a:ext cx="4890249" cy="2677467"/>
            <a:chOff x="1335295" y="1302"/>
            <a:chExt cx="4890249" cy="2677467"/>
          </a:xfrm>
        </p:grpSpPr>
        <p:sp>
          <p:nvSpPr>
            <p:cNvPr id="217" name="Google Shape;217;p14"/>
            <p:cNvSpPr/>
            <p:nvPr/>
          </p:nvSpPr>
          <p:spPr>
            <a:xfrm>
              <a:off x="3780420" y="1107693"/>
              <a:ext cx="1338733" cy="464684"/>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accent3"/>
              </a:solidFill>
              <a:prstDash val="solid"/>
              <a:round/>
              <a:headEnd type="none" w="sm" len="sm"/>
              <a:tailEnd type="none" w="sm" len="sm"/>
            </a:ln>
          </p:spPr>
        </p:sp>
        <p:sp>
          <p:nvSpPr>
            <p:cNvPr id="218" name="Google Shape;218;p14"/>
            <p:cNvSpPr/>
            <p:nvPr/>
          </p:nvSpPr>
          <p:spPr>
            <a:xfrm>
              <a:off x="2441686" y="1107693"/>
              <a:ext cx="1338733" cy="464684"/>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accent3"/>
              </a:solidFill>
              <a:prstDash val="solid"/>
              <a:round/>
              <a:headEnd type="none" w="sm" len="sm"/>
              <a:tailEnd type="none" w="sm" len="sm"/>
            </a:ln>
          </p:spPr>
        </p:sp>
        <p:sp>
          <p:nvSpPr>
            <p:cNvPr id="219" name="Google Shape;219;p14"/>
            <p:cNvSpPr/>
            <p:nvPr/>
          </p:nvSpPr>
          <p:spPr>
            <a:xfrm>
              <a:off x="3227224" y="1302"/>
              <a:ext cx="1106391" cy="1106391"/>
            </a:xfrm>
            <a:prstGeom prst="arc">
              <a:avLst>
                <a:gd name="adj1" fmla="val 13200000"/>
                <a:gd name="adj2" fmla="val 192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3227224" y="1302"/>
              <a:ext cx="1106391" cy="1106391"/>
            </a:xfrm>
            <a:prstGeom prst="arc">
              <a:avLst>
                <a:gd name="adj1" fmla="val 2400000"/>
                <a:gd name="adj2" fmla="val 84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2674028" y="200453"/>
              <a:ext cx="2212782" cy="7080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txBox="1"/>
            <p:nvPr/>
          </p:nvSpPr>
          <p:spPr>
            <a:xfrm>
              <a:off x="2674028" y="200453"/>
              <a:ext cx="2212782" cy="708090"/>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dk1"/>
                </a:buClr>
                <a:buSzPts val="3100"/>
                <a:buFont typeface="Calibri"/>
                <a:buNone/>
              </a:pPr>
              <a:r>
                <a:rPr lang="en-US" sz="3100" b="1">
                  <a:solidFill>
                    <a:schemeClr val="dk1"/>
                  </a:solidFill>
                  <a:latin typeface="Calibri"/>
                  <a:ea typeface="Calibri"/>
                  <a:cs typeface="Calibri"/>
                  <a:sym typeface="Calibri"/>
                </a:rPr>
                <a:t>Sowing</a:t>
              </a:r>
              <a:endParaRPr/>
            </a:p>
          </p:txBody>
        </p:sp>
        <p:sp>
          <p:nvSpPr>
            <p:cNvPr id="223" name="Google Shape;223;p14"/>
            <p:cNvSpPr/>
            <p:nvPr/>
          </p:nvSpPr>
          <p:spPr>
            <a:xfrm>
              <a:off x="1888490" y="1572378"/>
              <a:ext cx="1106391" cy="1106391"/>
            </a:xfrm>
            <a:prstGeom prst="arc">
              <a:avLst>
                <a:gd name="adj1" fmla="val 13200000"/>
                <a:gd name="adj2" fmla="val 192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888490" y="1572378"/>
              <a:ext cx="1106391" cy="1106391"/>
            </a:xfrm>
            <a:prstGeom prst="arc">
              <a:avLst>
                <a:gd name="adj1" fmla="val 2400000"/>
                <a:gd name="adj2" fmla="val 84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335295" y="1771528"/>
              <a:ext cx="2212782" cy="7080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txBox="1"/>
            <p:nvPr/>
          </p:nvSpPr>
          <p:spPr>
            <a:xfrm>
              <a:off x="1335295" y="1771528"/>
              <a:ext cx="2212782" cy="708090"/>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dk1"/>
                </a:buClr>
                <a:buSzPts val="3100"/>
                <a:buFont typeface="Calibri"/>
                <a:buNone/>
              </a:pPr>
              <a:r>
                <a:rPr lang="en-US" sz="3100" b="1">
                  <a:solidFill>
                    <a:schemeClr val="dk1"/>
                  </a:solidFill>
                  <a:latin typeface="Calibri"/>
                  <a:ea typeface="Calibri"/>
                  <a:cs typeface="Calibri"/>
                  <a:sym typeface="Calibri"/>
                </a:rPr>
                <a:t>Broadcasting</a:t>
              </a:r>
              <a:endParaRPr/>
            </a:p>
          </p:txBody>
        </p:sp>
        <p:sp>
          <p:nvSpPr>
            <p:cNvPr id="227" name="Google Shape;227;p14"/>
            <p:cNvSpPr/>
            <p:nvPr/>
          </p:nvSpPr>
          <p:spPr>
            <a:xfrm>
              <a:off x="4565957" y="1572378"/>
              <a:ext cx="1106391" cy="1106391"/>
            </a:xfrm>
            <a:prstGeom prst="arc">
              <a:avLst>
                <a:gd name="adj1" fmla="val 13200000"/>
                <a:gd name="adj2" fmla="val 192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4565957" y="1572378"/>
              <a:ext cx="1106391" cy="1106391"/>
            </a:xfrm>
            <a:prstGeom prst="arc">
              <a:avLst>
                <a:gd name="adj1" fmla="val 2400000"/>
                <a:gd name="adj2" fmla="val 8400000"/>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4012762" y="1771528"/>
              <a:ext cx="2212782" cy="7080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txBox="1"/>
            <p:nvPr/>
          </p:nvSpPr>
          <p:spPr>
            <a:xfrm>
              <a:off x="4012762" y="1771528"/>
              <a:ext cx="2212782" cy="708090"/>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dk1"/>
                </a:buClr>
                <a:buSzPts val="3100"/>
                <a:buFont typeface="Calibri"/>
                <a:buNone/>
              </a:pPr>
              <a:r>
                <a:rPr lang="en-US" sz="3100" b="1">
                  <a:solidFill>
                    <a:schemeClr val="dk1"/>
                  </a:solidFill>
                  <a:latin typeface="Calibri"/>
                  <a:ea typeface="Calibri"/>
                  <a:cs typeface="Calibri"/>
                  <a:sym typeface="Calibri"/>
                </a:rPr>
                <a:t>Seed Drill</a:t>
              </a:r>
              <a:endParaRPr/>
            </a:p>
          </p:txBody>
        </p:sp>
      </p:grpSp>
      <p:pic>
        <p:nvPicPr>
          <p:cNvPr id="231" name="Google Shape;231;p14"/>
          <p:cNvPicPr preferRelativeResize="0"/>
          <p:nvPr/>
        </p:nvPicPr>
        <p:blipFill rotWithShape="1">
          <a:blip r:embed="rId3">
            <a:alphaModFix/>
          </a:blip>
          <a:srcRect/>
          <a:stretch/>
        </p:blipFill>
        <p:spPr>
          <a:xfrm>
            <a:off x="4384955" y="3776209"/>
            <a:ext cx="3383280" cy="2468880"/>
          </a:xfrm>
          <a:prstGeom prst="rect">
            <a:avLst/>
          </a:prstGeom>
          <a:noFill/>
          <a:ln>
            <a:noFill/>
          </a:ln>
        </p:spPr>
      </p:pic>
      <p:pic>
        <p:nvPicPr>
          <p:cNvPr id="232" name="Google Shape;232;p14"/>
          <p:cNvPicPr preferRelativeResize="0"/>
          <p:nvPr/>
        </p:nvPicPr>
        <p:blipFill rotWithShape="1">
          <a:blip r:embed="rId4">
            <a:alphaModFix/>
          </a:blip>
          <a:srcRect/>
          <a:stretch/>
        </p:blipFill>
        <p:spPr>
          <a:xfrm>
            <a:off x="753114" y="3276590"/>
            <a:ext cx="1981200" cy="297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p:nvPr/>
        </p:nvSpPr>
        <p:spPr>
          <a:xfrm>
            <a:off x="1870363" y="83558"/>
            <a:ext cx="5555672"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Sowing - Broadcasting</a:t>
            </a:r>
          </a:p>
        </p:txBody>
      </p:sp>
      <p:sp>
        <p:nvSpPr>
          <p:cNvPr id="239" name="Google Shape;239;p15"/>
          <p:cNvSpPr/>
          <p:nvPr/>
        </p:nvSpPr>
        <p:spPr>
          <a:xfrm>
            <a:off x="886690" y="1110022"/>
            <a:ext cx="4142509" cy="503238"/>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Primitive method of sowing.</a:t>
            </a:r>
            <a:endParaRPr/>
          </a:p>
        </p:txBody>
      </p:sp>
      <p:sp>
        <p:nvSpPr>
          <p:cNvPr id="240" name="Google Shape;240;p15"/>
          <p:cNvSpPr/>
          <p:nvPr/>
        </p:nvSpPr>
        <p:spPr>
          <a:xfrm>
            <a:off x="900521" y="2071443"/>
            <a:ext cx="4197951" cy="1238249"/>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Seeds are spread over the field and it is covered by </a:t>
            </a:r>
            <a:r>
              <a:rPr lang="en-US" sz="2400" b="1" dirty="0" err="1">
                <a:solidFill>
                  <a:schemeClr val="dk1"/>
                </a:solidFill>
                <a:latin typeface="Calibri"/>
                <a:ea typeface="Calibri"/>
                <a:cs typeface="Calibri"/>
                <a:sym typeface="Calibri"/>
              </a:rPr>
              <a:t>ploughing</a:t>
            </a:r>
            <a:r>
              <a:rPr lang="en-US" sz="2400" b="1" dirty="0">
                <a:solidFill>
                  <a:schemeClr val="dk1"/>
                </a:solidFill>
                <a:latin typeface="Calibri"/>
                <a:ea typeface="Calibri"/>
                <a:cs typeface="Calibri"/>
                <a:sym typeface="Calibri"/>
              </a:rPr>
              <a:t>.</a:t>
            </a:r>
            <a:endParaRPr dirty="0"/>
          </a:p>
        </p:txBody>
      </p:sp>
      <p:sp>
        <p:nvSpPr>
          <p:cNvPr id="241" name="Google Shape;241;p15"/>
          <p:cNvSpPr/>
          <p:nvPr/>
        </p:nvSpPr>
        <p:spPr>
          <a:xfrm>
            <a:off x="912017" y="3972820"/>
            <a:ext cx="7331438" cy="865188"/>
          </a:xfrm>
          <a:prstGeom prst="rect">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This way spreading of seeds can never be uniform and there is a lot of wastage.</a:t>
            </a:r>
            <a:endParaRPr dirty="0"/>
          </a:p>
        </p:txBody>
      </p:sp>
      <p:sp>
        <p:nvSpPr>
          <p:cNvPr id="242" name="Google Shape;242;p15"/>
          <p:cNvSpPr/>
          <p:nvPr/>
        </p:nvSpPr>
        <p:spPr>
          <a:xfrm>
            <a:off x="935182" y="5260844"/>
            <a:ext cx="7294418" cy="849014"/>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This method is used to sow the</a:t>
            </a:r>
            <a:r>
              <a:rPr lang="en-US" sz="2400" dirty="0">
                <a:solidFill>
                  <a:schemeClr val="dk1"/>
                </a:solidFill>
                <a:latin typeface="Calibri"/>
                <a:ea typeface="Calibri"/>
                <a:cs typeface="Calibri"/>
                <a:sym typeface="Calibri"/>
              </a:rPr>
              <a:t> </a:t>
            </a:r>
            <a:r>
              <a:rPr lang="en-US" sz="2400" b="1" dirty="0">
                <a:solidFill>
                  <a:srgbClr val="C00000"/>
                </a:solidFill>
                <a:latin typeface="Calibri"/>
                <a:ea typeface="Calibri"/>
                <a:cs typeface="Calibri"/>
                <a:sym typeface="Calibri"/>
              </a:rPr>
              <a:t>fodder crops or other cheaper</a:t>
            </a:r>
            <a:r>
              <a:rPr lang="en-US" sz="2400" dirty="0">
                <a:solidFill>
                  <a:srgbClr val="C00000"/>
                </a:solidFill>
                <a:latin typeface="Calibri"/>
                <a:ea typeface="Calibri"/>
                <a:cs typeface="Calibri"/>
                <a:sym typeface="Calibri"/>
              </a:rPr>
              <a:t> </a:t>
            </a:r>
            <a:r>
              <a:rPr lang="en-US" sz="2400" b="1" dirty="0">
                <a:solidFill>
                  <a:srgbClr val="C00000"/>
                </a:solidFill>
                <a:latin typeface="Calibri"/>
                <a:ea typeface="Calibri"/>
                <a:cs typeface="Calibri"/>
                <a:sym typeface="Calibri"/>
              </a:rPr>
              <a:t>crops.</a:t>
            </a:r>
            <a:endParaRPr sz="2400" b="1" dirty="0">
              <a:solidFill>
                <a:srgbClr val="C00000"/>
              </a:solidFill>
              <a:latin typeface="Calibri"/>
              <a:ea typeface="Calibri"/>
              <a:cs typeface="Calibri"/>
              <a:sym typeface="Calibri"/>
            </a:endParaRPr>
          </a:p>
        </p:txBody>
      </p:sp>
      <p:pic>
        <p:nvPicPr>
          <p:cNvPr id="243" name="Google Shape;243;p15"/>
          <p:cNvPicPr preferRelativeResize="0"/>
          <p:nvPr/>
        </p:nvPicPr>
        <p:blipFill rotWithShape="1">
          <a:blip r:embed="rId3">
            <a:alphaModFix/>
          </a:blip>
          <a:srcRect/>
          <a:stretch/>
        </p:blipFill>
        <p:spPr>
          <a:xfrm>
            <a:off x="5252036" y="1088709"/>
            <a:ext cx="3566160" cy="26517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p:cTn id="7" dur="1000" fill="hold"/>
                                        <p:tgtEl>
                                          <p:spTgt spid="239"/>
                                        </p:tgtEl>
                                        <p:attrNameLst>
                                          <p:attrName>ppt_x</p:attrName>
                                        </p:attrNameLst>
                                      </p:cBhvr>
                                      <p:tavLst>
                                        <p:tav tm="0">
                                          <p:val>
                                            <p:strVal val="#ppt_x-.2"/>
                                          </p:val>
                                        </p:tav>
                                        <p:tav tm="100000">
                                          <p:val>
                                            <p:strVal val="#ppt_x"/>
                                          </p:val>
                                        </p:tav>
                                      </p:tavLst>
                                    </p:anim>
                                    <p:anim calcmode="lin" valueType="num">
                                      <p:cBhvr>
                                        <p:cTn id="8" dur="1000" fill="hold"/>
                                        <p:tgtEl>
                                          <p:spTgt spid="2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9"/>
                                        </p:tgtEl>
                                      </p:cBhvr>
                                    </p:animEffect>
                                  </p:childTnLst>
                                </p:cTn>
                              </p:par>
                            </p:childTnLst>
                          </p:cTn>
                        </p:par>
                        <p:par>
                          <p:cTn id="10" fill="hold">
                            <p:stCondLst>
                              <p:cond delay="1000"/>
                            </p:stCondLst>
                            <p:childTnLst>
                              <p:par>
                                <p:cTn id="11" presetID="29" presetClass="entr" presetSubtype="0" fill="hold" nodeType="afterEffect">
                                  <p:stCondLst>
                                    <p:cond delay="500"/>
                                  </p:stCondLst>
                                  <p:childTnLst>
                                    <p:set>
                                      <p:cBhvr>
                                        <p:cTn id="12" dur="1" fill="hold">
                                          <p:stCondLst>
                                            <p:cond delay="0"/>
                                          </p:stCondLst>
                                        </p:cTn>
                                        <p:tgtEl>
                                          <p:spTgt spid="240"/>
                                        </p:tgtEl>
                                        <p:attrNameLst>
                                          <p:attrName>style.visibility</p:attrName>
                                        </p:attrNameLst>
                                      </p:cBhvr>
                                      <p:to>
                                        <p:strVal val="visible"/>
                                      </p:to>
                                    </p:set>
                                    <p:anim calcmode="lin" valueType="num">
                                      <p:cBhvr>
                                        <p:cTn id="13" dur="1000" fill="hold"/>
                                        <p:tgtEl>
                                          <p:spTgt spid="240"/>
                                        </p:tgtEl>
                                        <p:attrNameLst>
                                          <p:attrName>ppt_x</p:attrName>
                                        </p:attrNameLst>
                                      </p:cBhvr>
                                      <p:tavLst>
                                        <p:tav tm="0">
                                          <p:val>
                                            <p:strVal val="#ppt_x-.2"/>
                                          </p:val>
                                        </p:tav>
                                        <p:tav tm="100000">
                                          <p:val>
                                            <p:strVal val="#ppt_x"/>
                                          </p:val>
                                        </p:tav>
                                      </p:tavLst>
                                    </p:anim>
                                    <p:anim calcmode="lin" valueType="num">
                                      <p:cBhvr>
                                        <p:cTn id="14"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40"/>
                                        </p:tgtEl>
                                      </p:cBhvr>
                                    </p:animEffect>
                                  </p:childTnLst>
                                </p:cTn>
                              </p:par>
                            </p:childTnLst>
                          </p:cTn>
                        </p:par>
                        <p:par>
                          <p:cTn id="16" fill="hold">
                            <p:stCondLst>
                              <p:cond delay="2500"/>
                            </p:stCondLst>
                            <p:childTnLst>
                              <p:par>
                                <p:cTn id="17" presetID="29" presetClass="entr" presetSubtype="0" fill="hold" nodeType="afterEffect">
                                  <p:stCondLst>
                                    <p:cond delay="500"/>
                                  </p:stCondLst>
                                  <p:childTnLst>
                                    <p:set>
                                      <p:cBhvr>
                                        <p:cTn id="18" dur="1" fill="hold">
                                          <p:stCondLst>
                                            <p:cond delay="0"/>
                                          </p:stCondLst>
                                        </p:cTn>
                                        <p:tgtEl>
                                          <p:spTgt spid="241"/>
                                        </p:tgtEl>
                                        <p:attrNameLst>
                                          <p:attrName>style.visibility</p:attrName>
                                        </p:attrNameLst>
                                      </p:cBhvr>
                                      <p:to>
                                        <p:strVal val="visible"/>
                                      </p:to>
                                    </p:set>
                                    <p:anim calcmode="lin" valueType="num">
                                      <p:cBhvr>
                                        <p:cTn id="19" dur="1000" fill="hold"/>
                                        <p:tgtEl>
                                          <p:spTgt spid="241"/>
                                        </p:tgtEl>
                                        <p:attrNameLst>
                                          <p:attrName>ppt_x</p:attrName>
                                        </p:attrNameLst>
                                      </p:cBhvr>
                                      <p:tavLst>
                                        <p:tav tm="0">
                                          <p:val>
                                            <p:strVal val="#ppt_x-.2"/>
                                          </p:val>
                                        </p:tav>
                                        <p:tav tm="100000">
                                          <p:val>
                                            <p:strVal val="#ppt_x"/>
                                          </p:val>
                                        </p:tav>
                                      </p:tavLst>
                                    </p:anim>
                                    <p:anim calcmode="lin" valueType="num">
                                      <p:cBhvr>
                                        <p:cTn id="20" dur="1000" fill="hold"/>
                                        <p:tgtEl>
                                          <p:spTgt spid="24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1"/>
                                        </p:tgtEl>
                                      </p:cBhvr>
                                    </p:animEffect>
                                  </p:childTnLst>
                                </p:cTn>
                              </p:par>
                            </p:childTnLst>
                          </p:cTn>
                        </p:par>
                        <p:par>
                          <p:cTn id="22" fill="hold">
                            <p:stCondLst>
                              <p:cond delay="4000"/>
                            </p:stCondLst>
                            <p:childTnLst>
                              <p:par>
                                <p:cTn id="23" presetID="29" presetClass="entr" presetSubtype="0" fill="hold" nodeType="afterEffect">
                                  <p:stCondLst>
                                    <p:cond delay="500"/>
                                  </p:stCondLst>
                                  <p:childTnLst>
                                    <p:set>
                                      <p:cBhvr>
                                        <p:cTn id="24" dur="1" fill="hold">
                                          <p:stCondLst>
                                            <p:cond delay="0"/>
                                          </p:stCondLst>
                                        </p:cTn>
                                        <p:tgtEl>
                                          <p:spTgt spid="242"/>
                                        </p:tgtEl>
                                        <p:attrNameLst>
                                          <p:attrName>style.visibility</p:attrName>
                                        </p:attrNameLst>
                                      </p:cBhvr>
                                      <p:to>
                                        <p:strVal val="visible"/>
                                      </p:to>
                                    </p:set>
                                    <p:anim calcmode="lin" valueType="num">
                                      <p:cBhvr>
                                        <p:cTn id="25" dur="1000" fill="hold"/>
                                        <p:tgtEl>
                                          <p:spTgt spid="242"/>
                                        </p:tgtEl>
                                        <p:attrNameLst>
                                          <p:attrName>ppt_x</p:attrName>
                                        </p:attrNameLst>
                                      </p:cBhvr>
                                      <p:tavLst>
                                        <p:tav tm="0">
                                          <p:val>
                                            <p:strVal val="#ppt_x-.2"/>
                                          </p:val>
                                        </p:tav>
                                        <p:tav tm="100000">
                                          <p:val>
                                            <p:strVal val="#ppt_x"/>
                                          </p:val>
                                        </p:tav>
                                      </p:tavLst>
                                    </p:anim>
                                    <p:anim calcmode="lin" valueType="num">
                                      <p:cBhvr>
                                        <p:cTn id="26" dur="1000" fill="hold"/>
                                        <p:tgtEl>
                                          <p:spTgt spid="24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p:nvPr/>
        </p:nvSpPr>
        <p:spPr>
          <a:xfrm>
            <a:off x="1967343" y="83558"/>
            <a:ext cx="5098473"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Sowing – Seed Drill</a:t>
            </a:r>
          </a:p>
        </p:txBody>
      </p:sp>
      <p:pic>
        <p:nvPicPr>
          <p:cNvPr id="250" name="Google Shape;250;p16"/>
          <p:cNvPicPr preferRelativeResize="0"/>
          <p:nvPr/>
        </p:nvPicPr>
        <p:blipFill rotWithShape="1">
          <a:blip r:embed="rId3">
            <a:alphaModFix/>
          </a:blip>
          <a:srcRect/>
          <a:stretch/>
        </p:blipFill>
        <p:spPr>
          <a:xfrm>
            <a:off x="5800428" y="1247174"/>
            <a:ext cx="3108960" cy="2286000"/>
          </a:xfrm>
          <a:prstGeom prst="rect">
            <a:avLst/>
          </a:prstGeom>
          <a:noFill/>
          <a:ln>
            <a:noFill/>
          </a:ln>
        </p:spPr>
      </p:pic>
      <p:sp>
        <p:nvSpPr>
          <p:cNvPr id="251" name="Google Shape;251;p16"/>
          <p:cNvSpPr/>
          <p:nvPr/>
        </p:nvSpPr>
        <p:spPr>
          <a:xfrm>
            <a:off x="844407" y="1454308"/>
            <a:ext cx="4835958" cy="701675"/>
          </a:xfrm>
          <a:prstGeom prst="roundRect">
            <a:avLst>
              <a:gd name="adj" fmla="val 16667"/>
            </a:avLst>
          </a:prstGeom>
          <a:gradFill>
            <a:gsLst>
              <a:gs pos="0">
                <a:srgbClr val="FFBB82"/>
              </a:gs>
              <a:gs pos="35000">
                <a:srgbClr val="FFCFA8"/>
              </a:gs>
              <a:gs pos="100000">
                <a:srgbClr val="FFEBD9"/>
              </a:gs>
            </a:gsLst>
            <a:lin ang="16200000" scaled="0"/>
          </a:gradFill>
          <a:ln w="38100"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Now-a-days </a:t>
            </a:r>
            <a:r>
              <a:rPr lang="en-US" sz="2400" b="1" u="sng" dirty="0">
                <a:solidFill>
                  <a:schemeClr val="dk1"/>
                </a:solidFill>
                <a:latin typeface="Calibri"/>
                <a:ea typeface="Calibri"/>
                <a:cs typeface="Calibri"/>
                <a:sym typeface="Calibri"/>
              </a:rPr>
              <a:t>seed drill</a:t>
            </a:r>
            <a:r>
              <a:rPr lang="en-US" sz="2400" b="1" dirty="0">
                <a:solidFill>
                  <a:schemeClr val="dk1"/>
                </a:solidFill>
                <a:latin typeface="Calibri"/>
                <a:ea typeface="Calibri"/>
                <a:cs typeface="Calibri"/>
                <a:sym typeface="Calibri"/>
              </a:rPr>
              <a:t> is used for sowing.</a:t>
            </a:r>
            <a:endParaRPr dirty="0"/>
          </a:p>
        </p:txBody>
      </p:sp>
      <p:sp>
        <p:nvSpPr>
          <p:cNvPr id="252" name="Google Shape;252;p16"/>
          <p:cNvSpPr/>
          <p:nvPr/>
        </p:nvSpPr>
        <p:spPr>
          <a:xfrm>
            <a:off x="886114" y="2797897"/>
            <a:ext cx="4766540" cy="700087"/>
          </a:xfrm>
          <a:prstGeom prst="roundRect">
            <a:avLst>
              <a:gd name="adj" fmla="val 16667"/>
            </a:avLst>
          </a:prstGeom>
          <a:gradFill>
            <a:gsLst>
              <a:gs pos="0">
                <a:srgbClr val="BABABA"/>
              </a:gs>
              <a:gs pos="35000">
                <a:srgbClr val="CFCFCF"/>
              </a:gs>
              <a:gs pos="100000">
                <a:srgbClr val="EDEDED"/>
              </a:gs>
            </a:gsLst>
            <a:lin ang="16200000" scaled="0"/>
          </a:gradFill>
          <a:ln w="381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Modern and efficient method.</a:t>
            </a:r>
            <a:endParaRPr/>
          </a:p>
        </p:txBody>
      </p:sp>
      <p:sp>
        <p:nvSpPr>
          <p:cNvPr id="253" name="Google Shape;253;p16"/>
          <p:cNvSpPr/>
          <p:nvPr/>
        </p:nvSpPr>
        <p:spPr>
          <a:xfrm>
            <a:off x="841085" y="4011627"/>
            <a:ext cx="6571096" cy="700087"/>
          </a:xfrm>
          <a:prstGeom prst="roundRect">
            <a:avLst>
              <a:gd name="adj" fmla="val 16667"/>
            </a:avLst>
          </a:prstGeom>
          <a:gradFill>
            <a:gsLst>
              <a:gs pos="0">
                <a:srgbClr val="9FC3FF"/>
              </a:gs>
              <a:gs pos="35000">
                <a:srgbClr val="BDD5FF"/>
              </a:gs>
              <a:gs pos="100000">
                <a:srgbClr val="E4EEFF"/>
              </a:gs>
            </a:gsLst>
            <a:lin ang="16200000" scaled="0"/>
          </a:gradFill>
          <a:ln w="38100"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Seeds are scattered evenly and at correct depths.</a:t>
            </a:r>
            <a:endParaRPr dirty="0"/>
          </a:p>
        </p:txBody>
      </p:sp>
      <p:sp>
        <p:nvSpPr>
          <p:cNvPr id="254" name="Google Shape;254;p16"/>
          <p:cNvSpPr/>
          <p:nvPr/>
        </p:nvSpPr>
        <p:spPr>
          <a:xfrm>
            <a:off x="858260" y="5237618"/>
            <a:ext cx="6553921" cy="701675"/>
          </a:xfrm>
          <a:prstGeom prst="roundRect">
            <a:avLst>
              <a:gd name="adj" fmla="val 16667"/>
            </a:avLst>
          </a:prstGeom>
          <a:gradFill>
            <a:gsLst>
              <a:gs pos="0">
                <a:srgbClr val="FFA09D"/>
              </a:gs>
              <a:gs pos="35000">
                <a:srgbClr val="FFBCBC"/>
              </a:gs>
              <a:gs pos="100000">
                <a:srgbClr val="FFE2E2"/>
              </a:gs>
            </a:gsLst>
            <a:lin ang="16200000" scaled="0"/>
          </a:gradFill>
          <a:ln w="38100"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Done by attaching iron drills to a tractor.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500"/>
                                        <p:tgtEl>
                                          <p:spTgt spid="252"/>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500"/>
                                        <p:tgtEl>
                                          <p:spTgt spid="253"/>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54"/>
                                        </p:tgtEl>
                                        <p:attrNameLst>
                                          <p:attrName>style.visibility</p:attrName>
                                        </p:attrNameLst>
                                      </p:cBhvr>
                                      <p:to>
                                        <p:strVal val="visible"/>
                                      </p:to>
                                    </p:set>
                                    <p:animEffect transition="in" filter="fade">
                                      <p:cBhvr>
                                        <p:cTn id="19"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p:nvPr/>
        </p:nvSpPr>
        <p:spPr>
          <a:xfrm>
            <a:off x="1801090" y="111268"/>
            <a:ext cx="5444837"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dirty="0">
                <a:solidFill>
                  <a:schemeClr val="dk1"/>
                </a:solidFill>
                <a:latin typeface="Calibri"/>
                <a:ea typeface="Calibri"/>
                <a:cs typeface="Calibri"/>
                <a:sym typeface="Calibri"/>
              </a:rPr>
              <a:t>Manure and </a:t>
            </a:r>
            <a:r>
              <a:rPr lang="en-US" sz="3600" b="1" dirty="0" err="1">
                <a:solidFill>
                  <a:schemeClr val="dk1"/>
                </a:solidFill>
                <a:latin typeface="Calibri"/>
                <a:ea typeface="Calibri"/>
                <a:cs typeface="Calibri"/>
                <a:sym typeface="Calibri"/>
              </a:rPr>
              <a:t>Fertilisers</a:t>
            </a:r>
            <a:endParaRPr lang="en-US" sz="3600" b="1" dirty="0">
              <a:solidFill>
                <a:schemeClr val="dk1"/>
              </a:solidFill>
              <a:latin typeface="Calibri"/>
              <a:ea typeface="Calibri"/>
              <a:cs typeface="Calibri"/>
              <a:sym typeface="Calibri"/>
            </a:endParaRPr>
          </a:p>
        </p:txBody>
      </p:sp>
      <p:sp>
        <p:nvSpPr>
          <p:cNvPr id="263" name="Google Shape;263;p17"/>
          <p:cNvSpPr/>
          <p:nvPr/>
        </p:nvSpPr>
        <p:spPr>
          <a:xfrm>
            <a:off x="323850" y="836613"/>
            <a:ext cx="7848600" cy="1512887"/>
          </a:xfrm>
          <a:prstGeom prst="rightArrow">
            <a:avLst>
              <a:gd name="adj1" fmla="val 50000"/>
              <a:gd name="adj2" fmla="val 50000"/>
            </a:avLst>
          </a:prstGeom>
          <a:solidFill>
            <a:schemeClr val="accent5"/>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Some fields may not have enough nutrients.</a:t>
            </a:r>
            <a:endParaRPr dirty="0"/>
          </a:p>
        </p:txBody>
      </p:sp>
      <p:sp>
        <p:nvSpPr>
          <p:cNvPr id="264" name="Google Shape;264;p17"/>
          <p:cNvSpPr/>
          <p:nvPr/>
        </p:nvSpPr>
        <p:spPr>
          <a:xfrm>
            <a:off x="1042988" y="2205038"/>
            <a:ext cx="7850187" cy="1511300"/>
          </a:xfrm>
          <a:prstGeom prst="rightArrow">
            <a:avLst>
              <a:gd name="adj1" fmla="val 50000"/>
              <a:gd name="adj2" fmla="val 50000"/>
            </a:avLst>
          </a:prstGeom>
          <a:solidFill>
            <a:schemeClr val="accent2"/>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Also continuous growing of crops makes the soil poorer.</a:t>
            </a:r>
            <a:endParaRPr dirty="0"/>
          </a:p>
        </p:txBody>
      </p:sp>
      <p:sp>
        <p:nvSpPr>
          <p:cNvPr id="265" name="Google Shape;265;p17"/>
          <p:cNvSpPr/>
          <p:nvPr/>
        </p:nvSpPr>
        <p:spPr>
          <a:xfrm>
            <a:off x="250825" y="3500438"/>
            <a:ext cx="7850188" cy="1512887"/>
          </a:xfrm>
          <a:prstGeom prst="rightArrow">
            <a:avLst>
              <a:gd name="adj1" fmla="val 50000"/>
              <a:gd name="adj2" fmla="val 50000"/>
            </a:avLst>
          </a:prstGeom>
          <a:solidFill>
            <a:schemeClr val="accent1"/>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In order to replenish the deficient soil to a suitable one we add certain substances. </a:t>
            </a:r>
            <a:endParaRPr/>
          </a:p>
        </p:txBody>
      </p:sp>
      <p:sp>
        <p:nvSpPr>
          <p:cNvPr id="266" name="Google Shape;266;p17"/>
          <p:cNvSpPr/>
          <p:nvPr/>
        </p:nvSpPr>
        <p:spPr>
          <a:xfrm>
            <a:off x="1116013" y="4724400"/>
            <a:ext cx="7850187" cy="1512888"/>
          </a:xfrm>
          <a:prstGeom prst="rightArrow">
            <a:avLst>
              <a:gd name="adj1" fmla="val 50000"/>
              <a:gd name="adj2" fmla="val 50000"/>
            </a:avLst>
          </a:prstGeom>
          <a:solidFill>
            <a:schemeClr val="accent3"/>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The substances added to the soil in the form of nutrients are called manure and fertiliser.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1000"/>
                                        <p:tgtEl>
                                          <p:spTgt spid="263"/>
                                        </p:tgtEl>
                                      </p:cBhvr>
                                    </p:animEffect>
                                  </p:childTnLst>
                                </p:cTn>
                              </p:par>
                            </p:childTnLst>
                          </p:cTn>
                        </p:par>
                        <p:par>
                          <p:cTn id="8" fill="hold">
                            <p:stCondLst>
                              <p:cond delay="1250"/>
                            </p:stCondLst>
                            <p:childTnLst>
                              <p:par>
                                <p:cTn id="9" presetID="22" presetClass="entr" presetSubtype="8" fill="hold" nodeType="afterEffect">
                                  <p:stCondLst>
                                    <p:cond delay="50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1000"/>
                                        <p:tgtEl>
                                          <p:spTgt spid="264"/>
                                        </p:tgtEl>
                                      </p:cBhvr>
                                    </p:animEffect>
                                  </p:childTnLst>
                                </p:cTn>
                              </p:par>
                            </p:childTnLst>
                          </p:cTn>
                        </p:par>
                        <p:par>
                          <p:cTn id="12" fill="hold">
                            <p:stCondLst>
                              <p:cond delay="2750"/>
                            </p:stCondLst>
                            <p:childTnLst>
                              <p:par>
                                <p:cTn id="13" presetID="22" presetClass="entr" presetSubtype="8" fill="hold" nodeType="afterEffect">
                                  <p:stCondLst>
                                    <p:cond delay="500"/>
                                  </p:stCondLst>
                                  <p:childTnLst>
                                    <p:set>
                                      <p:cBhvr>
                                        <p:cTn id="14" dur="1" fill="hold">
                                          <p:stCondLst>
                                            <p:cond delay="0"/>
                                          </p:stCondLst>
                                        </p:cTn>
                                        <p:tgtEl>
                                          <p:spTgt spid="265"/>
                                        </p:tgtEl>
                                        <p:attrNameLst>
                                          <p:attrName>style.visibility</p:attrName>
                                        </p:attrNameLst>
                                      </p:cBhvr>
                                      <p:to>
                                        <p:strVal val="visible"/>
                                      </p:to>
                                    </p:set>
                                    <p:animEffect transition="in" filter="wipe(left)">
                                      <p:cBhvr>
                                        <p:cTn id="15" dur="1000"/>
                                        <p:tgtEl>
                                          <p:spTgt spid="265"/>
                                        </p:tgtEl>
                                      </p:cBhvr>
                                    </p:animEffect>
                                  </p:childTnLst>
                                </p:cTn>
                              </p:par>
                            </p:childTnLst>
                          </p:cTn>
                        </p:par>
                        <p:par>
                          <p:cTn id="16" fill="hold">
                            <p:stCondLst>
                              <p:cond delay="4250"/>
                            </p:stCondLst>
                            <p:childTnLst>
                              <p:par>
                                <p:cTn id="17" presetID="22" presetClass="entr" presetSubtype="8" fill="hold" nodeType="afterEffect">
                                  <p:stCondLst>
                                    <p:cond delay="500"/>
                                  </p:stCondLst>
                                  <p:childTnLst>
                                    <p:set>
                                      <p:cBhvr>
                                        <p:cTn id="18" dur="1" fill="hold">
                                          <p:stCondLst>
                                            <p:cond delay="0"/>
                                          </p:stCondLst>
                                        </p:cTn>
                                        <p:tgtEl>
                                          <p:spTgt spid="266"/>
                                        </p:tgtEl>
                                        <p:attrNameLst>
                                          <p:attrName>style.visibility</p:attrName>
                                        </p:attrNameLst>
                                      </p:cBhvr>
                                      <p:to>
                                        <p:strVal val="visible"/>
                                      </p:to>
                                    </p:set>
                                    <p:animEffect transition="in" filter="wipe(left)">
                                      <p:cBhvr>
                                        <p:cTn id="19"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p:nvPr/>
        </p:nvSpPr>
        <p:spPr>
          <a:xfrm>
            <a:off x="1787229" y="111265"/>
            <a:ext cx="5583388"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dirty="0">
                <a:solidFill>
                  <a:schemeClr val="dk1"/>
                </a:solidFill>
                <a:latin typeface="Calibri"/>
                <a:ea typeface="Calibri"/>
                <a:cs typeface="Calibri"/>
                <a:sym typeface="Calibri"/>
              </a:rPr>
              <a:t>Manure - Organic substance </a:t>
            </a:r>
          </a:p>
        </p:txBody>
      </p:sp>
      <p:pic>
        <p:nvPicPr>
          <p:cNvPr id="273" name="Google Shape;273;p18" descr="Asset Image Loading...."/>
          <p:cNvPicPr preferRelativeResize="0"/>
          <p:nvPr/>
        </p:nvPicPr>
        <p:blipFill rotWithShape="1">
          <a:blip r:embed="rId3">
            <a:alphaModFix/>
          </a:blip>
          <a:srcRect/>
          <a:stretch/>
        </p:blipFill>
        <p:spPr>
          <a:xfrm>
            <a:off x="751946" y="1080774"/>
            <a:ext cx="4110996" cy="3643623"/>
          </a:xfrm>
          <a:prstGeom prst="rect">
            <a:avLst/>
          </a:prstGeom>
          <a:noFill/>
          <a:ln>
            <a:noFill/>
          </a:ln>
        </p:spPr>
      </p:pic>
      <p:sp>
        <p:nvSpPr>
          <p:cNvPr id="275" name="Google Shape;275;p18"/>
          <p:cNvSpPr/>
          <p:nvPr/>
        </p:nvSpPr>
        <p:spPr>
          <a:xfrm>
            <a:off x="5081437" y="1403782"/>
            <a:ext cx="3384550"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2060"/>
                </a:solidFill>
                <a:latin typeface="Calibri"/>
                <a:ea typeface="Calibri"/>
                <a:cs typeface="Calibri"/>
                <a:sym typeface="Calibri"/>
              </a:rPr>
              <a:t>Obtained from the decomposition of plant or animal wastes.</a:t>
            </a:r>
            <a:endParaRPr dirty="0"/>
          </a:p>
        </p:txBody>
      </p:sp>
      <p:sp>
        <p:nvSpPr>
          <p:cNvPr id="276" name="Google Shape;276;p18"/>
          <p:cNvSpPr/>
          <p:nvPr/>
        </p:nvSpPr>
        <p:spPr>
          <a:xfrm>
            <a:off x="880069" y="5179585"/>
            <a:ext cx="733567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1C6628"/>
                </a:solidFill>
                <a:latin typeface="Calibri"/>
                <a:ea typeface="Calibri"/>
                <a:cs typeface="Calibri"/>
                <a:sym typeface="Calibri"/>
              </a:rPr>
              <a:t>Farmers dump organic wastes in open pits where it is allowed to decompose. </a:t>
            </a:r>
            <a:endParaRPr sz="2400" b="1" dirty="0">
              <a:solidFill>
                <a:srgbClr val="1C6628"/>
              </a:solidFill>
              <a:latin typeface="Calibri"/>
              <a:ea typeface="Calibri"/>
              <a:cs typeface="Calibri"/>
              <a:sym typeface="Calibri"/>
            </a:endParaRPr>
          </a:p>
        </p:txBody>
      </p:sp>
      <p:sp>
        <p:nvSpPr>
          <p:cNvPr id="277" name="Google Shape;277;p18"/>
          <p:cNvSpPr/>
          <p:nvPr/>
        </p:nvSpPr>
        <p:spPr>
          <a:xfrm>
            <a:off x="5220710" y="3224646"/>
            <a:ext cx="3059112"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Calibri"/>
                <a:ea typeface="Calibri"/>
                <a:cs typeface="Calibri"/>
                <a:sym typeface="Calibri"/>
              </a:rPr>
              <a:t>Decomposed substance is used as organic manure</a:t>
            </a:r>
            <a:endParaRPr sz="2400" b="1" dirty="0">
              <a:solidFill>
                <a:srgbClr val="0070C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77"/>
                                        </p:tgtEl>
                                        <p:attrNameLst>
                                          <p:attrName>style.visibility</p:attrName>
                                        </p:attrNameLst>
                                      </p:cBhvr>
                                      <p:to>
                                        <p:strVal val="visible"/>
                                      </p:to>
                                    </p:set>
                                    <p:animEffect transition="in" filter="fade">
                                      <p:cBhvr>
                                        <p:cTn id="11" dur="500"/>
                                        <p:tgtEl>
                                          <p:spTgt spid="27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p:nvPr/>
        </p:nvSpPr>
        <p:spPr>
          <a:xfrm>
            <a:off x="2549242" y="83558"/>
            <a:ext cx="3976254"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dirty="0" err="1">
                <a:solidFill>
                  <a:schemeClr val="dk1"/>
                </a:solidFill>
                <a:latin typeface="Calibri"/>
                <a:ea typeface="Calibri"/>
                <a:cs typeface="Calibri"/>
                <a:sym typeface="Calibri"/>
              </a:rPr>
              <a:t>Fertiliser</a:t>
            </a:r>
            <a:endParaRPr lang="en-US" sz="3600" b="1" dirty="0">
              <a:solidFill>
                <a:schemeClr val="dk1"/>
              </a:solidFill>
              <a:latin typeface="Calibri"/>
              <a:ea typeface="Calibri"/>
              <a:cs typeface="Calibri"/>
              <a:sym typeface="Calibri"/>
            </a:endParaRPr>
          </a:p>
        </p:txBody>
      </p:sp>
      <p:sp>
        <p:nvSpPr>
          <p:cNvPr id="284" name="Google Shape;284;p19"/>
          <p:cNvSpPr/>
          <p:nvPr/>
        </p:nvSpPr>
        <p:spPr>
          <a:xfrm>
            <a:off x="595038" y="908050"/>
            <a:ext cx="2808287" cy="120173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Chemical substances which are rich in a particular nutrient. </a:t>
            </a:r>
            <a:endParaRPr sz="2400">
              <a:solidFill>
                <a:srgbClr val="5F497A"/>
              </a:solidFill>
              <a:latin typeface="Calibri"/>
              <a:ea typeface="Calibri"/>
              <a:cs typeface="Calibri"/>
              <a:sym typeface="Calibri"/>
            </a:endParaRPr>
          </a:p>
        </p:txBody>
      </p:sp>
      <p:sp>
        <p:nvSpPr>
          <p:cNvPr id="285" name="Google Shape;285;p19"/>
          <p:cNvSpPr/>
          <p:nvPr/>
        </p:nvSpPr>
        <p:spPr>
          <a:xfrm>
            <a:off x="3631058" y="1103314"/>
            <a:ext cx="2118591" cy="83185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Man-made mineral salts.</a:t>
            </a:r>
            <a:endParaRPr/>
          </a:p>
        </p:txBody>
      </p:sp>
      <p:sp>
        <p:nvSpPr>
          <p:cNvPr id="286" name="Google Shape;286;p19"/>
          <p:cNvSpPr/>
          <p:nvPr/>
        </p:nvSpPr>
        <p:spPr>
          <a:xfrm>
            <a:off x="511897" y="2642611"/>
            <a:ext cx="1580139" cy="156962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Can be either natural or synthetic.</a:t>
            </a:r>
            <a:endParaRPr sz="2400" dirty="0">
              <a:solidFill>
                <a:srgbClr val="76923C"/>
              </a:solidFill>
              <a:latin typeface="Calibri"/>
              <a:ea typeface="Calibri"/>
              <a:cs typeface="Calibri"/>
              <a:sym typeface="Calibri"/>
            </a:endParaRPr>
          </a:p>
        </p:txBody>
      </p:sp>
      <p:sp>
        <p:nvSpPr>
          <p:cNvPr id="287" name="Google Shape;287;p19"/>
          <p:cNvSpPr/>
          <p:nvPr/>
        </p:nvSpPr>
        <p:spPr>
          <a:xfrm>
            <a:off x="385043" y="4789350"/>
            <a:ext cx="5350739" cy="120028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Natural </a:t>
            </a:r>
            <a:r>
              <a:rPr lang="en-US" sz="2400" dirty="0" err="1">
                <a:solidFill>
                  <a:schemeClr val="dk1"/>
                </a:solidFill>
                <a:latin typeface="Calibri"/>
                <a:ea typeface="Calibri"/>
                <a:cs typeface="Calibri"/>
                <a:sym typeface="Calibri"/>
              </a:rPr>
              <a:t>fertilisers</a:t>
            </a:r>
            <a:r>
              <a:rPr lang="en-US" sz="2400" dirty="0">
                <a:solidFill>
                  <a:schemeClr val="dk1"/>
                </a:solidFill>
                <a:latin typeface="Calibri"/>
                <a:ea typeface="Calibri"/>
                <a:cs typeface="Calibri"/>
                <a:sym typeface="Calibri"/>
              </a:rPr>
              <a:t> - derived from plants or animals and never harm the soil and crops. </a:t>
            </a:r>
            <a:endParaRPr sz="2400" dirty="0">
              <a:solidFill>
                <a:srgbClr val="E36C09"/>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a:stretch/>
        </p:blipFill>
        <p:spPr>
          <a:xfrm>
            <a:off x="2230683" y="2204864"/>
            <a:ext cx="3562537" cy="2376264"/>
          </a:xfrm>
          <a:prstGeom prst="rect">
            <a:avLst/>
          </a:prstGeom>
          <a:noFill/>
          <a:ln>
            <a:noFill/>
          </a:ln>
        </p:spPr>
      </p:pic>
      <p:sp>
        <p:nvSpPr>
          <p:cNvPr id="289" name="Google Shape;289;p19"/>
          <p:cNvSpPr/>
          <p:nvPr/>
        </p:nvSpPr>
        <p:spPr>
          <a:xfrm>
            <a:off x="6011995" y="1091915"/>
            <a:ext cx="2051359" cy="830956"/>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produced on a large scale.</a:t>
            </a:r>
            <a:endParaRPr dirty="0"/>
          </a:p>
        </p:txBody>
      </p:sp>
      <p:sp>
        <p:nvSpPr>
          <p:cNvPr id="290" name="Google Shape;290;p19"/>
          <p:cNvSpPr/>
          <p:nvPr/>
        </p:nvSpPr>
        <p:spPr>
          <a:xfrm>
            <a:off x="5920790" y="2403185"/>
            <a:ext cx="2736850" cy="193895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Synthetic </a:t>
            </a:r>
            <a:r>
              <a:rPr lang="en-US" sz="2400" dirty="0" err="1">
                <a:solidFill>
                  <a:schemeClr val="dk1"/>
                </a:solidFill>
                <a:latin typeface="Calibri"/>
                <a:ea typeface="Calibri"/>
                <a:cs typeface="Calibri"/>
                <a:sym typeface="Calibri"/>
              </a:rPr>
              <a:t>fertilisers</a:t>
            </a:r>
            <a:r>
              <a:rPr lang="en-US" sz="2400" dirty="0">
                <a:solidFill>
                  <a:schemeClr val="dk1"/>
                </a:solidFill>
                <a:latin typeface="Calibri"/>
                <a:ea typeface="Calibri"/>
                <a:cs typeface="Calibri"/>
                <a:sym typeface="Calibri"/>
              </a:rPr>
              <a:t> - made in a laboratory and overuse harm the soil. </a:t>
            </a:r>
            <a:endParaRPr sz="2400" dirty="0">
              <a:solidFill>
                <a:srgbClr val="E36C09"/>
              </a:solidFill>
              <a:latin typeface="Calibri"/>
              <a:ea typeface="Calibri"/>
              <a:cs typeface="Calibri"/>
              <a:sym typeface="Calibri"/>
            </a:endParaRPr>
          </a:p>
        </p:txBody>
      </p:sp>
      <p:sp>
        <p:nvSpPr>
          <p:cNvPr id="293" name="Google Shape;293;p19"/>
          <p:cNvSpPr/>
          <p:nvPr/>
        </p:nvSpPr>
        <p:spPr>
          <a:xfrm>
            <a:off x="5880243" y="4770293"/>
            <a:ext cx="2736850" cy="120015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Example: urea, ammonium sulphate, potash.</a:t>
            </a:r>
            <a:endParaRPr sz="2400">
              <a:solidFill>
                <a:srgbClr val="E36C0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89"/>
                                        </p:tgtEl>
                                        <p:attrNameLst>
                                          <p:attrName>style.visibility</p:attrName>
                                        </p:attrNameLst>
                                      </p:cBhvr>
                                      <p:to>
                                        <p:strVal val="visible"/>
                                      </p:to>
                                    </p:set>
                                    <p:animEffect transition="in" filter="fade">
                                      <p:cBhvr>
                                        <p:cTn id="15" dur="500"/>
                                        <p:tgtEl>
                                          <p:spTgt spid="28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86"/>
                                        </p:tgtEl>
                                        <p:attrNameLst>
                                          <p:attrName>style.visibility</p:attrName>
                                        </p:attrNameLst>
                                      </p:cBhvr>
                                      <p:to>
                                        <p:strVal val="visible"/>
                                      </p:to>
                                    </p:set>
                                    <p:animEffect transition="in" filter="fade">
                                      <p:cBhvr>
                                        <p:cTn id="19" dur="500"/>
                                        <p:tgtEl>
                                          <p:spTgt spid="286"/>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90"/>
                                        </p:tgtEl>
                                        <p:attrNameLst>
                                          <p:attrName>style.visibility</p:attrName>
                                        </p:attrNameLst>
                                      </p:cBhvr>
                                      <p:to>
                                        <p:strVal val="visible"/>
                                      </p:to>
                                    </p:set>
                                    <p:animEffect transition="in" filter="fade">
                                      <p:cBhvr>
                                        <p:cTn id="23" dur="500"/>
                                        <p:tgtEl>
                                          <p:spTgt spid="290"/>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287"/>
                                        </p:tgtEl>
                                        <p:attrNameLst>
                                          <p:attrName>style.visibility</p:attrName>
                                        </p:attrNameLst>
                                      </p:cBhvr>
                                      <p:to>
                                        <p:strVal val="visible"/>
                                      </p:to>
                                    </p:set>
                                    <p:animEffect transition="in" filter="fade">
                                      <p:cBhvr>
                                        <p:cTn id="27" dur="500"/>
                                        <p:tgtEl>
                                          <p:spTgt spid="287"/>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293"/>
                                        </p:tgtEl>
                                        <p:attrNameLst>
                                          <p:attrName>style.visibility</p:attrName>
                                        </p:attrNameLst>
                                      </p:cBhvr>
                                      <p:to>
                                        <p:strVal val="visible"/>
                                      </p:to>
                                    </p:set>
                                    <p:animEffect transition="in" filter="fade">
                                      <p:cBhvr>
                                        <p:cTn id="31"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p:nvPr/>
        </p:nvSpPr>
        <p:spPr>
          <a:xfrm>
            <a:off x="2632359" y="86158"/>
            <a:ext cx="3837709"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Irrigation</a:t>
            </a:r>
          </a:p>
        </p:txBody>
      </p:sp>
      <p:pic>
        <p:nvPicPr>
          <p:cNvPr id="300" name="Google Shape;300;p20"/>
          <p:cNvPicPr preferRelativeResize="0"/>
          <p:nvPr/>
        </p:nvPicPr>
        <p:blipFill rotWithShape="1">
          <a:blip r:embed="rId3">
            <a:alphaModFix/>
          </a:blip>
          <a:srcRect/>
          <a:stretch/>
        </p:blipFill>
        <p:spPr>
          <a:xfrm>
            <a:off x="352859" y="906916"/>
            <a:ext cx="3474720" cy="3291840"/>
          </a:xfrm>
          <a:prstGeom prst="rect">
            <a:avLst/>
          </a:prstGeom>
          <a:noFill/>
          <a:ln>
            <a:noFill/>
          </a:ln>
        </p:spPr>
      </p:pic>
      <p:sp>
        <p:nvSpPr>
          <p:cNvPr id="301" name="Google Shape;301;p20"/>
          <p:cNvSpPr/>
          <p:nvPr/>
        </p:nvSpPr>
        <p:spPr>
          <a:xfrm>
            <a:off x="3970918" y="1193665"/>
            <a:ext cx="4203264" cy="1023072"/>
          </a:xfrm>
          <a:prstGeom prst="round2SameRect">
            <a:avLst>
              <a:gd name="adj1" fmla="val 16667"/>
              <a:gd name="adj2" fmla="val 0"/>
            </a:avLst>
          </a:prstGeom>
          <a:solidFill>
            <a:schemeClr val="accent3">
              <a:alpha val="49803"/>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The supply of water to crops at different intervals. </a:t>
            </a:r>
            <a:endParaRPr b="1">
              <a:solidFill>
                <a:schemeClr val="bg1"/>
              </a:solidFill>
            </a:endParaRPr>
          </a:p>
        </p:txBody>
      </p:sp>
      <p:sp>
        <p:nvSpPr>
          <p:cNvPr id="302" name="Google Shape;302;p20"/>
          <p:cNvSpPr/>
          <p:nvPr/>
        </p:nvSpPr>
        <p:spPr>
          <a:xfrm>
            <a:off x="4001371" y="2651141"/>
            <a:ext cx="4186669" cy="1186584"/>
          </a:xfrm>
          <a:prstGeom prst="round2SameRect">
            <a:avLst>
              <a:gd name="adj1" fmla="val 16667"/>
              <a:gd name="adj2" fmla="val 0"/>
            </a:avLst>
          </a:prstGeom>
          <a:solidFill>
            <a:schemeClr val="accent4">
              <a:alpha val="49803"/>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Sources of irrigation are generally wells, tube wells, ponds, lakes, canals, dams etc.</a:t>
            </a:r>
            <a:endParaRPr b="1">
              <a:solidFill>
                <a:schemeClr val="bg1"/>
              </a:solidFill>
            </a:endParaRPr>
          </a:p>
        </p:txBody>
      </p:sp>
      <p:sp>
        <p:nvSpPr>
          <p:cNvPr id="304" name="Google Shape;304;p20"/>
          <p:cNvSpPr/>
          <p:nvPr/>
        </p:nvSpPr>
        <p:spPr>
          <a:xfrm>
            <a:off x="906322" y="4538973"/>
            <a:ext cx="7323278" cy="601084"/>
          </a:xfrm>
          <a:prstGeom prst="round2SameRect">
            <a:avLst>
              <a:gd name="adj1" fmla="val 16667"/>
              <a:gd name="adj2" fmla="val 0"/>
            </a:avLst>
          </a:prstGeom>
          <a:solidFill>
            <a:schemeClr val="accent1">
              <a:alpha val="49803"/>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Essential nutrients travel to plants using water. </a:t>
            </a:r>
            <a:endParaRPr b="1" dirty="0">
              <a:solidFill>
                <a:schemeClr val="bg1"/>
              </a:solidFill>
            </a:endParaRPr>
          </a:p>
        </p:txBody>
      </p:sp>
      <p:sp>
        <p:nvSpPr>
          <p:cNvPr id="306" name="Google Shape;306;p20"/>
          <p:cNvSpPr/>
          <p:nvPr/>
        </p:nvSpPr>
        <p:spPr>
          <a:xfrm>
            <a:off x="900550" y="5422483"/>
            <a:ext cx="7384468" cy="784369"/>
          </a:xfrm>
          <a:prstGeom prst="round2SameRect">
            <a:avLst>
              <a:gd name="adj1" fmla="val 16667"/>
              <a:gd name="adj2" fmla="val 0"/>
            </a:avLst>
          </a:prstGeom>
          <a:solidFill>
            <a:schemeClr val="accent3">
              <a:alpha val="49803"/>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Some crops require water in order to protect them from extreme conditions.</a:t>
            </a:r>
            <a:endParaRP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02"/>
                                        </p:tgtEl>
                                        <p:attrNameLst>
                                          <p:attrName>style.visibility</p:attrName>
                                        </p:attrNameLst>
                                      </p:cBhvr>
                                      <p:to>
                                        <p:strVal val="visible"/>
                                      </p:to>
                                    </p:set>
                                    <p:animEffect transition="in" filter="fade">
                                      <p:cBhvr>
                                        <p:cTn id="11" dur="500"/>
                                        <p:tgtEl>
                                          <p:spTgt spid="302"/>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04"/>
                                        </p:tgtEl>
                                        <p:attrNameLst>
                                          <p:attrName>style.visibility</p:attrName>
                                        </p:attrNameLst>
                                      </p:cBhvr>
                                      <p:to>
                                        <p:strVal val="visible"/>
                                      </p:to>
                                    </p:set>
                                    <p:animEffect transition="in" filter="fade">
                                      <p:cBhvr>
                                        <p:cTn id="15" dur="500"/>
                                        <p:tgtEl>
                                          <p:spTgt spid="304"/>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306"/>
                                        </p:tgtEl>
                                        <p:attrNameLst>
                                          <p:attrName>style.visibility</p:attrName>
                                        </p:attrNameLst>
                                      </p:cBhvr>
                                      <p:to>
                                        <p:strVal val="visible"/>
                                      </p:to>
                                    </p:set>
                                    <p:animEffect transition="in" filter="fade">
                                      <p:cBhvr>
                                        <p:cTn id="19"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1"/>
          <p:cNvSpPr txBox="1"/>
          <p:nvPr/>
        </p:nvSpPr>
        <p:spPr>
          <a:xfrm>
            <a:off x="179388" y="166689"/>
            <a:ext cx="7851775" cy="636876"/>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dirty="0">
                <a:solidFill>
                  <a:schemeClr val="dk1"/>
                </a:solidFill>
                <a:latin typeface="Calibri"/>
                <a:ea typeface="Calibri"/>
                <a:cs typeface="Calibri"/>
                <a:sym typeface="Calibri"/>
              </a:rPr>
              <a:t>Irrigation – Traditional Methods In India</a:t>
            </a:r>
          </a:p>
        </p:txBody>
      </p:sp>
      <p:pic>
        <p:nvPicPr>
          <p:cNvPr id="314" name="Google Shape;314;p21" descr="https://lh4.googleusercontent.com/Ri6O1FTA6Wu5TKJxK4yIuDWr5tJscb2WP0gkXDm8RwRU5CjLe7KaeKDPgvqISn8Oem5PosOioThwSan6fxM6YzNKfEhwGaGK_Imd_S5tnzRcKv-5qdqQkVd9XD4mEtTVpEQzXsr8RrIRLQBMmg"/>
          <p:cNvPicPr preferRelativeResize="0"/>
          <p:nvPr/>
        </p:nvPicPr>
        <p:blipFill rotWithShape="1">
          <a:blip r:embed="rId3">
            <a:alphaModFix/>
          </a:blip>
          <a:srcRect/>
          <a:stretch/>
        </p:blipFill>
        <p:spPr>
          <a:xfrm>
            <a:off x="523547" y="1421965"/>
            <a:ext cx="3108960" cy="2194560"/>
          </a:xfrm>
          <a:prstGeom prst="rect">
            <a:avLst/>
          </a:prstGeom>
          <a:noFill/>
          <a:ln>
            <a:noFill/>
          </a:ln>
        </p:spPr>
      </p:pic>
      <p:sp>
        <p:nvSpPr>
          <p:cNvPr id="315" name="Google Shape;315;p21"/>
          <p:cNvSpPr/>
          <p:nvPr/>
        </p:nvSpPr>
        <p:spPr>
          <a:xfrm>
            <a:off x="3810868" y="1633107"/>
            <a:ext cx="440487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C0C0C"/>
                </a:solidFill>
                <a:latin typeface="Calibri"/>
                <a:ea typeface="Calibri"/>
                <a:cs typeface="Calibri"/>
                <a:sym typeface="Calibri"/>
              </a:rPr>
              <a:t>Moat (pulley -system): </a:t>
            </a:r>
            <a:r>
              <a:rPr lang="en-US" sz="2400" dirty="0">
                <a:solidFill>
                  <a:srgbClr val="0C0C0C"/>
                </a:solidFill>
                <a:latin typeface="Calibri"/>
                <a:ea typeface="Calibri"/>
                <a:cs typeface="Calibri"/>
                <a:sym typeface="Calibri"/>
              </a:rPr>
              <a:t>It involves pulling water up from a well or other water source. It is not expensive but time consuming.</a:t>
            </a:r>
            <a:endParaRPr sz="2400" dirty="0">
              <a:solidFill>
                <a:schemeClr val="dk1"/>
              </a:solidFill>
              <a:latin typeface="Calibri"/>
              <a:ea typeface="Calibri"/>
              <a:cs typeface="Calibri"/>
              <a:sym typeface="Calibri"/>
            </a:endParaRPr>
          </a:p>
        </p:txBody>
      </p:sp>
      <p:pic>
        <p:nvPicPr>
          <p:cNvPr id="316" name="Google Shape;316;p21" descr="https://lh3.googleusercontent.com/Kw75kiCYG9B-jefIJjHt-HhD3fl1FEXhsniZr77aGH_l1-qHZ4kFu0PBwrFNZp0AQyifsm5w1oCVDmFqQJHuuyl9vgRz0algcJoYTw75AP287xn3EbJaFyT2LxWIUiVCqBVoKkmikvzBeYhreg"/>
          <p:cNvPicPr preferRelativeResize="0"/>
          <p:nvPr/>
        </p:nvPicPr>
        <p:blipFill rotWithShape="1">
          <a:blip r:embed="rId4">
            <a:alphaModFix/>
          </a:blip>
          <a:srcRect/>
          <a:stretch/>
        </p:blipFill>
        <p:spPr>
          <a:xfrm>
            <a:off x="503627" y="3898341"/>
            <a:ext cx="3108960" cy="2194560"/>
          </a:xfrm>
          <a:prstGeom prst="rect">
            <a:avLst/>
          </a:prstGeom>
          <a:noFill/>
          <a:ln>
            <a:noFill/>
          </a:ln>
        </p:spPr>
      </p:pic>
      <p:sp>
        <p:nvSpPr>
          <p:cNvPr id="317" name="Google Shape;317;p21"/>
          <p:cNvSpPr/>
          <p:nvPr/>
        </p:nvSpPr>
        <p:spPr>
          <a:xfrm>
            <a:off x="3888076" y="4372842"/>
            <a:ext cx="421683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tx1"/>
                </a:solidFill>
                <a:latin typeface="Calibri"/>
                <a:ea typeface="Calibri"/>
                <a:cs typeface="Calibri"/>
                <a:sym typeface="Calibri"/>
              </a:rPr>
              <a:t>Chain pump: </a:t>
            </a:r>
            <a:r>
              <a:rPr lang="en-US" sz="2400" dirty="0">
                <a:solidFill>
                  <a:schemeClr val="tx1"/>
                </a:solidFill>
                <a:latin typeface="Calibri"/>
                <a:ea typeface="Calibri"/>
                <a:cs typeface="Calibri"/>
                <a:sym typeface="Calibri"/>
              </a:rPr>
              <a:t>A container is fixed to a wheel, which helps to draw out water to the field.</a:t>
            </a:r>
            <a:endParaRPr sz="2400"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16"/>
                                        </p:tgtEl>
                                        <p:attrNameLst>
                                          <p:attrName>style.visibility</p:attrName>
                                        </p:attrNameLst>
                                      </p:cBhvr>
                                      <p:to>
                                        <p:strVal val="visible"/>
                                      </p:to>
                                    </p:set>
                                    <p:animEffect transition="in" filter="fade">
                                      <p:cBhvr>
                                        <p:cTn id="11" dur="500"/>
                                        <p:tgtEl>
                                          <p:spTgt spid="31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17"/>
                                        </p:tgtEl>
                                        <p:attrNameLst>
                                          <p:attrName>style.visibility</p:attrName>
                                        </p:attrNameLst>
                                      </p:cBhvr>
                                      <p:to>
                                        <p:strVal val="visible"/>
                                      </p:to>
                                    </p:set>
                                    <p:animEffect transition="in" filter="fade">
                                      <p:cBhvr>
                                        <p:cTn id="15"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22"/>
          <p:cNvSpPr/>
          <p:nvPr/>
        </p:nvSpPr>
        <p:spPr>
          <a:xfrm>
            <a:off x="3367539" y="1276630"/>
            <a:ext cx="509759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1C6628"/>
                </a:solidFill>
                <a:latin typeface="Calibri"/>
                <a:ea typeface="Calibri"/>
                <a:cs typeface="Calibri"/>
                <a:sym typeface="Calibri"/>
              </a:rPr>
              <a:t>Rahat</a:t>
            </a:r>
            <a:r>
              <a:rPr lang="en-US" sz="2400" b="1" dirty="0">
                <a:solidFill>
                  <a:srgbClr val="1C6628"/>
                </a:solidFill>
                <a:latin typeface="Calibri"/>
                <a:ea typeface="Calibri"/>
                <a:cs typeface="Calibri"/>
                <a:sym typeface="Calibri"/>
              </a:rPr>
              <a:t> (Lever system): </a:t>
            </a:r>
            <a:r>
              <a:rPr lang="en-US" sz="2400" dirty="0">
                <a:solidFill>
                  <a:schemeClr val="tx1"/>
                </a:solidFill>
                <a:latin typeface="Calibri"/>
                <a:ea typeface="Calibri"/>
                <a:cs typeface="Calibri"/>
                <a:sym typeface="Calibri"/>
              </a:rPr>
              <a:t>A cow or buffalo is used to move the wheels which in turn draw out water to the field.</a:t>
            </a:r>
            <a:endParaRPr sz="2400" dirty="0">
              <a:solidFill>
                <a:schemeClr val="tx1"/>
              </a:solidFill>
              <a:latin typeface="Calibri"/>
              <a:ea typeface="Calibri"/>
              <a:cs typeface="Calibri"/>
              <a:sym typeface="Calibri"/>
            </a:endParaRPr>
          </a:p>
        </p:txBody>
      </p:sp>
      <p:sp>
        <p:nvSpPr>
          <p:cNvPr id="325" name="Google Shape;325;p22"/>
          <p:cNvSpPr/>
          <p:nvPr/>
        </p:nvSpPr>
        <p:spPr>
          <a:xfrm>
            <a:off x="3435931" y="3283523"/>
            <a:ext cx="500148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002060"/>
                </a:solidFill>
                <a:latin typeface="Calibri"/>
                <a:ea typeface="Calibri"/>
                <a:cs typeface="Calibri"/>
                <a:sym typeface="Calibri"/>
              </a:rPr>
              <a:t>Dhekli</a:t>
            </a:r>
            <a:r>
              <a:rPr lang="en-US" sz="2400" b="1" dirty="0">
                <a:solidFill>
                  <a:srgbClr val="002060"/>
                </a:solidFill>
                <a:latin typeface="Calibri"/>
                <a:ea typeface="Calibri"/>
                <a:cs typeface="Calibri"/>
                <a:sym typeface="Calibri"/>
              </a:rPr>
              <a:t>: </a:t>
            </a:r>
            <a:r>
              <a:rPr lang="en-US" sz="2400" dirty="0">
                <a:solidFill>
                  <a:schemeClr val="tx1"/>
                </a:solidFill>
                <a:latin typeface="Calibri"/>
                <a:ea typeface="Calibri"/>
                <a:cs typeface="Calibri"/>
                <a:sym typeface="Calibri"/>
              </a:rPr>
              <a:t>Water is drawn out using a piece of rock attached to a stick instead of pulley.</a:t>
            </a:r>
            <a:endParaRPr dirty="0">
              <a:solidFill>
                <a:schemeClr val="tx1"/>
              </a:solidFill>
            </a:endParaRPr>
          </a:p>
        </p:txBody>
      </p:sp>
      <p:pic>
        <p:nvPicPr>
          <p:cNvPr id="326" name="Google Shape;326;p22" descr="https://lh4.googleusercontent.com/JZImigEscTnBlra8n2qEf74gUBYhpcGXKr4ZbQGGt7trpDmAYUNeNwDDrf0gNpKY06vtse3Ejc4bttkMW2OsbZTTF1D09U9-abh9LM2G8Fe8ZjsiUOsRmnRhLw4XBl-HheSrPVwzNdfZAcKpMw"/>
          <p:cNvPicPr preferRelativeResize="0"/>
          <p:nvPr/>
        </p:nvPicPr>
        <p:blipFill rotWithShape="1">
          <a:blip r:embed="rId3">
            <a:alphaModFix/>
          </a:blip>
          <a:srcRect/>
          <a:stretch/>
        </p:blipFill>
        <p:spPr>
          <a:xfrm>
            <a:off x="419755" y="1106752"/>
            <a:ext cx="2743200" cy="1828800"/>
          </a:xfrm>
          <a:prstGeom prst="rect">
            <a:avLst/>
          </a:prstGeom>
          <a:noFill/>
          <a:ln>
            <a:noFill/>
          </a:ln>
        </p:spPr>
      </p:pic>
      <p:pic>
        <p:nvPicPr>
          <p:cNvPr id="327" name="Google Shape;327;p22" descr="https://lh6.googleusercontent.com/B8quWT8GlrdkdnBvqLeVukgZRRa34HI-Wehd9BZkS8NNYJGWfYfMhcSqvk6j7SWZ2HYHR1z-4HabA7EeVVOWRCegXJ0fa80nGWTqphgoEeA3IfUWUDBaKfLi70K6FMi9gsmq5pky25S6px54SA"/>
          <p:cNvPicPr preferRelativeResize="0"/>
          <p:nvPr/>
        </p:nvPicPr>
        <p:blipFill rotWithShape="1">
          <a:blip r:embed="rId4">
            <a:alphaModFix/>
          </a:blip>
          <a:srcRect/>
          <a:stretch/>
        </p:blipFill>
        <p:spPr>
          <a:xfrm>
            <a:off x="398854" y="3114286"/>
            <a:ext cx="2743200" cy="1828800"/>
          </a:xfrm>
          <a:prstGeom prst="rect">
            <a:avLst/>
          </a:prstGeom>
          <a:noFill/>
          <a:ln>
            <a:noFill/>
          </a:ln>
        </p:spPr>
      </p:pic>
      <p:sp>
        <p:nvSpPr>
          <p:cNvPr id="328" name="Google Shape;328;p22"/>
          <p:cNvSpPr/>
          <p:nvPr/>
        </p:nvSpPr>
        <p:spPr>
          <a:xfrm>
            <a:off x="609749" y="5300094"/>
            <a:ext cx="7647564" cy="941756"/>
          </a:xfrm>
          <a:prstGeom prst="rect">
            <a:avLst/>
          </a:prstGeom>
          <a:solidFill>
            <a:schemeClr val="accent6">
              <a:lumMod val="40000"/>
              <a:lumOff val="60000"/>
            </a:schemeClr>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dirty="0">
                <a:solidFill>
                  <a:srgbClr val="6C0000"/>
                </a:solidFill>
                <a:latin typeface="Calibri"/>
                <a:ea typeface="Calibri"/>
                <a:cs typeface="Calibri"/>
                <a:sym typeface="Calibri"/>
              </a:rPr>
              <a:t>Nowadays modern methods like </a:t>
            </a:r>
            <a:r>
              <a:rPr lang="en-US" sz="2400" b="1" dirty="0">
                <a:solidFill>
                  <a:srgbClr val="6C0000"/>
                </a:solidFill>
                <a:latin typeface="Calibri"/>
                <a:ea typeface="Calibri"/>
                <a:cs typeface="Calibri"/>
                <a:sym typeface="Calibri"/>
              </a:rPr>
              <a:t>furrow irrigation, sprinkler  irrigation, basin irrigation and drip irrigation</a:t>
            </a:r>
            <a:r>
              <a:rPr lang="en-US" sz="2400" dirty="0">
                <a:solidFill>
                  <a:srgbClr val="6C0000"/>
                </a:solidFill>
                <a:latin typeface="Calibri"/>
                <a:ea typeface="Calibri"/>
                <a:cs typeface="Calibri"/>
                <a:sym typeface="Calibri"/>
              </a:rPr>
              <a:t> are used.</a:t>
            </a:r>
            <a:endParaRPr sz="2400" dirty="0">
              <a:solidFill>
                <a:srgbClr val="6C0000"/>
              </a:solidFill>
              <a:latin typeface="Calibri"/>
              <a:ea typeface="Calibri"/>
              <a:cs typeface="Calibri"/>
              <a:sym typeface="Calibri"/>
            </a:endParaRPr>
          </a:p>
        </p:txBody>
      </p:sp>
      <p:sp>
        <p:nvSpPr>
          <p:cNvPr id="8" name="Google Shape;313;p21"/>
          <p:cNvSpPr txBox="1"/>
          <p:nvPr/>
        </p:nvSpPr>
        <p:spPr>
          <a:xfrm>
            <a:off x="179388" y="166689"/>
            <a:ext cx="7851775" cy="636876"/>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dirty="0">
                <a:solidFill>
                  <a:schemeClr val="dk1"/>
                </a:solidFill>
                <a:latin typeface="Calibri"/>
                <a:ea typeface="Calibri"/>
                <a:cs typeface="Calibri"/>
                <a:sym typeface="Calibri"/>
              </a:rPr>
              <a:t>Irrigation – Traditional Methods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500"/>
                                        <p:tgtEl>
                                          <p:spTgt spid="324"/>
                                        </p:tgtEl>
                                        <p:attrNameLst>
                                          <p:attrName>ppt_w</p:attrName>
                                        </p:attrNameLst>
                                      </p:cBhvr>
                                      <p:tavLst>
                                        <p:tav tm="0">
                                          <p:val>
                                            <p:strVal val="0"/>
                                          </p:val>
                                        </p:tav>
                                        <p:tav tm="100000">
                                          <p:val>
                                            <p:strVal val="#ppt_w"/>
                                          </p:val>
                                        </p:tav>
                                      </p:tavLst>
                                    </p:anim>
                                    <p:anim calcmode="lin" valueType="num">
                                      <p:cBhvr additive="base">
                                        <p:cTn id="8" dur="500"/>
                                        <p:tgtEl>
                                          <p:spTgt spid="32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327"/>
                                        </p:tgtEl>
                                        <p:attrNameLst>
                                          <p:attrName>style.visibility</p:attrName>
                                        </p:attrNameLst>
                                      </p:cBhvr>
                                      <p:to>
                                        <p:strVal val="visible"/>
                                      </p:to>
                                    </p:set>
                                    <p:anim calcmode="lin" valueType="num">
                                      <p:cBhvr additive="base">
                                        <p:cTn id="12" dur="500"/>
                                        <p:tgtEl>
                                          <p:spTgt spid="327"/>
                                        </p:tgtEl>
                                        <p:attrNameLst>
                                          <p:attrName>ppt_w</p:attrName>
                                        </p:attrNameLst>
                                      </p:cBhvr>
                                      <p:tavLst>
                                        <p:tav tm="0">
                                          <p:val>
                                            <p:strVal val="0"/>
                                          </p:val>
                                        </p:tav>
                                        <p:tav tm="100000">
                                          <p:val>
                                            <p:strVal val="#ppt_w"/>
                                          </p:val>
                                        </p:tav>
                                      </p:tavLst>
                                    </p:anim>
                                    <p:anim calcmode="lin" valueType="num">
                                      <p:cBhvr additive="base">
                                        <p:cTn id="13" dur="500"/>
                                        <p:tgtEl>
                                          <p:spTgt spid="327"/>
                                        </p:tgtEl>
                                        <p:attrNameLst>
                                          <p:attrName>ppt_h</p:attrName>
                                        </p:attrNameLst>
                                      </p:cBhvr>
                                      <p:tavLst>
                                        <p:tav tm="0">
                                          <p:val>
                                            <p:str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500"/>
                                  </p:stCondLst>
                                  <p:childTnLst>
                                    <p:set>
                                      <p:cBhvr>
                                        <p:cTn id="16" dur="1" fill="hold">
                                          <p:stCondLst>
                                            <p:cond delay="0"/>
                                          </p:stCondLst>
                                        </p:cTn>
                                        <p:tgtEl>
                                          <p:spTgt spid="325"/>
                                        </p:tgtEl>
                                        <p:attrNameLst>
                                          <p:attrName>style.visibility</p:attrName>
                                        </p:attrNameLst>
                                      </p:cBhvr>
                                      <p:to>
                                        <p:strVal val="visible"/>
                                      </p:to>
                                    </p:set>
                                    <p:anim calcmode="lin" valueType="num">
                                      <p:cBhvr additive="base">
                                        <p:cTn id="17" dur="500"/>
                                        <p:tgtEl>
                                          <p:spTgt spid="325"/>
                                        </p:tgtEl>
                                        <p:attrNameLst>
                                          <p:attrName>ppt_w</p:attrName>
                                        </p:attrNameLst>
                                      </p:cBhvr>
                                      <p:tavLst>
                                        <p:tav tm="0">
                                          <p:val>
                                            <p:strVal val="0"/>
                                          </p:val>
                                        </p:tav>
                                        <p:tav tm="100000">
                                          <p:val>
                                            <p:strVal val="#ppt_w"/>
                                          </p:val>
                                        </p:tav>
                                      </p:tavLst>
                                    </p:anim>
                                    <p:anim calcmode="lin" valueType="num">
                                      <p:cBhvr additive="base">
                                        <p:cTn id="18" dur="500"/>
                                        <p:tgtEl>
                                          <p:spTgt spid="325"/>
                                        </p:tgtEl>
                                        <p:attrNameLst>
                                          <p:attrName>ppt_h</p:attrName>
                                        </p:attrNameLst>
                                      </p:cBhvr>
                                      <p:tavLst>
                                        <p:tav tm="0">
                                          <p:val>
                                            <p:strVal val="0"/>
                                          </p:val>
                                        </p:tav>
                                        <p:tav tm="100000">
                                          <p:val>
                                            <p:strVal val="#ppt_h"/>
                                          </p:val>
                                        </p:tav>
                                      </p:tavLst>
                                    </p:anim>
                                  </p:childTnLst>
                                </p:cTn>
                              </p:par>
                            </p:childTnLst>
                          </p:cTn>
                        </p:par>
                        <p:par>
                          <p:cTn id="19" fill="hold">
                            <p:stCondLst>
                              <p:cond delay="2500"/>
                            </p:stCondLst>
                            <p:childTnLst>
                              <p:par>
                                <p:cTn id="20" presetID="23" presetClass="entr" presetSubtype="16" fill="hold" nodeType="afterEffect">
                                  <p:stCondLst>
                                    <p:cond delay="500"/>
                                  </p:stCondLst>
                                  <p:childTnLst>
                                    <p:set>
                                      <p:cBhvr>
                                        <p:cTn id="21" dur="1" fill="hold">
                                          <p:stCondLst>
                                            <p:cond delay="0"/>
                                          </p:stCondLst>
                                        </p:cTn>
                                        <p:tgtEl>
                                          <p:spTgt spid="328"/>
                                        </p:tgtEl>
                                        <p:attrNameLst>
                                          <p:attrName>style.visibility</p:attrName>
                                        </p:attrNameLst>
                                      </p:cBhvr>
                                      <p:to>
                                        <p:strVal val="visible"/>
                                      </p:to>
                                    </p:set>
                                    <p:anim calcmode="lin" valueType="num">
                                      <p:cBhvr additive="base">
                                        <p:cTn id="22" dur="500"/>
                                        <p:tgtEl>
                                          <p:spTgt spid="328"/>
                                        </p:tgtEl>
                                        <p:attrNameLst>
                                          <p:attrName>ppt_w</p:attrName>
                                        </p:attrNameLst>
                                      </p:cBhvr>
                                      <p:tavLst>
                                        <p:tav tm="0">
                                          <p:val>
                                            <p:strVal val="0"/>
                                          </p:val>
                                        </p:tav>
                                        <p:tav tm="100000">
                                          <p:val>
                                            <p:strVal val="#ppt_w"/>
                                          </p:val>
                                        </p:tav>
                                      </p:tavLst>
                                    </p:anim>
                                    <p:anim calcmode="lin" valueType="num">
                                      <p:cBhvr additive="base">
                                        <p:cTn id="23" dur="500"/>
                                        <p:tgtEl>
                                          <p:spTgt spid="3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p:nvPr/>
        </p:nvSpPr>
        <p:spPr>
          <a:xfrm>
            <a:off x="2299855" y="69703"/>
            <a:ext cx="4530436"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cap="small" dirty="0">
                <a:solidFill>
                  <a:schemeClr val="dk1"/>
                </a:solidFill>
                <a:latin typeface="Calibri"/>
                <a:ea typeface="Calibri"/>
                <a:cs typeface="Calibri"/>
                <a:sym typeface="Calibri"/>
              </a:rPr>
              <a:t>Crop Protection</a:t>
            </a:r>
            <a:endParaRPr sz="3600" dirty="0"/>
          </a:p>
        </p:txBody>
      </p:sp>
      <p:sp>
        <p:nvSpPr>
          <p:cNvPr id="71" name="Google Shape;71;p3"/>
          <p:cNvSpPr/>
          <p:nvPr/>
        </p:nvSpPr>
        <p:spPr>
          <a:xfrm>
            <a:off x="911660" y="1329893"/>
            <a:ext cx="6361976" cy="1008062"/>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Farmers have to go through several steps in order to produce the crops . </a:t>
            </a:r>
            <a:endParaRPr dirty="0">
              <a:solidFill>
                <a:schemeClr val="bg1"/>
              </a:solidFill>
            </a:endParaRPr>
          </a:p>
        </p:txBody>
      </p:sp>
      <p:sp>
        <p:nvSpPr>
          <p:cNvPr id="72" name="Google Shape;72;p3"/>
          <p:cNvSpPr/>
          <p:nvPr/>
        </p:nvSpPr>
        <p:spPr>
          <a:xfrm>
            <a:off x="948897" y="3284536"/>
            <a:ext cx="6394012" cy="1008062"/>
          </a:xfrm>
          <a:prstGeom prst="roundRect">
            <a:avLst>
              <a:gd name="adj" fmla="val 16667"/>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These are similar to the way plants are grown and nurtured in garden.</a:t>
            </a:r>
            <a:endParaRPr dirty="0"/>
          </a:p>
        </p:txBody>
      </p:sp>
      <p:sp>
        <p:nvSpPr>
          <p:cNvPr id="73" name="Google Shape;73;p3"/>
          <p:cNvSpPr/>
          <p:nvPr/>
        </p:nvSpPr>
        <p:spPr>
          <a:xfrm>
            <a:off x="933603" y="5013325"/>
            <a:ext cx="6367742" cy="1008063"/>
          </a:xfrm>
          <a:prstGeom prst="roundRect">
            <a:avLst>
              <a:gd name="adj" fmla="val 16667"/>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These steps involved in crop production are generally termed as agricultural practices.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ppt_x-.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
                                        </p:tgtEl>
                                      </p:cBhvr>
                                    </p:animEffect>
                                  </p:childTnLst>
                                </p:cTn>
                              </p:par>
                            </p:childTnLst>
                          </p:cTn>
                        </p:par>
                        <p:par>
                          <p:cTn id="10" fill="hold">
                            <p:stCondLst>
                              <p:cond delay="1500"/>
                            </p:stCondLst>
                            <p:childTnLst>
                              <p:par>
                                <p:cTn id="11" presetID="29" presetClass="entr" presetSubtype="0" fill="hold" nodeType="afterEffect">
                                  <p:stCondLst>
                                    <p:cond delay="500"/>
                                  </p:stCondLst>
                                  <p:childTnLst>
                                    <p:set>
                                      <p:cBhvr>
                                        <p:cTn id="12" dur="1" fill="hold">
                                          <p:stCondLst>
                                            <p:cond delay="0"/>
                                          </p:stCondLst>
                                        </p:cTn>
                                        <p:tgtEl>
                                          <p:spTgt spid="73"/>
                                        </p:tgtEl>
                                        <p:attrNameLst>
                                          <p:attrName>style.visibility</p:attrName>
                                        </p:attrNameLst>
                                      </p:cBhvr>
                                      <p:to>
                                        <p:strVal val="visible"/>
                                      </p:to>
                                    </p:set>
                                    <p:anim calcmode="lin" valueType="num">
                                      <p:cBhvr>
                                        <p:cTn id="13" dur="1000" fill="hold"/>
                                        <p:tgtEl>
                                          <p:spTgt spid="73"/>
                                        </p:tgtEl>
                                        <p:attrNameLst>
                                          <p:attrName>ppt_x</p:attrName>
                                        </p:attrNameLst>
                                      </p:cBhvr>
                                      <p:tavLst>
                                        <p:tav tm="0">
                                          <p:val>
                                            <p:strVal val="#ppt_x-.2"/>
                                          </p:val>
                                        </p:tav>
                                        <p:tav tm="100000">
                                          <p:val>
                                            <p:strVal val="#ppt_x"/>
                                          </p:val>
                                        </p:tav>
                                      </p:tavLst>
                                    </p:anim>
                                    <p:anim calcmode="lin" valueType="num">
                                      <p:cBhvr>
                                        <p:cTn id="14" dur="10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p:nvPr/>
        </p:nvSpPr>
        <p:spPr>
          <a:xfrm>
            <a:off x="955960" y="111268"/>
            <a:ext cx="6978218"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Irrigation – Modern Methods</a:t>
            </a:r>
          </a:p>
        </p:txBody>
      </p:sp>
      <p:grpSp>
        <p:nvGrpSpPr>
          <p:cNvPr id="13" name="Group 12"/>
          <p:cNvGrpSpPr/>
          <p:nvPr/>
        </p:nvGrpSpPr>
        <p:grpSpPr>
          <a:xfrm>
            <a:off x="298900" y="1156854"/>
            <a:ext cx="3053900" cy="2288113"/>
            <a:chOff x="298900" y="1156854"/>
            <a:chExt cx="3053900" cy="2288113"/>
          </a:xfrm>
        </p:grpSpPr>
        <p:sp>
          <p:nvSpPr>
            <p:cNvPr id="335" name="Google Shape;335;p23"/>
            <p:cNvSpPr txBox="1"/>
            <p:nvPr/>
          </p:nvSpPr>
          <p:spPr>
            <a:xfrm>
              <a:off x="298900" y="2983343"/>
              <a:ext cx="30539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Drip Irrigation System</a:t>
              </a:r>
              <a:endParaRPr dirty="0"/>
            </a:p>
          </p:txBody>
        </p:sp>
        <p:pic>
          <p:nvPicPr>
            <p:cNvPr id="337" name="Google Shape;337;p23" descr="Wall Tunnel, Slide Tunnel, Strawberries"/>
            <p:cNvPicPr preferRelativeResize="0"/>
            <p:nvPr/>
          </p:nvPicPr>
          <p:blipFill rotWithShape="1">
            <a:blip r:embed="rId3">
              <a:alphaModFix/>
            </a:blip>
            <a:srcRect/>
            <a:stretch/>
          </p:blipFill>
          <p:spPr>
            <a:xfrm>
              <a:off x="380993" y="1156854"/>
              <a:ext cx="2743200" cy="1828800"/>
            </a:xfrm>
            <a:prstGeom prst="rect">
              <a:avLst/>
            </a:prstGeom>
            <a:noFill/>
            <a:ln>
              <a:noFill/>
            </a:ln>
          </p:spPr>
        </p:pic>
      </p:grpSp>
      <p:grpSp>
        <p:nvGrpSpPr>
          <p:cNvPr id="14" name="Group 13"/>
          <p:cNvGrpSpPr/>
          <p:nvPr/>
        </p:nvGrpSpPr>
        <p:grpSpPr>
          <a:xfrm>
            <a:off x="3349924" y="1169266"/>
            <a:ext cx="2743200" cy="2298227"/>
            <a:chOff x="3349924" y="1169266"/>
            <a:chExt cx="2743200" cy="2298227"/>
          </a:xfrm>
        </p:grpSpPr>
        <p:sp>
          <p:nvSpPr>
            <p:cNvPr id="336" name="Google Shape;336;p23"/>
            <p:cNvSpPr txBox="1"/>
            <p:nvPr/>
          </p:nvSpPr>
          <p:spPr>
            <a:xfrm>
              <a:off x="3746805" y="3005530"/>
              <a:ext cx="187325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Hose Wheel</a:t>
              </a:r>
              <a:endParaRPr dirty="0"/>
            </a:p>
          </p:txBody>
        </p:sp>
        <p:pic>
          <p:nvPicPr>
            <p:cNvPr id="338" name="Google Shape;338;p23" descr="Hose Reel, Irrigation, Agriculture, Water, Large"/>
            <p:cNvPicPr preferRelativeResize="0"/>
            <p:nvPr/>
          </p:nvPicPr>
          <p:blipFill rotWithShape="1">
            <a:blip r:embed="rId4">
              <a:alphaModFix/>
            </a:blip>
            <a:srcRect/>
            <a:stretch/>
          </p:blipFill>
          <p:spPr>
            <a:xfrm>
              <a:off x="3349924" y="1169266"/>
              <a:ext cx="2743200" cy="1828800"/>
            </a:xfrm>
            <a:prstGeom prst="rect">
              <a:avLst/>
            </a:prstGeom>
            <a:noFill/>
            <a:ln>
              <a:noFill/>
            </a:ln>
          </p:spPr>
        </p:pic>
      </p:grpSp>
      <p:grpSp>
        <p:nvGrpSpPr>
          <p:cNvPr id="17" name="Group 16"/>
          <p:cNvGrpSpPr/>
          <p:nvPr/>
        </p:nvGrpSpPr>
        <p:grpSpPr>
          <a:xfrm>
            <a:off x="737764" y="4043545"/>
            <a:ext cx="3619501" cy="2271810"/>
            <a:chOff x="737764" y="3988125"/>
            <a:chExt cx="3619501" cy="2271810"/>
          </a:xfrm>
        </p:grpSpPr>
        <p:sp>
          <p:nvSpPr>
            <p:cNvPr id="339" name="Google Shape;339;p23"/>
            <p:cNvSpPr txBox="1"/>
            <p:nvPr/>
          </p:nvSpPr>
          <p:spPr>
            <a:xfrm>
              <a:off x="737764" y="5798270"/>
              <a:ext cx="36195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Sprinkler Irrigation System</a:t>
              </a:r>
              <a:endParaRPr dirty="0"/>
            </a:p>
          </p:txBody>
        </p:sp>
        <p:pic>
          <p:nvPicPr>
            <p:cNvPr id="340" name="Google Shape;340;p23" descr="Sprinkler, Water, Watering, Irrigation, Pressure, Spray"/>
            <p:cNvPicPr preferRelativeResize="0"/>
            <p:nvPr/>
          </p:nvPicPr>
          <p:blipFill rotWithShape="1">
            <a:blip r:embed="rId5">
              <a:alphaModFix/>
            </a:blip>
            <a:srcRect/>
            <a:stretch/>
          </p:blipFill>
          <p:spPr>
            <a:xfrm>
              <a:off x="1101608" y="3988125"/>
              <a:ext cx="2743200" cy="1828800"/>
            </a:xfrm>
            <a:prstGeom prst="rect">
              <a:avLst/>
            </a:prstGeom>
            <a:noFill/>
            <a:ln>
              <a:noFill/>
            </a:ln>
          </p:spPr>
        </p:pic>
      </p:grpSp>
      <p:grpSp>
        <p:nvGrpSpPr>
          <p:cNvPr id="15" name="Group 14"/>
          <p:cNvGrpSpPr/>
          <p:nvPr/>
        </p:nvGrpSpPr>
        <p:grpSpPr>
          <a:xfrm>
            <a:off x="6206830" y="1136571"/>
            <a:ext cx="2743200" cy="2671226"/>
            <a:chOff x="6206830" y="1136571"/>
            <a:chExt cx="2743200" cy="2671226"/>
          </a:xfrm>
        </p:grpSpPr>
        <p:pic>
          <p:nvPicPr>
            <p:cNvPr id="9" name="Google Shape;347;p24"/>
            <p:cNvPicPr preferRelativeResize="0"/>
            <p:nvPr/>
          </p:nvPicPr>
          <p:blipFill rotWithShape="1">
            <a:blip r:embed="rId6">
              <a:alphaModFix/>
            </a:blip>
            <a:srcRect/>
            <a:stretch/>
          </p:blipFill>
          <p:spPr>
            <a:xfrm>
              <a:off x="6206830" y="1136571"/>
              <a:ext cx="2743200" cy="1828800"/>
            </a:xfrm>
            <a:prstGeom prst="rect">
              <a:avLst/>
            </a:prstGeom>
            <a:noFill/>
            <a:ln>
              <a:noFill/>
            </a:ln>
          </p:spPr>
        </p:pic>
        <p:sp>
          <p:nvSpPr>
            <p:cNvPr id="10" name="Google Shape;348;p24"/>
            <p:cNvSpPr txBox="1"/>
            <p:nvPr/>
          </p:nvSpPr>
          <p:spPr>
            <a:xfrm>
              <a:off x="6292181" y="2976841"/>
              <a:ext cx="260243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Canal Irrigation System</a:t>
              </a:r>
              <a:endParaRPr dirty="0"/>
            </a:p>
          </p:txBody>
        </p:sp>
      </p:grpSp>
      <p:grpSp>
        <p:nvGrpSpPr>
          <p:cNvPr id="16" name="Group 15"/>
          <p:cNvGrpSpPr/>
          <p:nvPr/>
        </p:nvGrpSpPr>
        <p:grpSpPr>
          <a:xfrm>
            <a:off x="4911447" y="4043545"/>
            <a:ext cx="2743200" cy="2301841"/>
            <a:chOff x="4911447" y="3988125"/>
            <a:chExt cx="2743200" cy="2301841"/>
          </a:xfrm>
        </p:grpSpPr>
        <p:pic>
          <p:nvPicPr>
            <p:cNvPr id="11" name="Google Shape;349;p24"/>
            <p:cNvPicPr preferRelativeResize="0"/>
            <p:nvPr/>
          </p:nvPicPr>
          <p:blipFill rotWithShape="1">
            <a:blip r:embed="rId7">
              <a:alphaModFix/>
            </a:blip>
            <a:srcRect/>
            <a:stretch/>
          </p:blipFill>
          <p:spPr>
            <a:xfrm>
              <a:off x="4911447" y="3988125"/>
              <a:ext cx="2743200" cy="1828800"/>
            </a:xfrm>
            <a:prstGeom prst="rect">
              <a:avLst/>
            </a:prstGeom>
            <a:noFill/>
            <a:ln>
              <a:noFill/>
            </a:ln>
          </p:spPr>
        </p:pic>
        <p:sp>
          <p:nvSpPr>
            <p:cNvPr id="12" name="Google Shape;350;p24"/>
            <p:cNvSpPr txBox="1"/>
            <p:nvPr/>
          </p:nvSpPr>
          <p:spPr>
            <a:xfrm>
              <a:off x="5327081" y="5828003"/>
              <a:ext cx="187325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Water Wheel</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10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10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10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p:nvPr/>
        </p:nvSpPr>
        <p:spPr>
          <a:xfrm>
            <a:off x="1371600" y="138978"/>
            <a:ext cx="6331527"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Irrigation – Modern Methods</a:t>
            </a:r>
          </a:p>
        </p:txBody>
      </p:sp>
      <p:graphicFrame>
        <p:nvGraphicFramePr>
          <p:cNvPr id="12" name="Diagram 11"/>
          <p:cNvGraphicFramePr/>
          <p:nvPr/>
        </p:nvGraphicFramePr>
        <p:xfrm>
          <a:off x="1427026" y="16463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
                                            <p:graphicEl>
                                              <a:dgm id="{12284D12-74AB-470E-8786-2B30B6BB1AC0}"/>
                                            </p:graphicEl>
                                          </p:spTgt>
                                        </p:tgtEl>
                                        <p:attrNameLst>
                                          <p:attrName>style.visibility</p:attrName>
                                        </p:attrNameLst>
                                      </p:cBhvr>
                                      <p:to>
                                        <p:strVal val="visible"/>
                                      </p:to>
                                    </p:set>
                                    <p:animEffect transition="in" filter="wipe(up)">
                                      <p:cBhvr>
                                        <p:cTn id="7" dur="1000"/>
                                        <p:tgtEl>
                                          <p:spTgt spid="12">
                                            <p:graphicEl>
                                              <a:dgm id="{12284D12-74AB-470E-8786-2B30B6BB1AC0}"/>
                                            </p:graphic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12">
                                            <p:graphicEl>
                                              <a:dgm id="{D6E73771-94F6-481F-896B-1C867C5B5DFC}"/>
                                            </p:graphicEl>
                                          </p:spTgt>
                                        </p:tgtEl>
                                        <p:attrNameLst>
                                          <p:attrName>style.visibility</p:attrName>
                                        </p:attrNameLst>
                                      </p:cBhvr>
                                      <p:to>
                                        <p:strVal val="visible"/>
                                      </p:to>
                                    </p:set>
                                    <p:animEffect transition="in" filter="wipe(up)">
                                      <p:cBhvr>
                                        <p:cTn id="11" dur="1000"/>
                                        <p:tgtEl>
                                          <p:spTgt spid="12">
                                            <p:graphicEl>
                                              <a:dgm id="{D6E73771-94F6-481F-896B-1C867C5B5DFC}"/>
                                            </p:graphic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12">
                                            <p:graphicEl>
                                              <a:dgm id="{A7FBD99E-0595-4BB5-B406-5DF281405744}"/>
                                            </p:graphicEl>
                                          </p:spTgt>
                                        </p:tgtEl>
                                        <p:attrNameLst>
                                          <p:attrName>style.visibility</p:attrName>
                                        </p:attrNameLst>
                                      </p:cBhvr>
                                      <p:to>
                                        <p:strVal val="visible"/>
                                      </p:to>
                                    </p:set>
                                    <p:animEffect transition="in" filter="wipe(up)">
                                      <p:cBhvr>
                                        <p:cTn id="15" dur="1000"/>
                                        <p:tgtEl>
                                          <p:spTgt spid="12">
                                            <p:graphicEl>
                                              <a:dgm id="{A7FBD99E-0595-4BB5-B406-5DF281405744}"/>
                                            </p:graphic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12">
                                            <p:graphicEl>
                                              <a:dgm id="{275D3F66-D893-4417-8C62-0A95AE8F54C3}"/>
                                            </p:graphicEl>
                                          </p:spTgt>
                                        </p:tgtEl>
                                        <p:attrNameLst>
                                          <p:attrName>style.visibility</p:attrName>
                                        </p:attrNameLst>
                                      </p:cBhvr>
                                      <p:to>
                                        <p:strVal val="visible"/>
                                      </p:to>
                                    </p:set>
                                    <p:animEffect transition="in" filter="wipe(up)">
                                      <p:cBhvr>
                                        <p:cTn id="19" dur="1000"/>
                                        <p:tgtEl>
                                          <p:spTgt spid="12">
                                            <p:graphicEl>
                                              <a:dgm id="{275D3F66-D893-4417-8C62-0A95AE8F54C3}"/>
                                            </p:graphicEl>
                                          </p:spTgt>
                                        </p:tgtEl>
                                      </p:cBhvr>
                                    </p:animEffect>
                                  </p:childTnLst>
                                </p:cTn>
                              </p:par>
                            </p:childTnLst>
                          </p:cTn>
                        </p:par>
                        <p:par>
                          <p:cTn id="20" fill="hold">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12">
                                            <p:graphicEl>
                                              <a:dgm id="{6D5862E4-6A4B-43F3-99DF-298037F55C87}"/>
                                            </p:graphicEl>
                                          </p:spTgt>
                                        </p:tgtEl>
                                        <p:attrNameLst>
                                          <p:attrName>style.visibility</p:attrName>
                                        </p:attrNameLst>
                                      </p:cBhvr>
                                      <p:to>
                                        <p:strVal val="visible"/>
                                      </p:to>
                                    </p:set>
                                    <p:animEffect transition="in" filter="wipe(up)">
                                      <p:cBhvr>
                                        <p:cTn id="23" dur="1000"/>
                                        <p:tgtEl>
                                          <p:spTgt spid="12">
                                            <p:graphicEl>
                                              <a:dgm id="{6D5862E4-6A4B-43F3-99DF-298037F55C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6"/>
          <p:cNvSpPr txBox="1"/>
          <p:nvPr/>
        </p:nvSpPr>
        <p:spPr>
          <a:xfrm>
            <a:off x="1330037" y="138978"/>
            <a:ext cx="6289964"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Irrigation – Sprinkler System</a:t>
            </a:r>
          </a:p>
        </p:txBody>
      </p:sp>
      <p:sp>
        <p:nvSpPr>
          <p:cNvPr id="372" name="Google Shape;372;p26"/>
          <p:cNvSpPr/>
          <p:nvPr/>
        </p:nvSpPr>
        <p:spPr>
          <a:xfrm>
            <a:off x="3687030" y="1465704"/>
            <a:ext cx="4679950" cy="863600"/>
          </a:xfrm>
          <a:prstGeom prst="rect">
            <a:avLst/>
          </a:prstGeom>
          <a:solidFill>
            <a:srgbClr val="AC547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More useful where sufficient water is not available and land is uneven.</a:t>
            </a:r>
            <a:endParaRPr sz="2400" b="1" dirty="0">
              <a:solidFill>
                <a:schemeClr val="bg1"/>
              </a:solidFill>
              <a:latin typeface="Calibri"/>
              <a:ea typeface="Calibri"/>
              <a:cs typeface="Calibri"/>
              <a:sym typeface="Calibri"/>
            </a:endParaRPr>
          </a:p>
        </p:txBody>
      </p:sp>
      <p:sp>
        <p:nvSpPr>
          <p:cNvPr id="7" name="Google Shape;373;p26"/>
          <p:cNvSpPr/>
          <p:nvPr/>
        </p:nvSpPr>
        <p:spPr>
          <a:xfrm>
            <a:off x="3720795" y="2771642"/>
            <a:ext cx="4681538" cy="1246158"/>
          </a:xfrm>
          <a:prstGeom prst="rect">
            <a:avLst/>
          </a:prstGeom>
          <a:solidFill>
            <a:srgbClr val="AC547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r>
              <a:rPr lang="en-US" sz="2400" b="1" dirty="0">
                <a:solidFill>
                  <a:schemeClr val="bg1"/>
                </a:solidFill>
                <a:latin typeface="Calibri"/>
                <a:ea typeface="Calibri"/>
                <a:cs typeface="Calibri"/>
                <a:sym typeface="Calibri"/>
              </a:rPr>
              <a:t>Water is supplied to the main pipelines using pumps under pressure. </a:t>
            </a:r>
          </a:p>
        </p:txBody>
      </p:sp>
      <p:sp>
        <p:nvSpPr>
          <p:cNvPr id="8" name="Google Shape;373;p26"/>
          <p:cNvSpPr/>
          <p:nvPr/>
        </p:nvSpPr>
        <p:spPr>
          <a:xfrm>
            <a:off x="3720790" y="4406513"/>
            <a:ext cx="4681538" cy="1232287"/>
          </a:xfrm>
          <a:prstGeom prst="rect">
            <a:avLst/>
          </a:prstGeom>
          <a:solidFill>
            <a:srgbClr val="AC547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lvl="0"/>
            <a:r>
              <a:rPr lang="en-US" sz="2400" b="1" dirty="0">
                <a:solidFill>
                  <a:schemeClr val="bg1"/>
                </a:solidFill>
                <a:latin typeface="Calibri"/>
                <a:ea typeface="Calibri"/>
                <a:cs typeface="Calibri"/>
                <a:sym typeface="Calibri"/>
              </a:rPr>
              <a:t>Due to pressure, water escapes through the nozzles and water is sprinkled to the surrounding area.</a:t>
            </a:r>
            <a:endParaRPr lang="en-US" sz="2400" dirty="0">
              <a:solidFill>
                <a:schemeClr val="bg1"/>
              </a:solidFill>
            </a:endParaRPr>
          </a:p>
        </p:txBody>
      </p:sp>
      <p:pic>
        <p:nvPicPr>
          <p:cNvPr id="9" name="Google Shape;382;p27" descr="Asset Image Loading...."/>
          <p:cNvPicPr preferRelativeResize="0"/>
          <p:nvPr/>
        </p:nvPicPr>
        <p:blipFill rotWithShape="1">
          <a:blip r:embed="rId3">
            <a:alphaModFix/>
          </a:blip>
          <a:srcRect/>
          <a:stretch/>
        </p:blipFill>
        <p:spPr>
          <a:xfrm>
            <a:off x="254253" y="1194019"/>
            <a:ext cx="3240360" cy="48245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p:nvPr/>
        </p:nvSpPr>
        <p:spPr>
          <a:xfrm>
            <a:off x="1828801" y="69703"/>
            <a:ext cx="5749636"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dirty="0">
                <a:solidFill>
                  <a:schemeClr val="dk1"/>
                </a:solidFill>
                <a:latin typeface="Calibri"/>
                <a:ea typeface="Calibri"/>
                <a:cs typeface="Calibri"/>
                <a:sym typeface="Calibri"/>
              </a:rPr>
              <a:t>Irrigation – Drip System</a:t>
            </a:r>
          </a:p>
        </p:txBody>
      </p:sp>
      <p:sp>
        <p:nvSpPr>
          <p:cNvPr id="391" name="Google Shape;391;p28"/>
          <p:cNvSpPr/>
          <p:nvPr/>
        </p:nvSpPr>
        <p:spPr>
          <a:xfrm>
            <a:off x="3560763" y="1416493"/>
            <a:ext cx="4968875" cy="786384"/>
          </a:xfrm>
          <a:prstGeom prst="roundRect">
            <a:avLst>
              <a:gd name="adj" fmla="val 16667"/>
            </a:avLst>
          </a:prstGeom>
          <a:solidFill>
            <a:srgbClr val="C987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r>
              <a:rPr lang="en-US" sz="2400" b="1" dirty="0">
                <a:solidFill>
                  <a:schemeClr val="bg1"/>
                </a:solidFill>
                <a:latin typeface="Calibri"/>
                <a:ea typeface="Calibri"/>
                <a:cs typeface="Calibri"/>
                <a:sym typeface="Calibri"/>
              </a:rPr>
              <a:t>Water falls at the roots drop by drop. Hence, it is called drip system.</a:t>
            </a:r>
          </a:p>
        </p:txBody>
      </p:sp>
      <p:sp>
        <p:nvSpPr>
          <p:cNvPr id="392" name="Google Shape;392;p28"/>
          <p:cNvSpPr/>
          <p:nvPr/>
        </p:nvSpPr>
        <p:spPr>
          <a:xfrm>
            <a:off x="3546475" y="2902245"/>
            <a:ext cx="4967288" cy="866192"/>
          </a:xfrm>
          <a:prstGeom prst="roundRect">
            <a:avLst>
              <a:gd name="adj" fmla="val 16667"/>
            </a:avLst>
          </a:prstGeom>
          <a:solidFill>
            <a:srgbClr val="C987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lvl="0" indent="0">
              <a:buFont typeface="Arial"/>
              <a:buNone/>
            </a:pPr>
            <a:r>
              <a:rPr lang="en-US" sz="2400" b="1" dirty="0">
                <a:solidFill>
                  <a:schemeClr val="bg1"/>
                </a:solidFill>
                <a:latin typeface="Calibri"/>
                <a:ea typeface="Calibri"/>
                <a:cs typeface="Calibri"/>
                <a:sym typeface="Calibri"/>
              </a:rPr>
              <a:t>Suitable method where water supply is poor.</a:t>
            </a:r>
          </a:p>
        </p:txBody>
      </p:sp>
      <p:sp>
        <p:nvSpPr>
          <p:cNvPr id="393" name="Google Shape;393;p28"/>
          <p:cNvSpPr/>
          <p:nvPr/>
        </p:nvSpPr>
        <p:spPr>
          <a:xfrm>
            <a:off x="3563938" y="4403440"/>
            <a:ext cx="4968875" cy="576263"/>
          </a:xfrm>
          <a:prstGeom prst="roundRect">
            <a:avLst>
              <a:gd name="adj" fmla="val 16667"/>
            </a:avLst>
          </a:prstGeom>
          <a:solidFill>
            <a:srgbClr val="C987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r>
              <a:rPr lang="en-US" sz="2400" b="1">
                <a:solidFill>
                  <a:schemeClr val="bg1"/>
                </a:solidFill>
                <a:latin typeface="Calibri"/>
                <a:ea typeface="Calibri"/>
                <a:cs typeface="Calibri"/>
                <a:sym typeface="Calibri"/>
              </a:rPr>
              <a:t>No wastage of water. </a:t>
            </a:r>
          </a:p>
        </p:txBody>
      </p:sp>
      <p:sp>
        <p:nvSpPr>
          <p:cNvPr id="394" name="Google Shape;394;p28"/>
          <p:cNvSpPr/>
          <p:nvPr/>
        </p:nvSpPr>
        <p:spPr>
          <a:xfrm>
            <a:off x="716248" y="5660893"/>
            <a:ext cx="7624185" cy="576262"/>
          </a:xfrm>
          <a:prstGeom prst="roundRect">
            <a:avLst>
              <a:gd name="adj" fmla="val 16667"/>
            </a:avLst>
          </a:prstGeom>
          <a:solidFill>
            <a:srgbClr val="C9872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noAutofit/>
          </a:bodyPr>
          <a:lstStyle/>
          <a:p>
            <a:pPr marL="0" lvl="0" indent="0">
              <a:buFont typeface="Arial"/>
              <a:buNone/>
            </a:pPr>
            <a:r>
              <a:rPr lang="en-US" sz="2400" b="1">
                <a:solidFill>
                  <a:schemeClr val="bg1"/>
                </a:solidFill>
                <a:latin typeface="Calibri"/>
                <a:ea typeface="Calibri"/>
                <a:cs typeface="Calibri"/>
                <a:sym typeface="Calibri"/>
              </a:rPr>
              <a:t>Best method for watering fruit plants, gardens and trees.</a:t>
            </a:r>
          </a:p>
        </p:txBody>
      </p:sp>
      <p:pic>
        <p:nvPicPr>
          <p:cNvPr id="395" name="Google Shape;395;p28"/>
          <p:cNvPicPr preferRelativeResize="0"/>
          <p:nvPr/>
        </p:nvPicPr>
        <p:blipFill rotWithShape="1">
          <a:blip r:embed="rId3">
            <a:alphaModFix/>
          </a:blip>
          <a:srcRect/>
          <a:stretch/>
        </p:blipFill>
        <p:spPr>
          <a:xfrm>
            <a:off x="380999" y="1125538"/>
            <a:ext cx="2926080" cy="4297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92"/>
                                        </p:tgtEl>
                                        <p:attrNameLst>
                                          <p:attrName>style.visibility</p:attrName>
                                        </p:attrNameLst>
                                      </p:cBhvr>
                                      <p:to>
                                        <p:strVal val="visible"/>
                                      </p:to>
                                    </p:set>
                                    <p:animEffect transition="in" filter="fade">
                                      <p:cBhvr>
                                        <p:cTn id="11" dur="1000"/>
                                        <p:tgtEl>
                                          <p:spTgt spid="39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93"/>
                                        </p:tgtEl>
                                        <p:attrNameLst>
                                          <p:attrName>style.visibility</p:attrName>
                                        </p:attrNameLst>
                                      </p:cBhvr>
                                      <p:to>
                                        <p:strVal val="visible"/>
                                      </p:to>
                                    </p:set>
                                    <p:animEffect transition="in" filter="fade">
                                      <p:cBhvr>
                                        <p:cTn id="15" dur="1000"/>
                                        <p:tgtEl>
                                          <p:spTgt spid="393"/>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1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9"/>
          <p:cNvSpPr txBox="1"/>
          <p:nvPr/>
        </p:nvSpPr>
        <p:spPr>
          <a:xfrm>
            <a:off x="1870363" y="111268"/>
            <a:ext cx="5486400"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Protecting From Weeds</a:t>
            </a:r>
          </a:p>
        </p:txBody>
      </p:sp>
      <p:sp>
        <p:nvSpPr>
          <p:cNvPr id="402" name="Google Shape;402;p29"/>
          <p:cNvSpPr/>
          <p:nvPr/>
        </p:nvSpPr>
        <p:spPr>
          <a:xfrm>
            <a:off x="4507923" y="1420098"/>
            <a:ext cx="3671888" cy="768922"/>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Removal of weeds from the field is called weeding.</a:t>
            </a:r>
            <a:endParaRPr dirty="0">
              <a:solidFill>
                <a:schemeClr val="bg1"/>
              </a:solidFill>
            </a:endParaRPr>
          </a:p>
        </p:txBody>
      </p:sp>
      <p:pic>
        <p:nvPicPr>
          <p:cNvPr id="403" name="Google Shape;403;p29"/>
          <p:cNvPicPr preferRelativeResize="0"/>
          <p:nvPr/>
        </p:nvPicPr>
        <p:blipFill rotWithShape="1">
          <a:blip r:embed="rId3">
            <a:alphaModFix/>
          </a:blip>
          <a:srcRect/>
          <a:stretch/>
        </p:blipFill>
        <p:spPr>
          <a:xfrm>
            <a:off x="386079" y="1092864"/>
            <a:ext cx="4023360" cy="3108960"/>
          </a:xfrm>
          <a:prstGeom prst="rect">
            <a:avLst/>
          </a:prstGeom>
          <a:noFill/>
          <a:ln>
            <a:noFill/>
          </a:ln>
        </p:spPr>
      </p:pic>
      <p:sp>
        <p:nvSpPr>
          <p:cNvPr id="404" name="Google Shape;404;p29"/>
          <p:cNvSpPr/>
          <p:nvPr/>
        </p:nvSpPr>
        <p:spPr>
          <a:xfrm>
            <a:off x="4524664" y="2819405"/>
            <a:ext cx="3671888" cy="824340"/>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Undesirable plants which grow along with the crop.</a:t>
            </a:r>
            <a:endParaRPr dirty="0">
              <a:solidFill>
                <a:schemeClr val="bg1"/>
              </a:solidFill>
            </a:endParaRPr>
          </a:p>
        </p:txBody>
      </p:sp>
      <p:sp>
        <p:nvSpPr>
          <p:cNvPr id="405" name="Google Shape;405;p29"/>
          <p:cNvSpPr/>
          <p:nvPr/>
        </p:nvSpPr>
        <p:spPr>
          <a:xfrm>
            <a:off x="807169" y="4509091"/>
            <a:ext cx="7450137" cy="714076"/>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Compete for water, nutrients and space and affect their growth.</a:t>
            </a:r>
            <a:endParaRPr dirty="0">
              <a:solidFill>
                <a:schemeClr val="bg1"/>
              </a:solidFill>
            </a:endParaRPr>
          </a:p>
        </p:txBody>
      </p:sp>
      <p:sp>
        <p:nvSpPr>
          <p:cNvPr id="406" name="Google Shape;406;p29"/>
          <p:cNvSpPr/>
          <p:nvPr/>
        </p:nvSpPr>
        <p:spPr>
          <a:xfrm>
            <a:off x="819726" y="5561451"/>
            <a:ext cx="7409873" cy="700807"/>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bg1"/>
                </a:solidFill>
                <a:latin typeface="Calibri"/>
                <a:ea typeface="Calibri"/>
                <a:cs typeface="Calibri"/>
                <a:sym typeface="Calibri"/>
              </a:rPr>
              <a:t>E.g. </a:t>
            </a:r>
            <a:r>
              <a:rPr lang="en-US" sz="2400" b="1" dirty="0">
                <a:solidFill>
                  <a:schemeClr val="bg1"/>
                </a:solidFill>
                <a:latin typeface="Calibri"/>
                <a:ea typeface="Calibri"/>
                <a:cs typeface="Calibri"/>
                <a:sym typeface="Calibri"/>
              </a:rPr>
              <a:t>Grass, </a:t>
            </a:r>
            <a:r>
              <a:rPr lang="en-US" sz="2400" b="1" dirty="0" err="1">
                <a:solidFill>
                  <a:schemeClr val="bg1"/>
                </a:solidFill>
                <a:latin typeface="Calibri"/>
                <a:ea typeface="Calibri"/>
                <a:cs typeface="Calibri"/>
                <a:sym typeface="Calibri"/>
              </a:rPr>
              <a:t>Amaranthus</a:t>
            </a:r>
            <a:r>
              <a:rPr lang="en-US" sz="2400" b="1" dirty="0">
                <a:solidFill>
                  <a:schemeClr val="bg1"/>
                </a:solidFill>
                <a:latin typeface="Calibri"/>
                <a:ea typeface="Calibri"/>
                <a:cs typeface="Calibri"/>
                <a:sym typeface="Calibri"/>
              </a:rPr>
              <a:t> </a:t>
            </a:r>
            <a:r>
              <a:rPr lang="en-US" sz="2400" b="1" dirty="0" err="1">
                <a:solidFill>
                  <a:schemeClr val="bg1"/>
                </a:solidFill>
                <a:latin typeface="Calibri"/>
                <a:ea typeface="Calibri"/>
                <a:cs typeface="Calibri"/>
                <a:sym typeface="Calibri"/>
              </a:rPr>
              <a:t>Chenopodium</a:t>
            </a:r>
            <a:r>
              <a:rPr lang="en-US" sz="2400" b="1" dirty="0">
                <a:solidFill>
                  <a:schemeClr val="bg1"/>
                </a:solidFill>
                <a:latin typeface="Calibri"/>
                <a:ea typeface="Calibri"/>
                <a:cs typeface="Calibri"/>
                <a:sym typeface="Calibri"/>
              </a:rPr>
              <a:t>, Convolvulus, and </a:t>
            </a:r>
            <a:r>
              <a:rPr lang="en-US" sz="2400" b="1" dirty="0" err="1">
                <a:solidFill>
                  <a:schemeClr val="bg1"/>
                </a:solidFill>
                <a:latin typeface="Calibri"/>
                <a:ea typeface="Calibri"/>
                <a:cs typeface="Calibri"/>
                <a:sym typeface="Calibri"/>
              </a:rPr>
              <a:t>Avena</a:t>
            </a:r>
            <a:r>
              <a:rPr lang="en-US" sz="2400" b="1" dirty="0">
                <a:solidFill>
                  <a:schemeClr val="bg1"/>
                </a:solidFill>
                <a:latin typeface="Calibri"/>
                <a:ea typeface="Calibri"/>
                <a:cs typeface="Calibri"/>
                <a:sym typeface="Calibri"/>
              </a:rPr>
              <a:t>.</a:t>
            </a:r>
            <a:endParaRPr sz="2400"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04"/>
                                        </p:tgtEl>
                                        <p:attrNameLst>
                                          <p:attrName>style.visibility</p:attrName>
                                        </p:attrNameLst>
                                      </p:cBhvr>
                                      <p:to>
                                        <p:strVal val="visible"/>
                                      </p:to>
                                    </p:set>
                                    <p:animEffect transition="in" filter="fade">
                                      <p:cBhvr>
                                        <p:cTn id="11" dur="1000"/>
                                        <p:tgtEl>
                                          <p:spTgt spid="40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05"/>
                                        </p:tgtEl>
                                        <p:attrNameLst>
                                          <p:attrName>style.visibility</p:attrName>
                                        </p:attrNameLst>
                                      </p:cBhvr>
                                      <p:to>
                                        <p:strVal val="visible"/>
                                      </p:to>
                                    </p:set>
                                    <p:animEffect transition="in" filter="fade">
                                      <p:cBhvr>
                                        <p:cTn id="15" dur="1000"/>
                                        <p:tgtEl>
                                          <p:spTgt spid="405"/>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0"/>
          <p:cNvSpPr txBox="1"/>
          <p:nvPr/>
        </p:nvSpPr>
        <p:spPr>
          <a:xfrm>
            <a:off x="1496269" y="69703"/>
            <a:ext cx="5869854"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Methods of Weeding</a:t>
            </a:r>
          </a:p>
        </p:txBody>
      </p:sp>
      <p:sp>
        <p:nvSpPr>
          <p:cNvPr id="422" name="Google Shape;422;p30"/>
          <p:cNvSpPr txBox="1"/>
          <p:nvPr/>
        </p:nvSpPr>
        <p:spPr>
          <a:xfrm>
            <a:off x="369871" y="3327396"/>
            <a:ext cx="1958980" cy="2677616"/>
          </a:xfrm>
          <a:prstGeom prst="rect">
            <a:avLst/>
          </a:prstGeom>
          <a:solidFill>
            <a:schemeClr val="accent6">
              <a:lumMod val="7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bg1"/>
                </a:solidFill>
                <a:latin typeface="Calibri"/>
                <a:ea typeface="Calibri"/>
                <a:cs typeface="Calibri"/>
                <a:sym typeface="Calibri"/>
              </a:rPr>
              <a:t>Weeds may be removed manually by uprooting them by hand or by using some tools.</a:t>
            </a:r>
            <a:endParaRPr dirty="0">
              <a:solidFill>
                <a:schemeClr val="bg1"/>
              </a:solidFill>
            </a:endParaRPr>
          </a:p>
        </p:txBody>
      </p:sp>
      <p:sp>
        <p:nvSpPr>
          <p:cNvPr id="423" name="Google Shape;423;p30"/>
          <p:cNvSpPr txBox="1"/>
          <p:nvPr/>
        </p:nvSpPr>
        <p:spPr>
          <a:xfrm>
            <a:off x="2512993" y="3316283"/>
            <a:ext cx="3587765" cy="2985392"/>
          </a:xfrm>
          <a:prstGeom prst="rect">
            <a:avLst/>
          </a:prstGeom>
          <a:solidFill>
            <a:srgbClr val="00B050"/>
          </a:solidFill>
          <a:ln>
            <a:noFill/>
          </a:ln>
        </p:spPr>
        <p:txBody>
          <a:bodyPr spcFirstLastPara="1" wrap="square" lIns="91425" tIns="45700" rIns="91425" bIns="45700" anchor="t" anchorCtr="0">
            <a:spAutoFit/>
          </a:bodyPr>
          <a:lstStyle/>
          <a:p>
            <a:pPr marL="171450" lvl="0" indent="-171450">
              <a:spcBef>
                <a:spcPts val="600"/>
              </a:spcBef>
              <a:spcAft>
                <a:spcPts val="600"/>
              </a:spcAft>
              <a:buClr>
                <a:schemeClr val="bg1"/>
              </a:buClr>
              <a:buSzPts val="2400"/>
              <a:buFont typeface="Arial"/>
              <a:buChar char="•"/>
            </a:pPr>
            <a:r>
              <a:rPr lang="en-US" sz="2400" dirty="0">
                <a:solidFill>
                  <a:schemeClr val="bg1"/>
                </a:solidFill>
                <a:latin typeface="Calibri" pitchFamily="34" charset="0"/>
                <a:ea typeface="Calibri"/>
                <a:cs typeface="Calibri" pitchFamily="34" charset="0"/>
                <a:sym typeface="Calibri"/>
              </a:rPr>
              <a:t>Weeds are removed by chemical called ‘</a:t>
            </a:r>
            <a:r>
              <a:rPr lang="en-US" sz="2400" dirty="0" err="1">
                <a:solidFill>
                  <a:schemeClr val="bg1"/>
                </a:solidFill>
                <a:latin typeface="Calibri" pitchFamily="34" charset="0"/>
                <a:ea typeface="Calibri"/>
                <a:cs typeface="Calibri" pitchFamily="34" charset="0"/>
                <a:sym typeface="Calibri"/>
              </a:rPr>
              <a:t>weedicides</a:t>
            </a:r>
            <a:r>
              <a:rPr lang="en-US" sz="2400" dirty="0">
                <a:solidFill>
                  <a:schemeClr val="bg1"/>
                </a:solidFill>
                <a:latin typeface="Calibri" pitchFamily="34" charset="0"/>
                <a:ea typeface="Calibri"/>
                <a:cs typeface="Calibri" pitchFamily="34" charset="0"/>
                <a:sym typeface="Calibri"/>
              </a:rPr>
              <a:t>’ which  destroy the weeds only. </a:t>
            </a:r>
            <a:endParaRPr sz="2400" dirty="0">
              <a:solidFill>
                <a:schemeClr val="bg1"/>
              </a:solidFill>
              <a:latin typeface="Calibri" pitchFamily="34" charset="0"/>
              <a:cs typeface="Calibri" pitchFamily="34" charset="0"/>
            </a:endParaRPr>
          </a:p>
          <a:p>
            <a:pPr marL="171450" marR="0" lvl="0" indent="-171450" algn="l" rtl="0">
              <a:spcBef>
                <a:spcPts val="600"/>
              </a:spcBef>
              <a:spcAft>
                <a:spcPts val="600"/>
              </a:spcAft>
              <a:buClr>
                <a:schemeClr val="bg1"/>
              </a:buClr>
              <a:buSzPts val="2400"/>
              <a:buFont typeface="Arial"/>
              <a:buChar char="•"/>
            </a:pPr>
            <a:r>
              <a:rPr lang="en-US" sz="2400" dirty="0">
                <a:solidFill>
                  <a:schemeClr val="bg1"/>
                </a:solidFill>
                <a:latin typeface="Calibri" pitchFamily="34" charset="0"/>
                <a:ea typeface="Calibri"/>
                <a:cs typeface="Calibri" pitchFamily="34" charset="0"/>
                <a:sym typeface="Calibri"/>
              </a:rPr>
              <a:t>E.g. </a:t>
            </a:r>
            <a:r>
              <a:rPr lang="en-US" sz="2400" dirty="0" err="1">
                <a:solidFill>
                  <a:schemeClr val="bg1"/>
                </a:solidFill>
                <a:latin typeface="Calibri" pitchFamily="34" charset="0"/>
                <a:ea typeface="Calibri"/>
                <a:cs typeface="Calibri" pitchFamily="34" charset="0"/>
                <a:sym typeface="Calibri"/>
              </a:rPr>
              <a:t>Dalapon</a:t>
            </a:r>
            <a:r>
              <a:rPr lang="en-US" sz="2400" dirty="0">
                <a:solidFill>
                  <a:schemeClr val="bg1"/>
                </a:solidFill>
                <a:latin typeface="Calibri" pitchFamily="34" charset="0"/>
                <a:ea typeface="Calibri"/>
                <a:cs typeface="Calibri" pitchFamily="34" charset="0"/>
                <a:sym typeface="Calibri"/>
              </a:rPr>
              <a:t>, </a:t>
            </a:r>
            <a:r>
              <a:rPr lang="en-US" sz="2400" dirty="0" err="1">
                <a:solidFill>
                  <a:schemeClr val="bg1"/>
                </a:solidFill>
                <a:latin typeface="Calibri" pitchFamily="34" charset="0"/>
                <a:ea typeface="Calibri"/>
                <a:cs typeface="Calibri" pitchFamily="34" charset="0"/>
                <a:sym typeface="Calibri"/>
              </a:rPr>
              <a:t>metachlor</a:t>
            </a:r>
            <a:r>
              <a:rPr lang="en-US" sz="2400" dirty="0">
                <a:solidFill>
                  <a:schemeClr val="bg1"/>
                </a:solidFill>
                <a:latin typeface="Calibri" pitchFamily="34" charset="0"/>
                <a:ea typeface="Calibri"/>
                <a:cs typeface="Calibri" pitchFamily="34" charset="0"/>
                <a:sym typeface="Calibri"/>
              </a:rPr>
              <a:t>, 2-4-Dichlorophenoxy-acetic acid.</a:t>
            </a:r>
            <a:endParaRPr sz="2400" dirty="0">
              <a:solidFill>
                <a:schemeClr val="bg1"/>
              </a:solidFill>
              <a:latin typeface="Calibri" pitchFamily="34" charset="0"/>
              <a:cs typeface="Calibri" pitchFamily="34" charset="0"/>
            </a:endParaRPr>
          </a:p>
        </p:txBody>
      </p:sp>
      <p:pic>
        <p:nvPicPr>
          <p:cNvPr id="424" name="Google Shape;424;p30"/>
          <p:cNvPicPr preferRelativeResize="0"/>
          <p:nvPr/>
        </p:nvPicPr>
        <p:blipFill rotWithShape="1">
          <a:blip r:embed="rId3">
            <a:alphaModFix/>
          </a:blip>
          <a:srcRect/>
          <a:stretch/>
        </p:blipFill>
        <p:spPr>
          <a:xfrm>
            <a:off x="6138853" y="1074743"/>
            <a:ext cx="2926080" cy="3017520"/>
          </a:xfrm>
          <a:prstGeom prst="rect">
            <a:avLst/>
          </a:prstGeom>
          <a:noFill/>
          <a:ln>
            <a:noFill/>
          </a:ln>
        </p:spPr>
      </p:pic>
      <p:graphicFrame>
        <p:nvGraphicFramePr>
          <p:cNvPr id="15" name="Diagram 14"/>
          <p:cNvGraphicFramePr/>
          <p:nvPr/>
        </p:nvGraphicFramePr>
        <p:xfrm>
          <a:off x="-1728" y="1017732"/>
          <a:ext cx="5073786" cy="218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graphicEl>
                                              <a:dgm id="{12284D12-74AB-470E-8786-2B30B6BB1AC0}"/>
                                            </p:graphicEl>
                                          </p:spTgt>
                                        </p:tgtEl>
                                        <p:attrNameLst>
                                          <p:attrName>style.visibility</p:attrName>
                                        </p:attrNameLst>
                                      </p:cBhvr>
                                      <p:to>
                                        <p:strVal val="visible"/>
                                      </p:to>
                                    </p:set>
                                    <p:animEffect transition="in" filter="wipe(up)">
                                      <p:cBhvr>
                                        <p:cTn id="7" dur="1000"/>
                                        <p:tgtEl>
                                          <p:spTgt spid="15">
                                            <p:graphicEl>
                                              <a:dgm id="{12284D12-74AB-470E-8786-2B30B6BB1AC0}"/>
                                            </p:graphic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5">
                                            <p:graphicEl>
                                              <a:dgm id="{D6E73771-94F6-481F-896B-1C867C5B5DFC}"/>
                                            </p:graphicEl>
                                          </p:spTgt>
                                        </p:tgtEl>
                                        <p:attrNameLst>
                                          <p:attrName>style.visibility</p:attrName>
                                        </p:attrNameLst>
                                      </p:cBhvr>
                                      <p:to>
                                        <p:strVal val="visible"/>
                                      </p:to>
                                    </p:set>
                                    <p:animEffect transition="in" filter="wipe(up)">
                                      <p:cBhvr>
                                        <p:cTn id="11" dur="1000"/>
                                        <p:tgtEl>
                                          <p:spTgt spid="15">
                                            <p:graphicEl>
                                              <a:dgm id="{D6E73771-94F6-481F-896B-1C867C5B5DFC}"/>
                                            </p:graphic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15">
                                            <p:graphicEl>
                                              <a:dgm id="{A7FBD99E-0595-4BB5-B406-5DF281405744}"/>
                                            </p:graphicEl>
                                          </p:spTgt>
                                        </p:tgtEl>
                                        <p:attrNameLst>
                                          <p:attrName>style.visibility</p:attrName>
                                        </p:attrNameLst>
                                      </p:cBhvr>
                                      <p:to>
                                        <p:strVal val="visible"/>
                                      </p:to>
                                    </p:set>
                                    <p:animEffect transition="in" filter="wipe(up)">
                                      <p:cBhvr>
                                        <p:cTn id="15" dur="1000"/>
                                        <p:tgtEl>
                                          <p:spTgt spid="15">
                                            <p:graphicEl>
                                              <a:dgm id="{A7FBD99E-0595-4BB5-B406-5DF281405744}"/>
                                            </p:graphicEl>
                                          </p:spTgt>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422"/>
                                        </p:tgtEl>
                                        <p:attrNameLst>
                                          <p:attrName>style.visibility</p:attrName>
                                        </p:attrNameLst>
                                      </p:cBhvr>
                                      <p:to>
                                        <p:strVal val="visible"/>
                                      </p:to>
                                    </p:set>
                                    <p:animEffect transition="in" filter="fade">
                                      <p:cBhvr>
                                        <p:cTn id="19" dur="500"/>
                                        <p:tgtEl>
                                          <p:spTgt spid="4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graphicEl>
                                              <a:dgm id="{275D3F66-D893-4417-8C62-0A95AE8F54C3}"/>
                                            </p:graphicEl>
                                          </p:spTgt>
                                        </p:tgtEl>
                                        <p:attrNameLst>
                                          <p:attrName>style.visibility</p:attrName>
                                        </p:attrNameLst>
                                      </p:cBhvr>
                                      <p:to>
                                        <p:strVal val="visible"/>
                                      </p:to>
                                    </p:set>
                                    <p:animEffect transition="in" filter="wipe(up)">
                                      <p:cBhvr>
                                        <p:cTn id="24" dur="1000"/>
                                        <p:tgtEl>
                                          <p:spTgt spid="15">
                                            <p:graphicEl>
                                              <a:dgm id="{275D3F66-D893-4417-8C62-0A95AE8F54C3}"/>
                                            </p:graphicEl>
                                          </p:spTgt>
                                        </p:tgtEl>
                                      </p:cBhvr>
                                    </p:animEffect>
                                  </p:childTnLst>
                                </p:cTn>
                              </p:par>
                            </p:childTnLst>
                          </p:cTn>
                        </p:par>
                        <p:par>
                          <p:cTn id="25" fill="hold">
                            <p:stCondLst>
                              <p:cond delay="1000"/>
                            </p:stCondLst>
                            <p:childTnLst>
                              <p:par>
                                <p:cTn id="26" presetID="22" presetClass="entr" presetSubtype="1" fill="hold" grpId="0" nodeType="afterEffect">
                                  <p:stCondLst>
                                    <p:cond delay="500"/>
                                  </p:stCondLst>
                                  <p:childTnLst>
                                    <p:set>
                                      <p:cBhvr>
                                        <p:cTn id="27" dur="1" fill="hold">
                                          <p:stCondLst>
                                            <p:cond delay="0"/>
                                          </p:stCondLst>
                                        </p:cTn>
                                        <p:tgtEl>
                                          <p:spTgt spid="15">
                                            <p:graphicEl>
                                              <a:dgm id="{6D5862E4-6A4B-43F3-99DF-298037F55C87}"/>
                                            </p:graphicEl>
                                          </p:spTgt>
                                        </p:tgtEl>
                                        <p:attrNameLst>
                                          <p:attrName>style.visibility</p:attrName>
                                        </p:attrNameLst>
                                      </p:cBhvr>
                                      <p:to>
                                        <p:strVal val="visible"/>
                                      </p:to>
                                    </p:set>
                                    <p:animEffect transition="in" filter="wipe(up)">
                                      <p:cBhvr>
                                        <p:cTn id="28" dur="1000"/>
                                        <p:tgtEl>
                                          <p:spTgt spid="15">
                                            <p:graphicEl>
                                              <a:dgm id="{6D5862E4-6A4B-43F3-99DF-298037F55C87}"/>
                                            </p:graphicEl>
                                          </p:spTgt>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423"/>
                                        </p:tgtEl>
                                        <p:attrNameLst>
                                          <p:attrName>style.visibility</p:attrName>
                                        </p:attrNameLst>
                                      </p:cBhvr>
                                      <p:to>
                                        <p:strVal val="visible"/>
                                      </p:to>
                                    </p:set>
                                    <p:animEffect transition="in" filter="fade">
                                      <p:cBhvr>
                                        <p:cTn id="32"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txBox="1"/>
          <p:nvPr/>
        </p:nvSpPr>
        <p:spPr>
          <a:xfrm>
            <a:off x="1925783" y="166688"/>
            <a:ext cx="5430982"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Methods of Weeding</a:t>
            </a:r>
          </a:p>
        </p:txBody>
      </p:sp>
      <p:graphicFrame>
        <p:nvGraphicFramePr>
          <p:cNvPr id="18" name="Diagram 17"/>
          <p:cNvGraphicFramePr/>
          <p:nvPr/>
        </p:nvGraphicFramePr>
        <p:xfrm>
          <a:off x="678863" y="1258448"/>
          <a:ext cx="7523019" cy="5045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graphicEl>
                                              <a:dgm id="{467AAE20-8751-48AC-976D-D789D6F95E4C}"/>
                                            </p:graphicEl>
                                          </p:spTgt>
                                        </p:tgtEl>
                                        <p:attrNameLst>
                                          <p:attrName>style.visibility</p:attrName>
                                        </p:attrNameLst>
                                      </p:cBhvr>
                                      <p:to>
                                        <p:strVal val="visible"/>
                                      </p:to>
                                    </p:set>
                                    <p:animEffect transition="in" filter="wipe(up)">
                                      <p:cBhvr>
                                        <p:cTn id="7" dur="1000"/>
                                        <p:tgtEl>
                                          <p:spTgt spid="18">
                                            <p:graphicEl>
                                              <a:dgm id="{467AAE20-8751-48AC-976D-D789D6F95E4C}"/>
                                            </p:graphic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8">
                                            <p:graphicEl>
                                              <a:dgm id="{189A5C0B-28FA-406E-968E-D5D186B843EE}"/>
                                            </p:graphicEl>
                                          </p:spTgt>
                                        </p:tgtEl>
                                        <p:attrNameLst>
                                          <p:attrName>style.visibility</p:attrName>
                                        </p:attrNameLst>
                                      </p:cBhvr>
                                      <p:to>
                                        <p:strVal val="visible"/>
                                      </p:to>
                                    </p:set>
                                    <p:animEffect transition="in" filter="wipe(up)">
                                      <p:cBhvr>
                                        <p:cTn id="11" dur="1000"/>
                                        <p:tgtEl>
                                          <p:spTgt spid="18">
                                            <p:graphicEl>
                                              <a:dgm id="{189A5C0B-28FA-406E-968E-D5D186B843EE}"/>
                                            </p:graphic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18">
                                            <p:graphicEl>
                                              <a:dgm id="{7414DE31-B9FA-4993-8F5C-E35275B5DCCF}"/>
                                            </p:graphicEl>
                                          </p:spTgt>
                                        </p:tgtEl>
                                        <p:attrNameLst>
                                          <p:attrName>style.visibility</p:attrName>
                                        </p:attrNameLst>
                                      </p:cBhvr>
                                      <p:to>
                                        <p:strVal val="visible"/>
                                      </p:to>
                                    </p:set>
                                    <p:animEffect transition="in" filter="wipe(up)">
                                      <p:cBhvr>
                                        <p:cTn id="15" dur="1000"/>
                                        <p:tgtEl>
                                          <p:spTgt spid="18">
                                            <p:graphicEl>
                                              <a:dgm id="{7414DE31-B9FA-4993-8F5C-E35275B5DCCF}"/>
                                            </p:graphic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18">
                                            <p:graphicEl>
                                              <a:dgm id="{3E553F3B-DB64-4B8E-8AC2-A9DC88B391A4}"/>
                                            </p:graphicEl>
                                          </p:spTgt>
                                        </p:tgtEl>
                                        <p:attrNameLst>
                                          <p:attrName>style.visibility</p:attrName>
                                        </p:attrNameLst>
                                      </p:cBhvr>
                                      <p:to>
                                        <p:strVal val="visible"/>
                                      </p:to>
                                    </p:set>
                                    <p:animEffect transition="in" filter="wipe(up)">
                                      <p:cBhvr>
                                        <p:cTn id="19" dur="1000"/>
                                        <p:tgtEl>
                                          <p:spTgt spid="18">
                                            <p:graphicEl>
                                              <a:dgm id="{3E553F3B-DB64-4B8E-8AC2-A9DC88B391A4}"/>
                                            </p:graphicEl>
                                          </p:spTgt>
                                        </p:tgtEl>
                                      </p:cBhvr>
                                    </p:animEffect>
                                  </p:childTnLst>
                                </p:cTn>
                              </p:par>
                            </p:childTnLst>
                          </p:cTn>
                        </p:par>
                        <p:par>
                          <p:cTn id="20" fill="hold">
                            <p:stCondLst>
                              <p:cond delay="5500"/>
                            </p:stCondLst>
                            <p:childTnLst>
                              <p:par>
                                <p:cTn id="21" presetID="22" presetClass="entr" presetSubtype="1" fill="hold" grpId="0" nodeType="afterEffect">
                                  <p:stCondLst>
                                    <p:cond delay="500"/>
                                  </p:stCondLst>
                                  <p:childTnLst>
                                    <p:set>
                                      <p:cBhvr>
                                        <p:cTn id="22" dur="1" fill="hold">
                                          <p:stCondLst>
                                            <p:cond delay="0"/>
                                          </p:stCondLst>
                                        </p:cTn>
                                        <p:tgtEl>
                                          <p:spTgt spid="18">
                                            <p:graphicEl>
                                              <a:dgm id="{9077681D-CA3A-4AB1-A96A-B1F98C65C9B3}"/>
                                            </p:graphicEl>
                                          </p:spTgt>
                                        </p:tgtEl>
                                        <p:attrNameLst>
                                          <p:attrName>style.visibility</p:attrName>
                                        </p:attrNameLst>
                                      </p:cBhvr>
                                      <p:to>
                                        <p:strVal val="visible"/>
                                      </p:to>
                                    </p:set>
                                    <p:animEffect transition="in" filter="wipe(up)">
                                      <p:cBhvr>
                                        <p:cTn id="23" dur="1000"/>
                                        <p:tgtEl>
                                          <p:spTgt spid="18">
                                            <p:graphicEl>
                                              <a:dgm id="{9077681D-CA3A-4AB1-A96A-B1F98C65C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p:nvPr/>
        </p:nvSpPr>
        <p:spPr>
          <a:xfrm>
            <a:off x="1981175" y="83558"/>
            <a:ext cx="5301818"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Weedicides</a:t>
            </a:r>
          </a:p>
        </p:txBody>
      </p:sp>
      <p:sp>
        <p:nvSpPr>
          <p:cNvPr id="452" name="Google Shape;452;p32"/>
          <p:cNvSpPr/>
          <p:nvPr/>
        </p:nvSpPr>
        <p:spPr>
          <a:xfrm>
            <a:off x="468180" y="1196975"/>
            <a:ext cx="2951163" cy="936625"/>
          </a:xfrm>
          <a:prstGeom prst="homePlate">
            <a:avLst>
              <a:gd name="adj" fmla="val 50000"/>
            </a:avLst>
          </a:prstGeom>
          <a:solidFill>
            <a:schemeClr val="accent6">
              <a:lumMod val="75000"/>
            </a:schemeClr>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Do not destroy crops.</a:t>
            </a:r>
            <a:endParaRPr>
              <a:solidFill>
                <a:schemeClr val="bg1"/>
              </a:solidFill>
            </a:endParaRPr>
          </a:p>
        </p:txBody>
      </p:sp>
      <p:sp>
        <p:nvSpPr>
          <p:cNvPr id="453" name="Google Shape;453;p32"/>
          <p:cNvSpPr/>
          <p:nvPr/>
        </p:nvSpPr>
        <p:spPr>
          <a:xfrm>
            <a:off x="1547813" y="2399140"/>
            <a:ext cx="2952750" cy="1079500"/>
          </a:xfrm>
          <a:prstGeom prst="homePlate">
            <a:avLst>
              <a:gd name="adj" fmla="val 50000"/>
            </a:avLst>
          </a:prstGeom>
          <a:solidFill>
            <a:schemeClr val="accent6">
              <a:lumMod val="75000"/>
            </a:schemeClr>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Applied before the weeds produce flower or seeds.</a:t>
            </a:r>
            <a:endParaRPr dirty="0">
              <a:solidFill>
                <a:schemeClr val="bg1"/>
              </a:solidFill>
            </a:endParaRPr>
          </a:p>
        </p:txBody>
      </p:sp>
      <p:sp>
        <p:nvSpPr>
          <p:cNvPr id="454" name="Google Shape;454;p32"/>
          <p:cNvSpPr/>
          <p:nvPr/>
        </p:nvSpPr>
        <p:spPr>
          <a:xfrm>
            <a:off x="3104428" y="3755873"/>
            <a:ext cx="2952750" cy="1079500"/>
          </a:xfrm>
          <a:prstGeom prst="homePlate">
            <a:avLst>
              <a:gd name="adj" fmla="val 50000"/>
            </a:avLst>
          </a:prstGeom>
          <a:solidFill>
            <a:schemeClr val="accent6">
              <a:lumMod val="75000"/>
            </a:schemeClr>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Care must be taken while applying weedicides.</a:t>
            </a:r>
            <a:endParaRPr>
              <a:solidFill>
                <a:schemeClr val="bg1"/>
              </a:solidFill>
            </a:endParaRPr>
          </a:p>
        </p:txBody>
      </p:sp>
      <p:sp>
        <p:nvSpPr>
          <p:cNvPr id="455" name="Google Shape;455;p32"/>
          <p:cNvSpPr/>
          <p:nvPr/>
        </p:nvSpPr>
        <p:spPr>
          <a:xfrm>
            <a:off x="4906948" y="5120548"/>
            <a:ext cx="3095625" cy="1223962"/>
          </a:xfrm>
          <a:prstGeom prst="homePlate">
            <a:avLst>
              <a:gd name="adj" fmla="val 50000"/>
            </a:avLst>
          </a:prstGeom>
          <a:solidFill>
            <a:schemeClr val="accent6">
              <a:lumMod val="75000"/>
            </a:schemeClr>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Can adversely affect the health of the farmers using it.</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53"/>
                                        </p:tgtEl>
                                        <p:attrNameLst>
                                          <p:attrName>style.visibility</p:attrName>
                                        </p:attrNameLst>
                                      </p:cBhvr>
                                      <p:to>
                                        <p:strVal val="visible"/>
                                      </p:to>
                                    </p:set>
                                    <p:animEffect transition="in" filter="fade">
                                      <p:cBhvr>
                                        <p:cTn id="11" dur="500"/>
                                        <p:tgtEl>
                                          <p:spTgt spid="453"/>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500"/>
                                        <p:tgtEl>
                                          <p:spTgt spid="454"/>
                                        </p:tgtEl>
                                      </p:cBhvr>
                                    </p:animEffect>
                                  </p:childTnLst>
                                </p:cTn>
                              </p:par>
                            </p:childTnLst>
                          </p:cTn>
                        </p:par>
                        <p:par>
                          <p:cTn id="16" fill="hold">
                            <p:stCondLst>
                              <p:cond delay="2750"/>
                            </p:stCondLst>
                            <p:childTnLst>
                              <p:par>
                                <p:cTn id="17" presetID="10" presetClass="entr" presetSubtype="0" fill="hold" nodeType="afterEffect">
                                  <p:stCondLst>
                                    <p:cond delay="500"/>
                                  </p:stCondLst>
                                  <p:childTnLst>
                                    <p:set>
                                      <p:cBhvr>
                                        <p:cTn id="18" dur="1" fill="hold">
                                          <p:stCondLst>
                                            <p:cond delay="0"/>
                                          </p:stCondLst>
                                        </p:cTn>
                                        <p:tgtEl>
                                          <p:spTgt spid="455"/>
                                        </p:tgtEl>
                                        <p:attrNameLst>
                                          <p:attrName>style.visibility</p:attrName>
                                        </p:attrNameLst>
                                      </p:cBhvr>
                                      <p:to>
                                        <p:strVal val="visible"/>
                                      </p:to>
                                    </p:set>
                                    <p:animEffect transition="in" filter="fade">
                                      <p:cBhvr>
                                        <p:cTn id="19"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3"/>
          <p:cNvSpPr txBox="1"/>
          <p:nvPr/>
        </p:nvSpPr>
        <p:spPr>
          <a:xfrm>
            <a:off x="484897" y="96985"/>
            <a:ext cx="7398339"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dirty="0">
                <a:solidFill>
                  <a:schemeClr val="dk1"/>
                </a:solidFill>
                <a:latin typeface="Calibri"/>
                <a:ea typeface="Calibri"/>
                <a:cs typeface="Calibri"/>
                <a:sym typeface="Calibri"/>
              </a:rPr>
              <a:t>Harvesting – Next step after Weeding</a:t>
            </a:r>
          </a:p>
        </p:txBody>
      </p:sp>
      <p:pic>
        <p:nvPicPr>
          <p:cNvPr id="462" name="Google Shape;462;p33" descr="Asset Image Loading...."/>
          <p:cNvPicPr preferRelativeResize="0"/>
          <p:nvPr/>
        </p:nvPicPr>
        <p:blipFill rotWithShape="1">
          <a:blip r:embed="rId3">
            <a:alphaModFix/>
          </a:blip>
          <a:srcRect/>
          <a:stretch/>
        </p:blipFill>
        <p:spPr>
          <a:xfrm>
            <a:off x="4550641" y="1232307"/>
            <a:ext cx="4480560" cy="3474720"/>
          </a:xfrm>
          <a:prstGeom prst="rect">
            <a:avLst/>
          </a:prstGeom>
          <a:noFill/>
          <a:ln>
            <a:noFill/>
          </a:ln>
        </p:spPr>
      </p:pic>
      <p:sp>
        <p:nvSpPr>
          <p:cNvPr id="10" name="Google Shape;402;p29"/>
          <p:cNvSpPr/>
          <p:nvPr/>
        </p:nvSpPr>
        <p:spPr>
          <a:xfrm>
            <a:off x="711772" y="1517082"/>
            <a:ext cx="3671888" cy="768922"/>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lvl="0"/>
            <a:r>
              <a:rPr lang="en-US" sz="2400" b="1" dirty="0">
                <a:solidFill>
                  <a:schemeClr val="bg1"/>
                </a:solidFill>
                <a:latin typeface="Calibri"/>
                <a:ea typeface="Calibri"/>
                <a:cs typeface="Calibri"/>
                <a:sym typeface="Calibri"/>
              </a:rPr>
              <a:t>Takes 3 to 4 months before a cereal crop matures.</a:t>
            </a:r>
            <a:endParaRPr dirty="0">
              <a:solidFill>
                <a:schemeClr val="bg1"/>
              </a:solidFill>
            </a:endParaRPr>
          </a:p>
        </p:txBody>
      </p:sp>
      <p:sp>
        <p:nvSpPr>
          <p:cNvPr id="11" name="Google Shape;402;p29"/>
          <p:cNvSpPr/>
          <p:nvPr/>
        </p:nvSpPr>
        <p:spPr>
          <a:xfrm>
            <a:off x="748140" y="3054943"/>
            <a:ext cx="3671888" cy="768922"/>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lvl="0"/>
            <a:r>
              <a:rPr lang="en-US" sz="2400" b="1" dirty="0">
                <a:solidFill>
                  <a:schemeClr val="bg1"/>
                </a:solidFill>
                <a:latin typeface="Calibri"/>
                <a:ea typeface="Calibri"/>
                <a:cs typeface="Calibri"/>
                <a:sym typeface="Calibri"/>
              </a:rPr>
              <a:t>Either pulled off or cut very close to the ground. </a:t>
            </a:r>
            <a:endParaRPr lang="en-US" sz="2400" dirty="0">
              <a:solidFill>
                <a:schemeClr val="bg1"/>
              </a:solidFill>
            </a:endParaRPr>
          </a:p>
        </p:txBody>
      </p:sp>
      <p:sp>
        <p:nvSpPr>
          <p:cNvPr id="13" name="Google Shape;402;p29"/>
          <p:cNvSpPr/>
          <p:nvPr/>
        </p:nvSpPr>
        <p:spPr>
          <a:xfrm>
            <a:off x="803554" y="4966861"/>
            <a:ext cx="7620009" cy="1170702"/>
          </a:xfrm>
          <a:prstGeom prst="rect">
            <a:avLst/>
          </a:prstGeom>
          <a:solidFill>
            <a:srgbClr val="00B050"/>
          </a:solidFill>
          <a:ln w="381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ctr" anchorCtr="0">
            <a:noAutofit/>
          </a:bodyPr>
          <a:lstStyle/>
          <a:p>
            <a:pPr lvl="0"/>
            <a:r>
              <a:rPr lang="en-US" sz="2400" b="1" dirty="0">
                <a:solidFill>
                  <a:schemeClr val="bg1"/>
                </a:solidFill>
                <a:latin typeface="Calibri"/>
                <a:ea typeface="Calibri"/>
                <a:cs typeface="Calibri"/>
                <a:sym typeface="Calibri"/>
              </a:rPr>
              <a:t>Removal of entire plant or economic parts such as grain, seed, leaf and root after maturity from the field is called as harvesting.</a:t>
            </a:r>
            <a:endParaRPr lang="en-US" sz="2400"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4"/>
          <p:cNvSpPr txBox="1"/>
          <p:nvPr/>
        </p:nvSpPr>
        <p:spPr>
          <a:xfrm>
            <a:off x="2036601" y="97413"/>
            <a:ext cx="4987636"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dirty="0">
                <a:solidFill>
                  <a:schemeClr val="dk1"/>
                </a:solidFill>
                <a:latin typeface="Calibri"/>
                <a:ea typeface="Calibri"/>
                <a:cs typeface="Calibri"/>
                <a:sym typeface="Calibri"/>
              </a:rPr>
              <a:t>Harvesting - Manual</a:t>
            </a:r>
          </a:p>
        </p:txBody>
      </p:sp>
      <p:sp>
        <p:nvSpPr>
          <p:cNvPr id="474" name="Google Shape;474;p34"/>
          <p:cNvSpPr txBox="1"/>
          <p:nvPr/>
        </p:nvSpPr>
        <p:spPr>
          <a:xfrm>
            <a:off x="1050072" y="1141556"/>
            <a:ext cx="694401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Harvesting is done either </a:t>
            </a:r>
            <a:r>
              <a:rPr lang="en-US" sz="2400" b="1" dirty="0">
                <a:solidFill>
                  <a:schemeClr val="dk1"/>
                </a:solidFill>
                <a:latin typeface="Calibri"/>
                <a:ea typeface="Calibri"/>
                <a:cs typeface="Calibri"/>
                <a:sym typeface="Calibri"/>
              </a:rPr>
              <a:t>manually or by mechanical means</a:t>
            </a:r>
            <a:r>
              <a:rPr lang="en-US" sz="2400" dirty="0">
                <a:solidFill>
                  <a:schemeClr val="dk1"/>
                </a:solidFill>
                <a:latin typeface="Calibri"/>
                <a:ea typeface="Calibri"/>
                <a:cs typeface="Calibri"/>
                <a:sym typeface="Calibri"/>
              </a:rPr>
              <a:t>.</a:t>
            </a:r>
            <a:endParaRPr dirty="0"/>
          </a:p>
        </p:txBody>
      </p:sp>
      <p:pic>
        <p:nvPicPr>
          <p:cNvPr id="476" name="Google Shape;476;p34"/>
          <p:cNvPicPr preferRelativeResize="0"/>
          <p:nvPr/>
        </p:nvPicPr>
        <p:blipFill rotWithShape="1">
          <a:blip r:embed="rId3">
            <a:alphaModFix/>
          </a:blip>
          <a:srcRect/>
          <a:stretch/>
        </p:blipFill>
        <p:spPr>
          <a:xfrm>
            <a:off x="1372855" y="2208721"/>
            <a:ext cx="3291840" cy="4206240"/>
          </a:xfrm>
          <a:prstGeom prst="rect">
            <a:avLst/>
          </a:prstGeom>
          <a:noFill/>
          <a:ln>
            <a:noFill/>
          </a:ln>
        </p:spPr>
      </p:pic>
      <p:sp>
        <p:nvSpPr>
          <p:cNvPr id="479" name="Google Shape;479;p34"/>
          <p:cNvSpPr txBox="1"/>
          <p:nvPr/>
        </p:nvSpPr>
        <p:spPr>
          <a:xfrm>
            <a:off x="5142203" y="3378068"/>
            <a:ext cx="2034453" cy="1384954"/>
          </a:xfrm>
          <a:prstGeom prst="rect">
            <a:avLst/>
          </a:prstGeom>
          <a:solidFill>
            <a:srgbClr val="C987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bg1"/>
                </a:solidFill>
                <a:latin typeface="Calibri"/>
                <a:ea typeface="Calibri"/>
                <a:cs typeface="Calibri"/>
                <a:sym typeface="Calibri"/>
              </a:rPr>
              <a:t>Sickle </a:t>
            </a:r>
          </a:p>
          <a:p>
            <a:pPr marL="0" marR="0" lvl="0" indent="0" algn="ctr" rtl="0">
              <a:spcBef>
                <a:spcPts val="0"/>
              </a:spcBef>
              <a:spcAft>
                <a:spcPts val="0"/>
              </a:spcAft>
              <a:buNone/>
            </a:pPr>
            <a:r>
              <a:rPr lang="en-US" sz="2800" b="1" dirty="0">
                <a:solidFill>
                  <a:schemeClr val="bg1"/>
                </a:solidFill>
                <a:latin typeface="Calibri"/>
                <a:ea typeface="Calibri"/>
                <a:cs typeface="Calibri"/>
                <a:sym typeface="Calibri"/>
              </a:rPr>
              <a:t>or </a:t>
            </a:r>
          </a:p>
          <a:p>
            <a:pPr marL="0" marR="0" lvl="0" indent="0" algn="ctr" rtl="0">
              <a:spcBef>
                <a:spcPts val="0"/>
              </a:spcBef>
              <a:spcAft>
                <a:spcPts val="0"/>
              </a:spcAft>
              <a:buNone/>
            </a:pPr>
            <a:r>
              <a:rPr lang="en-US" sz="2800" b="1" dirty="0">
                <a:solidFill>
                  <a:schemeClr val="bg1"/>
                </a:solidFill>
                <a:latin typeface="Calibri"/>
                <a:ea typeface="Calibri"/>
                <a:cs typeface="Calibri"/>
                <a:sym typeface="Calibri"/>
              </a:rPr>
              <a:t>Long knife</a:t>
            </a:r>
            <a:endParaRP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79"/>
                                        </p:tgtEl>
                                        <p:attrNameLst>
                                          <p:attrName>style.visibility</p:attrName>
                                        </p:attrNameLst>
                                      </p:cBhvr>
                                      <p:to>
                                        <p:strVal val="visible"/>
                                      </p:to>
                                    </p:set>
                                    <p:animEffect transition="in" filter="fade">
                                      <p:cBhvr>
                                        <p:cTn id="11"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p:nvPr/>
        </p:nvSpPr>
        <p:spPr>
          <a:xfrm>
            <a:off x="1911925" y="83558"/>
            <a:ext cx="5237018"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chemeClr val="tx1"/>
                </a:solidFill>
                <a:latin typeface="Calibri"/>
                <a:ea typeface="Calibri"/>
                <a:cs typeface="Calibri"/>
                <a:sym typeface="Calibri"/>
              </a:rPr>
              <a:t>Agricultural Practices</a:t>
            </a:r>
            <a:endParaRPr sz="3600" dirty="0">
              <a:solidFill>
                <a:schemeClr val="tx1"/>
              </a:solidFill>
            </a:endParaRPr>
          </a:p>
        </p:txBody>
      </p:sp>
      <p:grpSp>
        <p:nvGrpSpPr>
          <p:cNvPr id="25" name="Group 24"/>
          <p:cNvGrpSpPr/>
          <p:nvPr/>
        </p:nvGrpSpPr>
        <p:grpSpPr>
          <a:xfrm>
            <a:off x="533400" y="1263299"/>
            <a:ext cx="7776863" cy="4993921"/>
            <a:chOff x="533400" y="1318719"/>
            <a:chExt cx="7776863" cy="4993921"/>
          </a:xfrm>
        </p:grpSpPr>
        <p:sp>
          <p:nvSpPr>
            <p:cNvPr id="44" name="Google Shape;44;p2"/>
            <p:cNvSpPr/>
            <p:nvPr/>
          </p:nvSpPr>
          <p:spPr>
            <a:xfrm>
              <a:off x="533400" y="1554879"/>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22243" y="1318719"/>
              <a:ext cx="5443804" cy="472320"/>
            </a:xfrm>
            <a:prstGeom prst="roundRect">
              <a:avLst>
                <a:gd name="adj" fmla="val 16667"/>
              </a:avLst>
            </a:prstGeom>
            <a:solidFill>
              <a:srgbClr val="BF504D"/>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txBox="1"/>
            <p:nvPr/>
          </p:nvSpPr>
          <p:spPr>
            <a:xfrm>
              <a:off x="945300" y="1341776"/>
              <a:ext cx="5397690" cy="4262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dirty="0">
                  <a:solidFill>
                    <a:schemeClr val="bg1"/>
                  </a:solidFill>
                  <a:latin typeface="Calibri"/>
                  <a:ea typeface="Calibri"/>
                  <a:cs typeface="Calibri"/>
                  <a:sym typeface="Calibri"/>
                </a:rPr>
                <a:t>Preparation of soil</a:t>
              </a:r>
              <a:endParaRPr dirty="0">
                <a:solidFill>
                  <a:schemeClr val="bg1"/>
                </a:solidFill>
              </a:endParaRPr>
            </a:p>
          </p:txBody>
        </p:sp>
        <p:sp>
          <p:nvSpPr>
            <p:cNvPr id="47" name="Google Shape;47;p2"/>
            <p:cNvSpPr/>
            <p:nvPr/>
          </p:nvSpPr>
          <p:spPr>
            <a:xfrm>
              <a:off x="533400" y="2280639"/>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22243" y="2044480"/>
              <a:ext cx="5443804" cy="472320"/>
            </a:xfrm>
            <a:prstGeom prst="roundRect">
              <a:avLst>
                <a:gd name="adj" fmla="val 16667"/>
              </a:avLst>
            </a:prstGeom>
            <a:solidFill>
              <a:schemeClr val="accent3"/>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p:nvPr/>
          </p:nvSpPr>
          <p:spPr>
            <a:xfrm>
              <a:off x="945300" y="2067537"/>
              <a:ext cx="5397690" cy="426206"/>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Sowing</a:t>
              </a:r>
              <a:endParaRPr>
                <a:solidFill>
                  <a:schemeClr val="bg1"/>
                </a:solidFill>
              </a:endParaRPr>
            </a:p>
          </p:txBody>
        </p:sp>
        <p:sp>
          <p:nvSpPr>
            <p:cNvPr id="50" name="Google Shape;50;p2"/>
            <p:cNvSpPr/>
            <p:nvPr/>
          </p:nvSpPr>
          <p:spPr>
            <a:xfrm>
              <a:off x="533400" y="3006399"/>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22243" y="2770240"/>
              <a:ext cx="5443804" cy="472320"/>
            </a:xfrm>
            <a:prstGeom prst="roundRect">
              <a:avLst>
                <a:gd name="adj" fmla="val 16667"/>
              </a:avLst>
            </a:prstGeom>
            <a:solidFill>
              <a:schemeClr val="accent4"/>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txBox="1"/>
            <p:nvPr/>
          </p:nvSpPr>
          <p:spPr>
            <a:xfrm>
              <a:off x="945300" y="2793297"/>
              <a:ext cx="5397690" cy="426206"/>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Adding manure and fertilisers</a:t>
              </a:r>
              <a:endParaRPr sz="2400" b="1">
                <a:solidFill>
                  <a:schemeClr val="bg1"/>
                </a:solidFill>
                <a:latin typeface="Calibri"/>
                <a:ea typeface="Calibri"/>
                <a:cs typeface="Calibri"/>
                <a:sym typeface="Calibri"/>
              </a:endParaRPr>
            </a:p>
          </p:txBody>
        </p:sp>
        <p:sp>
          <p:nvSpPr>
            <p:cNvPr id="53" name="Google Shape;53;p2"/>
            <p:cNvSpPr/>
            <p:nvPr/>
          </p:nvSpPr>
          <p:spPr>
            <a:xfrm>
              <a:off x="533400" y="3732159"/>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22243" y="3495999"/>
              <a:ext cx="5443804" cy="472320"/>
            </a:xfrm>
            <a:prstGeom prst="roundRect">
              <a:avLst>
                <a:gd name="adj" fmla="val 16667"/>
              </a:avLst>
            </a:prstGeom>
            <a:solidFill>
              <a:srgbClr val="49ACC5"/>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txBox="1"/>
            <p:nvPr/>
          </p:nvSpPr>
          <p:spPr>
            <a:xfrm>
              <a:off x="945300" y="3519056"/>
              <a:ext cx="5397690" cy="426206"/>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Irrigation</a:t>
              </a:r>
              <a:endParaRPr>
                <a:solidFill>
                  <a:schemeClr val="bg1"/>
                </a:solidFill>
              </a:endParaRPr>
            </a:p>
          </p:txBody>
        </p:sp>
        <p:sp>
          <p:nvSpPr>
            <p:cNvPr id="56" name="Google Shape;56;p2"/>
            <p:cNvSpPr/>
            <p:nvPr/>
          </p:nvSpPr>
          <p:spPr>
            <a:xfrm>
              <a:off x="533400" y="4457920"/>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22243" y="4221760"/>
              <a:ext cx="5443804" cy="472320"/>
            </a:xfrm>
            <a:prstGeom prst="roundRect">
              <a:avLst>
                <a:gd name="adj" fmla="val 16667"/>
              </a:avLst>
            </a:prstGeom>
            <a:solidFill>
              <a:srgbClr val="F79543"/>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txBox="1"/>
            <p:nvPr/>
          </p:nvSpPr>
          <p:spPr>
            <a:xfrm>
              <a:off x="945300" y="4244817"/>
              <a:ext cx="5397690" cy="426206"/>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Protecting from weeds</a:t>
              </a:r>
              <a:endParaRPr>
                <a:solidFill>
                  <a:schemeClr val="bg1"/>
                </a:solidFill>
              </a:endParaRPr>
            </a:p>
          </p:txBody>
        </p:sp>
        <p:sp>
          <p:nvSpPr>
            <p:cNvPr id="59" name="Google Shape;59;p2"/>
            <p:cNvSpPr/>
            <p:nvPr/>
          </p:nvSpPr>
          <p:spPr>
            <a:xfrm>
              <a:off x="533400" y="5183680"/>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22243" y="4947520"/>
              <a:ext cx="5443804" cy="472320"/>
            </a:xfrm>
            <a:prstGeom prst="roundRect">
              <a:avLst>
                <a:gd name="adj" fmla="val 16667"/>
              </a:avLst>
            </a:prstGeom>
            <a:solidFill>
              <a:srgbClr val="BF504D"/>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txBox="1"/>
            <p:nvPr/>
          </p:nvSpPr>
          <p:spPr>
            <a:xfrm>
              <a:off x="945300" y="4970577"/>
              <a:ext cx="5397690" cy="4262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Harvesting</a:t>
              </a:r>
              <a:endParaRPr>
                <a:solidFill>
                  <a:schemeClr val="bg1"/>
                </a:solidFill>
              </a:endParaRPr>
            </a:p>
          </p:txBody>
        </p:sp>
        <p:sp>
          <p:nvSpPr>
            <p:cNvPr id="62" name="Google Shape;62;p2"/>
            <p:cNvSpPr/>
            <p:nvPr/>
          </p:nvSpPr>
          <p:spPr>
            <a:xfrm>
              <a:off x="533400" y="5909440"/>
              <a:ext cx="7776863" cy="403200"/>
            </a:xfrm>
            <a:prstGeom prst="rect">
              <a:avLst/>
            </a:prstGeom>
            <a:solidFill>
              <a:schemeClr val="lt1">
                <a:alpha val="89803"/>
              </a:schemeClr>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22243" y="5673280"/>
              <a:ext cx="5443804" cy="472320"/>
            </a:xfrm>
            <a:prstGeom prst="roundRect">
              <a:avLst>
                <a:gd name="adj" fmla="val 16667"/>
              </a:avLst>
            </a:prstGeom>
            <a:solidFill>
              <a:srgbClr val="00B050"/>
            </a:solidFill>
            <a:ln w="25400"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txBox="1"/>
            <p:nvPr/>
          </p:nvSpPr>
          <p:spPr>
            <a:xfrm>
              <a:off x="945300" y="5696337"/>
              <a:ext cx="5397690" cy="4262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205750" tIns="0" rIns="20575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a:solidFill>
                    <a:schemeClr val="bg1"/>
                  </a:solidFill>
                  <a:latin typeface="Calibri"/>
                  <a:ea typeface="Calibri"/>
                  <a:cs typeface="Calibri"/>
                  <a:sym typeface="Calibri"/>
                </a:rPr>
                <a:t>Storage</a:t>
              </a:r>
              <a:endParaRPr>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5"/>
          <p:cNvSpPr txBox="1"/>
          <p:nvPr/>
        </p:nvSpPr>
        <p:spPr>
          <a:xfrm>
            <a:off x="1745650" y="55848"/>
            <a:ext cx="5606618"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dirty="0">
                <a:solidFill>
                  <a:schemeClr val="dk1"/>
                </a:solidFill>
                <a:latin typeface="Calibri"/>
                <a:ea typeface="Calibri"/>
                <a:cs typeface="Calibri"/>
                <a:sym typeface="Calibri"/>
              </a:rPr>
              <a:t>Harvesting - Mechanical</a:t>
            </a:r>
          </a:p>
        </p:txBody>
      </p:sp>
      <p:sp>
        <p:nvSpPr>
          <p:cNvPr id="489" name="Google Shape;489;p35"/>
          <p:cNvSpPr txBox="1"/>
          <p:nvPr/>
        </p:nvSpPr>
        <p:spPr>
          <a:xfrm>
            <a:off x="792015" y="763152"/>
            <a:ext cx="736830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3F3151"/>
                </a:solidFill>
                <a:latin typeface="Calibri"/>
                <a:ea typeface="Calibri"/>
                <a:cs typeface="Calibri"/>
                <a:sym typeface="Calibri"/>
              </a:rPr>
              <a:t>Combined harvesters are used which performs various functions such as : </a:t>
            </a:r>
            <a:endParaRPr dirty="0"/>
          </a:p>
        </p:txBody>
      </p:sp>
      <p:grpSp>
        <p:nvGrpSpPr>
          <p:cNvPr id="14" name="Group 13"/>
          <p:cNvGrpSpPr/>
          <p:nvPr/>
        </p:nvGrpSpPr>
        <p:grpSpPr>
          <a:xfrm>
            <a:off x="5940262" y="1616827"/>
            <a:ext cx="2926080" cy="2880981"/>
            <a:chOff x="5926407" y="1866217"/>
            <a:chExt cx="2926080" cy="2880981"/>
          </a:xfrm>
        </p:grpSpPr>
        <p:pic>
          <p:nvPicPr>
            <p:cNvPr id="491" name="Google Shape;491;p35"/>
            <p:cNvPicPr preferRelativeResize="0"/>
            <p:nvPr/>
          </p:nvPicPr>
          <p:blipFill rotWithShape="1">
            <a:blip r:embed="rId3">
              <a:alphaModFix/>
            </a:blip>
            <a:srcRect/>
            <a:stretch/>
          </p:blipFill>
          <p:spPr>
            <a:xfrm>
              <a:off x="5926407" y="1866217"/>
              <a:ext cx="2926080" cy="2103120"/>
            </a:xfrm>
            <a:prstGeom prst="rect">
              <a:avLst/>
            </a:prstGeom>
            <a:noFill/>
            <a:ln>
              <a:noFill/>
            </a:ln>
          </p:spPr>
        </p:pic>
        <p:sp>
          <p:nvSpPr>
            <p:cNvPr id="492" name="Google Shape;492;p35"/>
            <p:cNvSpPr txBox="1"/>
            <p:nvPr/>
          </p:nvSpPr>
          <p:spPr>
            <a:xfrm>
              <a:off x="6204529" y="3915348"/>
              <a:ext cx="2333625" cy="8318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Removal of chaff           (winnowing)</a:t>
              </a:r>
              <a:endParaRPr dirty="0"/>
            </a:p>
          </p:txBody>
        </p:sp>
      </p:grpSp>
      <p:grpSp>
        <p:nvGrpSpPr>
          <p:cNvPr id="17" name="Group 16"/>
          <p:cNvGrpSpPr/>
          <p:nvPr/>
        </p:nvGrpSpPr>
        <p:grpSpPr>
          <a:xfrm>
            <a:off x="879569" y="4485119"/>
            <a:ext cx="6851251" cy="1901822"/>
            <a:chOff x="1406059" y="4609814"/>
            <a:chExt cx="6851251" cy="1901822"/>
          </a:xfrm>
        </p:grpSpPr>
        <p:pic>
          <p:nvPicPr>
            <p:cNvPr id="493" name="Google Shape;493;p35" descr="Asset Image Loading...."/>
            <p:cNvPicPr preferRelativeResize="0"/>
            <p:nvPr/>
          </p:nvPicPr>
          <p:blipFill rotWithShape="1">
            <a:blip r:embed="rId4">
              <a:alphaModFix/>
            </a:blip>
            <a:srcRect/>
            <a:stretch/>
          </p:blipFill>
          <p:spPr>
            <a:xfrm>
              <a:off x="1406059" y="4609814"/>
              <a:ext cx="2718435" cy="1901822"/>
            </a:xfrm>
            <a:prstGeom prst="rect">
              <a:avLst/>
            </a:prstGeom>
            <a:noFill/>
            <a:ln>
              <a:noFill/>
            </a:ln>
          </p:spPr>
        </p:pic>
        <p:sp>
          <p:nvSpPr>
            <p:cNvPr id="494" name="Google Shape;494;p35"/>
            <p:cNvSpPr txBox="1"/>
            <p:nvPr/>
          </p:nvSpPr>
          <p:spPr>
            <a:xfrm>
              <a:off x="4157254" y="5171646"/>
              <a:ext cx="410005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990000"/>
                  </a:solidFill>
                  <a:latin typeface="Calibri"/>
                  <a:ea typeface="Calibri"/>
                  <a:cs typeface="Calibri"/>
                  <a:sym typeface="Calibri"/>
                </a:rPr>
                <a:t>Transportation of grains to the storage tanks</a:t>
              </a:r>
              <a:endParaRPr dirty="0"/>
            </a:p>
          </p:txBody>
        </p:sp>
      </p:grpSp>
      <p:grpSp>
        <p:nvGrpSpPr>
          <p:cNvPr id="16" name="Group 15"/>
          <p:cNvGrpSpPr/>
          <p:nvPr/>
        </p:nvGrpSpPr>
        <p:grpSpPr>
          <a:xfrm>
            <a:off x="467420" y="1602768"/>
            <a:ext cx="2331201" cy="2560178"/>
            <a:chOff x="467420" y="1879868"/>
            <a:chExt cx="2331201" cy="2560178"/>
          </a:xfrm>
        </p:grpSpPr>
        <p:sp>
          <p:nvSpPr>
            <p:cNvPr id="487" name="Google Shape;487;p35"/>
            <p:cNvSpPr txBox="1"/>
            <p:nvPr/>
          </p:nvSpPr>
          <p:spPr>
            <a:xfrm>
              <a:off x="467420" y="3978422"/>
              <a:ext cx="23312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7030A0"/>
                  </a:solidFill>
                  <a:latin typeface="Calibri"/>
                  <a:ea typeface="Calibri"/>
                  <a:cs typeface="Calibri"/>
                  <a:sym typeface="Calibri"/>
                </a:rPr>
                <a:t>Cutting of crops</a:t>
              </a:r>
              <a:endParaRPr dirty="0"/>
            </a:p>
          </p:txBody>
        </p:sp>
        <p:pic>
          <p:nvPicPr>
            <p:cNvPr id="495" name="Google Shape;495;p35" descr="Wheat Fields, Punjab, Patiala, Men, farmer, india, people, field, labor, rural, farm, worker, cutting, farming, agriculture, agricultural, work, one man only, adults only, only men, one person, adult, real people, plant, land, lifestyles, sitting, rural scene, nature, day, landscape, males, sky, turban, casual clothing, mature adult, mature men, outdoors, 5K, CC0, public domain, royalty free"/>
            <p:cNvPicPr preferRelativeResize="0"/>
            <p:nvPr/>
          </p:nvPicPr>
          <p:blipFill rotWithShape="1">
            <a:blip r:embed="rId5">
              <a:alphaModFix/>
            </a:blip>
            <a:srcRect/>
            <a:stretch/>
          </p:blipFill>
          <p:spPr>
            <a:xfrm>
              <a:off x="609595" y="1879868"/>
              <a:ext cx="2011680" cy="2159583"/>
            </a:xfrm>
            <a:prstGeom prst="rect">
              <a:avLst/>
            </a:prstGeom>
            <a:noFill/>
            <a:ln>
              <a:noFill/>
            </a:ln>
          </p:spPr>
        </p:pic>
      </p:grpSp>
      <p:grpSp>
        <p:nvGrpSpPr>
          <p:cNvPr id="15" name="Group 14"/>
          <p:cNvGrpSpPr/>
          <p:nvPr/>
        </p:nvGrpSpPr>
        <p:grpSpPr>
          <a:xfrm>
            <a:off x="2799625" y="1612170"/>
            <a:ext cx="3102407" cy="2814328"/>
            <a:chOff x="2813480" y="1889270"/>
            <a:chExt cx="3102407" cy="2814328"/>
          </a:xfrm>
        </p:grpSpPr>
        <p:sp>
          <p:nvSpPr>
            <p:cNvPr id="490" name="Google Shape;490;p35"/>
            <p:cNvSpPr txBox="1"/>
            <p:nvPr/>
          </p:nvSpPr>
          <p:spPr>
            <a:xfrm>
              <a:off x="2813480" y="3872642"/>
              <a:ext cx="31024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70C0"/>
                  </a:solidFill>
                  <a:latin typeface="Calibri"/>
                  <a:ea typeface="Calibri"/>
                  <a:cs typeface="Calibri"/>
                  <a:sym typeface="Calibri"/>
                </a:rPr>
                <a:t>Separation of grains from straw (threshing)</a:t>
              </a:r>
              <a:endParaRPr dirty="0"/>
            </a:p>
          </p:txBody>
        </p:sp>
        <p:pic>
          <p:nvPicPr>
            <p:cNvPr id="496" name="Google Shape;496;p35" descr="Threshing Wheat | Farmers using cattle to thresh wheat on th… | Flickr"/>
            <p:cNvPicPr preferRelativeResize="0"/>
            <p:nvPr/>
          </p:nvPicPr>
          <p:blipFill rotWithShape="1">
            <a:blip r:embed="rId6">
              <a:alphaModFix/>
            </a:blip>
            <a:srcRect/>
            <a:stretch/>
          </p:blipFill>
          <p:spPr>
            <a:xfrm>
              <a:off x="2955322" y="1889270"/>
              <a:ext cx="2834640" cy="210312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500"/>
                            </p:stCondLst>
                            <p:childTnLst>
                              <p:par>
                                <p:cTn id="23" presetID="53" presetClass="entr" presetSubtype="0" fill="hold" nodeType="after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6"/>
          <p:cNvSpPr txBox="1"/>
          <p:nvPr/>
        </p:nvSpPr>
        <p:spPr>
          <a:xfrm>
            <a:off x="2660073" y="83558"/>
            <a:ext cx="3685309"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Harvesting</a:t>
            </a:r>
          </a:p>
        </p:txBody>
      </p:sp>
      <p:sp>
        <p:nvSpPr>
          <p:cNvPr id="503" name="Google Shape;503;p36"/>
          <p:cNvSpPr/>
          <p:nvPr/>
        </p:nvSpPr>
        <p:spPr>
          <a:xfrm>
            <a:off x="933471" y="1543350"/>
            <a:ext cx="3430712" cy="1573926"/>
          </a:xfrm>
          <a:prstGeom prst="rect">
            <a:avLst/>
          </a:prstGeom>
          <a:gradFill>
            <a:gsLst>
              <a:gs pos="0">
                <a:srgbClr val="DAFEA4"/>
              </a:gs>
              <a:gs pos="35000">
                <a:srgbClr val="E3FEBF"/>
              </a:gs>
              <a:gs pos="100000">
                <a:srgbClr val="F4FEE6"/>
              </a:gs>
            </a:gsLst>
            <a:lin ang="16200000" scaled="0"/>
          </a:gradFill>
          <a:ln w="38100"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Harvesting was earlier done manually by sickle or by a machine called </a:t>
            </a:r>
            <a:r>
              <a:rPr lang="en-US" sz="2400" b="1" u="sng" dirty="0">
                <a:solidFill>
                  <a:schemeClr val="dk1"/>
                </a:solidFill>
                <a:latin typeface="Calibri"/>
                <a:ea typeface="Calibri"/>
                <a:cs typeface="Calibri"/>
                <a:sym typeface="Calibri"/>
              </a:rPr>
              <a:t>harvester</a:t>
            </a:r>
            <a:r>
              <a:rPr lang="en-US" sz="2400" b="1" dirty="0">
                <a:solidFill>
                  <a:schemeClr val="dk1"/>
                </a:solidFill>
                <a:latin typeface="Calibri"/>
                <a:ea typeface="Calibri"/>
                <a:cs typeface="Calibri"/>
                <a:sym typeface="Calibri"/>
              </a:rPr>
              <a:t>.</a:t>
            </a:r>
            <a:endParaRPr dirty="0"/>
          </a:p>
        </p:txBody>
      </p:sp>
      <p:sp>
        <p:nvSpPr>
          <p:cNvPr id="504" name="Google Shape;504;p36"/>
          <p:cNvSpPr/>
          <p:nvPr/>
        </p:nvSpPr>
        <p:spPr>
          <a:xfrm>
            <a:off x="914777" y="3935757"/>
            <a:ext cx="3449406" cy="1223962"/>
          </a:xfrm>
          <a:prstGeom prst="rect">
            <a:avLst/>
          </a:prstGeom>
          <a:gradFill>
            <a:gsLst>
              <a:gs pos="0">
                <a:srgbClr val="9BE9FF"/>
              </a:gs>
              <a:gs pos="35000">
                <a:srgbClr val="B8F1FF"/>
              </a:gs>
              <a:gs pos="100000">
                <a:srgbClr val="E2FBFF"/>
              </a:gs>
            </a:gsLst>
            <a:lin ang="16200000" scaled="0"/>
          </a:gradFill>
          <a:ln w="38100"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u="sng" dirty="0">
                <a:solidFill>
                  <a:schemeClr val="dk1"/>
                </a:solidFill>
                <a:latin typeface="Calibri"/>
                <a:ea typeface="Calibri"/>
                <a:cs typeface="Calibri"/>
                <a:sym typeface="Calibri"/>
              </a:rPr>
              <a:t>Winnowing</a:t>
            </a:r>
            <a:r>
              <a:rPr lang="en-US" sz="24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Carried out for the separation of grain seeds</a:t>
            </a:r>
            <a:r>
              <a:rPr lang="en-US" sz="18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505" name="Google Shape;505;p36"/>
          <p:cNvSpPr/>
          <p:nvPr/>
        </p:nvSpPr>
        <p:spPr>
          <a:xfrm>
            <a:off x="4956521" y="1533663"/>
            <a:ext cx="3189951" cy="1555903"/>
          </a:xfrm>
          <a:prstGeom prst="rect">
            <a:avLst/>
          </a:prstGeom>
          <a:gradFill>
            <a:gsLst>
              <a:gs pos="0">
                <a:srgbClr val="FFBB82"/>
              </a:gs>
              <a:gs pos="35000">
                <a:srgbClr val="FFCFA8"/>
              </a:gs>
              <a:gs pos="100000">
                <a:srgbClr val="FFEBD9"/>
              </a:gs>
            </a:gsLst>
            <a:lin ang="16200000" scaled="0"/>
          </a:gradFill>
          <a:ln w="38100"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u="sng" dirty="0">
                <a:solidFill>
                  <a:schemeClr val="dk1"/>
                </a:solidFill>
                <a:latin typeface="Calibri"/>
                <a:ea typeface="Calibri"/>
                <a:cs typeface="Calibri"/>
                <a:sym typeface="Calibri"/>
              </a:rPr>
              <a:t>Threshing</a:t>
            </a:r>
            <a:r>
              <a:rPr lang="en-US" sz="24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Process of separating the grain seeds from the chaff</a:t>
            </a:r>
            <a:r>
              <a:rPr lang="en-US" sz="2400" b="1" dirty="0">
                <a:solidFill>
                  <a:schemeClr val="dk1"/>
                </a:solidFill>
                <a:latin typeface="Calibri"/>
                <a:ea typeface="Calibri"/>
                <a:cs typeface="Calibri"/>
                <a:sym typeface="Calibri"/>
              </a:rPr>
              <a:t>.</a:t>
            </a:r>
            <a:endParaRPr dirty="0"/>
          </a:p>
        </p:txBody>
      </p:sp>
      <p:sp>
        <p:nvSpPr>
          <p:cNvPr id="506" name="Google Shape;506;p36"/>
          <p:cNvSpPr/>
          <p:nvPr/>
        </p:nvSpPr>
        <p:spPr>
          <a:xfrm>
            <a:off x="4848514" y="3963457"/>
            <a:ext cx="3339522" cy="1223963"/>
          </a:xfrm>
          <a:prstGeom prst="rect">
            <a:avLst/>
          </a:prstGeom>
          <a:gradFill>
            <a:gsLst>
              <a:gs pos="0">
                <a:srgbClr val="BABABA"/>
              </a:gs>
              <a:gs pos="35000">
                <a:srgbClr val="CFCFCF"/>
              </a:gs>
              <a:gs pos="100000">
                <a:srgbClr val="EDEDED"/>
              </a:gs>
            </a:gsLst>
            <a:lin ang="16200000" scaled="0"/>
          </a:gradFill>
          <a:ln w="381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u="sng" dirty="0">
                <a:solidFill>
                  <a:schemeClr val="dk1"/>
                </a:solidFill>
                <a:latin typeface="Calibri"/>
                <a:ea typeface="Calibri"/>
                <a:cs typeface="Calibri"/>
                <a:sym typeface="Calibri"/>
              </a:rPr>
              <a:t>Combine</a:t>
            </a:r>
            <a:r>
              <a:rPr lang="en-US" sz="2400" b="1"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A machine which is used both as a harvester and thresher.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503"/>
                                        </p:tgtEl>
                                        <p:attrNameLst>
                                          <p:attrName>style.visibility</p:attrName>
                                        </p:attrNameLst>
                                      </p:cBhvr>
                                      <p:to>
                                        <p:strVal val="visible"/>
                                      </p:to>
                                    </p:set>
                                    <p:anim calcmode="lin" valueType="num">
                                      <p:cBhvr additive="base">
                                        <p:cTn id="7" dur="500"/>
                                        <p:tgtEl>
                                          <p:spTgt spid="503"/>
                                        </p:tgtEl>
                                        <p:attrNameLst>
                                          <p:attrName>ppt_w</p:attrName>
                                        </p:attrNameLst>
                                      </p:cBhvr>
                                      <p:tavLst>
                                        <p:tav tm="0">
                                          <p:val>
                                            <p:strVal val="0"/>
                                          </p:val>
                                        </p:tav>
                                        <p:tav tm="100000">
                                          <p:val>
                                            <p:strVal val="#ppt_w"/>
                                          </p:val>
                                        </p:tav>
                                      </p:tavLst>
                                    </p:anim>
                                    <p:anim calcmode="lin" valueType="num">
                                      <p:cBhvr additive="base">
                                        <p:cTn id="8" dur="500"/>
                                        <p:tgtEl>
                                          <p:spTgt spid="50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250"/>
                                  </p:stCondLst>
                                  <p:childTnLst>
                                    <p:set>
                                      <p:cBhvr>
                                        <p:cTn id="11" dur="1" fill="hold">
                                          <p:stCondLst>
                                            <p:cond delay="0"/>
                                          </p:stCondLst>
                                        </p:cTn>
                                        <p:tgtEl>
                                          <p:spTgt spid="505"/>
                                        </p:tgtEl>
                                        <p:attrNameLst>
                                          <p:attrName>style.visibility</p:attrName>
                                        </p:attrNameLst>
                                      </p:cBhvr>
                                      <p:to>
                                        <p:strVal val="visible"/>
                                      </p:to>
                                    </p:set>
                                    <p:anim calcmode="lin" valueType="num">
                                      <p:cBhvr additive="base">
                                        <p:cTn id="12" dur="500"/>
                                        <p:tgtEl>
                                          <p:spTgt spid="505"/>
                                        </p:tgtEl>
                                        <p:attrNameLst>
                                          <p:attrName>ppt_w</p:attrName>
                                        </p:attrNameLst>
                                      </p:cBhvr>
                                      <p:tavLst>
                                        <p:tav tm="0">
                                          <p:val>
                                            <p:strVal val="0"/>
                                          </p:val>
                                        </p:tav>
                                        <p:tav tm="100000">
                                          <p:val>
                                            <p:strVal val="#ppt_w"/>
                                          </p:val>
                                        </p:tav>
                                      </p:tavLst>
                                    </p:anim>
                                    <p:anim calcmode="lin" valueType="num">
                                      <p:cBhvr additive="base">
                                        <p:cTn id="13" dur="500"/>
                                        <p:tgtEl>
                                          <p:spTgt spid="505"/>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4"/>
                                        </p:tgtEl>
                                        <p:attrNameLst>
                                          <p:attrName>style.visibility</p:attrName>
                                        </p:attrNameLst>
                                      </p:cBhvr>
                                      <p:to>
                                        <p:strVal val="visible"/>
                                      </p:to>
                                    </p:set>
                                    <p:anim calcmode="lin" valueType="num">
                                      <p:cBhvr additive="base">
                                        <p:cTn id="17" dur="500"/>
                                        <p:tgtEl>
                                          <p:spTgt spid="504"/>
                                        </p:tgtEl>
                                        <p:attrNameLst>
                                          <p:attrName>ppt_w</p:attrName>
                                        </p:attrNameLst>
                                      </p:cBhvr>
                                      <p:tavLst>
                                        <p:tav tm="0">
                                          <p:val>
                                            <p:strVal val="0"/>
                                          </p:val>
                                        </p:tav>
                                        <p:tav tm="100000">
                                          <p:val>
                                            <p:strVal val="#ppt_w"/>
                                          </p:val>
                                        </p:tav>
                                      </p:tavLst>
                                    </p:anim>
                                    <p:anim calcmode="lin" valueType="num">
                                      <p:cBhvr additive="base">
                                        <p:cTn id="18" dur="500"/>
                                        <p:tgtEl>
                                          <p:spTgt spid="50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250"/>
                                  </p:stCondLst>
                                  <p:childTnLst>
                                    <p:set>
                                      <p:cBhvr>
                                        <p:cTn id="21" dur="1" fill="hold">
                                          <p:stCondLst>
                                            <p:cond delay="0"/>
                                          </p:stCondLst>
                                        </p:cTn>
                                        <p:tgtEl>
                                          <p:spTgt spid="506"/>
                                        </p:tgtEl>
                                        <p:attrNameLst>
                                          <p:attrName>style.visibility</p:attrName>
                                        </p:attrNameLst>
                                      </p:cBhvr>
                                      <p:to>
                                        <p:strVal val="visible"/>
                                      </p:to>
                                    </p:set>
                                    <p:anim calcmode="lin" valueType="num">
                                      <p:cBhvr additive="base">
                                        <p:cTn id="22" dur="500"/>
                                        <p:tgtEl>
                                          <p:spTgt spid="506"/>
                                        </p:tgtEl>
                                        <p:attrNameLst>
                                          <p:attrName>ppt_w</p:attrName>
                                        </p:attrNameLst>
                                      </p:cBhvr>
                                      <p:tavLst>
                                        <p:tav tm="0">
                                          <p:val>
                                            <p:strVal val="0"/>
                                          </p:val>
                                        </p:tav>
                                        <p:tav tm="100000">
                                          <p:val>
                                            <p:strVal val="#ppt_w"/>
                                          </p:val>
                                        </p:tav>
                                      </p:tavLst>
                                    </p:anim>
                                    <p:anim calcmode="lin" valueType="num">
                                      <p:cBhvr additive="base">
                                        <p:cTn id="23" dur="500"/>
                                        <p:tgtEl>
                                          <p:spTgt spid="5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7"/>
          <p:cNvSpPr txBox="1"/>
          <p:nvPr/>
        </p:nvSpPr>
        <p:spPr>
          <a:xfrm>
            <a:off x="2701636" y="97413"/>
            <a:ext cx="3920836"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Storage</a:t>
            </a:r>
          </a:p>
        </p:txBody>
      </p:sp>
      <p:pic>
        <p:nvPicPr>
          <p:cNvPr id="513" name="Google Shape;513;p37" descr="Asset Image Loading...."/>
          <p:cNvPicPr preferRelativeResize="0"/>
          <p:nvPr/>
        </p:nvPicPr>
        <p:blipFill rotWithShape="1">
          <a:blip r:embed="rId3">
            <a:alphaModFix/>
          </a:blip>
          <a:srcRect/>
          <a:stretch/>
        </p:blipFill>
        <p:spPr>
          <a:xfrm>
            <a:off x="35496" y="1556792"/>
            <a:ext cx="3168352" cy="3672408"/>
          </a:xfrm>
          <a:prstGeom prst="rect">
            <a:avLst/>
          </a:prstGeom>
          <a:noFill/>
          <a:ln>
            <a:noFill/>
          </a:ln>
        </p:spPr>
      </p:pic>
      <p:grpSp>
        <p:nvGrpSpPr>
          <p:cNvPr id="17" name="Group 16"/>
          <p:cNvGrpSpPr/>
          <p:nvPr/>
        </p:nvGrpSpPr>
        <p:grpSpPr>
          <a:xfrm>
            <a:off x="3383671" y="1168805"/>
            <a:ext cx="2766701" cy="1449706"/>
            <a:chOff x="3272831" y="1168805"/>
            <a:chExt cx="2766701" cy="1449706"/>
          </a:xfrm>
          <a:scene3d>
            <a:camera prst="orthographicFront">
              <a:rot lat="0" lon="0" rev="0"/>
            </a:camera>
            <a:lightRig rig="balanced" dir="t">
              <a:rot lat="0" lon="0" rev="8700000"/>
            </a:lightRig>
          </a:scene3d>
        </p:grpSpPr>
        <p:sp>
          <p:nvSpPr>
            <p:cNvPr id="515" name="Google Shape;515;p37"/>
            <p:cNvSpPr/>
            <p:nvPr/>
          </p:nvSpPr>
          <p:spPr>
            <a:xfrm>
              <a:off x="3272831" y="1182660"/>
              <a:ext cx="2766701" cy="1435851"/>
            </a:xfrm>
            <a:prstGeom prst="rect">
              <a:avLst/>
            </a:prstGeom>
            <a:solidFill>
              <a:srgbClr val="BF504D"/>
            </a:solid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bg1"/>
                </a:solidFill>
                <a:latin typeface="Calibri" pitchFamily="34" charset="0"/>
                <a:cs typeface="Calibri" pitchFamily="34" charset="0"/>
              </a:endParaRPr>
            </a:p>
          </p:txBody>
        </p:sp>
        <p:sp>
          <p:nvSpPr>
            <p:cNvPr id="516" name="Google Shape;516;p37"/>
            <p:cNvSpPr txBox="1"/>
            <p:nvPr/>
          </p:nvSpPr>
          <p:spPr>
            <a:xfrm>
              <a:off x="3272831" y="1168805"/>
              <a:ext cx="2766701" cy="1449705"/>
            </a:xfrm>
            <a:prstGeom prst="rect">
              <a:avLst/>
            </a:prstGeom>
            <a:no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bg1"/>
                  </a:solidFill>
                  <a:latin typeface="Calibri" pitchFamily="34" charset="0"/>
                  <a:ea typeface="Calibri"/>
                  <a:cs typeface="Calibri" pitchFamily="34" charset="0"/>
                  <a:sym typeface="Calibri"/>
                </a:rPr>
                <a:t>After threshing and winnowing the grains/seeds are stored . </a:t>
              </a:r>
              <a:endParaRPr sz="2400" dirty="0">
                <a:solidFill>
                  <a:schemeClr val="bg1"/>
                </a:solidFill>
                <a:latin typeface="Calibri" pitchFamily="34" charset="0"/>
                <a:cs typeface="Calibri" pitchFamily="34" charset="0"/>
              </a:endParaRPr>
            </a:p>
          </p:txBody>
        </p:sp>
      </p:grpSp>
      <p:grpSp>
        <p:nvGrpSpPr>
          <p:cNvPr id="19" name="Group 18"/>
          <p:cNvGrpSpPr/>
          <p:nvPr/>
        </p:nvGrpSpPr>
        <p:grpSpPr>
          <a:xfrm>
            <a:off x="6278002" y="1196515"/>
            <a:ext cx="2675654" cy="1421998"/>
            <a:chOff x="6278002" y="1168805"/>
            <a:chExt cx="2675654" cy="1421998"/>
          </a:xfrm>
          <a:scene3d>
            <a:camera prst="orthographicFront">
              <a:rot lat="0" lon="0" rev="0"/>
            </a:camera>
            <a:lightRig rig="balanced" dir="t">
              <a:rot lat="0" lon="0" rev="8700000"/>
            </a:lightRig>
          </a:scene3d>
        </p:grpSpPr>
        <p:sp>
          <p:nvSpPr>
            <p:cNvPr id="517" name="Google Shape;517;p37"/>
            <p:cNvSpPr/>
            <p:nvPr/>
          </p:nvSpPr>
          <p:spPr>
            <a:xfrm>
              <a:off x="6278002" y="1168805"/>
              <a:ext cx="2661799" cy="1338869"/>
            </a:xfrm>
            <a:prstGeom prst="rect">
              <a:avLst/>
            </a:prstGeom>
            <a:solidFill>
              <a:schemeClr val="accent3"/>
            </a:solid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itchFamily="34" charset="0"/>
                <a:cs typeface="Calibri" pitchFamily="34" charset="0"/>
              </a:endParaRPr>
            </a:p>
          </p:txBody>
        </p:sp>
        <p:sp>
          <p:nvSpPr>
            <p:cNvPr id="518" name="Google Shape;518;p37"/>
            <p:cNvSpPr txBox="1"/>
            <p:nvPr/>
          </p:nvSpPr>
          <p:spPr>
            <a:xfrm>
              <a:off x="6291857" y="1210370"/>
              <a:ext cx="2661799" cy="1380433"/>
            </a:xfrm>
            <a:prstGeom prst="rect">
              <a:avLst/>
            </a:prstGeom>
            <a:no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bg1"/>
                  </a:solidFill>
                  <a:latin typeface="Calibri" pitchFamily="34" charset="0"/>
                  <a:ea typeface="Calibri"/>
                  <a:cs typeface="Calibri" pitchFamily="34" charset="0"/>
                  <a:sym typeface="Calibri"/>
                </a:rPr>
                <a:t>Sent either to </a:t>
              </a:r>
              <a:r>
                <a:rPr lang="en-US" sz="2400" dirty="0" err="1">
                  <a:solidFill>
                    <a:schemeClr val="bg1"/>
                  </a:solidFill>
                  <a:latin typeface="Calibri" pitchFamily="34" charset="0"/>
                  <a:ea typeface="Calibri"/>
                  <a:cs typeface="Calibri" pitchFamily="34" charset="0"/>
                  <a:sym typeface="Calibri"/>
                </a:rPr>
                <a:t>godowns</a:t>
              </a:r>
              <a:r>
                <a:rPr lang="en-US" sz="2400" dirty="0">
                  <a:solidFill>
                    <a:schemeClr val="bg1"/>
                  </a:solidFill>
                  <a:latin typeface="Calibri" pitchFamily="34" charset="0"/>
                  <a:ea typeface="Calibri"/>
                  <a:cs typeface="Calibri" pitchFamily="34" charset="0"/>
                  <a:sym typeface="Calibri"/>
                </a:rPr>
                <a:t> or market for selling.</a:t>
              </a:r>
              <a:endParaRPr sz="2400" dirty="0">
                <a:solidFill>
                  <a:schemeClr val="bg1"/>
                </a:solidFill>
                <a:latin typeface="Calibri" pitchFamily="34" charset="0"/>
                <a:cs typeface="Calibri" pitchFamily="34" charset="0"/>
              </a:endParaRPr>
            </a:p>
          </p:txBody>
        </p:sp>
      </p:grpSp>
      <p:grpSp>
        <p:nvGrpSpPr>
          <p:cNvPr id="18" name="Group 17"/>
          <p:cNvGrpSpPr/>
          <p:nvPr/>
        </p:nvGrpSpPr>
        <p:grpSpPr>
          <a:xfrm>
            <a:off x="3394557" y="3018211"/>
            <a:ext cx="2661799" cy="1332118"/>
            <a:chOff x="3325282" y="2990500"/>
            <a:chExt cx="2661799" cy="1429101"/>
          </a:xfrm>
          <a:scene3d>
            <a:camera prst="orthographicFront">
              <a:rot lat="0" lon="0" rev="0"/>
            </a:camera>
            <a:lightRig rig="balanced" dir="t">
              <a:rot lat="0" lon="0" rev="8700000"/>
            </a:lightRig>
          </a:scene3d>
        </p:grpSpPr>
        <p:sp>
          <p:nvSpPr>
            <p:cNvPr id="519" name="Google Shape;519;p37"/>
            <p:cNvSpPr/>
            <p:nvPr/>
          </p:nvSpPr>
          <p:spPr>
            <a:xfrm>
              <a:off x="3325282" y="2990501"/>
              <a:ext cx="2661799" cy="1429100"/>
            </a:xfrm>
            <a:prstGeom prst="rect">
              <a:avLst/>
            </a:prstGeom>
            <a:solidFill>
              <a:schemeClr val="accent4"/>
            </a:solid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bg1"/>
                </a:solidFill>
                <a:latin typeface="Calibri" pitchFamily="34" charset="0"/>
                <a:cs typeface="Calibri" pitchFamily="34" charset="0"/>
              </a:endParaRPr>
            </a:p>
          </p:txBody>
        </p:sp>
        <p:sp>
          <p:nvSpPr>
            <p:cNvPr id="520" name="Google Shape;520;p37"/>
            <p:cNvSpPr txBox="1"/>
            <p:nvPr/>
          </p:nvSpPr>
          <p:spPr>
            <a:xfrm>
              <a:off x="3325282" y="2990500"/>
              <a:ext cx="2661799" cy="1415245"/>
            </a:xfrm>
            <a:prstGeom prst="rect">
              <a:avLst/>
            </a:prstGeom>
            <a:no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bg1"/>
                  </a:solidFill>
                  <a:latin typeface="Calibri" pitchFamily="34" charset="0"/>
                  <a:ea typeface="Calibri"/>
                  <a:cs typeface="Calibri" pitchFamily="34" charset="0"/>
                  <a:sym typeface="Calibri"/>
                </a:rPr>
                <a:t>Have to be protected from insects and pests.</a:t>
              </a:r>
              <a:endParaRPr sz="2400" dirty="0">
                <a:solidFill>
                  <a:schemeClr val="bg1"/>
                </a:solidFill>
                <a:latin typeface="Calibri" pitchFamily="34" charset="0"/>
                <a:cs typeface="Calibri" pitchFamily="34" charset="0"/>
              </a:endParaRPr>
            </a:p>
          </p:txBody>
        </p:sp>
      </p:grpSp>
      <p:grpSp>
        <p:nvGrpSpPr>
          <p:cNvPr id="16" name="Group 15"/>
          <p:cNvGrpSpPr/>
          <p:nvPr/>
        </p:nvGrpSpPr>
        <p:grpSpPr>
          <a:xfrm>
            <a:off x="6253261" y="2990501"/>
            <a:ext cx="2661799" cy="1373682"/>
            <a:chOff x="6253261" y="2990500"/>
            <a:chExt cx="2661799" cy="1401391"/>
          </a:xfrm>
          <a:scene3d>
            <a:camera prst="orthographicFront">
              <a:rot lat="0" lon="0" rev="0"/>
            </a:camera>
            <a:lightRig rig="balanced" dir="t">
              <a:rot lat="0" lon="0" rev="8700000"/>
            </a:lightRig>
          </a:scene3d>
        </p:grpSpPr>
        <p:sp>
          <p:nvSpPr>
            <p:cNvPr id="521" name="Google Shape;521;p37"/>
            <p:cNvSpPr/>
            <p:nvPr/>
          </p:nvSpPr>
          <p:spPr>
            <a:xfrm>
              <a:off x="6253261" y="2990500"/>
              <a:ext cx="2661799" cy="1401391"/>
            </a:xfrm>
            <a:prstGeom prst="rect">
              <a:avLst/>
            </a:prstGeom>
            <a:solidFill>
              <a:srgbClr val="49ACC5"/>
            </a:solid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bg1"/>
                </a:solidFill>
                <a:latin typeface="Calibri" pitchFamily="34" charset="0"/>
                <a:cs typeface="Calibri" pitchFamily="34" charset="0"/>
              </a:endParaRPr>
            </a:p>
          </p:txBody>
        </p:sp>
        <p:sp>
          <p:nvSpPr>
            <p:cNvPr id="522" name="Google Shape;522;p37"/>
            <p:cNvSpPr txBox="1"/>
            <p:nvPr/>
          </p:nvSpPr>
          <p:spPr>
            <a:xfrm>
              <a:off x="6253261" y="2990500"/>
              <a:ext cx="2661799" cy="1345973"/>
            </a:xfrm>
            <a:prstGeom prst="rect">
              <a:avLst/>
            </a:prstGeom>
            <a:no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bg1"/>
                  </a:solidFill>
                  <a:latin typeface="Calibri" pitchFamily="34" charset="0"/>
                  <a:ea typeface="Calibri"/>
                  <a:cs typeface="Calibri" pitchFamily="34" charset="0"/>
                  <a:sym typeface="Calibri"/>
                </a:rPr>
                <a:t>Grains stored in jute bags or metallic bins.</a:t>
              </a:r>
              <a:endParaRPr sz="2400" dirty="0">
                <a:solidFill>
                  <a:schemeClr val="bg1"/>
                </a:solidFill>
                <a:latin typeface="Calibri" pitchFamily="34" charset="0"/>
                <a:cs typeface="Calibri" pitchFamily="34" charset="0"/>
              </a:endParaRPr>
            </a:p>
          </p:txBody>
        </p:sp>
      </p:grpSp>
      <p:grpSp>
        <p:nvGrpSpPr>
          <p:cNvPr id="15" name="Group 14"/>
          <p:cNvGrpSpPr/>
          <p:nvPr/>
        </p:nvGrpSpPr>
        <p:grpSpPr>
          <a:xfrm>
            <a:off x="4442472" y="4562804"/>
            <a:ext cx="3648575" cy="1574753"/>
            <a:chOff x="4678007" y="4756774"/>
            <a:chExt cx="3274501" cy="1610934"/>
          </a:xfrm>
          <a:solidFill>
            <a:srgbClr val="C98725"/>
          </a:solidFill>
          <a:scene3d>
            <a:camera prst="orthographicFront">
              <a:rot lat="0" lon="0" rev="0"/>
            </a:camera>
            <a:lightRig rig="balanced" dir="t">
              <a:rot lat="0" lon="0" rev="8700000"/>
            </a:lightRig>
          </a:scene3d>
        </p:grpSpPr>
        <p:sp>
          <p:nvSpPr>
            <p:cNvPr id="523" name="Google Shape;523;p37"/>
            <p:cNvSpPr/>
            <p:nvPr/>
          </p:nvSpPr>
          <p:spPr>
            <a:xfrm>
              <a:off x="4678007" y="4770629"/>
              <a:ext cx="3219083" cy="1597079"/>
            </a:xfrm>
            <a:prstGeom prst="rect">
              <a:avLst/>
            </a:prstGeom>
            <a:grp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bg1"/>
                </a:solidFill>
                <a:latin typeface="Calibri" pitchFamily="34" charset="0"/>
                <a:cs typeface="Calibri" pitchFamily="34" charset="0"/>
              </a:endParaRPr>
            </a:p>
          </p:txBody>
        </p:sp>
        <p:sp>
          <p:nvSpPr>
            <p:cNvPr id="524" name="Google Shape;524;p37"/>
            <p:cNvSpPr txBox="1"/>
            <p:nvPr/>
          </p:nvSpPr>
          <p:spPr>
            <a:xfrm>
              <a:off x="4678007" y="4756774"/>
              <a:ext cx="3274501" cy="1597079"/>
            </a:xfrm>
            <a:prstGeom prst="rect">
              <a:avLst/>
            </a:prstGeom>
            <a:grpFill/>
            <a:ln>
              <a:noFill/>
            </a:ln>
            <a:effectLst>
              <a:outerShdw blurRad="44450" dist="27940" dir="5400000" algn="ctr">
                <a:srgbClr val="000000">
                  <a:alpha val="32000"/>
                </a:srgbClr>
              </a:outerShdw>
            </a:effectLst>
            <a:sp3d>
              <a:bevelT w="190500" h="38100"/>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bg1"/>
                  </a:solidFill>
                  <a:latin typeface="Calibri" pitchFamily="34" charset="0"/>
                  <a:ea typeface="Calibri"/>
                  <a:cs typeface="Calibri" pitchFamily="34" charset="0"/>
                  <a:sym typeface="Calibri"/>
                </a:rPr>
                <a:t>If the grains have to be stored in a large scale, they opt for granary or silos.</a:t>
              </a:r>
              <a:endParaRPr sz="2400" dirty="0">
                <a:solidFill>
                  <a:schemeClr val="bg1"/>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par>
                          <p:cTn id="10" fill="hold">
                            <p:stCondLst>
                              <p:cond delay="1000"/>
                            </p:stCondLst>
                            <p:childTnLst>
                              <p:par>
                                <p:cTn id="11" presetID="29"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ppt_x</p:attrName>
                                        </p:attrNameLst>
                                      </p:cBhvr>
                                      <p:tavLst>
                                        <p:tav tm="0">
                                          <p:val>
                                            <p:strVal val="#ppt_x-.2"/>
                                          </p:val>
                                        </p:tav>
                                        <p:tav tm="100000">
                                          <p:val>
                                            <p:strVal val="#ppt_x"/>
                                          </p:val>
                                        </p:tav>
                                      </p:tavLst>
                                    </p:anim>
                                    <p:anim calcmode="lin" valueType="num">
                                      <p:cBhvr>
                                        <p:cTn id="1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9"/>
                                        </p:tgtEl>
                                      </p:cBhvr>
                                    </p:animEffect>
                                  </p:childTnLst>
                                </p:cTn>
                              </p:par>
                            </p:childTnLst>
                          </p:cTn>
                        </p:par>
                        <p:par>
                          <p:cTn id="16" fill="hold">
                            <p:stCondLst>
                              <p:cond delay="2500"/>
                            </p:stCondLst>
                            <p:childTnLst>
                              <p:par>
                                <p:cTn id="17" presetID="29" presetClass="entr" presetSubtype="0" fill="hold" nodeType="after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ppt_x</p:attrName>
                                        </p:attrNameLst>
                                      </p:cBhvr>
                                      <p:tavLst>
                                        <p:tav tm="0">
                                          <p:val>
                                            <p:strVal val="#ppt_x-.2"/>
                                          </p:val>
                                        </p:tav>
                                        <p:tav tm="100000">
                                          <p:val>
                                            <p:strVal val="#ppt_x"/>
                                          </p:val>
                                        </p:tav>
                                      </p:tavLst>
                                    </p:anim>
                                    <p:anim calcmode="lin" valueType="num">
                                      <p:cBhvr>
                                        <p:cTn id="2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8"/>
                                        </p:tgtEl>
                                      </p:cBhvr>
                                    </p:animEffect>
                                  </p:childTnLst>
                                </p:cTn>
                              </p:par>
                            </p:childTnLst>
                          </p:cTn>
                        </p:par>
                        <p:par>
                          <p:cTn id="22" fill="hold">
                            <p:stCondLst>
                              <p:cond delay="4000"/>
                            </p:stCondLst>
                            <p:childTnLst>
                              <p:par>
                                <p:cTn id="23" presetID="29" presetClass="entr" presetSubtype="0" fill="hold" nodeType="after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ppt_x</p:attrName>
                                        </p:attrNameLst>
                                      </p:cBhvr>
                                      <p:tavLst>
                                        <p:tav tm="0">
                                          <p:val>
                                            <p:strVal val="#ppt_x-.2"/>
                                          </p:val>
                                        </p:tav>
                                        <p:tav tm="100000">
                                          <p:val>
                                            <p:strVal val="#ppt_x"/>
                                          </p:val>
                                        </p:tav>
                                      </p:tavLst>
                                    </p:anim>
                                    <p:anim calcmode="lin" valueType="num">
                                      <p:cBhvr>
                                        <p:cTn id="2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
                                        </p:tgtEl>
                                      </p:cBhvr>
                                    </p:animEffect>
                                  </p:childTnLst>
                                </p:cTn>
                              </p:par>
                            </p:childTnLst>
                          </p:cTn>
                        </p:par>
                        <p:par>
                          <p:cTn id="28" fill="hold">
                            <p:stCondLst>
                              <p:cond delay="5500"/>
                            </p:stCondLst>
                            <p:childTnLst>
                              <p:par>
                                <p:cTn id="29" presetID="29" presetClass="entr" presetSubtype="0"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8"/>
          <p:cNvSpPr txBox="1"/>
          <p:nvPr/>
        </p:nvSpPr>
        <p:spPr>
          <a:xfrm>
            <a:off x="2563091" y="69703"/>
            <a:ext cx="4100945"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Storage</a:t>
            </a:r>
          </a:p>
        </p:txBody>
      </p:sp>
      <p:grpSp>
        <p:nvGrpSpPr>
          <p:cNvPr id="531" name="Google Shape;531;p38"/>
          <p:cNvGrpSpPr/>
          <p:nvPr/>
        </p:nvGrpSpPr>
        <p:grpSpPr>
          <a:xfrm>
            <a:off x="2025846" y="895524"/>
            <a:ext cx="4732267" cy="2590969"/>
            <a:chOff x="622198" y="659"/>
            <a:chExt cx="4732267" cy="2590969"/>
          </a:xfrm>
        </p:grpSpPr>
        <p:sp>
          <p:nvSpPr>
            <p:cNvPr id="532" name="Google Shape;532;p38"/>
            <p:cNvSpPr/>
            <p:nvPr/>
          </p:nvSpPr>
          <p:spPr>
            <a:xfrm>
              <a:off x="2988332" y="1071307"/>
              <a:ext cx="1295484" cy="449672"/>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9ACC5"/>
              </a:solidFill>
              <a:prstDash val="solid"/>
              <a:round/>
              <a:headEnd type="none" w="sm" len="sm"/>
              <a:tailEnd type="none" w="sm" len="sm"/>
            </a:ln>
          </p:spPr>
        </p:sp>
        <p:sp>
          <p:nvSpPr>
            <p:cNvPr id="533" name="Google Shape;533;p38"/>
            <p:cNvSpPr/>
            <p:nvPr/>
          </p:nvSpPr>
          <p:spPr>
            <a:xfrm>
              <a:off x="1692847" y="1071307"/>
              <a:ext cx="1295484" cy="449672"/>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9ACC5"/>
              </a:solidFill>
              <a:prstDash val="solid"/>
              <a:round/>
              <a:headEnd type="none" w="sm" len="sm"/>
              <a:tailEnd type="none" w="sm" len="sm"/>
            </a:ln>
          </p:spPr>
        </p:sp>
        <p:sp>
          <p:nvSpPr>
            <p:cNvPr id="534" name="Google Shape;534;p38"/>
            <p:cNvSpPr/>
            <p:nvPr/>
          </p:nvSpPr>
          <p:spPr>
            <a:xfrm>
              <a:off x="2453007" y="659"/>
              <a:ext cx="1070648" cy="1070648"/>
            </a:xfrm>
            <a:prstGeom prst="arc">
              <a:avLst>
                <a:gd name="adj1" fmla="val 13200000"/>
                <a:gd name="adj2" fmla="val 192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2453007" y="659"/>
              <a:ext cx="1070648" cy="1070648"/>
            </a:xfrm>
            <a:prstGeom prst="arc">
              <a:avLst>
                <a:gd name="adj1" fmla="val 2400000"/>
                <a:gd name="adj2" fmla="val 84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1917683" y="193375"/>
              <a:ext cx="2141297" cy="685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txBox="1"/>
            <p:nvPr/>
          </p:nvSpPr>
          <p:spPr>
            <a:xfrm>
              <a:off x="1917683" y="193375"/>
              <a:ext cx="2141297" cy="68521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600" b="1" dirty="0">
                  <a:solidFill>
                    <a:schemeClr val="dk1"/>
                  </a:solidFill>
                  <a:latin typeface="Calibri"/>
                  <a:ea typeface="Calibri"/>
                  <a:cs typeface="Calibri"/>
                  <a:sym typeface="Calibri"/>
                </a:rPr>
                <a:t>Storage</a:t>
              </a:r>
              <a:endParaRPr dirty="0"/>
            </a:p>
          </p:txBody>
        </p:sp>
        <p:sp>
          <p:nvSpPr>
            <p:cNvPr id="538" name="Google Shape;538;p38"/>
            <p:cNvSpPr/>
            <p:nvPr/>
          </p:nvSpPr>
          <p:spPr>
            <a:xfrm>
              <a:off x="1157522" y="1520980"/>
              <a:ext cx="1070648" cy="1070648"/>
            </a:xfrm>
            <a:prstGeom prst="arc">
              <a:avLst>
                <a:gd name="adj1" fmla="val 13200000"/>
                <a:gd name="adj2" fmla="val 192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1157522" y="1520980"/>
              <a:ext cx="1070648" cy="1070648"/>
            </a:xfrm>
            <a:prstGeom prst="arc">
              <a:avLst>
                <a:gd name="adj1" fmla="val 2400000"/>
                <a:gd name="adj2" fmla="val 84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622198" y="1713697"/>
              <a:ext cx="2141297" cy="685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txBox="1"/>
            <p:nvPr/>
          </p:nvSpPr>
          <p:spPr>
            <a:xfrm>
              <a:off x="622198" y="1713697"/>
              <a:ext cx="2141297" cy="68521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600" b="1">
                  <a:solidFill>
                    <a:schemeClr val="dk1"/>
                  </a:solidFill>
                  <a:latin typeface="Calibri"/>
                  <a:ea typeface="Calibri"/>
                  <a:cs typeface="Calibri"/>
                  <a:sym typeface="Calibri"/>
                </a:rPr>
                <a:t>Perishable</a:t>
              </a:r>
              <a:endParaRPr/>
            </a:p>
          </p:txBody>
        </p:sp>
        <p:sp>
          <p:nvSpPr>
            <p:cNvPr id="542" name="Google Shape;542;p38"/>
            <p:cNvSpPr/>
            <p:nvPr/>
          </p:nvSpPr>
          <p:spPr>
            <a:xfrm>
              <a:off x="3748492" y="1520980"/>
              <a:ext cx="1070648" cy="1070648"/>
            </a:xfrm>
            <a:prstGeom prst="arc">
              <a:avLst>
                <a:gd name="adj1" fmla="val 13200000"/>
                <a:gd name="adj2" fmla="val 192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3748492" y="1520980"/>
              <a:ext cx="1070648" cy="1070648"/>
            </a:xfrm>
            <a:prstGeom prst="arc">
              <a:avLst>
                <a:gd name="adj1" fmla="val 2400000"/>
                <a:gd name="adj2" fmla="val 8400000"/>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3213168" y="1713697"/>
              <a:ext cx="2141297" cy="685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txBox="1"/>
            <p:nvPr/>
          </p:nvSpPr>
          <p:spPr>
            <a:xfrm>
              <a:off x="3213168" y="1713697"/>
              <a:ext cx="2141297" cy="68521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600" b="1">
                  <a:solidFill>
                    <a:schemeClr val="dk1"/>
                  </a:solidFill>
                  <a:latin typeface="Calibri"/>
                  <a:ea typeface="Calibri"/>
                  <a:cs typeface="Calibri"/>
                  <a:sym typeface="Calibri"/>
                </a:rPr>
                <a:t>Non perishable</a:t>
              </a:r>
              <a:endParaRPr/>
            </a:p>
          </p:txBody>
        </p:sp>
      </p:grpSp>
      <p:pic>
        <p:nvPicPr>
          <p:cNvPr id="546" name="Google Shape;546;p38"/>
          <p:cNvPicPr preferRelativeResize="0"/>
          <p:nvPr/>
        </p:nvPicPr>
        <p:blipFill rotWithShape="1">
          <a:blip r:embed="rId3">
            <a:alphaModFix/>
          </a:blip>
          <a:srcRect/>
          <a:stretch/>
        </p:blipFill>
        <p:spPr>
          <a:xfrm>
            <a:off x="1547143" y="3536121"/>
            <a:ext cx="3131840" cy="2087078"/>
          </a:xfrm>
          <a:prstGeom prst="rect">
            <a:avLst/>
          </a:prstGeom>
          <a:noFill/>
          <a:ln>
            <a:noFill/>
          </a:ln>
        </p:spPr>
      </p:pic>
      <p:pic>
        <p:nvPicPr>
          <p:cNvPr id="547" name="Google Shape;547;p38"/>
          <p:cNvPicPr preferRelativeResize="0"/>
          <p:nvPr/>
        </p:nvPicPr>
        <p:blipFill rotWithShape="1">
          <a:blip r:embed="rId4">
            <a:alphaModFix/>
          </a:blip>
          <a:srcRect/>
          <a:stretch/>
        </p:blipFill>
        <p:spPr>
          <a:xfrm>
            <a:off x="5003528" y="3605447"/>
            <a:ext cx="2592288" cy="1944216"/>
          </a:xfrm>
          <a:prstGeom prst="rect">
            <a:avLst/>
          </a:prstGeom>
          <a:noFill/>
          <a:ln>
            <a:noFill/>
          </a:ln>
        </p:spPr>
      </p:pic>
      <p:sp>
        <p:nvSpPr>
          <p:cNvPr id="548" name="Google Shape;548;p38"/>
          <p:cNvSpPr/>
          <p:nvPr/>
        </p:nvSpPr>
        <p:spPr>
          <a:xfrm>
            <a:off x="881063" y="5721925"/>
            <a:ext cx="7272337" cy="720725"/>
          </a:xfrm>
          <a:prstGeom prst="homePlate">
            <a:avLst>
              <a:gd name="adj" fmla="val 50000"/>
            </a:avLst>
          </a:prstGeom>
          <a:solidFill>
            <a:srgbClr val="00B050"/>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bg1"/>
                </a:solidFill>
                <a:latin typeface="Calibri"/>
                <a:ea typeface="Calibri"/>
                <a:cs typeface="Calibri"/>
                <a:sym typeface="Calibri"/>
              </a:rPr>
              <a:t>The mode of storage depends upon the quality of food material.</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456"/>
                                        <p:tgtEl>
                                          <p:spTgt spid="546"/>
                                        </p:tgtEl>
                                      </p:cBhvr>
                                    </p:animEffect>
                                  </p:childTnLst>
                                </p:cTn>
                              </p:par>
                              <p:par>
                                <p:cTn id="8" presetID="10" presetClass="entr" presetSubtype="0" fill="hold" nodeType="withEffect">
                                  <p:stCondLst>
                                    <p:cond delay="250"/>
                                  </p:stCondLst>
                                  <p:childTnLst>
                                    <p:set>
                                      <p:cBhvr>
                                        <p:cTn id="9" dur="1" fill="hold">
                                          <p:stCondLst>
                                            <p:cond delay="0"/>
                                          </p:stCondLst>
                                        </p:cTn>
                                        <p:tgtEl>
                                          <p:spTgt spid="547"/>
                                        </p:tgtEl>
                                        <p:attrNameLst>
                                          <p:attrName>style.visibility</p:attrName>
                                        </p:attrNameLst>
                                      </p:cBhvr>
                                      <p:to>
                                        <p:strVal val="visible"/>
                                      </p:to>
                                    </p:set>
                                    <p:animEffect transition="in" filter="fade">
                                      <p:cBhvr>
                                        <p:cTn id="10" dur="456"/>
                                        <p:tgtEl>
                                          <p:spTgt spid="547"/>
                                        </p:tgtEl>
                                      </p:cBhvr>
                                    </p:animEffect>
                                  </p:childTnLst>
                                </p:cTn>
                              </p:par>
                            </p:childTnLst>
                          </p:cTn>
                        </p:par>
                        <p:par>
                          <p:cTn id="11" fill="hold">
                            <p:stCondLst>
                              <p:cond delay="706"/>
                            </p:stCondLst>
                            <p:childTnLst>
                              <p:par>
                                <p:cTn id="12" presetID="10" presetClass="entr" presetSubtype="0" fill="hold" nodeType="afterEffect">
                                  <p:stCondLst>
                                    <p:cond delay="500"/>
                                  </p:stCondLst>
                                  <p:childTnLst>
                                    <p:set>
                                      <p:cBhvr>
                                        <p:cTn id="13" dur="1" fill="hold">
                                          <p:stCondLst>
                                            <p:cond delay="0"/>
                                          </p:stCondLst>
                                        </p:cTn>
                                        <p:tgtEl>
                                          <p:spTgt spid="548"/>
                                        </p:tgtEl>
                                        <p:attrNameLst>
                                          <p:attrName>style.visibility</p:attrName>
                                        </p:attrNameLst>
                                      </p:cBhvr>
                                      <p:to>
                                        <p:strVal val="visible"/>
                                      </p:to>
                                    </p:set>
                                    <p:animEffect transition="in" filter="fade">
                                      <p:cBhvr>
                                        <p:cTn id="14" dur="456"/>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9"/>
          <p:cNvSpPr txBox="1"/>
          <p:nvPr/>
        </p:nvSpPr>
        <p:spPr>
          <a:xfrm>
            <a:off x="2285279" y="69275"/>
            <a:ext cx="5029921"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a:solidFill>
                  <a:schemeClr val="dk1"/>
                </a:solidFill>
                <a:latin typeface="Calibri"/>
                <a:ea typeface="Calibri"/>
                <a:cs typeface="Calibri"/>
                <a:sym typeface="Calibri"/>
              </a:rPr>
              <a:t>Storage</a:t>
            </a:r>
          </a:p>
        </p:txBody>
      </p:sp>
      <p:graphicFrame>
        <p:nvGraphicFramePr>
          <p:cNvPr id="555" name="Google Shape;555;p39"/>
          <p:cNvGraphicFramePr/>
          <p:nvPr/>
        </p:nvGraphicFramePr>
        <p:xfrm>
          <a:off x="1042988" y="1412875"/>
          <a:ext cx="2736850" cy="4738543"/>
        </p:xfrm>
        <a:graphic>
          <a:graphicData uri="http://schemas.openxmlformats.org/drawingml/2006/table">
            <a:tbl>
              <a:tblPr firstRow="1" bandRow="1">
                <a:noFill/>
                <a:tableStyleId>{38AB1106-05AA-43AE-83A9-72EF0398B35C}</a:tableStyleId>
              </a:tblPr>
              <a:tblGrid>
                <a:gridCol w="2736850">
                  <a:extLst>
                    <a:ext uri="{9D8B030D-6E8A-4147-A177-3AD203B41FA5}">
                      <a16:colId xmlns:a16="http://schemas.microsoft.com/office/drawing/2014/main" val="20000"/>
                    </a:ext>
                  </a:extLst>
                </a:gridCol>
              </a:tblGrid>
              <a:tr h="830406">
                <a:tc>
                  <a:txBody>
                    <a:bodyPr/>
                    <a:lstStyle/>
                    <a:p>
                      <a:pPr marL="0" marR="0" lvl="0" indent="0" algn="l" rtl="0">
                        <a:spcBef>
                          <a:spcPts val="0"/>
                        </a:spcBef>
                        <a:spcAft>
                          <a:spcPts val="0"/>
                        </a:spcAft>
                        <a:buNone/>
                      </a:pPr>
                      <a:r>
                        <a:rPr lang="en-US" sz="2800" b="1" u="none" strike="noStrike" cap="none" dirty="0"/>
                        <a:t>Perishable Foods</a:t>
                      </a:r>
                      <a:endParaRPr sz="2800" dirty="0"/>
                    </a:p>
                  </a:txBody>
                  <a:tcPr marL="91450" marR="91450" marT="45725" marB="45725" anchor="ctr"/>
                </a:tc>
                <a:extLst>
                  <a:ext uri="{0D108BD9-81ED-4DB2-BD59-A6C34878D82A}">
                    <a16:rowId xmlns:a16="http://schemas.microsoft.com/office/drawing/2014/main" val="10000"/>
                  </a:ext>
                </a:extLst>
              </a:tr>
              <a:tr h="1898231">
                <a:tc>
                  <a:txBody>
                    <a:bodyPr/>
                    <a:lstStyle/>
                    <a:p>
                      <a:pPr marL="0" marR="0" lvl="0" indent="0" algn="l" rtl="0">
                        <a:spcBef>
                          <a:spcPts val="0"/>
                        </a:spcBef>
                        <a:spcAft>
                          <a:spcPts val="0"/>
                        </a:spcAft>
                        <a:buNone/>
                      </a:pPr>
                      <a:r>
                        <a:rPr lang="en-US" sz="2400" b="0" dirty="0"/>
                        <a:t>Gets spoiled within a short span of time at room temperature.</a:t>
                      </a:r>
                      <a:endParaRPr sz="2400" b="0" dirty="0"/>
                    </a:p>
                  </a:txBody>
                  <a:tcPr marL="91450" marR="91450" marT="45725" marB="45725"/>
                </a:tc>
                <a:extLst>
                  <a:ext uri="{0D108BD9-81ED-4DB2-BD59-A6C34878D82A}">
                    <a16:rowId xmlns:a16="http://schemas.microsoft.com/office/drawing/2014/main" val="10001"/>
                  </a:ext>
                </a:extLst>
              </a:tr>
              <a:tr h="1004953">
                <a:tc>
                  <a:txBody>
                    <a:bodyPr/>
                    <a:lstStyle/>
                    <a:p>
                      <a:pPr marL="0" marR="0" lvl="0" indent="0" algn="l" rtl="0">
                        <a:spcBef>
                          <a:spcPts val="0"/>
                        </a:spcBef>
                        <a:spcAft>
                          <a:spcPts val="0"/>
                        </a:spcAft>
                        <a:buNone/>
                      </a:pPr>
                      <a:r>
                        <a:rPr lang="en-US" sz="2400" b="0" dirty="0"/>
                        <a:t>Stored in cold storage.</a:t>
                      </a:r>
                      <a:endParaRPr sz="2400" b="0" dirty="0"/>
                    </a:p>
                  </a:txBody>
                  <a:tcPr marL="91450" marR="91450" marT="45725" marB="45725"/>
                </a:tc>
                <a:extLst>
                  <a:ext uri="{0D108BD9-81ED-4DB2-BD59-A6C34878D82A}">
                    <a16:rowId xmlns:a16="http://schemas.microsoft.com/office/drawing/2014/main" val="10002"/>
                  </a:ext>
                </a:extLst>
              </a:tr>
              <a:tr h="1004953">
                <a:tc>
                  <a:txBody>
                    <a:bodyPr/>
                    <a:lstStyle/>
                    <a:p>
                      <a:pPr marL="0" marR="0" lvl="0" indent="0" algn="l" rtl="0">
                        <a:spcBef>
                          <a:spcPts val="0"/>
                        </a:spcBef>
                        <a:spcAft>
                          <a:spcPts val="0"/>
                        </a:spcAft>
                        <a:buNone/>
                      </a:pPr>
                      <a:r>
                        <a:rPr lang="en-US" sz="2400" b="0" dirty="0"/>
                        <a:t>Example: Fruits and Vegetables.</a:t>
                      </a:r>
                      <a:endParaRPr b="0"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556" name="Google Shape;556;p39"/>
          <p:cNvGraphicFramePr/>
          <p:nvPr/>
        </p:nvGraphicFramePr>
        <p:xfrm>
          <a:off x="4932363" y="1412875"/>
          <a:ext cx="2736850" cy="4824352"/>
        </p:xfrm>
        <a:graphic>
          <a:graphicData uri="http://schemas.openxmlformats.org/drawingml/2006/table">
            <a:tbl>
              <a:tblPr firstRow="1" bandRow="1">
                <a:noFill/>
                <a:tableStyleId>{38AB1106-05AA-43AE-83A9-72EF0398B35C}</a:tableStyleId>
              </a:tblPr>
              <a:tblGrid>
                <a:gridCol w="2736850">
                  <a:extLst>
                    <a:ext uri="{9D8B030D-6E8A-4147-A177-3AD203B41FA5}">
                      <a16:colId xmlns:a16="http://schemas.microsoft.com/office/drawing/2014/main" val="20000"/>
                    </a:ext>
                  </a:extLst>
                </a:gridCol>
              </a:tblGrid>
              <a:tr h="872886">
                <a:tc>
                  <a:txBody>
                    <a:bodyPr/>
                    <a:lstStyle/>
                    <a:p>
                      <a:pPr marL="0" marR="0" lvl="0" indent="0" algn="ctr" rtl="0">
                        <a:spcBef>
                          <a:spcPts val="0"/>
                        </a:spcBef>
                        <a:spcAft>
                          <a:spcPts val="0"/>
                        </a:spcAft>
                        <a:buNone/>
                      </a:pPr>
                      <a:r>
                        <a:rPr lang="en-US" sz="2800" b="1" dirty="0"/>
                        <a:t>Non perishable Foods</a:t>
                      </a:r>
                      <a:endParaRPr sz="2800" dirty="0"/>
                    </a:p>
                  </a:txBody>
                  <a:tcPr marL="91450" marR="91450" marT="45700" marB="45700"/>
                </a:tc>
                <a:extLst>
                  <a:ext uri="{0D108BD9-81ED-4DB2-BD59-A6C34878D82A}">
                    <a16:rowId xmlns:a16="http://schemas.microsoft.com/office/drawing/2014/main" val="10000"/>
                  </a:ext>
                </a:extLst>
              </a:tr>
              <a:tr h="872886">
                <a:tc>
                  <a:txBody>
                    <a:bodyPr/>
                    <a:lstStyle/>
                    <a:p>
                      <a:pPr marL="0" marR="0" lvl="0" indent="0" algn="l" rtl="0">
                        <a:spcBef>
                          <a:spcPts val="0"/>
                        </a:spcBef>
                        <a:spcAft>
                          <a:spcPts val="0"/>
                        </a:spcAft>
                        <a:buNone/>
                      </a:pPr>
                      <a:r>
                        <a:rPr lang="en-US" sz="2400" b="0"/>
                        <a:t>Do not get spoilt at room temperature.</a:t>
                      </a:r>
                      <a:endParaRPr sz="2400" b="0"/>
                    </a:p>
                  </a:txBody>
                  <a:tcPr marL="91450" marR="91450" marT="45700" marB="45700"/>
                </a:tc>
                <a:extLst>
                  <a:ext uri="{0D108BD9-81ED-4DB2-BD59-A6C34878D82A}">
                    <a16:rowId xmlns:a16="http://schemas.microsoft.com/office/drawing/2014/main" val="10001"/>
                  </a:ext>
                </a:extLst>
              </a:tr>
              <a:tr h="872886">
                <a:tc>
                  <a:txBody>
                    <a:bodyPr/>
                    <a:lstStyle/>
                    <a:p>
                      <a:pPr marL="0" marR="0" lvl="0" indent="0" algn="l" rtl="0">
                        <a:spcBef>
                          <a:spcPts val="0"/>
                        </a:spcBef>
                        <a:spcAft>
                          <a:spcPts val="0"/>
                        </a:spcAft>
                        <a:buNone/>
                      </a:pPr>
                      <a:r>
                        <a:rPr lang="en-US" sz="2400" b="0" dirty="0"/>
                        <a:t>Can be stored for longer.</a:t>
                      </a:r>
                      <a:endParaRPr sz="2400" b="0" dirty="0"/>
                    </a:p>
                  </a:txBody>
                  <a:tcPr marL="91450" marR="91450" marT="45700" marB="45700"/>
                </a:tc>
                <a:extLst>
                  <a:ext uri="{0D108BD9-81ED-4DB2-BD59-A6C34878D82A}">
                    <a16:rowId xmlns:a16="http://schemas.microsoft.com/office/drawing/2014/main" val="10002"/>
                  </a:ext>
                </a:extLst>
              </a:tr>
              <a:tr h="1260854">
                <a:tc>
                  <a:txBody>
                    <a:bodyPr/>
                    <a:lstStyle/>
                    <a:p>
                      <a:pPr marL="0" marR="0" lvl="0" indent="0" algn="l" rtl="0">
                        <a:lnSpc>
                          <a:spcPct val="100000"/>
                        </a:lnSpc>
                        <a:spcBef>
                          <a:spcPts val="0"/>
                        </a:spcBef>
                        <a:spcAft>
                          <a:spcPts val="0"/>
                        </a:spcAft>
                        <a:buClr>
                          <a:schemeClr val="dk1"/>
                        </a:buClr>
                        <a:buSzPts val="2400"/>
                        <a:buFont typeface="Calibri"/>
                        <a:buNone/>
                      </a:pPr>
                      <a:r>
                        <a:rPr lang="en-US" sz="2400" b="0"/>
                        <a:t>Stored in dry storage.</a:t>
                      </a:r>
                      <a:endParaRPr b="0"/>
                    </a:p>
                    <a:p>
                      <a:pPr marL="0" marR="0" lvl="0" indent="0" algn="l" rtl="0">
                        <a:spcBef>
                          <a:spcPts val="0"/>
                        </a:spcBef>
                        <a:spcAft>
                          <a:spcPts val="0"/>
                        </a:spcAft>
                        <a:buNone/>
                      </a:pPr>
                      <a:endParaRPr sz="2400" b="0"/>
                    </a:p>
                  </a:txBody>
                  <a:tcPr marL="91450" marR="91450" marT="45700" marB="45700"/>
                </a:tc>
                <a:extLst>
                  <a:ext uri="{0D108BD9-81ED-4DB2-BD59-A6C34878D82A}">
                    <a16:rowId xmlns:a16="http://schemas.microsoft.com/office/drawing/2014/main" val="10003"/>
                  </a:ext>
                </a:extLst>
              </a:tr>
              <a:tr h="872886">
                <a:tc>
                  <a:txBody>
                    <a:bodyPr/>
                    <a:lstStyle/>
                    <a:p>
                      <a:pPr marL="0" marR="0" lvl="0" indent="0" algn="l" rtl="0">
                        <a:lnSpc>
                          <a:spcPct val="100000"/>
                        </a:lnSpc>
                        <a:spcBef>
                          <a:spcPts val="0"/>
                        </a:spcBef>
                        <a:spcAft>
                          <a:spcPts val="0"/>
                        </a:spcAft>
                        <a:buClr>
                          <a:schemeClr val="dk1"/>
                        </a:buClr>
                        <a:buSzPts val="2400"/>
                        <a:buFont typeface="Calibri"/>
                        <a:buNone/>
                      </a:pPr>
                      <a:r>
                        <a:rPr lang="en-US" sz="2400" b="0" dirty="0"/>
                        <a:t>Example: Grains.</a:t>
                      </a:r>
                      <a:endParaRPr b="0" dirty="0"/>
                    </a:p>
                    <a:p>
                      <a:pPr marL="0" marR="0" lvl="0" indent="0" algn="l" rtl="0">
                        <a:spcBef>
                          <a:spcPts val="0"/>
                        </a:spcBef>
                        <a:spcAft>
                          <a:spcPts val="0"/>
                        </a:spcAft>
                        <a:buNone/>
                      </a:pPr>
                      <a:endParaRPr sz="2400" b="0" dirty="0"/>
                    </a:p>
                  </a:txBody>
                  <a:tcPr marL="91450" marR="91450" marT="45700" marB="4570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
                                  </p:stCondLst>
                                  <p:childTnLst>
                                    <p:set>
                                      <p:cBhvr>
                                        <p:cTn id="6" dur="1" fill="hold">
                                          <p:stCondLst>
                                            <p:cond delay="0"/>
                                          </p:stCondLst>
                                        </p:cTn>
                                        <p:tgtEl>
                                          <p:spTgt spid="555"/>
                                        </p:tgtEl>
                                        <p:attrNameLst>
                                          <p:attrName>style.visibility</p:attrName>
                                        </p:attrNameLst>
                                      </p:cBhvr>
                                      <p:to>
                                        <p:strVal val="visible"/>
                                      </p:to>
                                    </p:set>
                                    <p:animEffect transition="in" filter="wipe(up)">
                                      <p:cBhvr>
                                        <p:cTn id="7" dur="2000"/>
                                        <p:tgtEl>
                                          <p:spTgt spid="555"/>
                                        </p:tgtEl>
                                      </p:cBhvr>
                                    </p:animEffect>
                                  </p:childTnLst>
                                </p:cTn>
                              </p:par>
                            </p:childTnLst>
                          </p:cTn>
                        </p:par>
                        <p:par>
                          <p:cTn id="8" fill="hold">
                            <p:stCondLst>
                              <p:cond delay="2250"/>
                            </p:stCondLst>
                            <p:childTnLst>
                              <p:par>
                                <p:cTn id="9" presetID="22" presetClass="entr" presetSubtype="1" fill="hold" nodeType="afterEffect">
                                  <p:stCondLst>
                                    <p:cond delay="500"/>
                                  </p:stCondLst>
                                  <p:childTnLst>
                                    <p:set>
                                      <p:cBhvr>
                                        <p:cTn id="10" dur="1" fill="hold">
                                          <p:stCondLst>
                                            <p:cond delay="0"/>
                                          </p:stCondLst>
                                        </p:cTn>
                                        <p:tgtEl>
                                          <p:spTgt spid="556"/>
                                        </p:tgtEl>
                                        <p:attrNameLst>
                                          <p:attrName>style.visibility</p:attrName>
                                        </p:attrNameLst>
                                      </p:cBhvr>
                                      <p:to>
                                        <p:strVal val="visible"/>
                                      </p:to>
                                    </p:set>
                                    <p:animEffect transition="in" filter="wipe(up)">
                                      <p:cBhvr>
                                        <p:cTn id="11" dur="2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0"/>
          <p:cNvSpPr txBox="1"/>
          <p:nvPr/>
        </p:nvSpPr>
        <p:spPr>
          <a:xfrm>
            <a:off x="2202861" y="111268"/>
            <a:ext cx="4558145" cy="669925"/>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a:solidFill>
                  <a:schemeClr val="dk1"/>
                </a:solidFill>
                <a:latin typeface="Calibri"/>
                <a:ea typeface="Calibri"/>
                <a:cs typeface="Calibri"/>
                <a:sym typeface="Calibri"/>
              </a:rPr>
              <a:t>Marketing</a:t>
            </a:r>
          </a:p>
        </p:txBody>
      </p:sp>
      <p:grpSp>
        <p:nvGrpSpPr>
          <p:cNvPr id="10" name="Group 9"/>
          <p:cNvGrpSpPr/>
          <p:nvPr/>
        </p:nvGrpSpPr>
        <p:grpSpPr>
          <a:xfrm>
            <a:off x="2259410" y="1535423"/>
            <a:ext cx="4427162" cy="1309687"/>
            <a:chOff x="2259410" y="1549278"/>
            <a:chExt cx="4427162" cy="1309687"/>
          </a:xfrm>
        </p:grpSpPr>
        <p:sp>
          <p:nvSpPr>
            <p:cNvPr id="564" name="Google Shape;564;p40"/>
            <p:cNvSpPr/>
            <p:nvPr/>
          </p:nvSpPr>
          <p:spPr>
            <a:xfrm>
              <a:off x="2259410" y="1549278"/>
              <a:ext cx="4427162" cy="1309687"/>
            </a:xfrm>
            <a:prstGeom prst="rect">
              <a:avLst/>
            </a:prstGeom>
            <a:gradFill>
              <a:gsLst>
                <a:gs pos="0">
                  <a:srgbClr val="982D2B"/>
                </a:gs>
                <a:gs pos="80000">
                  <a:srgbClr val="C83D39"/>
                </a:gs>
                <a:gs pos="100000">
                  <a:srgbClr val="CC3A36"/>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txBox="1"/>
            <p:nvPr/>
          </p:nvSpPr>
          <p:spPr>
            <a:xfrm>
              <a:off x="2259410" y="1549278"/>
              <a:ext cx="4427162" cy="13096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dirty="0">
                  <a:solidFill>
                    <a:schemeClr val="lt1"/>
                  </a:solidFill>
                  <a:latin typeface="Calibri"/>
                  <a:ea typeface="Calibri"/>
                  <a:cs typeface="Calibri"/>
                  <a:sym typeface="Calibri"/>
                </a:rPr>
                <a:t>Farmers mainly rely on their agricultural products for their livelihood.</a:t>
              </a:r>
              <a:endParaRPr dirty="0"/>
            </a:p>
          </p:txBody>
        </p:sp>
      </p:grpSp>
      <p:grpSp>
        <p:nvGrpSpPr>
          <p:cNvPr id="11" name="Group 10"/>
          <p:cNvGrpSpPr/>
          <p:nvPr/>
        </p:nvGrpSpPr>
        <p:grpSpPr>
          <a:xfrm>
            <a:off x="2108557" y="2924450"/>
            <a:ext cx="4728869" cy="1309687"/>
            <a:chOff x="2108557" y="2924450"/>
            <a:chExt cx="4728869" cy="1309687"/>
          </a:xfrm>
        </p:grpSpPr>
        <p:sp>
          <p:nvSpPr>
            <p:cNvPr id="566" name="Google Shape;566;p40"/>
            <p:cNvSpPr/>
            <p:nvPr/>
          </p:nvSpPr>
          <p:spPr>
            <a:xfrm>
              <a:off x="2108557" y="2924450"/>
              <a:ext cx="4728869" cy="1309687"/>
            </a:xfrm>
            <a:prstGeom prst="rect">
              <a:avLst/>
            </a:prstGeom>
            <a:gradFill>
              <a:gsLst>
                <a:gs pos="0">
                  <a:srgbClr val="759336"/>
                </a:gs>
                <a:gs pos="80000">
                  <a:srgbClr val="99C247"/>
                </a:gs>
                <a:gs pos="100000">
                  <a:srgbClr val="9BC545"/>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txBox="1"/>
            <p:nvPr/>
          </p:nvSpPr>
          <p:spPr>
            <a:xfrm>
              <a:off x="2108557" y="2924450"/>
              <a:ext cx="4728869" cy="13096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dirty="0">
                  <a:solidFill>
                    <a:schemeClr val="bg1"/>
                  </a:solidFill>
                  <a:latin typeface="Calibri"/>
                  <a:ea typeface="Calibri"/>
                  <a:cs typeface="Calibri"/>
                  <a:sym typeface="Calibri"/>
                </a:rPr>
                <a:t>Should fetch a remunerative price.</a:t>
              </a:r>
              <a:endParaRPr dirty="0">
                <a:solidFill>
                  <a:schemeClr val="bg1"/>
                </a:solidFill>
              </a:endParaRPr>
            </a:p>
          </p:txBody>
        </p:sp>
      </p:grpSp>
      <p:grpSp>
        <p:nvGrpSpPr>
          <p:cNvPr id="12" name="Group 11"/>
          <p:cNvGrpSpPr/>
          <p:nvPr/>
        </p:nvGrpSpPr>
        <p:grpSpPr>
          <a:xfrm>
            <a:off x="1796865" y="4327332"/>
            <a:ext cx="5352253" cy="1309687"/>
            <a:chOff x="1796865" y="4299622"/>
            <a:chExt cx="5352253" cy="1309687"/>
          </a:xfrm>
        </p:grpSpPr>
        <p:sp>
          <p:nvSpPr>
            <p:cNvPr id="568" name="Google Shape;568;p40"/>
            <p:cNvSpPr/>
            <p:nvPr/>
          </p:nvSpPr>
          <p:spPr>
            <a:xfrm>
              <a:off x="1796865" y="4299622"/>
              <a:ext cx="5352253" cy="1309687"/>
            </a:xfrm>
            <a:prstGeom prst="rect">
              <a:avLst/>
            </a:prstGeom>
            <a:gradFill>
              <a:gsLst>
                <a:gs pos="0">
                  <a:srgbClr val="5D427D"/>
                </a:gs>
                <a:gs pos="80000">
                  <a:srgbClr val="7A57A5"/>
                </a:gs>
                <a:gs pos="100000">
                  <a:srgbClr val="7A56A7"/>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txBox="1"/>
            <p:nvPr/>
          </p:nvSpPr>
          <p:spPr>
            <a:xfrm>
              <a:off x="1796865" y="4299622"/>
              <a:ext cx="5352253" cy="13096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Warehousing and marketing facilities are essential to face the needs of the farmer.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500"/>
                            </p:stCondLst>
                            <p:childTnLst>
                              <p:par>
                                <p:cTn id="13" presetID="22" presetClass="entr" presetSubtype="1"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MM Index</a:t>
            </a:r>
            <a:endParaRPr sz="3600" b="0" i="0" u="none" strike="noStrike" cap="none">
              <a:solidFill>
                <a:schemeClr val="dk1"/>
              </a:solidFill>
              <a:latin typeface="Calibri"/>
              <a:ea typeface="Calibri"/>
              <a:cs typeface="Calibri"/>
              <a:sym typeface="Calibri"/>
            </a:endParaRPr>
          </a:p>
        </p:txBody>
      </p:sp>
      <p:graphicFrame>
        <p:nvGraphicFramePr>
          <p:cNvPr id="575" name="Google Shape;575;p41"/>
          <p:cNvGraphicFramePr/>
          <p:nvPr/>
        </p:nvGraphicFramePr>
        <p:xfrm>
          <a:off x="457200" y="1092191"/>
          <a:ext cx="7855527" cy="4657650"/>
        </p:xfrm>
        <a:graphic>
          <a:graphicData uri="http://schemas.openxmlformats.org/drawingml/2006/table">
            <a:tbl>
              <a:tblPr firstRow="1" bandRow="1">
                <a:noFill/>
                <a:tableStyleId>{38AB1106-05AA-43AE-83A9-72EF0398B35C}</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645727">
                  <a:extLst>
                    <a:ext uri="{9D8B030D-6E8A-4147-A177-3AD203B41FA5}">
                      <a16:colId xmlns:a16="http://schemas.microsoft.com/office/drawing/2014/main" val="20002"/>
                    </a:ext>
                  </a:extLst>
                </a:gridCol>
              </a:tblGrid>
              <a:tr h="638625">
                <a:tc>
                  <a:txBody>
                    <a:bodyPr/>
                    <a:lstStyle/>
                    <a:p>
                      <a:pPr marL="0" marR="0" lvl="0" indent="0" algn="ctr" rtl="0">
                        <a:spcBef>
                          <a:spcPts val="0"/>
                        </a:spcBef>
                        <a:spcAft>
                          <a:spcPts val="0"/>
                        </a:spcAft>
                        <a:buNone/>
                      </a:pPr>
                      <a:r>
                        <a:rPr lang="en-US" sz="1800" dirty="0">
                          <a:solidFill>
                            <a:schemeClr val="dk1"/>
                          </a:solidFill>
                        </a:rPr>
                        <a:t>Slide#</a:t>
                      </a:r>
                      <a:endParaRPr sz="18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Thumbnail</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solidFill>
                            <a:schemeClr val="dk1"/>
                          </a:solidFill>
                        </a:rPr>
                        <a:t>Source and Attribution</a:t>
                      </a:r>
                      <a:endParaRPr sz="18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8625">
                <a:tc>
                  <a:txBody>
                    <a:bodyPr/>
                    <a:lstStyle/>
                    <a:p>
                      <a:pPr marL="0" marR="0" lvl="0" indent="0" algn="l" rtl="0">
                        <a:spcBef>
                          <a:spcPts val="0"/>
                        </a:spcBef>
                        <a:spcAft>
                          <a:spcPts val="0"/>
                        </a:spcAft>
                        <a:buNone/>
                      </a:pPr>
                      <a:r>
                        <a:rPr lang="en-US" sz="1200">
                          <a:solidFill>
                            <a:schemeClr val="dk1"/>
                          </a:solidFill>
                        </a:rPr>
                        <a:t>1</a:t>
                      </a: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https://pixnio.com/people/agricultural-programs-in-georgia-assist-in-improving-farmers-crop-production – CC0</a:t>
                      </a:r>
                      <a:endParaRPr sz="1200" dirty="0"/>
                    </a:p>
                    <a:p>
                      <a:pPr marL="0" marR="0" lvl="0" indent="0" algn="l" rtl="0">
                        <a:spcBef>
                          <a:spcPts val="0"/>
                        </a:spcBef>
                        <a:spcAft>
                          <a:spcPts val="0"/>
                        </a:spcAft>
                        <a:buNone/>
                      </a:pPr>
                      <a:r>
                        <a:rPr lang="en-US" sz="1200" dirty="0"/>
                        <a:t>https://pxhere.com/en/photo/498914 – CC0</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8625">
                <a:tc>
                  <a:txBody>
                    <a:bodyPr/>
                    <a:lstStyle/>
                    <a:p>
                      <a:pPr marL="0" marR="0" lvl="0" indent="0" algn="l" rtl="0">
                        <a:spcBef>
                          <a:spcPts val="0"/>
                        </a:spcBef>
                        <a:spcAft>
                          <a:spcPts val="0"/>
                        </a:spcAft>
                        <a:buNone/>
                      </a:pPr>
                      <a:r>
                        <a:rPr lang="en-US" sz="1200" dirty="0">
                          <a:solidFill>
                            <a:schemeClr val="dk1"/>
                          </a:solidFill>
                        </a:rPr>
                        <a:t>4</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https://www.pexels.com/photo/agriculture-agronomy-arable-background-1033506/</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8625">
                <a:tc>
                  <a:txBody>
                    <a:bodyPr/>
                    <a:lstStyle/>
                    <a:p>
                      <a:pPr marL="0" marR="0" lvl="0" indent="0" algn="l" rtl="0">
                        <a:spcBef>
                          <a:spcPts val="0"/>
                        </a:spcBef>
                        <a:spcAft>
                          <a:spcPts val="0"/>
                        </a:spcAft>
                        <a:buNone/>
                      </a:pPr>
                      <a:r>
                        <a:rPr lang="en-US" sz="1200" dirty="0">
                          <a:solidFill>
                            <a:schemeClr val="dk1"/>
                          </a:solidFill>
                        </a:rPr>
                        <a:t>7</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https://pixabay.com/en/ox-plough-bullocks-farmer-tilling-253417/</a:t>
                      </a:r>
                      <a:endParaRPr sz="1200" dirty="0"/>
                    </a:p>
                    <a:p>
                      <a:pPr marL="0" marR="0" lvl="0" indent="0" algn="l" rtl="0">
                        <a:spcBef>
                          <a:spcPts val="0"/>
                        </a:spcBef>
                        <a:spcAft>
                          <a:spcPts val="0"/>
                        </a:spcAft>
                        <a:buNone/>
                      </a:pPr>
                      <a:r>
                        <a:rPr lang="en-US" sz="1200" dirty="0"/>
                        <a:t>https://pixabay.com/en/plow-tractors-m%C3%BCnsterland-1534517/</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8625">
                <a:tc>
                  <a:txBody>
                    <a:bodyPr/>
                    <a:lstStyle/>
                    <a:p>
                      <a:pPr marL="0" marR="0" lvl="0" indent="0" algn="l" rtl="0">
                        <a:spcBef>
                          <a:spcPts val="0"/>
                        </a:spcBef>
                        <a:spcAft>
                          <a:spcPts val="0"/>
                        </a:spcAft>
                        <a:buNone/>
                      </a:pPr>
                      <a:r>
                        <a:rPr lang="en-US" sz="1200" dirty="0">
                          <a:solidFill>
                            <a:schemeClr val="dk1"/>
                          </a:solidFill>
                        </a:rPr>
                        <a:t>9</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r>
                        <a:rPr lang="en-US" sz="1200" b="1" dirty="0"/>
                        <a:t>https://pxhere.com/en/photo/929198</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38625">
                <a:tc>
                  <a:txBody>
                    <a:bodyPr/>
                    <a:lstStyle/>
                    <a:p>
                      <a:pPr marL="0" marR="0" lvl="0" indent="0" algn="l" rtl="0">
                        <a:spcBef>
                          <a:spcPts val="0"/>
                        </a:spcBef>
                        <a:spcAft>
                          <a:spcPts val="0"/>
                        </a:spcAft>
                        <a:buNone/>
                      </a:pPr>
                      <a:r>
                        <a:rPr lang="en-US" sz="1200" dirty="0">
                          <a:solidFill>
                            <a:schemeClr val="dk1"/>
                          </a:solidFill>
                        </a:rPr>
                        <a:t>10</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dirty="0"/>
                        <a:t>https://pxhere.com/en/photo/658471</a:t>
                      </a:r>
                      <a:endParaRPr sz="1200" dirty="0"/>
                    </a:p>
                    <a:p>
                      <a:pPr marL="0" marR="0" lvl="0" indent="0" algn="l" rtl="0">
                        <a:spcBef>
                          <a:spcPts val="0"/>
                        </a:spcBef>
                        <a:spcAft>
                          <a:spcPts val="0"/>
                        </a:spcAft>
                        <a:buNone/>
                      </a:pPr>
                      <a:r>
                        <a:rPr lang="en-US" sz="1200" b="1" dirty="0"/>
                        <a:t>https://www.pikrepo.com/faros/macro-shot-of-assorted-seeds</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38625">
                <a:tc>
                  <a:txBody>
                    <a:bodyPr/>
                    <a:lstStyle/>
                    <a:p>
                      <a:pPr marL="0" marR="0" lvl="0" indent="0" algn="l" rtl="0">
                        <a:spcBef>
                          <a:spcPts val="0"/>
                        </a:spcBef>
                        <a:spcAft>
                          <a:spcPts val="0"/>
                        </a:spcAft>
                        <a:buNone/>
                      </a:pPr>
                      <a:r>
                        <a:rPr lang="en-US" sz="1200" dirty="0">
                          <a:solidFill>
                            <a:schemeClr val="dk1"/>
                          </a:solidFill>
                        </a:rPr>
                        <a:t>10</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dirty="0"/>
                        <a:t>https://pixabay.com/en/plants-soybean-soy-nature-1331667/</a:t>
                      </a:r>
                      <a:endParaRPr lang="en-US" sz="1200" dirty="0"/>
                    </a:p>
                    <a:p>
                      <a:pPr marL="0" marR="0" lvl="0" indent="0" algn="l" rtl="0">
                        <a:spcBef>
                          <a:spcPts val="0"/>
                        </a:spcBef>
                        <a:spcAft>
                          <a:spcPts val="0"/>
                        </a:spcAft>
                        <a:buNone/>
                      </a:pPr>
                      <a:r>
                        <a:rPr lang="en-US" sz="1200" b="1" dirty="0"/>
                        <a:t>https://pxhere.com/en/photo/1234443</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76" name="Google Shape;576;p41" descr="plant field farm flower food produce vegetable crop soil agriculture eat plantation bauer brassica crop production annual plant mustard plant brassica rapa"/>
          <p:cNvPicPr preferRelativeResize="0"/>
          <p:nvPr/>
        </p:nvPicPr>
        <p:blipFill rotWithShape="1">
          <a:blip r:embed="rId3">
            <a:alphaModFix/>
          </a:blip>
          <a:srcRect/>
          <a:stretch/>
        </p:blipFill>
        <p:spPr>
          <a:xfrm>
            <a:off x="2078182" y="1981631"/>
            <a:ext cx="380354" cy="365760"/>
          </a:xfrm>
          <a:prstGeom prst="rect">
            <a:avLst/>
          </a:prstGeom>
          <a:noFill/>
          <a:ln>
            <a:noFill/>
          </a:ln>
        </p:spPr>
      </p:pic>
      <p:pic>
        <p:nvPicPr>
          <p:cNvPr id="577" name="Google Shape;577;p41" descr="agricultural, programs, Georgia, assist, improving, farmers, crop, production"/>
          <p:cNvPicPr preferRelativeResize="0"/>
          <p:nvPr/>
        </p:nvPicPr>
        <p:blipFill rotWithShape="1">
          <a:blip r:embed="rId4">
            <a:alphaModFix/>
          </a:blip>
          <a:srcRect/>
          <a:stretch/>
        </p:blipFill>
        <p:spPr>
          <a:xfrm>
            <a:off x="1503219" y="1967345"/>
            <a:ext cx="368530" cy="365760"/>
          </a:xfrm>
          <a:prstGeom prst="rect">
            <a:avLst/>
          </a:prstGeom>
          <a:noFill/>
          <a:ln>
            <a:noFill/>
          </a:ln>
        </p:spPr>
      </p:pic>
      <p:pic>
        <p:nvPicPr>
          <p:cNvPr id="578" name="Google Shape;578;p41"/>
          <p:cNvPicPr preferRelativeResize="0"/>
          <p:nvPr/>
        </p:nvPicPr>
        <p:blipFill rotWithShape="1">
          <a:blip r:embed="rId5">
            <a:alphaModFix/>
          </a:blip>
          <a:srcRect/>
          <a:stretch/>
        </p:blipFill>
        <p:spPr>
          <a:xfrm>
            <a:off x="1723668" y="2677869"/>
            <a:ext cx="427038" cy="365760"/>
          </a:xfrm>
          <a:prstGeom prst="rect">
            <a:avLst/>
          </a:prstGeom>
          <a:noFill/>
          <a:ln>
            <a:noFill/>
          </a:ln>
          <a:effectLst>
            <a:outerShdw blurRad="292100" dist="139700" dir="2700000" algn="tl" rotWithShape="0">
              <a:srgbClr val="333333">
                <a:alpha val="64705"/>
              </a:srgbClr>
            </a:outerShdw>
          </a:effectLst>
        </p:spPr>
      </p:pic>
      <p:pic>
        <p:nvPicPr>
          <p:cNvPr id="579" name="Google Shape;579;p41"/>
          <p:cNvPicPr preferRelativeResize="0"/>
          <p:nvPr/>
        </p:nvPicPr>
        <p:blipFill rotWithShape="1">
          <a:blip r:embed="rId6">
            <a:alphaModFix/>
          </a:blip>
          <a:srcRect/>
          <a:stretch/>
        </p:blipFill>
        <p:spPr>
          <a:xfrm>
            <a:off x="1489363" y="3363075"/>
            <a:ext cx="386839" cy="365760"/>
          </a:xfrm>
          <a:prstGeom prst="rect">
            <a:avLst/>
          </a:prstGeom>
          <a:noFill/>
          <a:ln>
            <a:noFill/>
          </a:ln>
          <a:effectLst>
            <a:outerShdw blurRad="292100" dist="139700" dir="2700000" algn="tl" rotWithShape="0">
              <a:srgbClr val="333333">
                <a:alpha val="64705"/>
              </a:srgbClr>
            </a:outerShdw>
          </a:effectLst>
        </p:spPr>
      </p:pic>
      <p:pic>
        <p:nvPicPr>
          <p:cNvPr id="580" name="Google Shape;580;p41"/>
          <p:cNvPicPr preferRelativeResize="0"/>
          <p:nvPr/>
        </p:nvPicPr>
        <p:blipFill rotWithShape="1">
          <a:blip r:embed="rId7">
            <a:alphaModFix/>
          </a:blip>
          <a:srcRect/>
          <a:stretch/>
        </p:blipFill>
        <p:spPr>
          <a:xfrm>
            <a:off x="2086842" y="3363753"/>
            <a:ext cx="408451" cy="365760"/>
          </a:xfrm>
          <a:prstGeom prst="rect">
            <a:avLst/>
          </a:prstGeom>
          <a:noFill/>
          <a:ln>
            <a:noFill/>
          </a:ln>
          <a:effectLst>
            <a:outerShdw blurRad="292100" dist="139700" dir="2700000" algn="tl" rotWithShape="0">
              <a:srgbClr val="333333">
                <a:alpha val="64705"/>
              </a:srgbClr>
            </a:outerShdw>
          </a:effectLst>
        </p:spPr>
      </p:pic>
      <p:pic>
        <p:nvPicPr>
          <p:cNvPr id="584" name="Google Shape;584;p41"/>
          <p:cNvPicPr preferRelativeResize="0"/>
          <p:nvPr/>
        </p:nvPicPr>
        <p:blipFill rotWithShape="1">
          <a:blip r:embed="rId8">
            <a:alphaModFix/>
          </a:blip>
          <a:srcRect/>
          <a:stretch/>
        </p:blipFill>
        <p:spPr>
          <a:xfrm>
            <a:off x="1681059" y="3962291"/>
            <a:ext cx="336510" cy="392104"/>
          </a:xfrm>
          <a:prstGeom prst="rect">
            <a:avLst/>
          </a:prstGeom>
          <a:noFill/>
          <a:ln>
            <a:noFill/>
          </a:ln>
          <a:effectLst>
            <a:outerShdw blurRad="292100" dist="139700" dir="2700000" algn="tl" rotWithShape="0">
              <a:srgbClr val="333333">
                <a:alpha val="64705"/>
              </a:srgbClr>
            </a:outerShdw>
          </a:effectLst>
        </p:spPr>
      </p:pic>
      <p:pic>
        <p:nvPicPr>
          <p:cNvPr id="585" name="Google Shape;585;p41"/>
          <p:cNvPicPr preferRelativeResize="0"/>
          <p:nvPr/>
        </p:nvPicPr>
        <p:blipFill rotWithShape="1">
          <a:blip r:embed="rId9">
            <a:alphaModFix/>
          </a:blip>
          <a:srcRect/>
          <a:stretch/>
        </p:blipFill>
        <p:spPr>
          <a:xfrm>
            <a:off x="1561177" y="4616575"/>
            <a:ext cx="386839" cy="290129"/>
          </a:xfrm>
          <a:prstGeom prst="rect">
            <a:avLst/>
          </a:prstGeom>
          <a:noFill/>
          <a:ln>
            <a:noFill/>
          </a:ln>
          <a:effectLst>
            <a:outerShdw blurRad="292100" dist="139700" dir="2700000" algn="tl" rotWithShape="0">
              <a:srgbClr val="333333">
                <a:alpha val="64705"/>
              </a:srgbClr>
            </a:outerShdw>
          </a:effectLst>
        </p:spPr>
      </p:pic>
      <p:pic>
        <p:nvPicPr>
          <p:cNvPr id="586" name="Google Shape;586;p41" descr="Macro shot of assorted seeds"/>
          <p:cNvPicPr preferRelativeResize="0"/>
          <p:nvPr/>
        </p:nvPicPr>
        <p:blipFill rotWithShape="1">
          <a:blip r:embed="rId10">
            <a:alphaModFix/>
          </a:blip>
          <a:srcRect/>
          <a:stretch/>
        </p:blipFill>
        <p:spPr>
          <a:xfrm>
            <a:off x="2064914" y="4609238"/>
            <a:ext cx="518786" cy="343696"/>
          </a:xfrm>
          <a:prstGeom prst="rect">
            <a:avLst/>
          </a:prstGeom>
          <a:noFill/>
          <a:ln>
            <a:noFill/>
          </a:ln>
        </p:spPr>
      </p:pic>
      <p:pic>
        <p:nvPicPr>
          <p:cNvPr id="15" name="Google Shape;593;p42"/>
          <p:cNvPicPr preferRelativeResize="0"/>
          <p:nvPr/>
        </p:nvPicPr>
        <p:blipFill rotWithShape="1">
          <a:blip r:embed="rId11">
            <a:alphaModFix/>
          </a:blip>
          <a:srcRect/>
          <a:stretch/>
        </p:blipFill>
        <p:spPr>
          <a:xfrm>
            <a:off x="2189018" y="5314592"/>
            <a:ext cx="403134" cy="302351"/>
          </a:xfrm>
          <a:prstGeom prst="rect">
            <a:avLst/>
          </a:prstGeom>
          <a:noFill/>
          <a:ln>
            <a:noFill/>
          </a:ln>
          <a:effectLst>
            <a:outerShdw blurRad="292100" dist="139700" dir="2700000" algn="tl" rotWithShape="0">
              <a:srgbClr val="333333">
                <a:alpha val="64705"/>
              </a:srgbClr>
            </a:outerShdw>
          </a:effectLst>
        </p:spPr>
      </p:pic>
      <p:pic>
        <p:nvPicPr>
          <p:cNvPr id="16" name="Google Shape;594;p42"/>
          <p:cNvPicPr preferRelativeResize="0"/>
          <p:nvPr/>
        </p:nvPicPr>
        <p:blipFill rotWithShape="1">
          <a:blip r:embed="rId12">
            <a:alphaModFix/>
          </a:blip>
          <a:srcRect/>
          <a:stretch/>
        </p:blipFill>
        <p:spPr>
          <a:xfrm>
            <a:off x="1503218" y="5295889"/>
            <a:ext cx="453008" cy="33975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MM Index</a:t>
            </a:r>
            <a:endParaRPr sz="3600" b="0" i="0" u="none" strike="noStrike" cap="none">
              <a:solidFill>
                <a:schemeClr val="dk1"/>
              </a:solidFill>
              <a:latin typeface="Calibri"/>
              <a:ea typeface="Calibri"/>
              <a:cs typeface="Calibri"/>
              <a:sym typeface="Calibri"/>
            </a:endParaRPr>
          </a:p>
        </p:txBody>
      </p:sp>
      <p:graphicFrame>
        <p:nvGraphicFramePr>
          <p:cNvPr id="592" name="Google Shape;592;p42"/>
          <p:cNvGraphicFramePr/>
          <p:nvPr/>
        </p:nvGraphicFramePr>
        <p:xfrm>
          <a:off x="457200" y="1300016"/>
          <a:ext cx="8229600" cy="4656185"/>
        </p:xfrm>
        <a:graphic>
          <a:graphicData uri="http://schemas.openxmlformats.org/drawingml/2006/table">
            <a:tbl>
              <a:tblPr firstRow="1" bandRow="1">
                <a:noFill/>
                <a:tableStyleId>{38AB1106-05AA-43AE-83A9-72EF0398B35C}</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38625">
                <a:tc>
                  <a:txBody>
                    <a:bodyPr/>
                    <a:lstStyle/>
                    <a:p>
                      <a:pPr marL="0" marR="0" lvl="0" indent="0" algn="ctr" rtl="0">
                        <a:spcBef>
                          <a:spcPts val="0"/>
                        </a:spcBef>
                        <a:spcAft>
                          <a:spcPts val="0"/>
                        </a:spcAft>
                        <a:buNone/>
                      </a:pPr>
                      <a:r>
                        <a:rPr lang="en-US" sz="1800" dirty="0">
                          <a:solidFill>
                            <a:schemeClr val="dk1"/>
                          </a:solidFill>
                        </a:rPr>
                        <a:t>Slide#</a:t>
                      </a:r>
                      <a:endParaRPr sz="18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Thumbnail</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Source and Attribution</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8625">
                <a:tc>
                  <a:txBody>
                    <a:bodyPr/>
                    <a:lstStyle/>
                    <a:p>
                      <a:pPr marL="0" marR="0" lvl="0" indent="0" algn="l" rtl="0">
                        <a:spcBef>
                          <a:spcPts val="0"/>
                        </a:spcBef>
                        <a:spcAft>
                          <a:spcPts val="0"/>
                        </a:spcAft>
                        <a:buNone/>
                      </a:pPr>
                      <a:r>
                        <a:rPr lang="en-US" sz="1200" dirty="0">
                          <a:solidFill>
                            <a:schemeClr val="dk1"/>
                          </a:solidFill>
                        </a:rPr>
                        <a:t>11,</a:t>
                      </a:r>
                      <a:r>
                        <a:rPr lang="en-US" sz="1200" baseline="0" dirty="0">
                          <a:solidFill>
                            <a:schemeClr val="dk1"/>
                          </a:solidFill>
                        </a:rPr>
                        <a:t> 13</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dirty="0"/>
                        <a:t>Seed Drill: https://commons.wikimedia.org/wiki/File:Sowing_machine_Nordsten.jpg </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8625">
                <a:tc>
                  <a:txBody>
                    <a:bodyPr/>
                    <a:lstStyle/>
                    <a:p>
                      <a:pPr marL="0" marR="0" lvl="0" indent="0" algn="l" rtl="0">
                        <a:spcBef>
                          <a:spcPts val="0"/>
                        </a:spcBef>
                        <a:spcAft>
                          <a:spcPts val="0"/>
                        </a:spcAft>
                        <a:buNone/>
                      </a:pPr>
                      <a:r>
                        <a:rPr lang="en-US" sz="1200" dirty="0">
                          <a:solidFill>
                            <a:schemeClr val="dk1"/>
                          </a:solidFill>
                        </a:rPr>
                        <a:t>11</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dirty="0">
                          <a:solidFill>
                            <a:schemeClr val="hlink"/>
                          </a:solidFill>
                          <a:hlinkClick r:id="rId3"/>
                        </a:rPr>
                        <a:t>https://commons.wikimedia.org/wiki/File:A_YEMNITE_HABANI_FARMER_SOWING_HIS_FIELD._%D7%97%D7%A7%D7%9C%D7%90%D7%99_%D7%AA%D7%99%D7%9E%D7%A0%D7%99_%D7%97%D7%91%D7%A0%D7%99_%D7%96%D7%95%D7%A8%D7%A2_%D7%91%D7%A9%D7%93%D7%95%D7%AA.D12-053.jpg</a:t>
                      </a:r>
                      <a:r>
                        <a:rPr lang="en-US" sz="1200" dirty="0"/>
                        <a:t> – Public domain</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8625">
                <a:tc>
                  <a:txBody>
                    <a:bodyPr/>
                    <a:lstStyle/>
                    <a:p>
                      <a:pPr marL="0" marR="0" lvl="0" indent="0" algn="l" rtl="0">
                        <a:spcBef>
                          <a:spcPts val="0"/>
                        </a:spcBef>
                        <a:spcAft>
                          <a:spcPts val="0"/>
                        </a:spcAft>
                        <a:buNone/>
                      </a:pPr>
                      <a:r>
                        <a:rPr lang="en-US" sz="1200" dirty="0">
                          <a:solidFill>
                            <a:schemeClr val="dk1"/>
                          </a:solidFill>
                        </a:rPr>
                        <a:t>12</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Broadcasting: </a:t>
                      </a:r>
                      <a:r>
                        <a:rPr lang="en-US" sz="1200" u="sng" dirty="0">
                          <a:solidFill>
                            <a:schemeClr val="hlink"/>
                          </a:solidFill>
                          <a:hlinkClick r:id="rId4"/>
                        </a:rPr>
                        <a:t>https://commons.wikimedia.org/wiki/File:Men_sowing_seed_(3465701854).jpg</a:t>
                      </a:r>
                      <a:r>
                        <a:rPr lang="en-US" sz="1200" dirty="0"/>
                        <a:t> </a:t>
                      </a:r>
                      <a:endParaRPr lang="en-US"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8625">
                <a:tc>
                  <a:txBody>
                    <a:bodyPr/>
                    <a:lstStyle/>
                    <a:p>
                      <a:pPr marL="0" marR="0" lvl="0" indent="0" algn="l" rtl="0">
                        <a:spcBef>
                          <a:spcPts val="0"/>
                        </a:spcBef>
                        <a:spcAft>
                          <a:spcPts val="0"/>
                        </a:spcAft>
                        <a:buNone/>
                      </a:pPr>
                      <a:r>
                        <a:rPr lang="en-US" sz="1200" dirty="0">
                          <a:solidFill>
                            <a:schemeClr val="dk1"/>
                          </a:solidFill>
                        </a:rPr>
                        <a:t>15</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https://www.flickr.com/photos/editor/39695181924</a:t>
                      </a:r>
                      <a:endParaRPr sz="1200" dirty="0"/>
                    </a:p>
                    <a:p>
                      <a:pPr marL="0" marR="0" lvl="0" indent="0" algn="l" rtl="0">
                        <a:spcBef>
                          <a:spcPts val="0"/>
                        </a:spcBef>
                        <a:spcAft>
                          <a:spcPts val="0"/>
                        </a:spcAft>
                        <a:buNone/>
                      </a:pPr>
                      <a:r>
                        <a:rPr lang="en-US" sz="1200" dirty="0"/>
                        <a:t>License: CC 2.0 - </a:t>
                      </a:r>
                      <a:r>
                        <a:rPr lang="en-US" sz="1200" b="1" i="0" u="sng" strike="noStrik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Bart Everson</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38625">
                <a:tc>
                  <a:txBody>
                    <a:bodyPr/>
                    <a:lstStyle/>
                    <a:p>
                      <a:pPr marL="0" marR="0" lvl="0" indent="0" algn="l" rtl="0">
                        <a:spcBef>
                          <a:spcPts val="0"/>
                        </a:spcBef>
                        <a:spcAft>
                          <a:spcPts val="0"/>
                        </a:spcAft>
                        <a:buNone/>
                      </a:pPr>
                      <a:r>
                        <a:rPr lang="en-US" sz="1200" dirty="0">
                          <a:solidFill>
                            <a:schemeClr val="dk1"/>
                          </a:solidFill>
                        </a:rPr>
                        <a:t>16</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http://www.freestockphotos.biz/stockphoto/16076</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38625">
                <a:tc>
                  <a:txBody>
                    <a:bodyPr/>
                    <a:lstStyle/>
                    <a:p>
                      <a:pPr marL="0" marR="0" lvl="0" indent="0" algn="l" rtl="0">
                        <a:spcBef>
                          <a:spcPts val="0"/>
                        </a:spcBef>
                        <a:spcAft>
                          <a:spcPts val="0"/>
                        </a:spcAft>
                        <a:buNone/>
                      </a:pPr>
                      <a:r>
                        <a:rPr lang="en-US" sz="1200" dirty="0">
                          <a:solidFill>
                            <a:schemeClr val="dk1"/>
                          </a:solidFill>
                        </a:rPr>
                        <a:t>17</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r>
                        <a:rPr lang="en-US" sz="1200" dirty="0"/>
                        <a:t>https://www.publicdomainpictures.net/en/view-image.php?image=160756&amp;picture=irrigation-water</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95" name="Google Shape;595;p42"/>
          <p:cNvPicPr preferRelativeResize="0"/>
          <p:nvPr/>
        </p:nvPicPr>
        <p:blipFill rotWithShape="1">
          <a:blip r:embed="rId6">
            <a:alphaModFix/>
          </a:blip>
          <a:srcRect/>
          <a:stretch/>
        </p:blipFill>
        <p:spPr>
          <a:xfrm>
            <a:off x="1658483" y="2060178"/>
            <a:ext cx="530404" cy="312923"/>
          </a:xfrm>
          <a:prstGeom prst="rect">
            <a:avLst/>
          </a:prstGeom>
          <a:noFill/>
          <a:ln>
            <a:noFill/>
          </a:ln>
          <a:effectLst>
            <a:outerShdw blurRad="292100" dist="139700" dir="2700000" algn="tl" rotWithShape="0">
              <a:srgbClr val="333333">
                <a:alpha val="64705"/>
              </a:srgbClr>
            </a:outerShdw>
          </a:effectLst>
        </p:spPr>
      </p:pic>
      <p:pic>
        <p:nvPicPr>
          <p:cNvPr id="596" name="Google Shape;596;p42" descr="Asset Image Loading...."/>
          <p:cNvPicPr preferRelativeResize="0"/>
          <p:nvPr/>
        </p:nvPicPr>
        <p:blipFill rotWithShape="1">
          <a:blip r:embed="rId7">
            <a:alphaModFix/>
          </a:blip>
          <a:srcRect/>
          <a:stretch/>
        </p:blipFill>
        <p:spPr>
          <a:xfrm>
            <a:off x="1645662" y="4115859"/>
            <a:ext cx="682352" cy="445368"/>
          </a:xfrm>
          <a:prstGeom prst="rect">
            <a:avLst/>
          </a:prstGeom>
          <a:noFill/>
          <a:ln>
            <a:noFill/>
          </a:ln>
          <a:effectLst>
            <a:outerShdw blurRad="292100" dist="139700" dir="2700000" algn="tl" rotWithShape="0">
              <a:srgbClr val="333333">
                <a:alpha val="64705"/>
              </a:srgbClr>
            </a:outerShdw>
          </a:effectLst>
        </p:spPr>
      </p:pic>
      <p:pic>
        <p:nvPicPr>
          <p:cNvPr id="597" name="Google Shape;597;p42"/>
          <p:cNvPicPr preferRelativeResize="0"/>
          <p:nvPr/>
        </p:nvPicPr>
        <p:blipFill rotWithShape="1">
          <a:blip r:embed="rId8">
            <a:alphaModFix/>
          </a:blip>
          <a:srcRect/>
          <a:stretch/>
        </p:blipFill>
        <p:spPr>
          <a:xfrm>
            <a:off x="1685850" y="4758784"/>
            <a:ext cx="521568" cy="347893"/>
          </a:xfrm>
          <a:prstGeom prst="rect">
            <a:avLst/>
          </a:prstGeom>
          <a:noFill/>
          <a:ln>
            <a:noFill/>
          </a:ln>
          <a:effectLst>
            <a:outerShdw blurRad="292100" dist="139700" dir="2700000" algn="tl" rotWithShape="0">
              <a:srgbClr val="333333">
                <a:alpha val="64705"/>
              </a:srgbClr>
            </a:outerShdw>
          </a:effectLst>
        </p:spPr>
      </p:pic>
      <p:pic>
        <p:nvPicPr>
          <p:cNvPr id="598" name="Google Shape;598;p42"/>
          <p:cNvPicPr preferRelativeResize="0"/>
          <p:nvPr/>
        </p:nvPicPr>
        <p:blipFill rotWithShape="1">
          <a:blip r:embed="rId9">
            <a:alphaModFix/>
          </a:blip>
          <a:srcRect/>
          <a:stretch/>
        </p:blipFill>
        <p:spPr>
          <a:xfrm>
            <a:off x="1671995" y="5400547"/>
            <a:ext cx="558305" cy="420183"/>
          </a:xfrm>
          <a:prstGeom prst="rect">
            <a:avLst/>
          </a:prstGeom>
          <a:noFill/>
          <a:ln>
            <a:noFill/>
          </a:ln>
          <a:effectLst>
            <a:outerShdw blurRad="292100" dist="139700" dir="2700000" algn="tl" rotWithShape="0">
              <a:srgbClr val="333333">
                <a:alpha val="64705"/>
              </a:srgbClr>
            </a:outerShdw>
          </a:effectLst>
        </p:spPr>
      </p:pic>
      <p:pic>
        <p:nvPicPr>
          <p:cNvPr id="601" name="Google Shape;601;p42"/>
          <p:cNvPicPr preferRelativeResize="0"/>
          <p:nvPr/>
        </p:nvPicPr>
        <p:blipFill rotWithShape="1">
          <a:blip r:embed="rId10">
            <a:alphaModFix/>
          </a:blip>
          <a:srcRect/>
          <a:stretch/>
        </p:blipFill>
        <p:spPr>
          <a:xfrm>
            <a:off x="1657127" y="3544154"/>
            <a:ext cx="453619" cy="322372"/>
          </a:xfrm>
          <a:prstGeom prst="rect">
            <a:avLst/>
          </a:prstGeom>
          <a:noFill/>
          <a:ln>
            <a:noFill/>
          </a:ln>
        </p:spPr>
      </p:pic>
      <p:pic>
        <p:nvPicPr>
          <p:cNvPr id="13" name="Google Shape;232;p14"/>
          <p:cNvPicPr preferRelativeResize="0"/>
          <p:nvPr/>
        </p:nvPicPr>
        <p:blipFill rotWithShape="1">
          <a:blip r:embed="rId11">
            <a:alphaModFix/>
          </a:blip>
          <a:srcRect/>
          <a:stretch/>
        </p:blipFill>
        <p:spPr>
          <a:xfrm>
            <a:off x="1722932" y="2750118"/>
            <a:ext cx="548640" cy="548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3"/>
          <p:cNvSpPr txBox="1">
            <a:spLocks noGrp="1"/>
          </p:cNvSpPr>
          <p:nvPr>
            <p:ph type="title"/>
          </p:nvPr>
        </p:nvSpPr>
        <p:spPr>
          <a:xfrm>
            <a:off x="457200" y="205363"/>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MM Index</a:t>
            </a:r>
            <a:endParaRPr sz="3600" b="0" i="0" u="none" strike="noStrike" cap="none" dirty="0">
              <a:solidFill>
                <a:schemeClr val="dk1"/>
              </a:solidFill>
              <a:latin typeface="Calibri"/>
              <a:ea typeface="Calibri"/>
              <a:cs typeface="Calibri"/>
              <a:sym typeface="Calibri"/>
            </a:endParaRPr>
          </a:p>
        </p:txBody>
      </p:sp>
      <p:graphicFrame>
        <p:nvGraphicFramePr>
          <p:cNvPr id="607" name="Google Shape;607;p43"/>
          <p:cNvGraphicFramePr/>
          <p:nvPr/>
        </p:nvGraphicFramePr>
        <p:xfrm>
          <a:off x="457200" y="1078336"/>
          <a:ext cx="7758545" cy="4991270"/>
        </p:xfrm>
        <a:graphic>
          <a:graphicData uri="http://schemas.openxmlformats.org/drawingml/2006/table">
            <a:tbl>
              <a:tblPr firstRow="1" bandRow="1">
                <a:noFill/>
                <a:tableStyleId>{38AB1106-05AA-43AE-83A9-72EF0398B35C}</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548745">
                  <a:extLst>
                    <a:ext uri="{9D8B030D-6E8A-4147-A177-3AD203B41FA5}">
                      <a16:colId xmlns:a16="http://schemas.microsoft.com/office/drawing/2014/main" val="20002"/>
                    </a:ext>
                  </a:extLst>
                </a:gridCol>
              </a:tblGrid>
              <a:tr h="638625">
                <a:tc>
                  <a:txBody>
                    <a:bodyPr/>
                    <a:lstStyle/>
                    <a:p>
                      <a:pPr marL="0" marR="0" lvl="0" indent="0" algn="ctr" rtl="0">
                        <a:spcBef>
                          <a:spcPts val="0"/>
                        </a:spcBef>
                        <a:spcAft>
                          <a:spcPts val="0"/>
                        </a:spcAft>
                        <a:buNone/>
                      </a:pPr>
                      <a:r>
                        <a:rPr lang="en-US" sz="1800" dirty="0">
                          <a:solidFill>
                            <a:schemeClr val="dk1"/>
                          </a:solidFill>
                        </a:rPr>
                        <a:t>Slide#</a:t>
                      </a:r>
                      <a:endParaRPr sz="18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Thumbnail</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a:solidFill>
                            <a:schemeClr val="dk1"/>
                          </a:solidFill>
                        </a:rPr>
                        <a:t>Source and Attribution</a:t>
                      </a: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59988">
                <a:tc>
                  <a:txBody>
                    <a:bodyPr/>
                    <a:lstStyle/>
                    <a:p>
                      <a:pPr marL="0" marR="0" lvl="0" indent="0" algn="l" rtl="0">
                        <a:spcBef>
                          <a:spcPts val="0"/>
                        </a:spcBef>
                        <a:spcAft>
                          <a:spcPts val="0"/>
                        </a:spcAft>
                        <a:buNone/>
                      </a:pPr>
                      <a:r>
                        <a:rPr lang="en-US" sz="1200" dirty="0">
                          <a:solidFill>
                            <a:schemeClr val="dk1"/>
                          </a:solidFill>
                        </a:rPr>
                        <a:t>20</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u="sng" dirty="0">
                          <a:solidFill>
                            <a:schemeClr val="hlink"/>
                          </a:solidFill>
                          <a:hlinkClick r:id="rId3"/>
                        </a:rPr>
                        <a:t>https://pixabay.com/photos/wall-tunnel-slide-tunnel-4181125/</a:t>
                      </a:r>
                      <a:endParaRPr sz="1200" dirty="0"/>
                    </a:p>
                    <a:p>
                      <a:pPr marL="0" marR="0" lvl="0" indent="0" algn="l" rtl="0">
                        <a:spcBef>
                          <a:spcPts val="0"/>
                        </a:spcBef>
                        <a:spcAft>
                          <a:spcPts val="0"/>
                        </a:spcAft>
                        <a:buNone/>
                      </a:pPr>
                      <a:r>
                        <a:rPr lang="en-US" sz="1200" u="sng" dirty="0">
                          <a:solidFill>
                            <a:schemeClr val="hlink"/>
                          </a:solidFill>
                          <a:hlinkClick r:id="rId4"/>
                        </a:rPr>
                        <a:t>https://pixabay.com/photos/hose-reel-irrigation-agriculture-3520289/</a:t>
                      </a:r>
                      <a:endParaRPr sz="1200" dirty="0"/>
                    </a:p>
                    <a:p>
                      <a:pPr marL="0" marR="0" lvl="0" indent="0" algn="l" rtl="0">
                        <a:spcBef>
                          <a:spcPts val="0"/>
                        </a:spcBef>
                        <a:spcAft>
                          <a:spcPts val="0"/>
                        </a:spcAft>
                        <a:buNone/>
                      </a:pPr>
                      <a:r>
                        <a:rPr lang="en-US" sz="1200" u="sng" dirty="0">
                          <a:solidFill>
                            <a:schemeClr val="hlink"/>
                          </a:solidFill>
                          <a:hlinkClick r:id="rId5"/>
                        </a:rPr>
                        <a:t>https://pixabay.com/photos/sprinkler-water-watering-irrigation-498514/</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8625">
                <a:tc>
                  <a:txBody>
                    <a:bodyPr/>
                    <a:lstStyle/>
                    <a:p>
                      <a:pPr marL="0" marR="0" lvl="0" indent="0" algn="l" rtl="0">
                        <a:spcBef>
                          <a:spcPts val="0"/>
                        </a:spcBef>
                        <a:spcAft>
                          <a:spcPts val="0"/>
                        </a:spcAft>
                        <a:buNone/>
                      </a:pPr>
                      <a:r>
                        <a:rPr lang="en-US" sz="1200" dirty="0">
                          <a:solidFill>
                            <a:schemeClr val="dk1"/>
                          </a:solidFill>
                        </a:rPr>
                        <a:t>20</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dirty="0"/>
                        <a:t>https://www.maxpixel.net/River-Fog-Morning-Water-Steam-Canal-Irrigation-933638</a:t>
                      </a:r>
                      <a:endParaRPr sz="1200" dirty="0"/>
                    </a:p>
                    <a:p>
                      <a:pPr marL="0" marR="0" lvl="0" indent="0" algn="l" rtl="0">
                        <a:spcBef>
                          <a:spcPts val="0"/>
                        </a:spcBef>
                        <a:spcAft>
                          <a:spcPts val="0"/>
                        </a:spcAft>
                        <a:buNone/>
                      </a:pPr>
                      <a:r>
                        <a:rPr lang="en-US" sz="1200" dirty="0"/>
                        <a:t>https://pixabay.com/en/mill-waterwheel-watermill-old-2078376/</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5979">
                <a:tc>
                  <a:txBody>
                    <a:bodyPr/>
                    <a:lstStyle/>
                    <a:p>
                      <a:pPr marL="0" marR="0" lvl="0" indent="0" algn="l" rtl="0">
                        <a:spcBef>
                          <a:spcPts val="0"/>
                        </a:spcBef>
                        <a:spcAft>
                          <a:spcPts val="0"/>
                        </a:spcAft>
                        <a:buNone/>
                      </a:pPr>
                      <a:r>
                        <a:rPr lang="en-US" sz="1200" dirty="0">
                          <a:solidFill>
                            <a:schemeClr val="dk1"/>
                          </a:solidFill>
                        </a:rPr>
                        <a:t>22</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r>
                        <a:rPr lang="en-US" sz="1200" dirty="0"/>
                        <a:t>https://pixabay.com/en/garden-sprinkler-hose-water-grass-2591363/</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68036">
                <a:tc>
                  <a:txBody>
                    <a:bodyPr/>
                    <a:lstStyle/>
                    <a:p>
                      <a:pPr marL="0" marR="0" lvl="0" indent="0" algn="l" rtl="0">
                        <a:spcBef>
                          <a:spcPts val="0"/>
                        </a:spcBef>
                        <a:spcAft>
                          <a:spcPts val="0"/>
                        </a:spcAft>
                        <a:buNone/>
                      </a:pPr>
                      <a:r>
                        <a:rPr lang="en-US" sz="1200" dirty="0">
                          <a:solidFill>
                            <a:schemeClr val="dk1"/>
                          </a:solidFill>
                        </a:rPr>
                        <a:t>23</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sng" dirty="0">
                          <a:solidFill>
                            <a:schemeClr val="hlink"/>
                          </a:solidFill>
                          <a:hlinkClick r:id="rId6"/>
                        </a:rPr>
                        <a:t>http://www.publicdomainfiles.com/show_file.php?id=13393602066710</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11302">
                <a:tc>
                  <a:txBody>
                    <a:bodyPr/>
                    <a:lstStyle/>
                    <a:p>
                      <a:pPr marL="0" marR="0" lvl="0" indent="0" algn="l" rtl="0">
                        <a:spcBef>
                          <a:spcPts val="0"/>
                        </a:spcBef>
                        <a:spcAft>
                          <a:spcPts val="0"/>
                        </a:spcAft>
                        <a:buNone/>
                      </a:pPr>
                      <a:r>
                        <a:rPr lang="en-US" sz="1200" dirty="0">
                          <a:solidFill>
                            <a:schemeClr val="dk1"/>
                          </a:solidFill>
                        </a:rPr>
                        <a:t>24</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https://www.publicdomainpictures.net/en/view-image.php?image=14359&amp;picture=field-of-weeds</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38625">
                <a:tc>
                  <a:txBody>
                    <a:bodyPr/>
                    <a:lstStyle/>
                    <a:p>
                      <a:pPr marL="0" marR="0" lvl="0" indent="0" algn="l" rtl="0">
                        <a:spcBef>
                          <a:spcPts val="0"/>
                        </a:spcBef>
                        <a:spcAft>
                          <a:spcPts val="0"/>
                        </a:spcAft>
                        <a:buNone/>
                      </a:pPr>
                      <a:r>
                        <a:rPr lang="en-US" sz="1200" dirty="0">
                          <a:solidFill>
                            <a:schemeClr val="dk1"/>
                          </a:solidFill>
                        </a:rPr>
                        <a:t>25</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https://www.flickr.com/photos/ruthanddave/499719425</a:t>
                      </a:r>
                    </a:p>
                    <a:p>
                      <a:pPr marL="0" marR="0" lvl="0" indent="0" algn="l" rtl="0">
                        <a:spcBef>
                          <a:spcPts val="0"/>
                        </a:spcBef>
                        <a:spcAft>
                          <a:spcPts val="0"/>
                        </a:spcAft>
                        <a:buNone/>
                      </a:pPr>
                      <a:r>
                        <a:rPr lang="en-US" sz="1200" dirty="0"/>
                        <a:t>License: CC2.0 - </a:t>
                      </a:r>
                      <a:r>
                        <a:rPr lang="en-US" sz="1200" b="1" i="0" u="sng" strike="noStrik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Ruth </a:t>
                      </a:r>
                      <a:r>
                        <a:rPr lang="en-US" sz="1200" b="1" i="0" u="sng" strike="noStrike" dirty="0" err="1">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Hartnup</a:t>
                      </a:r>
                      <a:endParaRPr lang="en-US"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38625">
                <a:tc>
                  <a:txBody>
                    <a:bodyPr/>
                    <a:lstStyle/>
                    <a:p>
                      <a:pPr marL="0" marR="0" lvl="0" indent="0" algn="l" rtl="0">
                        <a:spcBef>
                          <a:spcPts val="0"/>
                        </a:spcBef>
                        <a:spcAft>
                          <a:spcPts val="0"/>
                        </a:spcAft>
                        <a:buNone/>
                      </a:pPr>
                      <a:r>
                        <a:rPr lang="en-US" sz="1200" dirty="0">
                          <a:solidFill>
                            <a:schemeClr val="dk1"/>
                          </a:solidFill>
                        </a:rPr>
                        <a:t>28</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https://www.publicdomainpictures.net/en/view-image.php?image=170180&amp;picture=grain-harvesting-combine</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610" name="Google Shape;610;p43" descr="Wall Tunnel, Slide Tunnel, Strawberries"/>
          <p:cNvPicPr preferRelativeResize="0"/>
          <p:nvPr/>
        </p:nvPicPr>
        <p:blipFill rotWithShape="1">
          <a:blip r:embed="rId8">
            <a:alphaModFix/>
          </a:blip>
          <a:srcRect/>
          <a:stretch/>
        </p:blipFill>
        <p:spPr>
          <a:xfrm>
            <a:off x="1489361" y="1848318"/>
            <a:ext cx="494318" cy="328001"/>
          </a:xfrm>
          <a:prstGeom prst="rect">
            <a:avLst/>
          </a:prstGeom>
          <a:noFill/>
          <a:ln>
            <a:noFill/>
          </a:ln>
          <a:effectLst>
            <a:outerShdw blurRad="292100" dist="139700" dir="2700000" algn="tl" rotWithShape="0">
              <a:srgbClr val="333333">
                <a:alpha val="64705"/>
              </a:srgbClr>
            </a:outerShdw>
          </a:effectLst>
        </p:spPr>
      </p:pic>
      <p:pic>
        <p:nvPicPr>
          <p:cNvPr id="611" name="Google Shape;611;p43" descr="Hose Reel, Irrigation, Agriculture, Water, Large"/>
          <p:cNvPicPr preferRelativeResize="0"/>
          <p:nvPr/>
        </p:nvPicPr>
        <p:blipFill rotWithShape="1">
          <a:blip r:embed="rId9">
            <a:alphaModFix/>
          </a:blip>
          <a:srcRect/>
          <a:stretch/>
        </p:blipFill>
        <p:spPr>
          <a:xfrm>
            <a:off x="2177569" y="2207530"/>
            <a:ext cx="421448" cy="278770"/>
          </a:xfrm>
          <a:prstGeom prst="rect">
            <a:avLst/>
          </a:prstGeom>
          <a:noFill/>
          <a:ln>
            <a:noFill/>
          </a:ln>
          <a:effectLst>
            <a:outerShdw blurRad="292100" dist="139700" dir="2700000" algn="tl" rotWithShape="0">
              <a:srgbClr val="333333">
                <a:alpha val="64705"/>
              </a:srgbClr>
            </a:outerShdw>
          </a:effectLst>
        </p:spPr>
      </p:pic>
      <p:pic>
        <p:nvPicPr>
          <p:cNvPr id="612" name="Google Shape;612;p43" descr="Sprinkler, Water, Watering, Irrigation, Pressure, Spray"/>
          <p:cNvPicPr preferRelativeResize="0"/>
          <p:nvPr/>
        </p:nvPicPr>
        <p:blipFill rotWithShape="1">
          <a:blip r:embed="rId10">
            <a:alphaModFix/>
          </a:blip>
          <a:srcRect/>
          <a:stretch/>
        </p:blipFill>
        <p:spPr>
          <a:xfrm>
            <a:off x="2150975" y="1819687"/>
            <a:ext cx="473345" cy="315071"/>
          </a:xfrm>
          <a:prstGeom prst="rect">
            <a:avLst/>
          </a:prstGeom>
          <a:noFill/>
          <a:ln>
            <a:noFill/>
          </a:ln>
          <a:effectLst>
            <a:outerShdw blurRad="292100" dist="139700" dir="2700000" algn="tl" rotWithShape="0">
              <a:srgbClr val="333333">
                <a:alpha val="64705"/>
              </a:srgbClr>
            </a:outerShdw>
          </a:effectLst>
        </p:spPr>
      </p:pic>
      <p:pic>
        <p:nvPicPr>
          <p:cNvPr id="613" name="Google Shape;613;p43"/>
          <p:cNvPicPr preferRelativeResize="0"/>
          <p:nvPr/>
        </p:nvPicPr>
        <p:blipFill rotWithShape="1">
          <a:blip r:embed="rId11">
            <a:alphaModFix/>
          </a:blip>
          <a:srcRect/>
          <a:stretch/>
        </p:blipFill>
        <p:spPr>
          <a:xfrm>
            <a:off x="1406237" y="2658136"/>
            <a:ext cx="555895" cy="370452"/>
          </a:xfrm>
          <a:prstGeom prst="rect">
            <a:avLst/>
          </a:prstGeom>
          <a:noFill/>
          <a:ln>
            <a:noFill/>
          </a:ln>
          <a:effectLst>
            <a:outerShdw blurRad="292100" dist="139700" dir="2700000" algn="tl" rotWithShape="0">
              <a:srgbClr val="333333">
                <a:alpha val="64705"/>
              </a:srgbClr>
            </a:outerShdw>
          </a:effectLst>
        </p:spPr>
      </p:pic>
      <p:pic>
        <p:nvPicPr>
          <p:cNvPr id="614" name="Google Shape;614;p43"/>
          <p:cNvPicPr preferRelativeResize="0"/>
          <p:nvPr/>
        </p:nvPicPr>
        <p:blipFill rotWithShape="1">
          <a:blip r:embed="rId12">
            <a:alphaModFix/>
          </a:blip>
          <a:srcRect/>
          <a:stretch/>
        </p:blipFill>
        <p:spPr>
          <a:xfrm>
            <a:off x="2069638" y="2690224"/>
            <a:ext cx="607423" cy="316507"/>
          </a:xfrm>
          <a:prstGeom prst="rect">
            <a:avLst/>
          </a:prstGeom>
          <a:noFill/>
          <a:ln>
            <a:noFill/>
          </a:ln>
          <a:effectLst>
            <a:outerShdw blurRad="292100" dist="139700" dir="2700000" algn="tl" rotWithShape="0">
              <a:srgbClr val="333333">
                <a:alpha val="64705"/>
              </a:srgbClr>
            </a:outerShdw>
          </a:effectLst>
        </p:spPr>
      </p:pic>
      <p:pic>
        <p:nvPicPr>
          <p:cNvPr id="615" name="Google Shape;615;p43" descr="Asset Image Loading...."/>
          <p:cNvPicPr preferRelativeResize="0"/>
          <p:nvPr/>
        </p:nvPicPr>
        <p:blipFill rotWithShape="1">
          <a:blip r:embed="rId13">
            <a:alphaModFix/>
          </a:blip>
          <a:srcRect/>
          <a:stretch/>
        </p:blipFill>
        <p:spPr>
          <a:xfrm>
            <a:off x="1770968" y="3288099"/>
            <a:ext cx="287288" cy="310480"/>
          </a:xfrm>
          <a:prstGeom prst="rect">
            <a:avLst/>
          </a:prstGeom>
          <a:noFill/>
          <a:ln>
            <a:noFill/>
          </a:ln>
          <a:effectLst>
            <a:outerShdw blurRad="292100" dist="139700" dir="2700000" algn="tl" rotWithShape="0">
              <a:srgbClr val="333333">
                <a:alpha val="64705"/>
              </a:srgbClr>
            </a:outerShdw>
          </a:effectLst>
        </p:spPr>
      </p:pic>
      <p:pic>
        <p:nvPicPr>
          <p:cNvPr id="616" name="Google Shape;616;p43"/>
          <p:cNvPicPr preferRelativeResize="0"/>
          <p:nvPr/>
        </p:nvPicPr>
        <p:blipFill rotWithShape="1">
          <a:blip r:embed="rId14">
            <a:alphaModFix/>
          </a:blip>
          <a:srcRect/>
          <a:stretch/>
        </p:blipFill>
        <p:spPr>
          <a:xfrm flipH="1">
            <a:off x="1776424" y="3800559"/>
            <a:ext cx="306288" cy="365760"/>
          </a:xfrm>
          <a:prstGeom prst="rect">
            <a:avLst/>
          </a:prstGeom>
          <a:noFill/>
          <a:ln>
            <a:noFill/>
          </a:ln>
        </p:spPr>
      </p:pic>
      <p:pic>
        <p:nvPicPr>
          <p:cNvPr id="617" name="Google Shape;617;p43"/>
          <p:cNvPicPr preferRelativeResize="0"/>
          <p:nvPr/>
        </p:nvPicPr>
        <p:blipFill rotWithShape="1">
          <a:blip r:embed="rId15">
            <a:alphaModFix/>
          </a:blip>
          <a:srcRect/>
          <a:stretch/>
        </p:blipFill>
        <p:spPr>
          <a:xfrm>
            <a:off x="1719386" y="4381920"/>
            <a:ext cx="420364" cy="315786"/>
          </a:xfrm>
          <a:prstGeom prst="rect">
            <a:avLst/>
          </a:prstGeom>
          <a:noFill/>
          <a:ln>
            <a:noFill/>
          </a:ln>
          <a:effectLst>
            <a:outerShdw blurRad="292100" dist="139700" dir="2700000" algn="tl" rotWithShape="0">
              <a:srgbClr val="333333">
                <a:alpha val="64705"/>
              </a:srgbClr>
            </a:outerShdw>
          </a:effectLst>
        </p:spPr>
      </p:pic>
      <p:pic>
        <p:nvPicPr>
          <p:cNvPr id="619" name="Google Shape;619;p43"/>
          <p:cNvPicPr preferRelativeResize="0"/>
          <p:nvPr/>
        </p:nvPicPr>
        <p:blipFill rotWithShape="1">
          <a:blip r:embed="rId16">
            <a:alphaModFix/>
          </a:blip>
          <a:srcRect/>
          <a:stretch/>
        </p:blipFill>
        <p:spPr>
          <a:xfrm>
            <a:off x="1752836" y="4914969"/>
            <a:ext cx="353464" cy="392985"/>
          </a:xfrm>
          <a:prstGeom prst="rect">
            <a:avLst/>
          </a:prstGeom>
          <a:noFill/>
          <a:ln>
            <a:noFill/>
          </a:ln>
        </p:spPr>
      </p:pic>
      <p:pic>
        <p:nvPicPr>
          <p:cNvPr id="620" name="Google Shape;620;p43" descr="Asset Image Loading...."/>
          <p:cNvPicPr preferRelativeResize="0"/>
          <p:nvPr/>
        </p:nvPicPr>
        <p:blipFill rotWithShape="1">
          <a:blip r:embed="rId17">
            <a:alphaModFix/>
          </a:blip>
          <a:srcRect/>
          <a:stretch/>
        </p:blipFill>
        <p:spPr>
          <a:xfrm>
            <a:off x="1647680" y="5619730"/>
            <a:ext cx="563776" cy="28753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MM Index</a:t>
            </a:r>
            <a:endParaRPr sz="3600" b="0" i="0" u="none" strike="noStrike" cap="none">
              <a:solidFill>
                <a:schemeClr val="dk1"/>
              </a:solidFill>
              <a:latin typeface="Calibri"/>
              <a:ea typeface="Calibri"/>
              <a:cs typeface="Calibri"/>
              <a:sym typeface="Calibri"/>
            </a:endParaRPr>
          </a:p>
        </p:txBody>
      </p:sp>
      <p:graphicFrame>
        <p:nvGraphicFramePr>
          <p:cNvPr id="626" name="Google Shape;626;p44"/>
          <p:cNvGraphicFramePr/>
          <p:nvPr/>
        </p:nvGraphicFramePr>
        <p:xfrm>
          <a:off x="457200" y="1397001"/>
          <a:ext cx="8229600" cy="3744695"/>
        </p:xfrm>
        <a:graphic>
          <a:graphicData uri="http://schemas.openxmlformats.org/drawingml/2006/table">
            <a:tbl>
              <a:tblPr firstRow="1" bandRow="1">
                <a:noFill/>
                <a:tableStyleId>{38AB1106-05AA-43AE-83A9-72EF0398B35C}</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38625">
                <a:tc>
                  <a:txBody>
                    <a:bodyPr/>
                    <a:lstStyle/>
                    <a:p>
                      <a:pPr marL="0" marR="0" lvl="0" indent="0" algn="ctr" rtl="0">
                        <a:spcBef>
                          <a:spcPts val="0"/>
                        </a:spcBef>
                        <a:spcAft>
                          <a:spcPts val="0"/>
                        </a:spcAft>
                        <a:buNone/>
                      </a:pPr>
                      <a:r>
                        <a:rPr lang="en-US" sz="1800" dirty="0">
                          <a:solidFill>
                            <a:schemeClr val="dk1"/>
                          </a:solidFill>
                        </a:rPr>
                        <a:t>Slide#</a:t>
                      </a:r>
                      <a:endParaRPr sz="18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Thumbnail</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chemeClr val="dk1"/>
                          </a:solidFill>
                        </a:rPr>
                        <a:t>Source and Attribution</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8625">
                <a:tc>
                  <a:txBody>
                    <a:bodyPr/>
                    <a:lstStyle/>
                    <a:p>
                      <a:pPr marL="0" marR="0" lvl="0" indent="0" algn="l" rtl="0">
                        <a:spcBef>
                          <a:spcPts val="0"/>
                        </a:spcBef>
                        <a:spcAft>
                          <a:spcPts val="0"/>
                        </a:spcAft>
                        <a:buNone/>
                      </a:pPr>
                      <a:r>
                        <a:rPr lang="en-US" sz="1200" dirty="0">
                          <a:solidFill>
                            <a:schemeClr val="dk1"/>
                          </a:solidFill>
                        </a:rPr>
                        <a:t>29</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r>
                        <a:rPr lang="en-US" sz="1200" b="1" dirty="0"/>
                        <a:t>https://www.maxpixel.net/Falc-Reaper-Tool-Segar-Bon-Cop-De-Falc-Sickle-3369742</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8625">
                <a:tc>
                  <a:txBody>
                    <a:bodyPr/>
                    <a:lstStyle/>
                    <a:p>
                      <a:pPr marL="0" marR="0" lvl="0" indent="0" algn="l" rtl="0">
                        <a:spcBef>
                          <a:spcPts val="0"/>
                        </a:spcBef>
                        <a:spcAft>
                          <a:spcPts val="0"/>
                        </a:spcAft>
                        <a:buNone/>
                      </a:pPr>
                      <a:r>
                        <a:rPr lang="en-US" sz="1200" dirty="0">
                          <a:solidFill>
                            <a:schemeClr val="dk1"/>
                          </a:solidFill>
                        </a:rPr>
                        <a:t>30</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dirty="0"/>
                        <a:t>Cutting crops: </a:t>
                      </a:r>
                      <a:r>
                        <a:rPr lang="en-US" sz="1200" u="sng" dirty="0">
                          <a:solidFill>
                            <a:schemeClr val="hlink"/>
                          </a:solidFill>
                          <a:hlinkClick r:id="rId3"/>
                        </a:rPr>
                        <a:t>https://www.piqsels.com/en/public-domain-photo-sjblj</a:t>
                      </a:r>
                      <a:endParaRPr sz="1200" b="1" dirty="0"/>
                    </a:p>
                    <a:p>
                      <a:pPr marL="0" marR="0" lvl="0" indent="0" algn="l" rtl="0">
                        <a:spcBef>
                          <a:spcPts val="0"/>
                        </a:spcBef>
                        <a:spcAft>
                          <a:spcPts val="0"/>
                        </a:spcAft>
                        <a:buNone/>
                      </a:pPr>
                      <a:r>
                        <a:rPr lang="en-US" sz="1200" b="1" dirty="0"/>
                        <a:t>Threshing: </a:t>
                      </a:r>
                      <a:r>
                        <a:rPr lang="en-US" sz="1200" b="1" u="sng" dirty="0">
                          <a:solidFill>
                            <a:schemeClr val="hlink"/>
                          </a:solidFill>
                          <a:hlinkClick r:id="rId4"/>
                        </a:rPr>
                        <a:t>https://www.flickr.com/photos/davidstanleytravel/8384452420</a:t>
                      </a:r>
                      <a:r>
                        <a:rPr lang="en-US" sz="1200" b="1" dirty="0"/>
                        <a:t> - License: CC2.0 - </a:t>
                      </a:r>
                      <a:r>
                        <a:rPr lang="en-US" sz="1200" b="1"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David Stanley</a:t>
                      </a:r>
                      <a:endParaRPr sz="1200" b="1" dirty="0"/>
                    </a:p>
                    <a:p>
                      <a:pPr marL="0" marR="0" lvl="0" indent="0" algn="l" rtl="0">
                        <a:spcBef>
                          <a:spcPts val="0"/>
                        </a:spcBef>
                        <a:spcAft>
                          <a:spcPts val="0"/>
                        </a:spcAft>
                        <a:buNone/>
                      </a:pPr>
                      <a:r>
                        <a:rPr lang="en-US" sz="1200" b="1" dirty="0"/>
                        <a:t>Winnowing: </a:t>
                      </a:r>
                      <a:r>
                        <a:rPr lang="en-US" sz="1200" b="1" u="sng" dirty="0">
                          <a:solidFill>
                            <a:schemeClr val="hlink"/>
                          </a:solidFill>
                          <a:hlinkClick r:id="rId6"/>
                        </a:rPr>
                        <a:t>https://www.flickr.com/photos/icrisat/6119489108</a:t>
                      </a:r>
                      <a:r>
                        <a:rPr lang="en-US" sz="1200" b="1" dirty="0"/>
                        <a:t> - License: CC – NC - 2.0 - </a:t>
                      </a:r>
                      <a:r>
                        <a:rPr lang="en-US" sz="1200" b="1"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ICRISAT</a:t>
                      </a:r>
                      <a:endParaRPr sz="1200" b="1"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8625">
                <a:tc>
                  <a:txBody>
                    <a:bodyPr/>
                    <a:lstStyle/>
                    <a:p>
                      <a:pPr marL="0" marR="0" lvl="0" indent="0" algn="l" rtl="0">
                        <a:spcBef>
                          <a:spcPts val="0"/>
                        </a:spcBef>
                        <a:spcAft>
                          <a:spcPts val="0"/>
                        </a:spcAft>
                        <a:buNone/>
                      </a:pPr>
                      <a:r>
                        <a:rPr lang="en-US" sz="1200" dirty="0">
                          <a:solidFill>
                            <a:schemeClr val="dk1"/>
                          </a:solidFill>
                        </a:rPr>
                        <a:t>30,32</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Transportation: </a:t>
                      </a:r>
                      <a:r>
                        <a:rPr lang="en-US" sz="1200" dirty="0"/>
                        <a:t>https://www.maxpixel.net/Bins-Large-Farm-Grain-Silos-Massive-Ohio-Steel-1937447</a:t>
                      </a: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8625">
                <a:tc>
                  <a:txBody>
                    <a:bodyPr/>
                    <a:lstStyle/>
                    <a:p>
                      <a:pPr marL="0" marR="0" lvl="0" indent="0" algn="l" rtl="0">
                        <a:spcBef>
                          <a:spcPts val="0"/>
                        </a:spcBef>
                        <a:spcAft>
                          <a:spcPts val="0"/>
                        </a:spcAft>
                        <a:buNone/>
                      </a:pPr>
                      <a:r>
                        <a:rPr lang="en-US" sz="1200" dirty="0">
                          <a:solidFill>
                            <a:schemeClr val="dk1"/>
                          </a:solidFill>
                        </a:rPr>
                        <a:t>33</a:t>
                      </a: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https://pixabay.com/en/fruit-vegetables-market-428063/</a:t>
                      </a:r>
                      <a:endParaRPr sz="1200" dirty="0"/>
                    </a:p>
                    <a:p>
                      <a:pPr marL="0" marR="0" lvl="0" indent="0" algn="l" rtl="0">
                        <a:spcBef>
                          <a:spcPts val="0"/>
                        </a:spcBef>
                        <a:spcAft>
                          <a:spcPts val="0"/>
                        </a:spcAft>
                        <a:buNone/>
                      </a:pPr>
                      <a:r>
                        <a:rPr lang="en-US" sz="1200" b="1" dirty="0"/>
                        <a:t>https://pxhere.com/en/photo/1121437</a:t>
                      </a:r>
                      <a:endParaRPr sz="1200" dirty="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627" name="Google Shape;627;p44"/>
          <p:cNvPicPr preferRelativeResize="0"/>
          <p:nvPr/>
        </p:nvPicPr>
        <p:blipFill rotWithShape="1">
          <a:blip r:embed="rId8">
            <a:alphaModFix/>
          </a:blip>
          <a:srcRect/>
          <a:stretch/>
        </p:blipFill>
        <p:spPr>
          <a:xfrm>
            <a:off x="1905000" y="2094740"/>
            <a:ext cx="314896" cy="419861"/>
          </a:xfrm>
          <a:prstGeom prst="rect">
            <a:avLst/>
          </a:prstGeom>
          <a:noFill/>
          <a:ln>
            <a:noFill/>
          </a:ln>
          <a:effectLst>
            <a:outerShdw blurRad="292100" dist="139700" dir="2700000" algn="tl" rotWithShape="0">
              <a:srgbClr val="333333">
                <a:alpha val="64705"/>
              </a:srgbClr>
            </a:outerShdw>
          </a:effectLst>
        </p:spPr>
      </p:pic>
      <p:grpSp>
        <p:nvGrpSpPr>
          <p:cNvPr id="628" name="Google Shape;628;p44"/>
          <p:cNvGrpSpPr/>
          <p:nvPr/>
        </p:nvGrpSpPr>
        <p:grpSpPr>
          <a:xfrm>
            <a:off x="1560660" y="2753442"/>
            <a:ext cx="1047730" cy="757563"/>
            <a:chOff x="762000" y="1879868"/>
            <a:chExt cx="5130485" cy="3676991"/>
          </a:xfrm>
        </p:grpSpPr>
        <p:pic>
          <p:nvPicPr>
            <p:cNvPr id="629" name="Google Shape;629;p44"/>
            <p:cNvPicPr preferRelativeResize="0"/>
            <p:nvPr/>
          </p:nvPicPr>
          <p:blipFill rotWithShape="1">
            <a:blip r:embed="rId9">
              <a:alphaModFix/>
            </a:blip>
            <a:srcRect/>
            <a:stretch/>
          </p:blipFill>
          <p:spPr>
            <a:xfrm>
              <a:off x="3400646" y="4109195"/>
              <a:ext cx="2491839" cy="1447664"/>
            </a:xfrm>
            <a:prstGeom prst="rect">
              <a:avLst/>
            </a:prstGeom>
            <a:noFill/>
            <a:ln>
              <a:noFill/>
            </a:ln>
            <a:effectLst>
              <a:outerShdw blurRad="292100" dist="139700" dir="2700000" algn="tl" rotWithShape="0">
                <a:srgbClr val="333333">
                  <a:alpha val="64705"/>
                </a:srgbClr>
              </a:outerShdw>
            </a:effectLst>
          </p:spPr>
        </p:pic>
        <p:pic>
          <p:nvPicPr>
            <p:cNvPr id="631" name="Google Shape;631;p44" descr="Wheat Fields, Punjab, Patiala, Men, farmer, india, people, field, labor, rural, farm, worker, cutting, farming, agriculture, agricultural, work, one man only, adults only, only men, one person, adult, real people, plant, land, lifestyles, sitting, rural scene, nature, day, landscape, males, sky, turban, casual clothing, mature adult, mature men, outdoors, 5K, CC0, public domain, royalty free"/>
            <p:cNvPicPr preferRelativeResize="0"/>
            <p:nvPr/>
          </p:nvPicPr>
          <p:blipFill rotWithShape="1">
            <a:blip r:embed="rId10">
              <a:alphaModFix/>
            </a:blip>
            <a:srcRect/>
            <a:stretch/>
          </p:blipFill>
          <p:spPr>
            <a:xfrm>
              <a:off x="762000" y="1879868"/>
              <a:ext cx="1439722" cy="2159583"/>
            </a:xfrm>
            <a:prstGeom prst="rect">
              <a:avLst/>
            </a:prstGeom>
            <a:noFill/>
            <a:ln>
              <a:noFill/>
            </a:ln>
            <a:effectLst>
              <a:outerShdw blurRad="292100" dist="139700" dir="2700000" algn="tl" rotWithShape="0">
                <a:srgbClr val="333333">
                  <a:alpha val="64705"/>
                </a:srgbClr>
              </a:outerShdw>
            </a:effectLst>
          </p:spPr>
        </p:pic>
      </p:grpSp>
      <p:pic>
        <p:nvPicPr>
          <p:cNvPr id="632" name="Google Shape;632;p44" descr="Threshing Wheat | Farmers using cattle to thresh wheat on th… | Flickr"/>
          <p:cNvPicPr preferRelativeResize="0"/>
          <p:nvPr/>
        </p:nvPicPr>
        <p:blipFill rotWithShape="1">
          <a:blip r:embed="rId11">
            <a:alphaModFix/>
          </a:blip>
          <a:srcRect/>
          <a:stretch/>
        </p:blipFill>
        <p:spPr>
          <a:xfrm>
            <a:off x="2099515" y="2745171"/>
            <a:ext cx="302172" cy="226629"/>
          </a:xfrm>
          <a:prstGeom prst="rect">
            <a:avLst/>
          </a:prstGeom>
          <a:noFill/>
          <a:ln>
            <a:noFill/>
          </a:ln>
          <a:effectLst>
            <a:outerShdw blurRad="292100" dist="139700" dir="2700000" algn="tl" rotWithShape="0">
              <a:srgbClr val="333333">
                <a:alpha val="64705"/>
              </a:srgbClr>
            </a:outerShdw>
          </a:effectLst>
        </p:spPr>
      </p:pic>
      <p:grpSp>
        <p:nvGrpSpPr>
          <p:cNvPr id="633" name="Google Shape;633;p44"/>
          <p:cNvGrpSpPr/>
          <p:nvPr/>
        </p:nvGrpSpPr>
        <p:grpSpPr>
          <a:xfrm>
            <a:off x="1563487" y="4693748"/>
            <a:ext cx="838200" cy="273040"/>
            <a:chOff x="1547143" y="3646961"/>
            <a:chExt cx="6048673" cy="2087078"/>
          </a:xfrm>
        </p:grpSpPr>
        <p:pic>
          <p:nvPicPr>
            <p:cNvPr id="634" name="Google Shape;634;p44"/>
            <p:cNvPicPr preferRelativeResize="0"/>
            <p:nvPr/>
          </p:nvPicPr>
          <p:blipFill rotWithShape="1">
            <a:blip r:embed="rId12">
              <a:alphaModFix/>
            </a:blip>
            <a:srcRect/>
            <a:stretch/>
          </p:blipFill>
          <p:spPr>
            <a:xfrm>
              <a:off x="1547143" y="3646961"/>
              <a:ext cx="3131840" cy="2087078"/>
            </a:xfrm>
            <a:prstGeom prst="rect">
              <a:avLst/>
            </a:prstGeom>
            <a:noFill/>
            <a:ln>
              <a:noFill/>
            </a:ln>
            <a:effectLst>
              <a:outerShdw blurRad="292100" dist="139700" dir="2700000" algn="tl" rotWithShape="0">
                <a:srgbClr val="333333">
                  <a:alpha val="64705"/>
                </a:srgbClr>
              </a:outerShdw>
            </a:effectLst>
          </p:spPr>
        </p:pic>
        <p:pic>
          <p:nvPicPr>
            <p:cNvPr id="635" name="Google Shape;635;p44"/>
            <p:cNvPicPr preferRelativeResize="0"/>
            <p:nvPr/>
          </p:nvPicPr>
          <p:blipFill rotWithShape="1">
            <a:blip r:embed="rId13">
              <a:alphaModFix/>
            </a:blip>
            <a:srcRect/>
            <a:stretch/>
          </p:blipFill>
          <p:spPr>
            <a:xfrm>
              <a:off x="5003528" y="3716287"/>
              <a:ext cx="2592288" cy="1944216"/>
            </a:xfrm>
            <a:prstGeom prst="rect">
              <a:avLst/>
            </a:prstGeom>
            <a:noFill/>
            <a:ln>
              <a:noFill/>
            </a:ln>
            <a:effectLst>
              <a:outerShdw blurRad="292100" dist="139700" dir="2700000" algn="tl" rotWithShape="0">
                <a:srgbClr val="333333">
                  <a:alpha val="64705"/>
                </a:srgbClr>
              </a:outerShdw>
            </a:effectLst>
          </p:spPr>
        </p:pic>
      </p:grpSp>
      <p:pic>
        <p:nvPicPr>
          <p:cNvPr id="13" name="Google Shape;630;p44" descr="Asset Image Loading...."/>
          <p:cNvPicPr preferRelativeResize="0"/>
          <p:nvPr/>
        </p:nvPicPr>
        <p:blipFill rotWithShape="1">
          <a:blip r:embed="rId14">
            <a:alphaModFix/>
          </a:blip>
          <a:srcRect/>
          <a:stretch/>
        </p:blipFill>
        <p:spPr>
          <a:xfrm>
            <a:off x="1682760" y="4003512"/>
            <a:ext cx="555149" cy="34787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p:nvPr/>
        </p:nvSpPr>
        <p:spPr>
          <a:xfrm>
            <a:off x="2147450" y="97413"/>
            <a:ext cx="4932220"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algn="ctr"/>
            <a:r>
              <a:rPr lang="en-US" sz="3600" b="1" cap="small" dirty="0">
                <a:solidFill>
                  <a:schemeClr val="dk1"/>
                </a:solidFill>
                <a:latin typeface="Calibri"/>
                <a:ea typeface="Calibri"/>
                <a:cs typeface="Calibri"/>
                <a:sym typeface="Calibri"/>
              </a:rPr>
              <a:t>Preparation Of Soil</a:t>
            </a:r>
          </a:p>
        </p:txBody>
      </p:sp>
      <p:pic>
        <p:nvPicPr>
          <p:cNvPr id="80" name="Google Shape;80;p4"/>
          <p:cNvPicPr preferRelativeResize="0"/>
          <p:nvPr/>
        </p:nvPicPr>
        <p:blipFill rotWithShape="1">
          <a:blip r:embed="rId3">
            <a:alphaModFix/>
          </a:blip>
          <a:srcRect/>
          <a:stretch/>
        </p:blipFill>
        <p:spPr>
          <a:xfrm>
            <a:off x="302597" y="1187942"/>
            <a:ext cx="3749040" cy="4754880"/>
          </a:xfrm>
          <a:prstGeom prst="rect">
            <a:avLst/>
          </a:prstGeom>
          <a:noFill/>
          <a:ln>
            <a:noFill/>
          </a:ln>
        </p:spPr>
      </p:pic>
      <p:sp>
        <p:nvSpPr>
          <p:cNvPr id="11" name="TextBox 10"/>
          <p:cNvSpPr txBox="1"/>
          <p:nvPr/>
        </p:nvSpPr>
        <p:spPr>
          <a:xfrm>
            <a:off x="4301830" y="1652142"/>
            <a:ext cx="3969333" cy="1200329"/>
          </a:xfrm>
          <a:prstGeom prst="rect">
            <a:avLst/>
          </a:prstGeom>
          <a:solidFill>
            <a:schemeClr val="accent6">
              <a:lumMod val="40000"/>
              <a:lumOff val="60000"/>
            </a:schemeClr>
          </a:solidFill>
        </p:spPr>
        <p:txBody>
          <a:bodyPr wrap="square" rtlCol="0">
            <a:spAutoFit/>
          </a:bodyPr>
          <a:lstStyle/>
          <a:p>
            <a:pPr lvl="0"/>
            <a:r>
              <a:rPr lang="en-US" sz="2400" dirty="0">
                <a:latin typeface="Calibri" pitchFamily="34" charset="0"/>
                <a:cs typeface="Calibri" pitchFamily="34" charset="0"/>
                <a:sym typeface="Calibri"/>
              </a:rPr>
              <a:t>Tilling (ploughing) helps to loosened the soil and in the growth of microbes in it. </a:t>
            </a:r>
            <a:endParaRPr lang="en-US" sz="2400" dirty="0">
              <a:latin typeface="Calibri" pitchFamily="34" charset="0"/>
              <a:cs typeface="Calibri" pitchFamily="34" charset="0"/>
            </a:endParaRPr>
          </a:p>
        </p:txBody>
      </p:sp>
      <p:sp>
        <p:nvSpPr>
          <p:cNvPr id="13" name="TextBox 12"/>
          <p:cNvSpPr txBox="1"/>
          <p:nvPr/>
        </p:nvSpPr>
        <p:spPr>
          <a:xfrm>
            <a:off x="4287985" y="3379220"/>
            <a:ext cx="4052452" cy="1938992"/>
          </a:xfrm>
          <a:prstGeom prst="rect">
            <a:avLst/>
          </a:prstGeom>
          <a:solidFill>
            <a:schemeClr val="accent6">
              <a:lumMod val="40000"/>
              <a:lumOff val="60000"/>
            </a:schemeClr>
          </a:solidFill>
        </p:spPr>
        <p:txBody>
          <a:bodyPr wrap="square" rtlCol="0">
            <a:spAutoFit/>
          </a:bodyPr>
          <a:lstStyle/>
          <a:p>
            <a:r>
              <a:rPr lang="en-US" sz="2400" dirty="0">
                <a:solidFill>
                  <a:schemeClr val="dk1"/>
                </a:solidFill>
                <a:latin typeface="Calibri"/>
                <a:ea typeface="Calibri"/>
                <a:cs typeface="Calibri"/>
                <a:sym typeface="Calibri"/>
              </a:rPr>
              <a:t>It helps the roots to breathe easier but few weeds are also destroyed and residues of previous crops are mixed and decomposed.</a:t>
            </a:r>
            <a:r>
              <a:rPr lang="en-US" sz="2400" dirty="0">
                <a:solidFill>
                  <a:schemeClr val="lt1"/>
                </a:solidFill>
                <a:latin typeface="Calibri"/>
                <a:ea typeface="Calibri"/>
                <a:cs typeface="Calibri"/>
                <a:sym typeface="Calibri"/>
              </a:rPr>
              <a:t> </a:t>
            </a:r>
            <a:r>
              <a:rPr lang="en-US" sz="2400" dirty="0">
                <a:solidFill>
                  <a:schemeClr val="dk1"/>
                </a:solidFill>
                <a:latin typeface="Calibri"/>
                <a:ea typeface="Calibri"/>
                <a:cs typeface="Calibri"/>
                <a:sym typeface="Calibri"/>
              </a:rPr>
              <a:t> </a:t>
            </a:r>
            <a:r>
              <a:rPr lang="en-US" sz="2400" dirty="0">
                <a:solidFill>
                  <a:schemeClr val="lt1"/>
                </a:solidFill>
                <a:latin typeface="Calibri"/>
                <a:ea typeface="Calibri"/>
                <a:cs typeface="Calibri"/>
                <a:sym typeface="Calibri"/>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par>
                          <p:cTn id="10" fill="hold">
                            <p:stCondLst>
                              <p:cond delay="1000"/>
                            </p:stCondLst>
                            <p:childTnLst>
                              <p:par>
                                <p:cTn id="11" presetID="29"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2"/>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28" name="Google Shape;128;p6"/>
          <p:cNvSpPr txBox="1"/>
          <p:nvPr/>
        </p:nvSpPr>
        <p:spPr>
          <a:xfrm>
            <a:off x="2133595" y="83558"/>
            <a:ext cx="4862946"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cap="small" dirty="0">
                <a:solidFill>
                  <a:schemeClr val="dk1"/>
                </a:solidFill>
                <a:latin typeface="Calibri"/>
                <a:ea typeface="Calibri"/>
                <a:cs typeface="Calibri"/>
                <a:sym typeface="Calibri"/>
              </a:rPr>
              <a:t>Steps taken by farmer </a:t>
            </a:r>
          </a:p>
        </p:txBody>
      </p:sp>
      <p:pic>
        <p:nvPicPr>
          <p:cNvPr id="2050" name="Picture 2"/>
          <p:cNvPicPr>
            <a:picLocks noChangeAspect="1" noChangeArrowheads="1"/>
          </p:cNvPicPr>
          <p:nvPr/>
        </p:nvPicPr>
        <p:blipFill>
          <a:blip r:embed="rId3"/>
          <a:srcRect/>
          <a:stretch>
            <a:fillRect/>
          </a:stretch>
        </p:blipFill>
        <p:spPr bwMode="auto">
          <a:xfrm>
            <a:off x="419811" y="2078194"/>
            <a:ext cx="8295263" cy="3089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p:nvPr/>
        </p:nvSpPr>
        <p:spPr>
          <a:xfrm>
            <a:off x="2175166" y="110840"/>
            <a:ext cx="4544291"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cap="small">
                <a:solidFill>
                  <a:schemeClr val="dk1"/>
                </a:solidFill>
                <a:latin typeface="Calibri"/>
                <a:ea typeface="Calibri"/>
                <a:cs typeface="Calibri"/>
                <a:sym typeface="Calibri"/>
              </a:rPr>
              <a:t>Ploughing</a:t>
            </a:r>
          </a:p>
        </p:txBody>
      </p:sp>
      <p:sp>
        <p:nvSpPr>
          <p:cNvPr id="135" name="Google Shape;135;p7"/>
          <p:cNvSpPr txBox="1"/>
          <p:nvPr/>
        </p:nvSpPr>
        <p:spPr>
          <a:xfrm>
            <a:off x="853082" y="1379925"/>
            <a:ext cx="7362663" cy="83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C00000"/>
                </a:solidFill>
                <a:latin typeface="Calibri"/>
                <a:ea typeface="Calibri"/>
                <a:cs typeface="Calibri"/>
                <a:sym typeface="Calibri"/>
              </a:rPr>
              <a:t>Ploughing</a:t>
            </a:r>
            <a:r>
              <a:rPr lang="en-US" sz="2400" b="1" dirty="0">
                <a:solidFill>
                  <a:srgbClr val="C00000"/>
                </a:solidFill>
                <a:latin typeface="Calibri"/>
                <a:ea typeface="Calibri"/>
                <a:cs typeface="Calibri"/>
                <a:sym typeface="Calibri"/>
              </a:rPr>
              <a:t> is the opening of compact soil with the help of ploughs.</a:t>
            </a:r>
            <a:endParaRPr dirty="0"/>
          </a:p>
        </p:txBody>
      </p:sp>
      <p:sp>
        <p:nvSpPr>
          <p:cNvPr id="136" name="Google Shape;136;p7"/>
          <p:cNvSpPr txBox="1"/>
          <p:nvPr/>
        </p:nvSpPr>
        <p:spPr>
          <a:xfrm>
            <a:off x="831932" y="2665403"/>
            <a:ext cx="7356104" cy="8318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1C6628"/>
                </a:solidFill>
                <a:latin typeface="Calibri"/>
                <a:ea typeface="Calibri"/>
                <a:cs typeface="Calibri"/>
                <a:sym typeface="Calibri"/>
              </a:rPr>
              <a:t>By this process, turning of soil, uprooting of weeds and stubbles are also done.</a:t>
            </a:r>
            <a:endParaRPr dirty="0"/>
          </a:p>
        </p:txBody>
      </p:sp>
      <p:pic>
        <p:nvPicPr>
          <p:cNvPr id="1026" name="Picture 2"/>
          <p:cNvPicPr>
            <a:picLocks noChangeAspect="1" noChangeArrowheads="1"/>
          </p:cNvPicPr>
          <p:nvPr/>
        </p:nvPicPr>
        <p:blipFill>
          <a:blip r:embed="rId3"/>
          <a:srcRect/>
          <a:stretch>
            <a:fillRect/>
          </a:stretch>
        </p:blipFill>
        <p:spPr bwMode="auto">
          <a:xfrm>
            <a:off x="2192643" y="4502728"/>
            <a:ext cx="5344224" cy="1761626"/>
          </a:xfrm>
          <a:prstGeom prst="rect">
            <a:avLst/>
          </a:prstGeom>
          <a:noFill/>
          <a:ln w="9525">
            <a:noFill/>
            <a:miter lim="800000"/>
            <a:headEnd/>
            <a:tailEnd/>
          </a:ln>
        </p:spPr>
      </p:pic>
      <p:sp>
        <p:nvSpPr>
          <p:cNvPr id="7" name="TextBox 6"/>
          <p:cNvSpPr txBox="1"/>
          <p:nvPr/>
        </p:nvSpPr>
        <p:spPr>
          <a:xfrm>
            <a:off x="852045" y="3886200"/>
            <a:ext cx="3111749" cy="461665"/>
          </a:xfrm>
          <a:prstGeom prst="rect">
            <a:avLst/>
          </a:prstGeom>
          <a:noFill/>
          <a:ln>
            <a:noFill/>
          </a:ln>
        </p:spPr>
        <p:txBody>
          <a:bodyPr spcFirstLastPara="1" wrap="square" lIns="91425" tIns="45700" rIns="91425" bIns="45700" anchor="t" anchorCtr="0">
            <a:spAutoFit/>
          </a:bodyPr>
          <a:lstStyle/>
          <a:p>
            <a:r>
              <a:rPr lang="en-US" sz="2400" b="1" dirty="0">
                <a:solidFill>
                  <a:srgbClr val="1C6628"/>
                </a:solidFill>
                <a:latin typeface="Calibri"/>
                <a:ea typeface="Calibri"/>
                <a:cs typeface="Calibri"/>
                <a:sym typeface="Calibri"/>
              </a:rPr>
              <a:t>It is done in two ways: </a:t>
            </a:r>
            <a:endParaRPr lang="en-IN" sz="2400" b="1" dirty="0">
              <a:solidFill>
                <a:srgbClr val="1C662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left)">
                                      <p:cBhvr>
                                        <p:cTn id="7" dur="1000"/>
                                        <p:tgtEl>
                                          <p:spTgt spid="136"/>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4" name="Google Shape;144;p8"/>
          <p:cNvPicPr preferRelativeResize="0"/>
          <p:nvPr/>
        </p:nvPicPr>
        <p:blipFill rotWithShape="1">
          <a:blip r:embed="rId3">
            <a:alphaModFix/>
          </a:blip>
          <a:srcRect/>
          <a:stretch/>
        </p:blipFill>
        <p:spPr>
          <a:xfrm>
            <a:off x="931506" y="1057759"/>
            <a:ext cx="3291840" cy="2194560"/>
          </a:xfrm>
          <a:prstGeom prst="rect">
            <a:avLst/>
          </a:prstGeom>
          <a:noFill/>
          <a:ln>
            <a:noFill/>
          </a:ln>
        </p:spPr>
      </p:pic>
      <p:sp>
        <p:nvSpPr>
          <p:cNvPr id="145" name="Google Shape;145;p8"/>
          <p:cNvSpPr txBox="1"/>
          <p:nvPr/>
        </p:nvSpPr>
        <p:spPr>
          <a:xfrm>
            <a:off x="1095181" y="3382512"/>
            <a:ext cx="2781300" cy="46037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Manual </a:t>
            </a:r>
            <a:r>
              <a:rPr lang="en-US" sz="2400" b="1" dirty="0" err="1">
                <a:solidFill>
                  <a:schemeClr val="dk1"/>
                </a:solidFill>
                <a:latin typeface="Calibri"/>
                <a:ea typeface="Calibri"/>
                <a:cs typeface="Calibri"/>
                <a:sym typeface="Calibri"/>
              </a:rPr>
              <a:t>ploughing</a:t>
            </a:r>
            <a:endParaRPr dirty="0"/>
          </a:p>
        </p:txBody>
      </p:sp>
      <p:sp>
        <p:nvSpPr>
          <p:cNvPr id="146" name="Google Shape;146;p8"/>
          <p:cNvSpPr/>
          <p:nvPr/>
        </p:nvSpPr>
        <p:spPr>
          <a:xfrm>
            <a:off x="928928" y="4061532"/>
            <a:ext cx="3199728" cy="2233613"/>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Farmers plough the field with wooden plough with an iron sharp point drawn by a pair of bulls.</a:t>
            </a:r>
            <a:endParaRPr dirty="0"/>
          </a:p>
        </p:txBody>
      </p:sp>
      <p:pic>
        <p:nvPicPr>
          <p:cNvPr id="147" name="Google Shape;147;p8"/>
          <p:cNvPicPr preferRelativeResize="0"/>
          <p:nvPr/>
        </p:nvPicPr>
        <p:blipFill rotWithShape="1">
          <a:blip r:embed="rId4">
            <a:alphaModFix/>
          </a:blip>
          <a:srcRect/>
          <a:stretch/>
        </p:blipFill>
        <p:spPr>
          <a:xfrm>
            <a:off x="4953508" y="1057759"/>
            <a:ext cx="3291840" cy="2194560"/>
          </a:xfrm>
          <a:prstGeom prst="rect">
            <a:avLst/>
          </a:prstGeom>
          <a:noFill/>
          <a:ln>
            <a:noFill/>
          </a:ln>
        </p:spPr>
      </p:pic>
      <p:sp>
        <p:nvSpPr>
          <p:cNvPr id="148" name="Google Shape;148;p8"/>
          <p:cNvSpPr txBox="1"/>
          <p:nvPr/>
        </p:nvSpPr>
        <p:spPr>
          <a:xfrm>
            <a:off x="5236392" y="3381718"/>
            <a:ext cx="3070225" cy="461962"/>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err="1">
                <a:solidFill>
                  <a:schemeClr val="dk1"/>
                </a:solidFill>
                <a:latin typeface="Calibri"/>
                <a:ea typeface="Calibri"/>
                <a:cs typeface="Calibri"/>
                <a:sym typeface="Calibri"/>
              </a:rPr>
              <a:t>Mechanised</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ploughing</a:t>
            </a:r>
            <a:endParaRPr dirty="0"/>
          </a:p>
        </p:txBody>
      </p:sp>
      <p:sp>
        <p:nvSpPr>
          <p:cNvPr id="149" name="Google Shape;149;p8"/>
          <p:cNvSpPr/>
          <p:nvPr/>
        </p:nvSpPr>
        <p:spPr>
          <a:xfrm>
            <a:off x="5099872" y="4089237"/>
            <a:ext cx="3157442" cy="2103745"/>
          </a:xfrm>
          <a:prstGeom prst="round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Farmers plough the field with a tractor. It saves </a:t>
            </a:r>
            <a:r>
              <a:rPr lang="en-US" sz="2400" b="1" dirty="0" err="1">
                <a:solidFill>
                  <a:schemeClr val="dk1"/>
                </a:solidFill>
                <a:latin typeface="Calibri"/>
                <a:ea typeface="Calibri"/>
                <a:cs typeface="Calibri"/>
                <a:sym typeface="Calibri"/>
              </a:rPr>
              <a:t>labour</a:t>
            </a:r>
            <a:r>
              <a:rPr lang="en-US" sz="2400" b="1" dirty="0">
                <a:solidFill>
                  <a:schemeClr val="dk1"/>
                </a:solidFill>
                <a:latin typeface="Calibri"/>
                <a:ea typeface="Calibri"/>
                <a:cs typeface="Calibri"/>
                <a:sym typeface="Calibri"/>
              </a:rPr>
              <a:t> and time.</a:t>
            </a:r>
            <a:endParaRPr dirty="0"/>
          </a:p>
        </p:txBody>
      </p:sp>
      <p:sp>
        <p:nvSpPr>
          <p:cNvPr id="9" name="Google Shape;134;p7"/>
          <p:cNvSpPr txBox="1"/>
          <p:nvPr/>
        </p:nvSpPr>
        <p:spPr>
          <a:xfrm>
            <a:off x="2175166" y="110840"/>
            <a:ext cx="4544291"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cap="small">
                <a:solidFill>
                  <a:schemeClr val="dk1"/>
                </a:solidFill>
                <a:latin typeface="Calibri"/>
                <a:ea typeface="Calibri"/>
                <a:cs typeface="Calibri"/>
                <a:sym typeface="Calibri"/>
              </a:rPr>
              <a:t>Ploughing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500"/>
                                        <p:tgtEl>
                                          <p:spTgt spid="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500"/>
                                        <p:tgtEl>
                                          <p:spTgt spid="148"/>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49"/>
                                        </p:tgtEl>
                                        <p:attrNameLst>
                                          <p:attrName>style.visibility</p:attrName>
                                        </p:attrNameLst>
                                      </p:cBhvr>
                                      <p:to>
                                        <p:strVal val="visible"/>
                                      </p:to>
                                    </p:set>
                                    <p:animEffect transition="in" filter="fade">
                                      <p:cBhvr>
                                        <p:cTn id="2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p:nvPr/>
        </p:nvSpPr>
        <p:spPr>
          <a:xfrm>
            <a:off x="235517" y="111268"/>
            <a:ext cx="7730837"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lvl="0" algn="ctr"/>
            <a:r>
              <a:rPr lang="en-US" sz="3600" b="1" cap="small" dirty="0" err="1">
                <a:solidFill>
                  <a:schemeClr val="dk1"/>
                </a:solidFill>
                <a:latin typeface="Calibri"/>
                <a:ea typeface="Calibri"/>
                <a:cs typeface="Calibri"/>
                <a:sym typeface="Calibri"/>
              </a:rPr>
              <a:t>Levelling</a:t>
            </a:r>
            <a:r>
              <a:rPr lang="en-US" sz="3600" b="1" cap="small" dirty="0">
                <a:solidFill>
                  <a:schemeClr val="dk1"/>
                </a:solidFill>
                <a:latin typeface="Calibri"/>
                <a:ea typeface="Calibri"/>
                <a:cs typeface="Calibri"/>
                <a:sym typeface="Calibri"/>
              </a:rPr>
              <a:t> – Final step of </a:t>
            </a:r>
            <a:r>
              <a:rPr lang="en-US" sz="3600" b="1" cap="small">
                <a:solidFill>
                  <a:schemeClr val="dk1"/>
                </a:solidFill>
                <a:latin typeface="Calibri"/>
                <a:ea typeface="Calibri"/>
                <a:cs typeface="Calibri"/>
                <a:sym typeface="Calibri"/>
              </a:rPr>
              <a:t>soil preparation</a:t>
            </a:r>
            <a:endParaRPr lang="en-US" sz="3600" b="1" cap="small" dirty="0">
              <a:solidFill>
                <a:schemeClr val="dk1"/>
              </a:solidFill>
              <a:latin typeface="Calibri"/>
              <a:ea typeface="Calibri"/>
              <a:cs typeface="Calibri"/>
              <a:sym typeface="Calibri"/>
            </a:endParaRPr>
          </a:p>
        </p:txBody>
      </p:sp>
      <p:sp>
        <p:nvSpPr>
          <p:cNvPr id="156" name="Google Shape;156;p9"/>
          <p:cNvSpPr txBox="1"/>
          <p:nvPr/>
        </p:nvSpPr>
        <p:spPr>
          <a:xfrm>
            <a:off x="866775" y="1388782"/>
            <a:ext cx="7368024" cy="461624"/>
          </a:xfrm>
          <a:prstGeom prst="rect">
            <a:avLst/>
          </a:prstGeom>
          <a:gradFill>
            <a:gsLst>
              <a:gs pos="0">
                <a:srgbClr val="759336"/>
              </a:gs>
              <a:gs pos="80000">
                <a:srgbClr val="99C247"/>
              </a:gs>
              <a:gs pos="100000">
                <a:srgbClr val="9BC545"/>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Once the field is ploughed, the topsoil is very loose. </a:t>
            </a:r>
            <a:endParaRPr dirty="0">
              <a:solidFill>
                <a:schemeClr val="bg1"/>
              </a:solidFill>
            </a:endParaRPr>
          </a:p>
        </p:txBody>
      </p:sp>
      <p:sp>
        <p:nvSpPr>
          <p:cNvPr id="157" name="Google Shape;157;p9"/>
          <p:cNvSpPr txBox="1"/>
          <p:nvPr/>
        </p:nvSpPr>
        <p:spPr>
          <a:xfrm>
            <a:off x="866774" y="2361770"/>
            <a:ext cx="7335117" cy="830997"/>
          </a:xfrm>
          <a:prstGeom prst="rect">
            <a:avLst/>
          </a:prstGeom>
          <a:gradFill>
            <a:gsLst>
              <a:gs pos="0">
                <a:srgbClr val="5D427D"/>
              </a:gs>
              <a:gs pos="80000">
                <a:srgbClr val="7A57A5"/>
              </a:gs>
              <a:gs pos="100000">
                <a:srgbClr val="7A56A7"/>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Soil could be easily washed away in case of strong wind or rain.</a:t>
            </a:r>
            <a:endParaRPr dirty="0">
              <a:solidFill>
                <a:schemeClr val="bg1"/>
              </a:solidFill>
            </a:endParaRPr>
          </a:p>
        </p:txBody>
      </p:sp>
      <p:sp>
        <p:nvSpPr>
          <p:cNvPr id="158" name="Google Shape;158;p9"/>
          <p:cNvSpPr txBox="1"/>
          <p:nvPr/>
        </p:nvSpPr>
        <p:spPr>
          <a:xfrm>
            <a:off x="866775" y="3667265"/>
            <a:ext cx="7335116" cy="830997"/>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bg1"/>
                </a:solidFill>
                <a:latin typeface="Calibri"/>
                <a:ea typeface="Calibri"/>
                <a:cs typeface="Calibri"/>
                <a:sym typeface="Calibri"/>
              </a:rPr>
              <a:t>Soil is </a:t>
            </a:r>
            <a:r>
              <a:rPr lang="en-US" sz="2400" b="1" dirty="0" err="1">
                <a:solidFill>
                  <a:schemeClr val="bg1"/>
                </a:solidFill>
                <a:latin typeface="Calibri"/>
                <a:ea typeface="Calibri"/>
                <a:cs typeface="Calibri"/>
                <a:sym typeface="Calibri"/>
              </a:rPr>
              <a:t>levelled</a:t>
            </a:r>
            <a:r>
              <a:rPr lang="en-US" sz="2400" b="1" dirty="0">
                <a:solidFill>
                  <a:schemeClr val="bg1"/>
                </a:solidFill>
                <a:latin typeface="Calibri"/>
                <a:ea typeface="Calibri"/>
                <a:cs typeface="Calibri"/>
                <a:sym typeface="Calibri"/>
              </a:rPr>
              <a:t> with the </a:t>
            </a:r>
            <a:r>
              <a:rPr lang="en-US" sz="2400" b="1" dirty="0" err="1">
                <a:solidFill>
                  <a:schemeClr val="bg1"/>
                </a:solidFill>
                <a:latin typeface="Calibri"/>
                <a:ea typeface="Calibri"/>
                <a:cs typeface="Calibri"/>
                <a:sym typeface="Calibri"/>
              </a:rPr>
              <a:t>leveller</a:t>
            </a:r>
            <a:r>
              <a:rPr lang="en-US" sz="2400" b="1" dirty="0">
                <a:solidFill>
                  <a:schemeClr val="bg1"/>
                </a:solidFill>
                <a:latin typeface="Calibri"/>
                <a:ea typeface="Calibri"/>
                <a:cs typeface="Calibri"/>
                <a:sym typeface="Calibri"/>
              </a:rPr>
              <a:t>, which is a heavy wooden or iron plank. </a:t>
            </a:r>
            <a:endParaRPr dirty="0">
              <a:solidFill>
                <a:schemeClr val="bg1"/>
              </a:solidFill>
            </a:endParaRPr>
          </a:p>
        </p:txBody>
      </p:sp>
      <p:sp>
        <p:nvSpPr>
          <p:cNvPr id="159" name="Google Shape;159;p9"/>
          <p:cNvSpPr txBox="1"/>
          <p:nvPr/>
        </p:nvSpPr>
        <p:spPr>
          <a:xfrm>
            <a:off x="866775" y="4944083"/>
            <a:ext cx="7335116" cy="830997"/>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bg1"/>
                </a:solidFill>
                <a:latin typeface="Calibri"/>
                <a:ea typeface="Calibri"/>
                <a:cs typeface="Calibri"/>
                <a:sym typeface="Calibri"/>
              </a:rPr>
              <a:t>Levelling of the field also helps in uniform distribution of water during irrigation. </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500"/>
                                        <p:tgtEl>
                                          <p:spTgt spid="15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p:nvPr/>
        </p:nvSpPr>
        <p:spPr>
          <a:xfrm>
            <a:off x="2895598" y="97412"/>
            <a:ext cx="3352800" cy="598487"/>
          </a:xfrm>
          <a:prstGeom prst="rect">
            <a:avLst/>
          </a:prstGeom>
          <a:solidFill>
            <a:srgbClr val="D6E3BC"/>
          </a:solidFill>
          <a:ln w="5715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indent="0" algn="ctr">
              <a:buFont typeface="Arial"/>
              <a:buNone/>
            </a:pPr>
            <a:r>
              <a:rPr lang="en-US" sz="3600" b="1" cap="small">
                <a:solidFill>
                  <a:schemeClr val="dk1"/>
                </a:solidFill>
                <a:latin typeface="Calibri"/>
                <a:ea typeface="Calibri"/>
                <a:cs typeface="Calibri"/>
                <a:sym typeface="Calibri"/>
              </a:rPr>
              <a:t>Sowing</a:t>
            </a:r>
          </a:p>
        </p:txBody>
      </p:sp>
      <p:pic>
        <p:nvPicPr>
          <p:cNvPr id="181" name="Google Shape;181;p11"/>
          <p:cNvPicPr preferRelativeResize="0"/>
          <p:nvPr/>
        </p:nvPicPr>
        <p:blipFill rotWithShape="1">
          <a:blip r:embed="rId3">
            <a:alphaModFix/>
          </a:blip>
          <a:srcRect l="7404"/>
          <a:stretch/>
        </p:blipFill>
        <p:spPr>
          <a:xfrm>
            <a:off x="374072" y="1188217"/>
            <a:ext cx="3749040" cy="4572000"/>
          </a:xfrm>
          <a:prstGeom prst="rect">
            <a:avLst/>
          </a:prstGeom>
          <a:noFill/>
          <a:ln>
            <a:noFill/>
          </a:ln>
        </p:spPr>
      </p:pic>
      <p:sp>
        <p:nvSpPr>
          <p:cNvPr id="182" name="Google Shape;182;p11"/>
          <p:cNvSpPr/>
          <p:nvPr/>
        </p:nvSpPr>
        <p:spPr>
          <a:xfrm>
            <a:off x="4575464" y="1836455"/>
            <a:ext cx="3640281" cy="1169988"/>
          </a:xfrm>
          <a:prstGeom prst="round2SameRect">
            <a:avLst>
              <a:gd name="adj1" fmla="val 16667"/>
              <a:gd name="adj2" fmla="val 0"/>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0F243E"/>
                </a:solidFill>
                <a:latin typeface="Calibri"/>
                <a:ea typeface="Calibri"/>
                <a:cs typeface="Calibri"/>
                <a:sym typeface="Calibri"/>
              </a:rPr>
              <a:t>The process of planting or scattering seeds in the prepared soil.</a:t>
            </a:r>
            <a:endParaRPr dirty="0"/>
          </a:p>
        </p:txBody>
      </p:sp>
      <p:sp>
        <p:nvSpPr>
          <p:cNvPr id="183" name="Google Shape;183;p11"/>
          <p:cNvSpPr/>
          <p:nvPr/>
        </p:nvSpPr>
        <p:spPr>
          <a:xfrm>
            <a:off x="4575465" y="3988817"/>
            <a:ext cx="3612571" cy="1054244"/>
          </a:xfrm>
          <a:prstGeom prst="round2SameRect">
            <a:avLst>
              <a:gd name="adj1" fmla="val 16667"/>
              <a:gd name="adj2" fmla="val 0"/>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1C230F"/>
                </a:solidFill>
                <a:latin typeface="Calibri"/>
                <a:ea typeface="Calibri"/>
                <a:cs typeface="Calibri"/>
                <a:sym typeface="Calibri"/>
              </a:rPr>
              <a:t>This method is also called as broadcasting.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1000"/>
                                        <p:tgtEl>
                                          <p:spTgt spid="182"/>
                                        </p:tgtEl>
                                        <p:attrNameLst>
                                          <p:attrName>ppt_w</p:attrName>
                                        </p:attrNameLst>
                                      </p:cBhvr>
                                      <p:tavLst>
                                        <p:tav tm="0">
                                          <p:val>
                                            <p:strVal val="0"/>
                                          </p:val>
                                        </p:tav>
                                        <p:tav tm="100000">
                                          <p:val>
                                            <p:strVal val="#ppt_w"/>
                                          </p:val>
                                        </p:tav>
                                      </p:tavLst>
                                    </p:anim>
                                    <p:anim calcmode="lin" valueType="num">
                                      <p:cBhvr additive="base">
                                        <p:cTn id="8" dur="1000"/>
                                        <p:tgtEl>
                                          <p:spTgt spid="18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50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1000"/>
                                        <p:tgtEl>
                                          <p:spTgt spid="183"/>
                                        </p:tgtEl>
                                        <p:attrNameLst>
                                          <p:attrName>ppt_w</p:attrName>
                                        </p:attrNameLst>
                                      </p:cBhvr>
                                      <p:tavLst>
                                        <p:tav tm="0">
                                          <p:val>
                                            <p:strVal val="0"/>
                                          </p:val>
                                        </p:tav>
                                        <p:tav tm="100000">
                                          <p:val>
                                            <p:strVal val="#ppt_w"/>
                                          </p:val>
                                        </p:tav>
                                      </p:tavLst>
                                    </p:anim>
                                    <p:anim calcmode="lin" valueType="num">
                                      <p:cBhvr additive="base">
                                        <p:cTn id="13" dur="1000"/>
                                        <p:tgtEl>
                                          <p:spTgt spid="18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2711</Words>
  <Application>Microsoft Macintosh PowerPoint</Application>
  <PresentationFormat>On-screen Show (4:3)</PresentationFormat>
  <Paragraphs>356</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lpstr>MM Index</vt:lpstr>
      <vt:lpstr>MM Index</vt:lpstr>
      <vt:lpstr>MM Index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keshaba</dc:creator>
  <cp:lastModifiedBy>Microsoft Office User</cp:lastModifiedBy>
  <cp:revision>49</cp:revision>
  <dcterms:created xsi:type="dcterms:W3CDTF">2018-12-16T04:20:25Z</dcterms:created>
  <dcterms:modified xsi:type="dcterms:W3CDTF">2021-04-19T09:56:23Z</dcterms:modified>
</cp:coreProperties>
</file>