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59" r:id="rId5"/>
    <p:sldId id="266" r:id="rId6"/>
    <p:sldId id="267" r:id="rId7"/>
    <p:sldId id="262" r:id="rId8"/>
    <p:sldId id="268" r:id="rId9"/>
    <p:sldId id="263"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1B59"/>
    <a:srgbClr val="471A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92"/>
    <p:restoredTop sz="81362" autoAdjust="0"/>
  </p:normalViewPr>
  <p:slideViewPr>
    <p:cSldViewPr>
      <p:cViewPr varScale="1">
        <p:scale>
          <a:sx n="116" d="100"/>
          <a:sy n="116" d="100"/>
        </p:scale>
        <p:origin x="192" y="2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3" d="100"/>
          <a:sy n="53" d="100"/>
        </p:scale>
        <p:origin x="-286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D398F4-68C7-45DD-917F-850F0F97DF8C}" type="datetimeFigureOut">
              <a:rPr lang="en-IN" smtClean="0"/>
              <a:pPr/>
              <a:t>21/04/21</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4D701E-2B11-4C64-8620-9E97557E8B0E}" type="slidenum">
              <a:rPr lang="en-IN" smtClean="0"/>
              <a:pPr/>
              <a:t>‹#›</a:t>
            </a:fld>
            <a:endParaRPr lang="en-IN"/>
          </a:p>
        </p:txBody>
      </p:sp>
    </p:spTree>
    <p:extLst>
      <p:ext uri="{BB962C8B-B14F-4D97-AF65-F5344CB8AC3E}">
        <p14:creationId xmlns:p14="http://schemas.microsoft.com/office/powerpoint/2010/main" val="1223723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pixabay.com/photos/fresh-compost-hand-man-2386786/"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pxhere.com/en/photo/625903"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a:t>https://pixabay.com/photos/greenhouse-organic-farming-2139526/ - CC0</a:t>
            </a:r>
          </a:p>
          <a:p>
            <a:endParaRPr lang="en-IN" dirty="0"/>
          </a:p>
        </p:txBody>
      </p:sp>
      <p:sp>
        <p:nvSpPr>
          <p:cNvPr id="4" name="Slide Number Placeholder 3"/>
          <p:cNvSpPr>
            <a:spLocks noGrp="1"/>
          </p:cNvSpPr>
          <p:nvPr>
            <p:ph type="sldNum" sz="quarter" idx="10"/>
          </p:nvPr>
        </p:nvSpPr>
        <p:spPr/>
        <p:txBody>
          <a:bodyPr/>
          <a:lstStyle/>
          <a:p>
            <a:fld id="{154D701E-2B11-4C64-8620-9E97557E8B0E}" type="slidenum">
              <a:rPr lang="en-IN" smtClean="0"/>
              <a:pPr/>
              <a:t>1</a:t>
            </a:fld>
            <a:endParaRPr lang="en-IN"/>
          </a:p>
        </p:txBody>
      </p:sp>
    </p:spTree>
    <p:extLst>
      <p:ext uri="{BB962C8B-B14F-4D97-AF65-F5344CB8AC3E}">
        <p14:creationId xmlns:p14="http://schemas.microsoft.com/office/powerpoint/2010/main" val="472324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a:solidFill>
                  <a:schemeClr val="tx1"/>
                </a:solidFill>
                <a:latin typeface="+mn-lt"/>
                <a:ea typeface="+mn-ea"/>
                <a:cs typeface="+mn-cs"/>
              </a:rPr>
              <a:t>Organic farming focuses on cultivating the land and growing crops in an eco-friendly way. It helps keep the soil alive and in good health by use of organic methods and practices. This method uses organic </a:t>
            </a:r>
            <a:r>
              <a:rPr lang="en-US" sz="1200" kern="1200" baseline="0" dirty="0" err="1">
                <a:solidFill>
                  <a:schemeClr val="tx1"/>
                </a:solidFill>
                <a:latin typeface="+mn-lt"/>
                <a:ea typeface="+mn-ea"/>
                <a:cs typeface="+mn-cs"/>
              </a:rPr>
              <a:t>fertilisers</a:t>
            </a:r>
            <a:r>
              <a:rPr lang="en-US" sz="1200" kern="1200" baseline="0" dirty="0">
                <a:solidFill>
                  <a:schemeClr val="tx1"/>
                </a:solidFill>
                <a:latin typeface="+mn-lt"/>
                <a:ea typeface="+mn-ea"/>
                <a:cs typeface="+mn-cs"/>
              </a:rPr>
              <a:t>, pesticides and manure (crop, animal and farm wastes, aquatic wastes) and beneficial microbes (bio </a:t>
            </a:r>
            <a:r>
              <a:rPr lang="en-US" sz="1200" kern="1200" baseline="0" dirty="0" err="1">
                <a:solidFill>
                  <a:schemeClr val="tx1"/>
                </a:solidFill>
                <a:latin typeface="+mn-lt"/>
                <a:ea typeface="+mn-ea"/>
                <a:cs typeface="+mn-cs"/>
              </a:rPr>
              <a:t>fertilisers</a:t>
            </a:r>
            <a:r>
              <a:rPr lang="en-US" sz="1200" kern="1200" baseline="0" dirty="0">
                <a:solidFill>
                  <a:schemeClr val="tx1"/>
                </a:solidFill>
                <a:latin typeface="+mn-lt"/>
                <a:ea typeface="+mn-ea"/>
                <a:cs typeface="+mn-cs"/>
              </a:rPr>
              <a:t>) to release nutrients to crops for increased production. Organic farming ensures an eco- friendly pollution free environment. </a:t>
            </a:r>
            <a:endParaRPr lang="en-IN" dirty="0"/>
          </a:p>
        </p:txBody>
      </p:sp>
      <p:sp>
        <p:nvSpPr>
          <p:cNvPr id="4" name="Slide Number Placeholder 3"/>
          <p:cNvSpPr>
            <a:spLocks noGrp="1"/>
          </p:cNvSpPr>
          <p:nvPr>
            <p:ph type="sldNum" sz="quarter" idx="10"/>
          </p:nvPr>
        </p:nvSpPr>
        <p:spPr/>
        <p:txBody>
          <a:bodyPr/>
          <a:lstStyle/>
          <a:p>
            <a:fld id="{154D701E-2B11-4C64-8620-9E97557E8B0E}" type="slidenum">
              <a:rPr lang="en-IN" smtClean="0"/>
              <a:pPr/>
              <a:t>2</a:t>
            </a:fld>
            <a:endParaRPr lang="en-IN"/>
          </a:p>
        </p:txBody>
      </p:sp>
    </p:spTree>
    <p:extLst>
      <p:ext uri="{BB962C8B-B14F-4D97-AF65-F5344CB8AC3E}">
        <p14:creationId xmlns:p14="http://schemas.microsoft.com/office/powerpoint/2010/main" val="4164767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Original contribution – rushmish@gmail.com</a:t>
            </a:r>
          </a:p>
          <a:p>
            <a:pPr rtl="0" eaLnBrk="1" fontAlgn="t" latinLnBrk="0" hangingPunct="1"/>
            <a:r>
              <a:rPr lang="en-IN" sz="1200" b="1" i="0" u="none" strike="noStrike" kern="1200" dirty="0">
                <a:solidFill>
                  <a:schemeClr val="tx1"/>
                </a:solidFill>
                <a:latin typeface="+mn-lt"/>
                <a:ea typeface="+mn-ea"/>
                <a:cs typeface="+mn-cs"/>
                <a:hlinkClick r:id="rId3"/>
              </a:rPr>
              <a:t>https://pixabay.com/photos/fresh-compost-hand-man-2386786/</a:t>
            </a:r>
            <a:endParaRPr lang="en-IN" sz="1200" b="1" i="0" u="none" strike="noStrike" kern="1200" dirty="0">
              <a:solidFill>
                <a:schemeClr val="tx1"/>
              </a:solidFill>
              <a:latin typeface="+mn-lt"/>
              <a:ea typeface="+mn-ea"/>
              <a:cs typeface="+mn-cs"/>
            </a:endParaRPr>
          </a:p>
          <a:p>
            <a:pPr rtl="0" eaLnBrk="1" fontAlgn="t" latinLnBrk="0" hangingPunct="1"/>
            <a:r>
              <a:rPr lang="en-US" sz="1200" b="0" i="0" u="none" strike="noStrike" kern="1200" dirty="0">
                <a:solidFill>
                  <a:schemeClr val="tx1"/>
                </a:solidFill>
                <a:latin typeface="+mn-lt"/>
                <a:ea typeface="+mn-ea"/>
                <a:cs typeface="+mn-cs"/>
                <a:hlinkClick r:id="rId4"/>
              </a:rPr>
              <a:t>https://pxhere.com/en/photo/625903</a:t>
            </a:r>
            <a:endParaRPr lang="en-IN" sz="1200" b="0" i="0" u="none" strike="noStrike" kern="1200" dirty="0">
              <a:solidFill>
                <a:schemeClr val="tx1"/>
              </a:solidFill>
              <a:latin typeface="+mn-lt"/>
              <a:ea typeface="+mn-ea"/>
              <a:cs typeface="+mn-cs"/>
            </a:endParaRPr>
          </a:p>
          <a:p>
            <a:pPr rtl="0" eaLnBrk="1" fontAlgn="t" latinLnBrk="0" hangingPunct="1"/>
            <a:r>
              <a:rPr lang="en-IN" sz="1200" b="0" i="0" u="none" strike="noStrike" kern="1200" dirty="0">
                <a:solidFill>
                  <a:schemeClr val="tx1"/>
                </a:solidFill>
                <a:latin typeface="+mn-lt"/>
                <a:ea typeface="+mn-ea"/>
                <a:cs typeface="+mn-cs"/>
              </a:rPr>
              <a:t>https://www.flickr.com/photos/41284017@N08/10503156453</a:t>
            </a:r>
          </a:p>
          <a:p>
            <a:pPr rtl="0" eaLnBrk="1" fontAlgn="t" latinLnBrk="0" hangingPunct="1"/>
            <a:r>
              <a:rPr lang="en-US" sz="1200" b="0" i="0" u="none" strike="noStrike" kern="1200" dirty="0">
                <a:solidFill>
                  <a:schemeClr val="tx1"/>
                </a:solidFill>
                <a:latin typeface="+mn-lt"/>
                <a:ea typeface="+mn-ea"/>
                <a:cs typeface="+mn-cs"/>
              </a:rPr>
              <a:t>https://pxhere.com/en/photo/1214499</a:t>
            </a:r>
            <a:endParaRPr lang="en-IN" sz="1200" b="0" i="0" u="none" strike="noStrike" kern="1200" dirty="0">
              <a:solidFill>
                <a:schemeClr val="tx1"/>
              </a:solidFill>
              <a:latin typeface="+mn-lt"/>
              <a:ea typeface="+mn-ea"/>
              <a:cs typeface="+mn-cs"/>
            </a:endParaRPr>
          </a:p>
          <a:p>
            <a:pPr rtl="0" eaLnBrk="1" fontAlgn="t" latinLnBrk="0" hangingPunct="1"/>
            <a:r>
              <a:rPr lang="en-US" sz="1200" b="0" i="0" u="none" strike="noStrike" kern="1200" dirty="0">
                <a:solidFill>
                  <a:schemeClr val="tx1"/>
                </a:solidFill>
                <a:latin typeface="+mn-lt"/>
                <a:ea typeface="+mn-ea"/>
                <a:cs typeface="+mn-cs"/>
              </a:rPr>
              <a:t>http://www.freestockphotos.biz/stockphoto/9162</a:t>
            </a:r>
            <a:endParaRPr lang="en-IN" sz="1200" b="0" i="0" u="none" strike="noStrike" kern="1200" dirty="0">
              <a:solidFill>
                <a:schemeClr val="tx1"/>
              </a:solidFill>
              <a:latin typeface="+mn-lt"/>
              <a:ea typeface="+mn-ea"/>
              <a:cs typeface="+mn-cs"/>
            </a:endParaRPr>
          </a:p>
          <a:p>
            <a:pPr rtl="0" eaLnBrk="1" fontAlgn="auto" latinLnBrk="0" hangingPunct="1"/>
            <a:r>
              <a:rPr lang="en-US" sz="1200" b="0" i="0" u="none" strike="noStrike" kern="1200" dirty="0">
                <a:solidFill>
                  <a:schemeClr val="tx1"/>
                </a:solidFill>
                <a:latin typeface="+mn-lt"/>
                <a:ea typeface="+mn-ea"/>
                <a:cs typeface="+mn-cs"/>
              </a:rPr>
              <a:t>https://www.maxpixel.net/Beef-Cow-Milk-Cattle-Pasture-Animal-Husbandry-1592860</a:t>
            </a:r>
            <a:endParaRPr lang="en-IN" sz="1200" b="0" i="0" u="none" strike="noStrike" kern="1200" dirty="0">
              <a:solidFill>
                <a:schemeClr val="tx1"/>
              </a:solidFill>
              <a:latin typeface="+mn-lt"/>
              <a:ea typeface="+mn-ea"/>
              <a:cs typeface="+mn-cs"/>
            </a:endParaRPr>
          </a:p>
          <a:p>
            <a:pPr rtl="0" eaLnBrk="1" fontAlgn="t" latinLnBrk="0" hangingPunct="1"/>
            <a:endParaRPr lang="en-IN" sz="1200" b="0" i="0" u="none" strike="noStrike" kern="1200" dirty="0">
              <a:solidFill>
                <a:schemeClr val="tx1"/>
              </a:solidFill>
              <a:latin typeface="+mn-lt"/>
              <a:ea typeface="+mn-ea"/>
              <a:cs typeface="+mn-cs"/>
            </a:endParaRPr>
          </a:p>
          <a:p>
            <a:endParaRPr lang="en-IN" dirty="0"/>
          </a:p>
        </p:txBody>
      </p:sp>
      <p:sp>
        <p:nvSpPr>
          <p:cNvPr id="4" name="Slide Number Placeholder 3"/>
          <p:cNvSpPr>
            <a:spLocks noGrp="1"/>
          </p:cNvSpPr>
          <p:nvPr>
            <p:ph type="sldNum" sz="quarter" idx="10"/>
          </p:nvPr>
        </p:nvSpPr>
        <p:spPr/>
        <p:txBody>
          <a:bodyPr/>
          <a:lstStyle/>
          <a:p>
            <a:fld id="{154D701E-2B11-4C64-8620-9E97557E8B0E}" type="slidenum">
              <a:rPr lang="en-IN" smtClean="0"/>
              <a:pPr/>
              <a:t>3</a:t>
            </a:fld>
            <a:endParaRPr lang="en-IN"/>
          </a:p>
        </p:txBody>
      </p:sp>
    </p:spTree>
    <p:extLst>
      <p:ext uri="{BB962C8B-B14F-4D97-AF65-F5344CB8AC3E}">
        <p14:creationId xmlns:p14="http://schemas.microsoft.com/office/powerpoint/2010/main" val="4164767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lang="en-US" sz="1200" b="1" i="0" u="none" strike="noStrike" kern="1200" dirty="0">
                <a:solidFill>
                  <a:schemeClr val="tx1"/>
                </a:solidFill>
                <a:latin typeface="+mn-lt"/>
                <a:ea typeface="+mn-ea"/>
                <a:cs typeface="+mn-cs"/>
              </a:rPr>
              <a:t>https://pixabay.com/photos/earthworms-the-frog-s-perspective-2773457/ - CC0</a:t>
            </a:r>
            <a:endParaRPr lang="en-IN" sz="1200" b="0" i="0" u="none" strike="noStrike" kern="1200" dirty="0">
              <a:solidFill>
                <a:schemeClr val="tx1"/>
              </a:solidFill>
              <a:latin typeface="+mn-lt"/>
              <a:ea typeface="+mn-ea"/>
              <a:cs typeface="+mn-cs"/>
            </a:endParaRPr>
          </a:p>
          <a:p>
            <a:pPr rtl="0" eaLnBrk="1" fontAlgn="t" latinLnBrk="0" hangingPunct="1"/>
            <a:endParaRPr lang="en-IN" sz="1200" b="1" i="0" u="none" strike="noStrike" kern="1200" dirty="0">
              <a:solidFill>
                <a:schemeClr val="tx1"/>
              </a:solidFill>
              <a:latin typeface="+mn-lt"/>
              <a:ea typeface="+mn-ea"/>
              <a:cs typeface="+mn-cs"/>
            </a:endParaRPr>
          </a:p>
          <a:p>
            <a:pPr rtl="0" eaLnBrk="1" fontAlgn="t" latinLnBrk="0" hangingPunct="1"/>
            <a:r>
              <a:rPr lang="en-US" sz="1200" b="0" i="0" u="none" strike="noStrike" kern="1200" dirty="0">
                <a:solidFill>
                  <a:schemeClr val="tx1"/>
                </a:solidFill>
                <a:latin typeface="+mn-lt"/>
                <a:ea typeface="+mn-ea"/>
                <a:cs typeface="+mn-cs"/>
              </a:rPr>
              <a:t>https://www.pexels.com/photo/photography-of-twigs-on-the-ground-698489/ - CC0</a:t>
            </a:r>
            <a:endParaRPr lang="en-IN" sz="1200" b="0" i="0" u="none" strike="noStrike" kern="1200" dirty="0">
              <a:solidFill>
                <a:schemeClr val="tx1"/>
              </a:solidFill>
              <a:latin typeface="+mn-lt"/>
              <a:ea typeface="+mn-ea"/>
              <a:cs typeface="+mn-cs"/>
            </a:endParaRPr>
          </a:p>
          <a:p>
            <a:pPr rtl="0" eaLnBrk="1" fontAlgn="t" latinLnBrk="0" hangingPunct="1"/>
            <a:r>
              <a:rPr lang="en-US" sz="1200" b="0" i="0" u="none" strike="noStrike" kern="1200" dirty="0">
                <a:solidFill>
                  <a:schemeClr val="tx1"/>
                </a:solidFill>
                <a:latin typeface="+mn-lt"/>
                <a:ea typeface="+mn-ea"/>
                <a:cs typeface="+mn-cs"/>
              </a:rPr>
              <a:t>https://www.publicdomainpictures.net/en/view-image.php?image=249688&amp;picture=green-leaves – CC0</a:t>
            </a:r>
            <a:endParaRPr lang="en-IN" sz="1200" b="0" i="0" u="none" strike="noStrike" kern="1200" dirty="0">
              <a:solidFill>
                <a:schemeClr val="tx1"/>
              </a:solidFill>
              <a:latin typeface="+mn-lt"/>
              <a:ea typeface="+mn-ea"/>
              <a:cs typeface="+mn-cs"/>
            </a:endParaRPr>
          </a:p>
          <a:p>
            <a:pPr rtl="0" eaLnBrk="1" fontAlgn="t" latinLnBrk="0" hangingPunct="1"/>
            <a:endParaRPr lang="en-IN" sz="1200" b="0" i="0" u="none" strike="noStrike" kern="1200" dirty="0">
              <a:solidFill>
                <a:schemeClr val="tx1"/>
              </a:solidFill>
              <a:latin typeface="+mn-lt"/>
              <a:ea typeface="+mn-ea"/>
              <a:cs typeface="+mn-cs"/>
            </a:endParaRPr>
          </a:p>
          <a:p>
            <a:endParaRPr lang="en-IN" dirty="0"/>
          </a:p>
        </p:txBody>
      </p:sp>
      <p:sp>
        <p:nvSpPr>
          <p:cNvPr id="4" name="Slide Number Placeholder 3"/>
          <p:cNvSpPr>
            <a:spLocks noGrp="1"/>
          </p:cNvSpPr>
          <p:nvPr>
            <p:ph type="sldNum" sz="quarter" idx="10"/>
          </p:nvPr>
        </p:nvSpPr>
        <p:spPr/>
        <p:txBody>
          <a:bodyPr/>
          <a:lstStyle/>
          <a:p>
            <a:fld id="{154D701E-2B11-4C64-8620-9E97557E8B0E}" type="slidenum">
              <a:rPr lang="en-IN" smtClean="0"/>
              <a:pPr/>
              <a:t>4</a:t>
            </a:fld>
            <a:endParaRPr lang="en-IN"/>
          </a:p>
        </p:txBody>
      </p:sp>
    </p:spTree>
    <p:extLst>
      <p:ext uri="{BB962C8B-B14F-4D97-AF65-F5344CB8AC3E}">
        <p14:creationId xmlns:p14="http://schemas.microsoft.com/office/powerpoint/2010/main" val="4164767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lang="en-US" sz="1200" b="1" i="0" u="none" strike="noStrike" kern="1200" dirty="0">
                <a:solidFill>
                  <a:schemeClr val="tx1"/>
                </a:solidFill>
                <a:latin typeface="+mn-lt"/>
                <a:ea typeface="+mn-ea"/>
                <a:cs typeface="+mn-cs"/>
              </a:rPr>
              <a:t>https://www.maxpixel.net/Field-Landscape-Plantation-Earth-Agriculture-58093 – CC0</a:t>
            </a:r>
            <a:endParaRPr lang="en-IN" sz="1200" b="0" i="0" u="none" strike="noStrike" kern="1200" dirty="0">
              <a:solidFill>
                <a:schemeClr val="tx1"/>
              </a:solidFill>
              <a:latin typeface="+mn-lt"/>
              <a:ea typeface="+mn-ea"/>
              <a:cs typeface="+mn-cs"/>
            </a:endParaRPr>
          </a:p>
          <a:p>
            <a:pPr rtl="0" eaLnBrk="1" fontAlgn="t" latinLnBrk="0" hangingPunct="1"/>
            <a:endParaRPr lang="en-IN" sz="1200" b="1" i="0" u="none" strike="noStrike" kern="1200" dirty="0">
              <a:solidFill>
                <a:schemeClr val="tx1"/>
              </a:solidFill>
              <a:latin typeface="+mn-lt"/>
              <a:ea typeface="+mn-ea"/>
              <a:cs typeface="+mn-cs"/>
            </a:endParaRPr>
          </a:p>
          <a:p>
            <a:pPr rtl="0" eaLnBrk="1" fontAlgn="auto" latinLnBrk="0" hangingPunct="1"/>
            <a:r>
              <a:rPr lang="en-US" sz="1200" b="0" i="0" u="none" strike="noStrike" kern="1200" dirty="0">
                <a:solidFill>
                  <a:schemeClr val="tx1"/>
                </a:solidFill>
                <a:latin typeface="+mn-lt"/>
                <a:ea typeface="+mn-ea"/>
                <a:cs typeface="+mn-cs"/>
              </a:rPr>
              <a:t>https://pxhere.com/en/photo/1214499 – CC0</a:t>
            </a:r>
            <a:endParaRPr lang="en-IN" sz="1200" b="0" i="0" u="none" strike="noStrike" kern="1200" dirty="0">
              <a:solidFill>
                <a:schemeClr val="tx1"/>
              </a:solidFill>
              <a:latin typeface="+mn-lt"/>
              <a:ea typeface="+mn-ea"/>
              <a:cs typeface="+mn-cs"/>
            </a:endParaRPr>
          </a:p>
          <a:p>
            <a:pPr rtl="0" eaLnBrk="1" fontAlgn="t" latinLnBrk="0" hangingPunct="1"/>
            <a:endParaRPr lang="en-IN" sz="1200" b="0" i="0" u="none" strike="noStrike" kern="1200" dirty="0">
              <a:solidFill>
                <a:schemeClr val="tx1"/>
              </a:solidFill>
              <a:latin typeface="+mn-lt"/>
              <a:ea typeface="+mn-ea"/>
              <a:cs typeface="+mn-cs"/>
            </a:endParaRPr>
          </a:p>
          <a:p>
            <a:endParaRPr lang="en-IN" dirty="0"/>
          </a:p>
        </p:txBody>
      </p:sp>
      <p:sp>
        <p:nvSpPr>
          <p:cNvPr id="4" name="Slide Number Placeholder 3"/>
          <p:cNvSpPr>
            <a:spLocks noGrp="1"/>
          </p:cNvSpPr>
          <p:nvPr>
            <p:ph type="sldNum" sz="quarter" idx="10"/>
          </p:nvPr>
        </p:nvSpPr>
        <p:spPr/>
        <p:txBody>
          <a:bodyPr/>
          <a:lstStyle/>
          <a:p>
            <a:fld id="{154D701E-2B11-4C64-8620-9E97557E8B0E}" type="slidenum">
              <a:rPr lang="en-IN" smtClean="0"/>
              <a:pPr/>
              <a:t>5</a:t>
            </a:fld>
            <a:endParaRPr lang="en-IN"/>
          </a:p>
        </p:txBody>
      </p:sp>
    </p:spTree>
    <p:extLst>
      <p:ext uri="{BB962C8B-B14F-4D97-AF65-F5344CB8AC3E}">
        <p14:creationId xmlns:p14="http://schemas.microsoft.com/office/powerpoint/2010/main" val="4164767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https://pixabay.com/photos/cows-field-herd-grazing-cow-farm-73371/</a:t>
            </a:r>
            <a:endParaRPr lang="en-IN"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Original contribution – rushmish@gmail.com</a:t>
            </a:r>
          </a:p>
          <a:p>
            <a:endParaRPr lang="en-IN" dirty="0"/>
          </a:p>
        </p:txBody>
      </p:sp>
      <p:sp>
        <p:nvSpPr>
          <p:cNvPr id="4" name="Slide Number Placeholder 3"/>
          <p:cNvSpPr>
            <a:spLocks noGrp="1"/>
          </p:cNvSpPr>
          <p:nvPr>
            <p:ph type="sldNum" sz="quarter" idx="10"/>
          </p:nvPr>
        </p:nvSpPr>
        <p:spPr/>
        <p:txBody>
          <a:bodyPr/>
          <a:lstStyle/>
          <a:p>
            <a:fld id="{154D701E-2B11-4C64-8620-9E97557E8B0E}" type="slidenum">
              <a:rPr lang="en-IN" smtClean="0"/>
              <a:pPr/>
              <a:t>6</a:t>
            </a:fld>
            <a:endParaRPr lang="en-IN"/>
          </a:p>
        </p:txBody>
      </p:sp>
    </p:spTree>
    <p:extLst>
      <p:ext uri="{BB962C8B-B14F-4D97-AF65-F5344CB8AC3E}">
        <p14:creationId xmlns:p14="http://schemas.microsoft.com/office/powerpoint/2010/main" val="4164767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https://www.maxpixel.net/Cow-Dung-Cow-Manure-Drying-Dried-Cow-Pats-Fuel-272827 </a:t>
            </a:r>
          </a:p>
          <a:p>
            <a:endParaRPr lang="en-IN" dirty="0"/>
          </a:p>
        </p:txBody>
      </p:sp>
      <p:sp>
        <p:nvSpPr>
          <p:cNvPr id="4" name="Slide Number Placeholder 3"/>
          <p:cNvSpPr>
            <a:spLocks noGrp="1"/>
          </p:cNvSpPr>
          <p:nvPr>
            <p:ph type="sldNum" sz="quarter" idx="10"/>
          </p:nvPr>
        </p:nvSpPr>
        <p:spPr/>
        <p:txBody>
          <a:bodyPr/>
          <a:lstStyle/>
          <a:p>
            <a:fld id="{154D701E-2B11-4C64-8620-9E97557E8B0E}" type="slidenum">
              <a:rPr lang="en-IN" smtClean="0"/>
              <a:pPr/>
              <a:t>7</a:t>
            </a:fld>
            <a:endParaRPr lang="en-IN"/>
          </a:p>
        </p:txBody>
      </p:sp>
    </p:spTree>
    <p:extLst>
      <p:ext uri="{BB962C8B-B14F-4D97-AF65-F5344CB8AC3E}">
        <p14:creationId xmlns:p14="http://schemas.microsoft.com/office/powerpoint/2010/main" val="41647670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154D701E-2B11-4C64-8620-9E97557E8B0E}" type="slidenum">
              <a:rPr lang="en-IN" smtClean="0"/>
              <a:pPr/>
              <a:t>8</a:t>
            </a:fld>
            <a:endParaRPr lang="en-IN"/>
          </a:p>
        </p:txBody>
      </p:sp>
    </p:spTree>
    <p:extLst>
      <p:ext uri="{BB962C8B-B14F-4D97-AF65-F5344CB8AC3E}">
        <p14:creationId xmlns:p14="http://schemas.microsoft.com/office/powerpoint/2010/main" val="15562710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a:prstGeom prst="rect">
            <a:avLst/>
          </a:prstGeom>
        </p:spPr>
        <p:txBody>
          <a:bodyPr/>
          <a:lstStyle>
            <a:lvl1pPr>
              <a:defRPr sz="5400"/>
            </a:lvl1pPr>
          </a:lstStyle>
          <a:p>
            <a:r>
              <a:rPr lang="en-US" dirty="0"/>
              <a:t>Asset Title (Size 54)</a:t>
            </a:r>
            <a:endParaRPr lang="en-IN" dirty="0"/>
          </a:p>
        </p:txBody>
      </p:sp>
      <p:grpSp>
        <p:nvGrpSpPr>
          <p:cNvPr id="7" name="Group 14"/>
          <p:cNvGrpSpPr>
            <a:grpSpLocks/>
          </p:cNvGrpSpPr>
          <p:nvPr userDrawn="1"/>
        </p:nvGrpSpPr>
        <p:grpSpPr bwMode="auto">
          <a:xfrm>
            <a:off x="0" y="0"/>
            <a:ext cx="873125" cy="852488"/>
            <a:chOff x="0" y="0"/>
            <a:chExt cx="872351" cy="852108"/>
          </a:xfrm>
        </p:grpSpPr>
        <p:sp>
          <p:nvSpPr>
            <p:cNvPr id="8" name="Round Diagonal Corner Rectangle 7"/>
            <p:cNvSpPr/>
            <p:nvPr/>
          </p:nvSpPr>
          <p:spPr>
            <a:xfrm>
              <a:off x="71855" y="79223"/>
              <a:ext cx="228600" cy="228600"/>
            </a:xfrm>
            <a:prstGeom prst="round2DiagRect">
              <a:avLst/>
            </a:prstGeom>
            <a:solidFill>
              <a:srgbClr val="00B0F0"/>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bg1"/>
                  </a:solidFill>
                  <a:cs typeface="Calibri"/>
                </a:rPr>
                <a:t>I</a:t>
              </a:r>
            </a:p>
          </p:txBody>
        </p:sp>
        <p:sp>
          <p:nvSpPr>
            <p:cNvPr id="9" name="Round Diagonal Corner Rectangle 8"/>
            <p:cNvSpPr/>
            <p:nvPr/>
          </p:nvSpPr>
          <p:spPr>
            <a:xfrm>
              <a:off x="376655" y="79223"/>
              <a:ext cx="228600" cy="228600"/>
            </a:xfrm>
            <a:prstGeom prst="round2DiagRect">
              <a:avLst/>
            </a:prstGeom>
            <a:solidFill>
              <a:srgbClr val="FB3B69"/>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bg1"/>
                  </a:solidFill>
                  <a:cs typeface="Calibri"/>
                </a:rPr>
                <a:t>I</a:t>
              </a:r>
            </a:p>
          </p:txBody>
        </p:sp>
        <p:sp>
          <p:nvSpPr>
            <p:cNvPr id="10" name="Round Diagonal Corner Rectangle 9"/>
            <p:cNvSpPr/>
            <p:nvPr/>
          </p:nvSpPr>
          <p:spPr>
            <a:xfrm>
              <a:off x="65362" y="392172"/>
              <a:ext cx="228600" cy="228600"/>
            </a:xfrm>
            <a:prstGeom prst="round2DiagRect">
              <a:avLst/>
            </a:prstGeom>
            <a:solidFill>
              <a:schemeClr val="accent4">
                <a:lumMod val="50000"/>
              </a:schemeClr>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bg1"/>
                  </a:solidFill>
                  <a:cs typeface="Calibri"/>
                </a:rPr>
                <a:t>E</a:t>
              </a:r>
            </a:p>
          </p:txBody>
        </p:sp>
        <p:sp>
          <p:nvSpPr>
            <p:cNvPr id="11" name="Round Diagonal Corner Rectangle 10"/>
            <p:cNvSpPr/>
            <p:nvPr/>
          </p:nvSpPr>
          <p:spPr>
            <a:xfrm>
              <a:off x="370162" y="392172"/>
              <a:ext cx="228600" cy="228600"/>
            </a:xfrm>
            <a:prstGeom prst="round2DiagRect">
              <a:avLst/>
            </a:prstGeom>
            <a:solidFill>
              <a:srgbClr val="008000"/>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bg1"/>
                  </a:solidFill>
                  <a:cs typeface="Calibri"/>
                </a:rPr>
                <a:t>P</a:t>
              </a:r>
            </a:p>
          </p:txBody>
        </p:sp>
        <p:cxnSp>
          <p:nvCxnSpPr>
            <p:cNvPr id="12" name="Straight Connector 11"/>
            <p:cNvCxnSpPr/>
            <p:nvPr/>
          </p:nvCxnSpPr>
          <p:spPr>
            <a:xfrm>
              <a:off x="682020" y="0"/>
              <a:ext cx="0" cy="814025"/>
            </a:xfrm>
            <a:prstGeom prst="line">
              <a:avLst/>
            </a:prstGeom>
            <a:ln w="12700">
              <a:solidFill>
                <a:srgbClr val="FE6E2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0" y="651981"/>
              <a:ext cx="828291" cy="0"/>
            </a:xfrm>
            <a:prstGeom prst="line">
              <a:avLst/>
            </a:prstGeom>
            <a:ln w="12700">
              <a:solidFill>
                <a:srgbClr val="FE6E2E"/>
              </a:solidFill>
            </a:ln>
            <a:effectLst>
              <a:innerShdw blurRad="63500" dist="50800" dir="54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48636" y="218977"/>
              <a:ext cx="0" cy="633131"/>
            </a:xfrm>
            <a:prstGeom prst="line">
              <a:avLst/>
            </a:prstGeom>
            <a:ln w="12700">
              <a:solidFill>
                <a:srgbClr val="FE6E2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96227" y="712914"/>
              <a:ext cx="676124" cy="0"/>
            </a:xfrm>
            <a:prstGeom prst="line">
              <a:avLst/>
            </a:prstGeom>
            <a:ln w="12700">
              <a:solidFill>
                <a:srgbClr val="FE6E2E"/>
              </a:solidFill>
            </a:ln>
            <a:effectLst>
              <a:innerShdw blurRad="63500" dist="50800" dir="5400000">
                <a:prstClr val="black">
                  <a:alpha val="50000"/>
                </a:prstClr>
              </a:innerShdw>
            </a:effectLst>
          </p:spPr>
          <p:style>
            <a:lnRef idx="1">
              <a:schemeClr val="accent1"/>
            </a:lnRef>
            <a:fillRef idx="0">
              <a:schemeClr val="accent1"/>
            </a:fillRef>
            <a:effectRef idx="0">
              <a:schemeClr val="accent1"/>
            </a:effectRef>
            <a:fontRef idx="minor">
              <a:schemeClr val="tx1"/>
            </a:fontRef>
          </p:style>
        </p:cxnSp>
      </p:grpSp>
      <p:sp>
        <p:nvSpPr>
          <p:cNvPr id="17" name="Rectangle 16"/>
          <p:cNvSpPr/>
          <p:nvPr userDrawn="1"/>
        </p:nvSpPr>
        <p:spPr>
          <a:xfrm>
            <a:off x="5726764" y="6509319"/>
            <a:ext cx="3350443" cy="4126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a:solidFill>
                  <a:srgbClr val="08482B"/>
                </a:solidFill>
              </a:rPr>
              <a:t>Integral Education</a:t>
            </a:r>
            <a:r>
              <a:rPr lang="en-US" sz="1400" dirty="0">
                <a:solidFill>
                  <a:srgbClr val="08482B"/>
                </a:solidFill>
              </a:rPr>
              <a:t> </a:t>
            </a:r>
            <a:r>
              <a:rPr lang="en-US" sz="1400" b="1" dirty="0">
                <a:solidFill>
                  <a:srgbClr val="002060"/>
                </a:solidFill>
              </a:rPr>
              <a:t>FOR  </a:t>
            </a:r>
            <a:r>
              <a:rPr lang="en-US" sz="1400" b="1" dirty="0">
                <a:solidFill>
                  <a:srgbClr val="C00000"/>
                </a:solidFill>
              </a:rPr>
              <a:t>ALL, </a:t>
            </a:r>
            <a:r>
              <a:rPr lang="en-US" sz="1400" b="1" dirty="0">
                <a:solidFill>
                  <a:srgbClr val="002060"/>
                </a:solidFill>
              </a:rPr>
              <a:t>BY</a:t>
            </a:r>
            <a:r>
              <a:rPr lang="en-US" sz="1400" b="1" dirty="0">
                <a:solidFill>
                  <a:srgbClr val="C00000"/>
                </a:solidFill>
              </a:rPr>
              <a:t> ALL</a:t>
            </a: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62807" y="5543490"/>
            <a:ext cx="914400" cy="914400"/>
          </a:xfrm>
          <a:prstGeom prst="rect">
            <a:avLst/>
          </a:prstGeom>
        </p:spPr>
      </p:pic>
    </p:spTree>
    <p:extLst>
      <p:ext uri="{BB962C8B-B14F-4D97-AF65-F5344CB8AC3E}">
        <p14:creationId xmlns:p14="http://schemas.microsoft.com/office/powerpoint/2010/main" val="3531262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lstStyle>
            <a:lvl1pPr>
              <a:defRPr sz="3600" baseline="0"/>
            </a:lvl1pPr>
          </a:lstStyle>
          <a:p>
            <a:r>
              <a:rPr lang="en-US" dirty="0"/>
              <a:t>Slide Title (Size 36)</a:t>
            </a:r>
            <a:endParaRPr lang="en-IN" dirty="0"/>
          </a:p>
        </p:txBody>
      </p:sp>
      <p:sp>
        <p:nvSpPr>
          <p:cNvPr id="3" name="Content Placeholder 2"/>
          <p:cNvSpPr>
            <a:spLocks noGrp="1"/>
          </p:cNvSpPr>
          <p:nvPr>
            <p:ph idx="1" hasCustomPrompt="1"/>
          </p:nvPr>
        </p:nvSpPr>
        <p:spPr>
          <a:xfrm>
            <a:off x="457200" y="1600200"/>
            <a:ext cx="8229600" cy="4525963"/>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a:lvl1pPr>
            <a:lvl2pPr>
              <a:defRPr/>
            </a:lvl2pPr>
            <a:lvl3pPr>
              <a:defRPr/>
            </a:lvl3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t>Sub Title (Size 32) Second level (Size 28) Third level (Size 24)</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dirty="0"/>
          </a:p>
          <a:p>
            <a:pPr lvl="0"/>
            <a:endParaRPr lang="en-US" dirty="0"/>
          </a:p>
          <a:p>
            <a:pPr lvl="1"/>
            <a:r>
              <a:rPr lang="en-US" dirty="0"/>
              <a:t>Second level (Size 28)</a:t>
            </a:r>
          </a:p>
          <a:p>
            <a:pPr lvl="2"/>
            <a:r>
              <a:rPr lang="en-US" dirty="0"/>
              <a:t>Third level (Size 24)</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29600" y="5943600"/>
            <a:ext cx="914400" cy="914400"/>
          </a:xfrm>
          <a:prstGeom prst="rect">
            <a:avLst/>
          </a:prstGeom>
        </p:spPr>
      </p:pic>
    </p:spTree>
    <p:extLst>
      <p:ext uri="{BB962C8B-B14F-4D97-AF65-F5344CB8AC3E}">
        <p14:creationId xmlns:p14="http://schemas.microsoft.com/office/powerpoint/2010/main" val="28393143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hyperlink" Target="http://www.srisathyasaividyavahini.org/" TargetMode="Externa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31090" y="52321"/>
            <a:ext cx="967390" cy="938279"/>
          </a:xfrm>
          <a:prstGeom prst="rect">
            <a:avLst/>
          </a:prstGeom>
        </p:spPr>
      </p:pic>
      <p:sp>
        <p:nvSpPr>
          <p:cNvPr id="3" name="Rectangle 2">
            <a:hlinkClick r:id="rId5"/>
          </p:cNvPr>
          <p:cNvSpPr/>
          <p:nvPr userDrawn="1"/>
        </p:nvSpPr>
        <p:spPr>
          <a:xfrm>
            <a:off x="-304800" y="6488113"/>
            <a:ext cx="2762250" cy="377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1" fontAlgn="auto">
              <a:spcBef>
                <a:spcPts val="0"/>
              </a:spcBef>
              <a:spcAft>
                <a:spcPts val="0"/>
              </a:spcAft>
              <a:defRPr/>
            </a:pPr>
            <a:r>
              <a:rPr lang="en-US" sz="1100" b="1" dirty="0">
                <a:solidFill>
                  <a:srgbClr val="0000CC"/>
                </a:solidFill>
                <a:latin typeface="Calibri" pitchFamily="34" charset="0"/>
                <a:cs typeface="Calibri" pitchFamily="34" charset="0"/>
              </a:rPr>
              <a:t>©www.srisathyasaividyavahini.org</a:t>
            </a:r>
          </a:p>
        </p:txBody>
      </p:sp>
    </p:spTree>
    <p:extLst>
      <p:ext uri="{BB962C8B-B14F-4D97-AF65-F5344CB8AC3E}">
        <p14:creationId xmlns:p14="http://schemas.microsoft.com/office/powerpoint/2010/main" val="3351979324"/>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 Id="rId9" Type="http://schemas.openxmlformats.org/officeDocument/2006/relationships/image" Target="../media/image2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hyperlink" Target="https://pxhere.com/en/photo/625903" TargetMode="External"/><Relationship Id="rId7" Type="http://schemas.openxmlformats.org/officeDocument/2006/relationships/image" Target="../media/image16.jpeg"/><Relationship Id="rId2" Type="http://schemas.openxmlformats.org/officeDocument/2006/relationships/hyperlink" Target="https://pixabay.com/photos/fresh-compost-hand-man-2386786/" TargetMode="Externa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1450FD8-7776-46DE-922C-21D619209FEC}"/>
              </a:ext>
            </a:extLst>
          </p:cNvPr>
          <p:cNvSpPr txBox="1"/>
          <p:nvPr/>
        </p:nvSpPr>
        <p:spPr>
          <a:xfrm>
            <a:off x="1781286" y="1066800"/>
            <a:ext cx="5838714" cy="923330"/>
          </a:xfrm>
          <a:prstGeom prst="rect">
            <a:avLst/>
          </a:prstGeom>
          <a:noFill/>
        </p:spPr>
        <p:txBody>
          <a:bodyPr wrap="none" rtlCol="0">
            <a:spAutoFit/>
          </a:bodyPr>
          <a:lstStyle/>
          <a:p>
            <a:r>
              <a:rPr lang="en-US" sz="5400" b="1" dirty="0">
                <a:solidFill>
                  <a:srgbClr val="336600"/>
                </a:solidFill>
              </a:rPr>
              <a:t>ORGANIC FARMING</a:t>
            </a:r>
          </a:p>
        </p:txBody>
      </p:sp>
      <p:pic>
        <p:nvPicPr>
          <p:cNvPr id="3" name="Picture 2" descr="Greenhouse, Organic, Farming, Hydroponic, Cucumber">
            <a:extLst>
              <a:ext uri="{FF2B5EF4-FFF2-40B4-BE49-F238E27FC236}">
                <a16:creationId xmlns:a16="http://schemas.microsoft.com/office/drawing/2014/main" id="{B924EAAD-D36F-4A1C-929B-81B6982A234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1913930"/>
            <a:ext cx="6400800" cy="4267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0731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a:prstGeom prst="rect">
            <a:avLst/>
          </a:prstGeom>
        </p:spPr>
        <p:txBody>
          <a:bodyPr/>
          <a:lstStyle>
            <a:lvl1pPr>
              <a:defRPr sz="3600" baseline="0"/>
            </a:lvl1pPr>
          </a:lstStyle>
          <a:p>
            <a:r>
              <a:rPr lang="en-US" dirty="0"/>
              <a:t>MM Index</a:t>
            </a:r>
            <a:endParaRPr lang="en-IN" dirty="0"/>
          </a:p>
        </p:txBody>
      </p:sp>
      <p:graphicFrame>
        <p:nvGraphicFramePr>
          <p:cNvPr id="5" name="Table 4"/>
          <p:cNvGraphicFramePr>
            <a:graphicFrameLocks noGrp="1"/>
          </p:cNvGraphicFramePr>
          <p:nvPr>
            <p:extLst>
              <p:ext uri="{D42A27DB-BD31-4B8C-83A1-F6EECF244321}">
                <p14:modId xmlns:p14="http://schemas.microsoft.com/office/powerpoint/2010/main" val="1507470838"/>
              </p:ext>
            </p:extLst>
          </p:nvPr>
        </p:nvGraphicFramePr>
        <p:xfrm>
          <a:off x="381000" y="1066800"/>
          <a:ext cx="7924800" cy="4901476"/>
        </p:xfrm>
        <a:graphic>
          <a:graphicData uri="http://schemas.openxmlformats.org/drawingml/2006/table">
            <a:tbl>
              <a:tblPr firstRow="1" bandRow="1">
                <a:tableStyleId>{5C22544A-7EE6-4342-B048-85BDC9FD1C3A}</a:tableStyleId>
              </a:tblPr>
              <a:tblGrid>
                <a:gridCol w="9144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5715000">
                  <a:extLst>
                    <a:ext uri="{9D8B030D-6E8A-4147-A177-3AD203B41FA5}">
                      <a16:colId xmlns:a16="http://schemas.microsoft.com/office/drawing/2014/main" val="20002"/>
                    </a:ext>
                  </a:extLst>
                </a:gridCol>
              </a:tblGrid>
              <a:tr h="431799">
                <a:tc>
                  <a:txBody>
                    <a:bodyPr/>
                    <a:lstStyle/>
                    <a:p>
                      <a:pPr algn="ctr"/>
                      <a:r>
                        <a:rPr lang="en-US" dirty="0">
                          <a:solidFill>
                            <a:schemeClr val="tx1"/>
                          </a:solidFill>
                        </a:rPr>
                        <a:t>Slide#</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Thumbnail</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Source and Attribution</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58801">
                <a:tc>
                  <a:txBody>
                    <a:bodyPr/>
                    <a:lstStyle/>
                    <a:p>
                      <a:r>
                        <a:rPr lang="en-US" sz="1200" dirty="0">
                          <a:solidFill>
                            <a:schemeClr val="tx1"/>
                          </a:solidFill>
                        </a:rPr>
                        <a:t>3,6</a:t>
                      </a:r>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Original contribution – rushmish@gmail.com</a:t>
                      </a:r>
                    </a:p>
                    <a:p>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533400">
                <a:tc>
                  <a:txBody>
                    <a:bodyPr/>
                    <a:lstStyle/>
                    <a:p>
                      <a:r>
                        <a:rPr lang="en-US" sz="1200" dirty="0">
                          <a:solidFill>
                            <a:schemeClr val="tx1"/>
                          </a:solidFill>
                        </a:rPr>
                        <a:t>4</a:t>
                      </a:r>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t>https://pixabay.com/photos/earthworms-the-frog-s-perspective-2773457/ - CC0</a:t>
                      </a:r>
                    </a:p>
                    <a:p>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638629">
                <a:tc>
                  <a:txBody>
                    <a:bodyPr/>
                    <a:lstStyle/>
                    <a:p>
                      <a:r>
                        <a:rPr lang="en-US" sz="1200" dirty="0">
                          <a:solidFill>
                            <a:schemeClr val="tx1"/>
                          </a:solidFill>
                        </a:rPr>
                        <a:t>4</a:t>
                      </a:r>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t>https://www.pexels.com/photo/photography-of-twigs-on-the-ground-698489/ - CC0</a:t>
                      </a:r>
                    </a:p>
                    <a:p>
                      <a:r>
                        <a:rPr lang="en-US" sz="1200" dirty="0"/>
                        <a:t>https://www.publicdomainpictures.net/en/view-image.php?image=249688&amp;picture=green-leaves – CC0</a:t>
                      </a:r>
                    </a:p>
                    <a:p>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638629">
                <a:tc>
                  <a:txBody>
                    <a:bodyPr/>
                    <a:lstStyle/>
                    <a:p>
                      <a:r>
                        <a:rPr lang="en-US" sz="1200" dirty="0">
                          <a:solidFill>
                            <a:schemeClr val="tx1"/>
                          </a:solidFill>
                        </a:rPr>
                        <a:t>5</a:t>
                      </a:r>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t>https://www.maxpixel.net/Field-Landscape-Plantation-Earth-Agriculture-58093 – CC0</a:t>
                      </a:r>
                    </a:p>
                    <a:p>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638629">
                <a:tc>
                  <a:txBody>
                    <a:bodyPr/>
                    <a:lstStyle/>
                    <a:p>
                      <a:r>
                        <a:rPr lang="en-US" sz="1200" dirty="0">
                          <a:solidFill>
                            <a:schemeClr val="tx1"/>
                          </a:solidFill>
                        </a:rPr>
                        <a:t>5</a:t>
                      </a:r>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https://pxhere.com/en/photo/1214499 – CC0</a:t>
                      </a:r>
                    </a:p>
                    <a:p>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638629">
                <a:tc>
                  <a:txBody>
                    <a:bodyPr/>
                    <a:lstStyle/>
                    <a:p>
                      <a:r>
                        <a:rPr lang="en-US" sz="1200" dirty="0">
                          <a:solidFill>
                            <a:schemeClr val="tx1"/>
                          </a:solidFill>
                        </a:rPr>
                        <a:t>6</a:t>
                      </a:r>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https://pixabay.com/photos/cows-field-herd-grazing-cow-farm-73371/</a:t>
                      </a:r>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638629">
                <a:tc>
                  <a:txBody>
                    <a:bodyPr/>
                    <a:lstStyle/>
                    <a:p>
                      <a:r>
                        <a:rPr lang="en-US" sz="1200" dirty="0">
                          <a:solidFill>
                            <a:schemeClr val="tx1"/>
                          </a:solidFill>
                        </a:rPr>
                        <a:t>7</a:t>
                      </a:r>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https://www.maxpixel.net/Cow-Dung-Cow-Manure-Drying-Dried-Cow-Pats-Fuel-272827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pic>
        <p:nvPicPr>
          <p:cNvPr id="7" name="Picture 18" descr="D:\SSSVV\Classes 6 to 8 - Enhancement\Images\fertilizer open sack.jpg">
            <a:extLst>
              <a:ext uri="{FF2B5EF4-FFF2-40B4-BE49-F238E27FC236}">
                <a16:creationId xmlns:a16="http://schemas.microsoft.com/office/drawing/2014/main" id="{3E62413B-16F6-4CEA-8E57-A6F79017EE87}"/>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76400" y="1607125"/>
            <a:ext cx="384489" cy="36576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8" name="Picture 2" descr="Earthworms, The Frog'S Perspective, After The Rain">
            <a:extLst>
              <a:ext uri="{FF2B5EF4-FFF2-40B4-BE49-F238E27FC236}">
                <a16:creationId xmlns:a16="http://schemas.microsoft.com/office/drawing/2014/main" id="{C71596DE-93BC-48BA-9544-C1C9B9C6A22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2133600"/>
            <a:ext cx="650240" cy="365760"/>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CC347CD5-5335-4A1F-A542-3FC388102023}"/>
              </a:ext>
            </a:extLst>
          </p:cNvPr>
          <p:cNvGrpSpPr/>
          <p:nvPr/>
        </p:nvGrpSpPr>
        <p:grpSpPr>
          <a:xfrm>
            <a:off x="1600200" y="2743200"/>
            <a:ext cx="490977" cy="365760"/>
            <a:chOff x="4895528" y="4365104"/>
            <a:chExt cx="3290242" cy="2187661"/>
          </a:xfrm>
        </p:grpSpPr>
        <p:pic>
          <p:nvPicPr>
            <p:cNvPr id="13" name="Picture 4" descr="Photography of Twigs on the Ground">
              <a:extLst>
                <a:ext uri="{FF2B5EF4-FFF2-40B4-BE49-F238E27FC236}">
                  <a16:creationId xmlns:a16="http://schemas.microsoft.com/office/drawing/2014/main" id="{3444884E-46A4-44A6-86DC-E122AABCBCF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95528" y="4365104"/>
              <a:ext cx="3290242" cy="218766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Green Leaves">
              <a:extLst>
                <a:ext uri="{FF2B5EF4-FFF2-40B4-BE49-F238E27FC236}">
                  <a16:creationId xmlns:a16="http://schemas.microsoft.com/office/drawing/2014/main" id="{C1689967-B752-45FD-A18C-26DE8C6350F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64088" y="4662449"/>
              <a:ext cx="2470306" cy="164687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5" name="Picture 2" descr="Landscape, Plantation, Field, Agriculture, Earth">
            <a:extLst>
              <a:ext uri="{FF2B5EF4-FFF2-40B4-BE49-F238E27FC236}">
                <a16:creationId xmlns:a16="http://schemas.microsoft.com/office/drawing/2014/main" id="{A7960F25-E726-4585-B4A2-DBACD20CD25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00200" y="3505200"/>
            <a:ext cx="548639" cy="36576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landscape tree nature grass sky vineyard field farm meadow fruit countryside hill flower orchard valley country summer rural spring green harvest crop pasture natural soil blue agriculture season plain sunny hills grassland vegetation shrub wetland plantation plateau habitat ecosystem rural area">
            <a:extLst>
              <a:ext uri="{FF2B5EF4-FFF2-40B4-BE49-F238E27FC236}">
                <a16:creationId xmlns:a16="http://schemas.microsoft.com/office/drawing/2014/main" id="{6BA17BF5-AB8A-4ED2-B05B-CE8A6FF1594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00200" y="4142510"/>
            <a:ext cx="548641" cy="36576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ow Dung, Fuel, Cow Pats, Cow Manure, Dried, Drying">
            <a:extLst>
              <a:ext uri="{FF2B5EF4-FFF2-40B4-BE49-F238E27FC236}">
                <a16:creationId xmlns:a16="http://schemas.microsoft.com/office/drawing/2014/main" id="{0C9D7B4C-20CF-4826-863D-EDBBB75BCAF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00200" y="5486400"/>
            <a:ext cx="551224" cy="36576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A cow standing on top of a grass covered field&#10;&#10;Description automatically generated">
            <a:extLst>
              <a:ext uri="{FF2B5EF4-FFF2-40B4-BE49-F238E27FC236}">
                <a16:creationId xmlns:a16="http://schemas.microsoft.com/office/drawing/2014/main" id="{00E2E7ED-2EF2-4522-94E9-4A132865F8D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00200" y="4800600"/>
            <a:ext cx="609600" cy="457200"/>
          </a:xfrm>
          <a:prstGeom prst="rect">
            <a:avLst/>
          </a:prstGeom>
        </p:spPr>
      </p:pic>
    </p:spTree>
    <p:extLst>
      <p:ext uri="{BB962C8B-B14F-4D97-AF65-F5344CB8AC3E}">
        <p14:creationId xmlns:p14="http://schemas.microsoft.com/office/powerpoint/2010/main" val="2512406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8">
            <a:extLst>
              <a:ext uri="{FF2B5EF4-FFF2-40B4-BE49-F238E27FC236}">
                <a16:creationId xmlns:a16="http://schemas.microsoft.com/office/drawing/2014/main" id="{64BC28FE-A9B2-4C77-B28F-84EB57ACD679}"/>
              </a:ext>
            </a:extLst>
          </p:cNvPr>
          <p:cNvSpPr txBox="1"/>
          <p:nvPr/>
        </p:nvSpPr>
        <p:spPr>
          <a:xfrm>
            <a:off x="2119746" y="149658"/>
            <a:ext cx="4953000" cy="598487"/>
          </a:xfrm>
          <a:prstGeom prst="rect">
            <a:avLst/>
          </a:prstGeom>
          <a:solidFill>
            <a:schemeClr val="accent6">
              <a:lumMod val="40000"/>
              <a:lumOff val="60000"/>
            </a:schemeClr>
          </a:solidFill>
          <a:ln w="57150" cap="flat">
            <a:solidFill>
              <a:schemeClr val="accent6"/>
            </a:solidFill>
            <a:prstDash val="solid"/>
            <a:round/>
            <a:headEnd type="none" w="med" len="med"/>
            <a:tailEnd type="none" w="med" len="med"/>
          </a:ln>
        </p:spPr>
        <p:txBody>
          <a:bodyPr lIns="91425" tIns="45700" rIns="91425" bIns="45700"/>
          <a:lstStyle/>
          <a:p>
            <a:pPr algn="ctr" eaLnBrk="1" fontAlgn="auto" hangingPunct="1">
              <a:spcBef>
                <a:spcPts val="0"/>
              </a:spcBef>
              <a:spcAft>
                <a:spcPts val="0"/>
              </a:spcAft>
              <a:buSzPct val="25000"/>
              <a:defRPr/>
            </a:pPr>
            <a:r>
              <a:rPr lang="en-US" sz="3600" b="1" cap="small" dirty="0">
                <a:latin typeface="+mn-lt"/>
              </a:rPr>
              <a:t>Organic Farming</a:t>
            </a:r>
          </a:p>
        </p:txBody>
      </p:sp>
      <p:sp>
        <p:nvSpPr>
          <p:cNvPr id="3" name="Rectangle 2">
            <a:extLst>
              <a:ext uri="{FF2B5EF4-FFF2-40B4-BE49-F238E27FC236}">
                <a16:creationId xmlns:a16="http://schemas.microsoft.com/office/drawing/2014/main" id="{42E39DEF-C246-440C-A1B6-D81F06A5F610}"/>
              </a:ext>
            </a:extLst>
          </p:cNvPr>
          <p:cNvSpPr/>
          <p:nvPr/>
        </p:nvSpPr>
        <p:spPr>
          <a:xfrm>
            <a:off x="860425" y="1458913"/>
            <a:ext cx="7369175" cy="903287"/>
          </a:xfrm>
          <a:prstGeom prst="rect">
            <a:avLst/>
          </a:prstGeom>
        </p:spPr>
        <p:style>
          <a:lnRef idx="3">
            <a:schemeClr val="lt1"/>
          </a:lnRef>
          <a:fillRef idx="1">
            <a:schemeClr val="accent3"/>
          </a:fillRef>
          <a:effectRef idx="1">
            <a:schemeClr val="accent3"/>
          </a:effectRef>
          <a:fontRef idx="minor">
            <a:schemeClr val="lt1"/>
          </a:fontRef>
        </p:style>
        <p:txBody>
          <a:bodyPr anchor="ctr"/>
          <a:lstStyle/>
          <a:p>
            <a:pPr>
              <a:defRPr/>
            </a:pPr>
            <a:r>
              <a:rPr lang="en-US" sz="2400" b="1" dirty="0">
                <a:solidFill>
                  <a:schemeClr val="bg1"/>
                </a:solidFill>
              </a:rPr>
              <a:t>Primarily focuses on cultivating the land and growing crops in an eco-friendly way. </a:t>
            </a:r>
          </a:p>
        </p:txBody>
      </p:sp>
      <p:sp>
        <p:nvSpPr>
          <p:cNvPr id="4" name="Rectangle 3">
            <a:extLst>
              <a:ext uri="{FF2B5EF4-FFF2-40B4-BE49-F238E27FC236}">
                <a16:creationId xmlns:a16="http://schemas.microsoft.com/office/drawing/2014/main" id="{584FF7AE-F31A-43B5-9FEE-F07C7288FFC7}"/>
              </a:ext>
            </a:extLst>
          </p:cNvPr>
          <p:cNvSpPr/>
          <p:nvPr/>
        </p:nvSpPr>
        <p:spPr>
          <a:xfrm>
            <a:off x="860425" y="2878137"/>
            <a:ext cx="7369175" cy="779463"/>
          </a:xfrm>
          <a:prstGeom prst="rect">
            <a:avLst/>
          </a:prstGeom>
        </p:spPr>
        <p:style>
          <a:lnRef idx="3">
            <a:schemeClr val="lt1"/>
          </a:lnRef>
          <a:fillRef idx="1">
            <a:schemeClr val="accent4"/>
          </a:fillRef>
          <a:effectRef idx="1">
            <a:schemeClr val="accent4"/>
          </a:effectRef>
          <a:fontRef idx="minor">
            <a:schemeClr val="lt1"/>
          </a:fontRef>
        </p:style>
        <p:txBody>
          <a:bodyPr anchor="ctr"/>
          <a:lstStyle/>
          <a:p>
            <a:pPr>
              <a:defRPr/>
            </a:pPr>
            <a:r>
              <a:rPr lang="en-US" sz="2400" b="1" dirty="0">
                <a:solidFill>
                  <a:schemeClr val="bg1"/>
                </a:solidFill>
              </a:rPr>
              <a:t>Helps in keeping the soil alive and in good health</a:t>
            </a:r>
          </a:p>
        </p:txBody>
      </p:sp>
      <p:sp>
        <p:nvSpPr>
          <p:cNvPr id="5" name="Rectangle 4">
            <a:extLst>
              <a:ext uri="{FF2B5EF4-FFF2-40B4-BE49-F238E27FC236}">
                <a16:creationId xmlns:a16="http://schemas.microsoft.com/office/drawing/2014/main" id="{03B08AE3-7CE8-4074-A749-3D6B2FBBB96C}"/>
              </a:ext>
            </a:extLst>
          </p:cNvPr>
          <p:cNvSpPr/>
          <p:nvPr/>
        </p:nvSpPr>
        <p:spPr>
          <a:xfrm>
            <a:off x="860425" y="4054475"/>
            <a:ext cx="7369175" cy="1584325"/>
          </a:xfrm>
          <a:prstGeom prst="rect">
            <a:avLst/>
          </a:prstGeom>
        </p:spPr>
        <p:style>
          <a:lnRef idx="3">
            <a:schemeClr val="lt1"/>
          </a:lnRef>
          <a:fillRef idx="1">
            <a:schemeClr val="accent5"/>
          </a:fillRef>
          <a:effectRef idx="1">
            <a:schemeClr val="accent5"/>
          </a:effectRef>
          <a:fontRef idx="minor">
            <a:schemeClr val="lt1"/>
          </a:fontRef>
        </p:style>
        <p:txBody>
          <a:bodyPr anchor="ctr"/>
          <a:lstStyle/>
          <a:p>
            <a:pPr>
              <a:defRPr/>
            </a:pPr>
            <a:r>
              <a:rPr lang="en-US" sz="2400" b="1" dirty="0">
                <a:solidFill>
                  <a:schemeClr val="bg1"/>
                </a:solidFill>
              </a:rPr>
              <a:t>This method uses organic </a:t>
            </a:r>
            <a:r>
              <a:rPr lang="en-US" sz="2400" b="1" dirty="0" err="1">
                <a:solidFill>
                  <a:schemeClr val="bg1"/>
                </a:solidFill>
              </a:rPr>
              <a:t>fertilisers</a:t>
            </a:r>
            <a:r>
              <a:rPr lang="en-US" sz="2400" b="1" dirty="0">
                <a:solidFill>
                  <a:schemeClr val="bg1"/>
                </a:solidFill>
              </a:rPr>
              <a:t>, pesticides and other biological materials along with beneficial microbes to release nutrients to crops for increased sustainable production.</a:t>
            </a:r>
          </a:p>
        </p:txBody>
      </p:sp>
    </p:spTree>
    <p:extLst>
      <p:ext uri="{BB962C8B-B14F-4D97-AF65-F5344CB8AC3E}">
        <p14:creationId xmlns:p14="http://schemas.microsoft.com/office/powerpoint/2010/main" val="2494416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16" presetClass="entr" presetSubtype="21" fill="hold" grpId="0" nodeType="afterEffect">
                                  <p:stCondLst>
                                    <p:cond delay="50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1000"/>
                                        <p:tgtEl>
                                          <p:spTgt spid="4"/>
                                        </p:tgtEl>
                                      </p:cBhvr>
                                    </p:animEffect>
                                  </p:childTnLst>
                                </p:cTn>
                              </p:par>
                            </p:childTnLst>
                          </p:cTn>
                        </p:par>
                        <p:par>
                          <p:cTn id="12" fill="hold">
                            <p:stCondLst>
                              <p:cond delay="2500"/>
                            </p:stCondLst>
                            <p:childTnLst>
                              <p:par>
                                <p:cTn id="13" presetID="16" presetClass="entr" presetSubtype="21" fill="hold" grpId="0" nodeType="afterEffect">
                                  <p:stCondLst>
                                    <p:cond delay="50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hape 28">
            <a:extLst>
              <a:ext uri="{FF2B5EF4-FFF2-40B4-BE49-F238E27FC236}">
                <a16:creationId xmlns:a16="http://schemas.microsoft.com/office/drawing/2014/main" id="{64BC28FE-A9B2-4C77-B28F-84EB57ACD679}"/>
              </a:ext>
            </a:extLst>
          </p:cNvPr>
          <p:cNvSpPr txBox="1"/>
          <p:nvPr/>
        </p:nvSpPr>
        <p:spPr>
          <a:xfrm>
            <a:off x="2119746" y="149658"/>
            <a:ext cx="4953000" cy="598487"/>
          </a:xfrm>
          <a:prstGeom prst="rect">
            <a:avLst/>
          </a:prstGeom>
          <a:solidFill>
            <a:schemeClr val="accent6">
              <a:lumMod val="40000"/>
              <a:lumOff val="60000"/>
            </a:schemeClr>
          </a:solidFill>
          <a:ln w="57150" cap="flat">
            <a:solidFill>
              <a:schemeClr val="accent6"/>
            </a:solidFill>
            <a:prstDash val="solid"/>
            <a:round/>
            <a:headEnd type="none" w="med" len="med"/>
            <a:tailEnd type="none" w="med" len="med"/>
          </a:ln>
        </p:spPr>
        <p:txBody>
          <a:bodyPr lIns="91425" tIns="45700" rIns="91425" bIns="45700"/>
          <a:lstStyle/>
          <a:p>
            <a:pPr algn="ctr" eaLnBrk="1" fontAlgn="auto" hangingPunct="1">
              <a:spcBef>
                <a:spcPts val="0"/>
              </a:spcBef>
              <a:spcAft>
                <a:spcPts val="0"/>
              </a:spcAft>
              <a:buSzPct val="25000"/>
              <a:defRPr/>
            </a:pPr>
            <a:r>
              <a:rPr lang="en-US" sz="3600" b="1" cap="small" dirty="0">
                <a:latin typeface="+mn-lt"/>
              </a:rPr>
              <a:t>Organic Farming</a:t>
            </a:r>
          </a:p>
        </p:txBody>
      </p:sp>
      <p:pic>
        <p:nvPicPr>
          <p:cNvPr id="1026" name="Picture 2"/>
          <p:cNvPicPr>
            <a:picLocks noChangeAspect="1" noChangeArrowheads="1"/>
          </p:cNvPicPr>
          <p:nvPr/>
        </p:nvPicPr>
        <p:blipFill>
          <a:blip r:embed="rId3" cstate="print"/>
          <a:srcRect/>
          <a:stretch>
            <a:fillRect/>
          </a:stretch>
        </p:blipFill>
        <p:spPr bwMode="auto">
          <a:xfrm>
            <a:off x="457200" y="1038225"/>
            <a:ext cx="7817938" cy="5303520"/>
          </a:xfrm>
          <a:prstGeom prst="rect">
            <a:avLst/>
          </a:prstGeom>
          <a:noFill/>
          <a:ln w="9525">
            <a:noFill/>
            <a:miter lim="800000"/>
            <a:headEnd/>
            <a:tailEnd/>
          </a:ln>
        </p:spPr>
      </p:pic>
    </p:spTree>
    <p:extLst>
      <p:ext uri="{BB962C8B-B14F-4D97-AF65-F5344CB8AC3E}">
        <p14:creationId xmlns:p14="http://schemas.microsoft.com/office/powerpoint/2010/main" val="569288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amond(in)">
                                      <p:cBhvr>
                                        <p:cTn id="7"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8">
            <a:extLst>
              <a:ext uri="{FF2B5EF4-FFF2-40B4-BE49-F238E27FC236}">
                <a16:creationId xmlns:a16="http://schemas.microsoft.com/office/drawing/2014/main" id="{AE87A328-4F19-44F1-BB2B-D9FB46334ABF}"/>
              </a:ext>
            </a:extLst>
          </p:cNvPr>
          <p:cNvSpPr txBox="1"/>
          <p:nvPr/>
        </p:nvSpPr>
        <p:spPr>
          <a:xfrm>
            <a:off x="536649" y="1143000"/>
            <a:ext cx="3124200" cy="598487"/>
          </a:xfrm>
          <a:prstGeom prst="rect">
            <a:avLst/>
          </a:prstGeom>
          <a:solidFill>
            <a:schemeClr val="accent5">
              <a:lumMod val="50000"/>
            </a:schemeClr>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lIns="91425" tIns="45700" rIns="91425" bIns="45700" anchor="ctr"/>
          <a:lstStyle/>
          <a:p>
            <a:pPr>
              <a:buSzPct val="25000"/>
              <a:defRPr/>
            </a:pPr>
            <a:r>
              <a:rPr lang="en-US" sz="2800" b="1" cap="small" dirty="0">
                <a:solidFill>
                  <a:schemeClr val="bg1"/>
                </a:solidFill>
              </a:rPr>
              <a:t>VERMICOMPOST</a:t>
            </a:r>
          </a:p>
        </p:txBody>
      </p:sp>
      <p:sp>
        <p:nvSpPr>
          <p:cNvPr id="3" name="Rectangle 2">
            <a:extLst>
              <a:ext uri="{FF2B5EF4-FFF2-40B4-BE49-F238E27FC236}">
                <a16:creationId xmlns:a16="http://schemas.microsoft.com/office/drawing/2014/main" id="{FCCB3C3B-391F-4A4C-BEC8-277D205BBC43}"/>
              </a:ext>
            </a:extLst>
          </p:cNvPr>
          <p:cNvSpPr/>
          <p:nvPr/>
        </p:nvSpPr>
        <p:spPr>
          <a:xfrm>
            <a:off x="685800" y="1935540"/>
            <a:ext cx="4267200" cy="1569660"/>
          </a:xfrm>
          <a:prstGeom prst="rect">
            <a:avLst/>
          </a:prstGeom>
          <a:ln w="38100">
            <a:noFill/>
          </a:ln>
        </p:spPr>
        <p:txBody>
          <a:bodyPr wrap="square">
            <a:spAutoFit/>
          </a:bodyPr>
          <a:lstStyle/>
          <a:p>
            <a:r>
              <a:rPr lang="en-US" sz="2400" dirty="0">
                <a:solidFill>
                  <a:schemeClr val="tx1"/>
                </a:solidFill>
              </a:rPr>
              <a:t>A process in which certain worms are used to decompose the decaying matter into a nutrient rich </a:t>
            </a:r>
            <a:r>
              <a:rPr lang="en-US" sz="2400" dirty="0" err="1">
                <a:solidFill>
                  <a:schemeClr val="tx1"/>
                </a:solidFill>
              </a:rPr>
              <a:t>fertiliser</a:t>
            </a:r>
            <a:r>
              <a:rPr lang="en-US" sz="2400" dirty="0">
                <a:solidFill>
                  <a:schemeClr val="tx1"/>
                </a:solidFill>
              </a:rPr>
              <a:t>.</a:t>
            </a:r>
          </a:p>
        </p:txBody>
      </p:sp>
      <p:pic>
        <p:nvPicPr>
          <p:cNvPr id="4" name="Picture 2" descr="Earthworms, The Frog'S Perspective, After The Rain">
            <a:extLst>
              <a:ext uri="{FF2B5EF4-FFF2-40B4-BE49-F238E27FC236}">
                <a16:creationId xmlns:a16="http://schemas.microsoft.com/office/drawing/2014/main" id="{C057CDDD-47AB-4471-869C-FD6BDC1E187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6392" r="12642"/>
          <a:stretch>
            <a:fillRect/>
          </a:stretch>
        </p:blipFill>
        <p:spPr bwMode="auto">
          <a:xfrm>
            <a:off x="5105400" y="1295400"/>
            <a:ext cx="3158836" cy="2194560"/>
          </a:xfrm>
          <a:prstGeom prst="rect">
            <a:avLst/>
          </a:prstGeom>
          <a:noFill/>
          <a:extLst>
            <a:ext uri="{909E8E84-426E-40DD-AFC4-6F175D3DCCD1}">
              <a14:hiddenFill xmlns:a14="http://schemas.microsoft.com/office/drawing/2010/main">
                <a:solidFill>
                  <a:srgbClr val="FFFFFF"/>
                </a:solidFill>
              </a14:hiddenFill>
            </a:ext>
          </a:extLst>
        </p:spPr>
      </p:pic>
      <p:sp>
        <p:nvSpPr>
          <p:cNvPr id="5" name="Shape 28">
            <a:extLst>
              <a:ext uri="{FF2B5EF4-FFF2-40B4-BE49-F238E27FC236}">
                <a16:creationId xmlns:a16="http://schemas.microsoft.com/office/drawing/2014/main" id="{1E02A040-BD1B-45C2-AC16-8DA00300BFBF}"/>
              </a:ext>
            </a:extLst>
          </p:cNvPr>
          <p:cNvSpPr txBox="1"/>
          <p:nvPr/>
        </p:nvSpPr>
        <p:spPr>
          <a:xfrm>
            <a:off x="536649" y="4025740"/>
            <a:ext cx="3806751" cy="492199"/>
          </a:xfrm>
          <a:prstGeom prst="rect">
            <a:avLst/>
          </a:prstGeom>
          <a:solidFill>
            <a:schemeClr val="accent5">
              <a:lumMod val="50000"/>
            </a:schemeClr>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lIns="91425" tIns="45700" rIns="91425" bIns="45700"/>
          <a:lstStyle/>
          <a:p>
            <a:pPr eaLnBrk="1" fontAlgn="auto" hangingPunct="1">
              <a:spcBef>
                <a:spcPts val="0"/>
              </a:spcBef>
              <a:spcAft>
                <a:spcPts val="0"/>
              </a:spcAft>
              <a:buSzPct val="25000"/>
              <a:defRPr/>
            </a:pPr>
            <a:r>
              <a:rPr lang="en-US" sz="2800" b="1" cap="small" dirty="0">
                <a:solidFill>
                  <a:schemeClr val="bg1"/>
                </a:solidFill>
                <a:latin typeface="+mn-lt"/>
              </a:rPr>
              <a:t>GREEN LEAF MANURES</a:t>
            </a:r>
          </a:p>
        </p:txBody>
      </p:sp>
      <p:sp>
        <p:nvSpPr>
          <p:cNvPr id="6" name="Rectangle 5">
            <a:extLst>
              <a:ext uri="{FF2B5EF4-FFF2-40B4-BE49-F238E27FC236}">
                <a16:creationId xmlns:a16="http://schemas.microsoft.com/office/drawing/2014/main" id="{9E6C226B-11F7-4B13-AC75-E400341225A7}"/>
              </a:ext>
            </a:extLst>
          </p:cNvPr>
          <p:cNvSpPr/>
          <p:nvPr/>
        </p:nvSpPr>
        <p:spPr>
          <a:xfrm>
            <a:off x="685800" y="4624679"/>
            <a:ext cx="4191000" cy="1569660"/>
          </a:xfrm>
          <a:prstGeom prst="rect">
            <a:avLst/>
          </a:prstGeom>
          <a:ln w="38100">
            <a:noFill/>
          </a:ln>
        </p:spPr>
        <p:txBody>
          <a:bodyPr wrap="square">
            <a:spAutoFit/>
          </a:bodyPr>
          <a:lstStyle/>
          <a:p>
            <a:r>
              <a:rPr lang="en-US" sz="2400" dirty="0"/>
              <a:t>A process in which green leaves and twigs of some herbs, shrubs or trees are used as </a:t>
            </a:r>
            <a:r>
              <a:rPr lang="en-US" sz="2400" dirty="0" err="1"/>
              <a:t>fertilisers</a:t>
            </a:r>
            <a:r>
              <a:rPr lang="en-US" sz="2400" dirty="0"/>
              <a:t> in crop cultivation.</a:t>
            </a:r>
          </a:p>
        </p:txBody>
      </p:sp>
      <p:grpSp>
        <p:nvGrpSpPr>
          <p:cNvPr id="7" name="Group 6">
            <a:extLst>
              <a:ext uri="{FF2B5EF4-FFF2-40B4-BE49-F238E27FC236}">
                <a16:creationId xmlns:a16="http://schemas.microsoft.com/office/drawing/2014/main" id="{566366B4-93E7-4874-8C26-82AC9A566999}"/>
              </a:ext>
            </a:extLst>
          </p:cNvPr>
          <p:cNvGrpSpPr/>
          <p:nvPr/>
        </p:nvGrpSpPr>
        <p:grpSpPr>
          <a:xfrm>
            <a:off x="5029200" y="4114800"/>
            <a:ext cx="3290242" cy="2187661"/>
            <a:chOff x="4895528" y="4365104"/>
            <a:chExt cx="3290242" cy="2187661"/>
          </a:xfrm>
        </p:grpSpPr>
        <p:pic>
          <p:nvPicPr>
            <p:cNvPr id="8" name="Picture 4" descr="Photography of Twigs on the Ground">
              <a:extLst>
                <a:ext uri="{FF2B5EF4-FFF2-40B4-BE49-F238E27FC236}">
                  <a16:creationId xmlns:a16="http://schemas.microsoft.com/office/drawing/2014/main" id="{62C7E7DC-8099-4A0A-9920-49E12D90E16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95528" y="4365104"/>
              <a:ext cx="3290242" cy="218766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Green Leaves">
              <a:extLst>
                <a:ext uri="{FF2B5EF4-FFF2-40B4-BE49-F238E27FC236}">
                  <a16:creationId xmlns:a16="http://schemas.microsoft.com/office/drawing/2014/main" id="{87B830B5-D53A-484A-8DFF-97BAC99CD99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64088" y="4662449"/>
              <a:ext cx="2470306" cy="164687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
        <p:nvSpPr>
          <p:cNvPr id="10" name="Shape 28">
            <a:extLst>
              <a:ext uri="{FF2B5EF4-FFF2-40B4-BE49-F238E27FC236}">
                <a16:creationId xmlns:a16="http://schemas.microsoft.com/office/drawing/2014/main" id="{64BC28FE-A9B2-4C77-B28F-84EB57ACD679}"/>
              </a:ext>
            </a:extLst>
          </p:cNvPr>
          <p:cNvSpPr txBox="1"/>
          <p:nvPr/>
        </p:nvSpPr>
        <p:spPr>
          <a:xfrm>
            <a:off x="2119746" y="149658"/>
            <a:ext cx="4953000" cy="598487"/>
          </a:xfrm>
          <a:prstGeom prst="rect">
            <a:avLst/>
          </a:prstGeom>
          <a:solidFill>
            <a:schemeClr val="accent6">
              <a:lumMod val="40000"/>
              <a:lumOff val="60000"/>
            </a:schemeClr>
          </a:solidFill>
          <a:ln w="57150" cap="flat">
            <a:solidFill>
              <a:schemeClr val="accent6"/>
            </a:solidFill>
            <a:prstDash val="solid"/>
            <a:round/>
            <a:headEnd type="none" w="med" len="med"/>
            <a:tailEnd type="none" w="med" len="med"/>
          </a:ln>
        </p:spPr>
        <p:txBody>
          <a:bodyPr lIns="91425" tIns="45700" rIns="91425" bIns="45700"/>
          <a:lstStyle/>
          <a:p>
            <a:pPr algn="ctr" eaLnBrk="1" fontAlgn="auto" hangingPunct="1">
              <a:spcBef>
                <a:spcPts val="0"/>
              </a:spcBef>
              <a:spcAft>
                <a:spcPts val="0"/>
              </a:spcAft>
              <a:buSzPct val="25000"/>
              <a:defRPr/>
            </a:pPr>
            <a:r>
              <a:rPr lang="en-US" sz="3600" b="1" cap="small" dirty="0">
                <a:latin typeface="+mn-lt"/>
              </a:rPr>
              <a:t>Organic Farming</a:t>
            </a:r>
          </a:p>
        </p:txBody>
      </p:sp>
    </p:spTree>
    <p:extLst>
      <p:ext uri="{BB962C8B-B14F-4D97-AF65-F5344CB8AC3E}">
        <p14:creationId xmlns:p14="http://schemas.microsoft.com/office/powerpoint/2010/main" val="233171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000"/>
                                        <p:tgtEl>
                                          <p:spTgt spid="3"/>
                                        </p:tgtEl>
                                      </p:cBhvr>
                                    </p:animEffect>
                                  </p:childTnLst>
                                </p:cTn>
                              </p:par>
                            </p:childTnLst>
                          </p:cTn>
                        </p:par>
                        <p:par>
                          <p:cTn id="8" fill="hold">
                            <p:stCondLst>
                              <p:cond delay="1000"/>
                            </p:stCondLst>
                            <p:childTnLst>
                              <p:par>
                                <p:cTn id="9" presetID="6"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1000"/>
                                        <p:tgtEl>
                                          <p:spTgt spid="4"/>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2500"/>
                            </p:stCondLst>
                            <p:childTnLst>
                              <p:par>
                                <p:cTn id="17" presetID="4" presetClass="entr" presetSubtype="16"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ox(in)">
                                      <p:cBhvr>
                                        <p:cTn id="19" dur="1000"/>
                                        <p:tgtEl>
                                          <p:spTgt spid="6"/>
                                        </p:tgtEl>
                                      </p:cBhvr>
                                    </p:animEffect>
                                  </p:childTnLst>
                                </p:cTn>
                              </p:par>
                            </p:childTnLst>
                          </p:cTn>
                        </p:par>
                        <p:par>
                          <p:cTn id="20" fill="hold">
                            <p:stCondLst>
                              <p:cond delay="3500"/>
                            </p:stCondLst>
                            <p:childTnLst>
                              <p:par>
                                <p:cTn id="21" presetID="4"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ox(in)">
                                      <p:cBhvr>
                                        <p:cTn id="2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8">
            <a:extLst>
              <a:ext uri="{FF2B5EF4-FFF2-40B4-BE49-F238E27FC236}">
                <a16:creationId xmlns:a16="http://schemas.microsoft.com/office/drawing/2014/main" id="{AE87A328-4F19-44F1-BB2B-D9FB46334ABF}"/>
              </a:ext>
            </a:extLst>
          </p:cNvPr>
          <p:cNvSpPr txBox="1"/>
          <p:nvPr/>
        </p:nvSpPr>
        <p:spPr>
          <a:xfrm>
            <a:off x="536648" y="1143001"/>
            <a:ext cx="3578151" cy="533400"/>
          </a:xfrm>
          <a:prstGeom prst="rect">
            <a:avLst/>
          </a:prstGeom>
          <a:solidFill>
            <a:srgbClr val="471A19"/>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lIns="91425" tIns="45700" rIns="91425" bIns="45700" anchor="ctr"/>
          <a:lstStyle/>
          <a:p>
            <a:pPr>
              <a:buSzPct val="25000"/>
              <a:defRPr/>
            </a:pPr>
            <a:r>
              <a:rPr lang="en-US" sz="2800" b="1" cap="small" dirty="0">
                <a:solidFill>
                  <a:schemeClr val="bg1"/>
                </a:solidFill>
              </a:rPr>
              <a:t>CROP ROTATION</a:t>
            </a:r>
          </a:p>
        </p:txBody>
      </p:sp>
      <p:sp>
        <p:nvSpPr>
          <p:cNvPr id="3" name="Rectangle 2">
            <a:extLst>
              <a:ext uri="{FF2B5EF4-FFF2-40B4-BE49-F238E27FC236}">
                <a16:creationId xmlns:a16="http://schemas.microsoft.com/office/drawing/2014/main" id="{FCCB3C3B-391F-4A4C-BEC8-277D205BBC43}"/>
              </a:ext>
            </a:extLst>
          </p:cNvPr>
          <p:cNvSpPr/>
          <p:nvPr/>
        </p:nvSpPr>
        <p:spPr>
          <a:xfrm>
            <a:off x="685800" y="1935540"/>
            <a:ext cx="4191000" cy="1569660"/>
          </a:xfrm>
          <a:prstGeom prst="rect">
            <a:avLst/>
          </a:prstGeom>
          <a:ln w="38100">
            <a:noFill/>
          </a:ln>
        </p:spPr>
        <p:txBody>
          <a:bodyPr wrap="square">
            <a:spAutoFit/>
          </a:bodyPr>
          <a:lstStyle/>
          <a:p>
            <a:r>
              <a:rPr lang="en-US" sz="2400" dirty="0"/>
              <a:t>A method in which different plants are grown one after the other in the same field to increase soil fertility.</a:t>
            </a:r>
          </a:p>
        </p:txBody>
      </p:sp>
      <p:sp>
        <p:nvSpPr>
          <p:cNvPr id="5" name="Shape 28">
            <a:extLst>
              <a:ext uri="{FF2B5EF4-FFF2-40B4-BE49-F238E27FC236}">
                <a16:creationId xmlns:a16="http://schemas.microsoft.com/office/drawing/2014/main" id="{1E02A040-BD1B-45C2-AC16-8DA00300BFBF}"/>
              </a:ext>
            </a:extLst>
          </p:cNvPr>
          <p:cNvSpPr txBox="1"/>
          <p:nvPr/>
        </p:nvSpPr>
        <p:spPr>
          <a:xfrm>
            <a:off x="536649" y="4025740"/>
            <a:ext cx="3578151" cy="546259"/>
          </a:xfrm>
          <a:prstGeom prst="rect">
            <a:avLst/>
          </a:prstGeom>
          <a:solidFill>
            <a:srgbClr val="471A19"/>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lIns="91425" tIns="45700" rIns="91425" bIns="45700" anchor="ctr"/>
          <a:lstStyle/>
          <a:p>
            <a:pPr>
              <a:buSzPct val="25000"/>
              <a:defRPr/>
            </a:pPr>
            <a:r>
              <a:rPr lang="en-US" sz="2800" b="1" cap="small" dirty="0">
                <a:solidFill>
                  <a:schemeClr val="bg1"/>
                </a:solidFill>
              </a:rPr>
              <a:t>BIOFERTILISERS</a:t>
            </a:r>
          </a:p>
        </p:txBody>
      </p:sp>
      <p:sp>
        <p:nvSpPr>
          <p:cNvPr id="6" name="Rectangle 5">
            <a:extLst>
              <a:ext uri="{FF2B5EF4-FFF2-40B4-BE49-F238E27FC236}">
                <a16:creationId xmlns:a16="http://schemas.microsoft.com/office/drawing/2014/main" id="{9E6C226B-11F7-4B13-AC75-E400341225A7}"/>
              </a:ext>
            </a:extLst>
          </p:cNvPr>
          <p:cNvSpPr/>
          <p:nvPr/>
        </p:nvSpPr>
        <p:spPr>
          <a:xfrm>
            <a:off x="685800" y="4624679"/>
            <a:ext cx="4191000" cy="1569660"/>
          </a:xfrm>
          <a:prstGeom prst="rect">
            <a:avLst/>
          </a:prstGeom>
          <a:ln w="38100">
            <a:noFill/>
          </a:ln>
        </p:spPr>
        <p:txBody>
          <a:bodyPr wrap="square">
            <a:spAutoFit/>
          </a:bodyPr>
          <a:lstStyle/>
          <a:p>
            <a:r>
              <a:rPr lang="en-US" sz="2400" dirty="0"/>
              <a:t>It is a type of pest control wherein the pests are controlled using other living organisms.</a:t>
            </a:r>
          </a:p>
        </p:txBody>
      </p:sp>
      <p:sp>
        <p:nvSpPr>
          <p:cNvPr id="10" name="Shape 28">
            <a:extLst>
              <a:ext uri="{FF2B5EF4-FFF2-40B4-BE49-F238E27FC236}">
                <a16:creationId xmlns:a16="http://schemas.microsoft.com/office/drawing/2014/main" id="{64BC28FE-A9B2-4C77-B28F-84EB57ACD679}"/>
              </a:ext>
            </a:extLst>
          </p:cNvPr>
          <p:cNvSpPr txBox="1"/>
          <p:nvPr/>
        </p:nvSpPr>
        <p:spPr>
          <a:xfrm>
            <a:off x="2119746" y="149658"/>
            <a:ext cx="4953000" cy="598487"/>
          </a:xfrm>
          <a:prstGeom prst="rect">
            <a:avLst/>
          </a:prstGeom>
          <a:solidFill>
            <a:schemeClr val="accent6">
              <a:lumMod val="40000"/>
              <a:lumOff val="60000"/>
            </a:schemeClr>
          </a:solidFill>
          <a:ln w="57150" cap="flat">
            <a:solidFill>
              <a:schemeClr val="accent6"/>
            </a:solidFill>
            <a:prstDash val="solid"/>
            <a:round/>
            <a:headEnd type="none" w="med" len="med"/>
            <a:tailEnd type="none" w="med" len="med"/>
          </a:ln>
        </p:spPr>
        <p:txBody>
          <a:bodyPr lIns="91425" tIns="45700" rIns="91425" bIns="45700"/>
          <a:lstStyle/>
          <a:p>
            <a:pPr algn="ctr" eaLnBrk="1" fontAlgn="auto" hangingPunct="1">
              <a:spcBef>
                <a:spcPts val="0"/>
              </a:spcBef>
              <a:spcAft>
                <a:spcPts val="0"/>
              </a:spcAft>
              <a:buSzPct val="25000"/>
              <a:defRPr/>
            </a:pPr>
            <a:r>
              <a:rPr lang="en-US" sz="3600" b="1" cap="small" dirty="0">
                <a:latin typeface="+mn-lt"/>
              </a:rPr>
              <a:t>Organic Farming</a:t>
            </a:r>
          </a:p>
        </p:txBody>
      </p:sp>
      <p:pic>
        <p:nvPicPr>
          <p:cNvPr id="11" name="Picture 2" descr="Landscape, Plantation, Field, Agriculture, Earth">
            <a:extLst>
              <a:ext uri="{FF2B5EF4-FFF2-40B4-BE49-F238E27FC236}">
                <a16:creationId xmlns:a16="http://schemas.microsoft.com/office/drawing/2014/main" id="{B0AB8989-C5AD-49AC-9ED1-A5C4F72ED94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1292389"/>
            <a:ext cx="3204916" cy="213661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landscape tree nature grass sky vineyard field farm meadow fruit countryside hill flower orchard valley country summer rural spring green harvest crop pasture natural soil blue agriculture season plain sunny hills grassland vegetation shrub wetland plantation plateau habitat ecosystem rural area">
            <a:extLst>
              <a:ext uri="{FF2B5EF4-FFF2-40B4-BE49-F238E27FC236}">
                <a16:creationId xmlns:a16="http://schemas.microsoft.com/office/drawing/2014/main" id="{7D9DE354-F0BC-4882-9A47-D6E33051567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9200" y="4526280"/>
            <a:ext cx="3154681" cy="2103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171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000"/>
                                        <p:tgtEl>
                                          <p:spTgt spid="3"/>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500"/>
                            </p:stCondLst>
                            <p:childTnLst>
                              <p:par>
                                <p:cTn id="13" presetID="4" presetClass="entr" presetSubtype="16"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ox(in)">
                                      <p:cBhvr>
                                        <p:cTn id="15" dur="1000"/>
                                        <p:tgtEl>
                                          <p:spTgt spid="6"/>
                                        </p:tgtEl>
                                      </p:cBhvr>
                                    </p:animEffect>
                                  </p:childTnLst>
                                </p:cTn>
                              </p:par>
                              <p:par>
                                <p:cTn id="16" presetID="8" presetClass="entr" presetSubtype="16"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diamond(in)">
                                      <p:cBhvr>
                                        <p:cTn id="18" dur="1000"/>
                                        <p:tgtEl>
                                          <p:spTgt spid="11"/>
                                        </p:tgtEl>
                                      </p:cBhvr>
                                    </p:animEffect>
                                  </p:childTnLst>
                                </p:cTn>
                              </p:par>
                            </p:childTnLst>
                          </p:cTn>
                        </p:par>
                        <p:par>
                          <p:cTn id="19" fill="hold">
                            <p:stCondLst>
                              <p:cond delay="2500"/>
                            </p:stCondLst>
                            <p:childTnLst>
                              <p:par>
                                <p:cTn id="20" presetID="13" presetClass="entr" presetSubtype="16"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plus(in)">
                                      <p:cBhvr>
                                        <p:cTn id="2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8">
            <a:extLst>
              <a:ext uri="{FF2B5EF4-FFF2-40B4-BE49-F238E27FC236}">
                <a16:creationId xmlns:a16="http://schemas.microsoft.com/office/drawing/2014/main" id="{AE87A328-4F19-44F1-BB2B-D9FB46334ABF}"/>
              </a:ext>
            </a:extLst>
          </p:cNvPr>
          <p:cNvSpPr txBox="1"/>
          <p:nvPr/>
        </p:nvSpPr>
        <p:spPr>
          <a:xfrm>
            <a:off x="536648" y="1219200"/>
            <a:ext cx="4035351" cy="533400"/>
          </a:xfrm>
          <a:prstGeom prst="rect">
            <a:avLst/>
          </a:prstGeom>
          <a:solidFill>
            <a:srgbClr val="3E1B59"/>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lIns="91425" tIns="45700" rIns="91425" bIns="45700" anchor="ctr"/>
          <a:lstStyle/>
          <a:p>
            <a:pPr algn="ctr">
              <a:buSzPct val="25000"/>
              <a:defRPr/>
            </a:pPr>
            <a:r>
              <a:rPr lang="en-US" sz="2800" b="1" cap="small" dirty="0">
                <a:solidFill>
                  <a:schemeClr val="bg1"/>
                </a:solidFill>
              </a:rPr>
              <a:t>ANIMAL HUSBANDRY</a:t>
            </a:r>
          </a:p>
        </p:txBody>
      </p:sp>
      <p:sp>
        <p:nvSpPr>
          <p:cNvPr id="3" name="Rectangle 2">
            <a:extLst>
              <a:ext uri="{FF2B5EF4-FFF2-40B4-BE49-F238E27FC236}">
                <a16:creationId xmlns:a16="http://schemas.microsoft.com/office/drawing/2014/main" id="{FCCB3C3B-391F-4A4C-BEC8-277D205BBC43}"/>
              </a:ext>
            </a:extLst>
          </p:cNvPr>
          <p:cNvSpPr/>
          <p:nvPr/>
        </p:nvSpPr>
        <p:spPr>
          <a:xfrm>
            <a:off x="685800" y="1935540"/>
            <a:ext cx="4114800" cy="1200329"/>
          </a:xfrm>
          <a:prstGeom prst="rect">
            <a:avLst/>
          </a:prstGeom>
          <a:ln w="38100">
            <a:noFill/>
          </a:ln>
        </p:spPr>
        <p:txBody>
          <a:bodyPr wrap="square">
            <a:spAutoFit/>
          </a:bodyPr>
          <a:lstStyle/>
          <a:p>
            <a:r>
              <a:rPr lang="en-US" sz="2400" dirty="0"/>
              <a:t>A type of animal science which involves the rearing and breeding of livestock.</a:t>
            </a:r>
            <a:endParaRPr lang="en-US" sz="2400" dirty="0">
              <a:solidFill>
                <a:srgbClr val="6C0000"/>
              </a:solidFill>
            </a:endParaRPr>
          </a:p>
        </p:txBody>
      </p:sp>
      <p:sp>
        <p:nvSpPr>
          <p:cNvPr id="5" name="Shape 28">
            <a:extLst>
              <a:ext uri="{FF2B5EF4-FFF2-40B4-BE49-F238E27FC236}">
                <a16:creationId xmlns:a16="http://schemas.microsoft.com/office/drawing/2014/main" id="{1E02A040-BD1B-45C2-AC16-8DA00300BFBF}"/>
              </a:ext>
            </a:extLst>
          </p:cNvPr>
          <p:cNvSpPr txBox="1"/>
          <p:nvPr/>
        </p:nvSpPr>
        <p:spPr>
          <a:xfrm>
            <a:off x="536649" y="3810000"/>
            <a:ext cx="3806751" cy="492199"/>
          </a:xfrm>
          <a:prstGeom prst="rect">
            <a:avLst/>
          </a:prstGeom>
          <a:solidFill>
            <a:srgbClr val="3E1B59"/>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lIns="91425" tIns="45700" rIns="91425" bIns="45700"/>
          <a:lstStyle/>
          <a:p>
            <a:pPr eaLnBrk="1" fontAlgn="auto" hangingPunct="1">
              <a:spcBef>
                <a:spcPts val="0"/>
              </a:spcBef>
              <a:spcAft>
                <a:spcPts val="0"/>
              </a:spcAft>
              <a:buSzPct val="25000"/>
              <a:defRPr/>
            </a:pPr>
            <a:r>
              <a:rPr lang="en-US" sz="2800" b="1" cap="small" dirty="0">
                <a:solidFill>
                  <a:schemeClr val="bg1"/>
                </a:solidFill>
                <a:latin typeface="+mn-lt"/>
              </a:rPr>
              <a:t>GREEN LEAF MANURES</a:t>
            </a:r>
          </a:p>
        </p:txBody>
      </p:sp>
      <p:sp>
        <p:nvSpPr>
          <p:cNvPr id="6" name="Rectangle 5">
            <a:extLst>
              <a:ext uri="{FF2B5EF4-FFF2-40B4-BE49-F238E27FC236}">
                <a16:creationId xmlns:a16="http://schemas.microsoft.com/office/drawing/2014/main" id="{9E6C226B-11F7-4B13-AC75-E400341225A7}"/>
              </a:ext>
            </a:extLst>
          </p:cNvPr>
          <p:cNvSpPr/>
          <p:nvPr/>
        </p:nvSpPr>
        <p:spPr>
          <a:xfrm>
            <a:off x="685800" y="4408939"/>
            <a:ext cx="4191000" cy="1938992"/>
          </a:xfrm>
          <a:prstGeom prst="rect">
            <a:avLst/>
          </a:prstGeom>
          <a:ln w="38100">
            <a:noFill/>
          </a:ln>
        </p:spPr>
        <p:txBody>
          <a:bodyPr wrap="square">
            <a:spAutoFit/>
          </a:bodyPr>
          <a:lstStyle/>
          <a:p>
            <a:r>
              <a:rPr lang="en-US" sz="2400" dirty="0"/>
              <a:t>Biofertilisers are substances which have microorganisms, which when applied to seeds or plants, enhance the nutrient content in the applied plant.</a:t>
            </a:r>
            <a:endParaRPr lang="en-US" sz="2400" dirty="0">
              <a:solidFill>
                <a:srgbClr val="336600"/>
              </a:solidFill>
            </a:endParaRPr>
          </a:p>
        </p:txBody>
      </p:sp>
      <p:sp>
        <p:nvSpPr>
          <p:cNvPr id="10" name="Shape 28">
            <a:extLst>
              <a:ext uri="{FF2B5EF4-FFF2-40B4-BE49-F238E27FC236}">
                <a16:creationId xmlns:a16="http://schemas.microsoft.com/office/drawing/2014/main" id="{64BC28FE-A9B2-4C77-B28F-84EB57ACD679}"/>
              </a:ext>
            </a:extLst>
          </p:cNvPr>
          <p:cNvSpPr txBox="1"/>
          <p:nvPr/>
        </p:nvSpPr>
        <p:spPr>
          <a:xfrm>
            <a:off x="2119746" y="149658"/>
            <a:ext cx="4953000" cy="598487"/>
          </a:xfrm>
          <a:prstGeom prst="rect">
            <a:avLst/>
          </a:prstGeom>
          <a:solidFill>
            <a:schemeClr val="accent6">
              <a:lumMod val="40000"/>
              <a:lumOff val="60000"/>
            </a:schemeClr>
          </a:solidFill>
          <a:ln w="57150" cap="flat">
            <a:solidFill>
              <a:schemeClr val="accent6"/>
            </a:solidFill>
            <a:prstDash val="solid"/>
            <a:round/>
            <a:headEnd type="none" w="med" len="med"/>
            <a:tailEnd type="none" w="med" len="med"/>
          </a:ln>
        </p:spPr>
        <p:txBody>
          <a:bodyPr lIns="91425" tIns="45700" rIns="91425" bIns="45700"/>
          <a:lstStyle/>
          <a:p>
            <a:pPr algn="ctr" eaLnBrk="1" fontAlgn="auto" hangingPunct="1">
              <a:spcBef>
                <a:spcPts val="0"/>
              </a:spcBef>
              <a:spcAft>
                <a:spcPts val="0"/>
              </a:spcAft>
              <a:buSzPct val="25000"/>
              <a:defRPr/>
            </a:pPr>
            <a:r>
              <a:rPr lang="en-US" sz="3600" b="1" cap="small" dirty="0">
                <a:latin typeface="+mn-lt"/>
              </a:rPr>
              <a:t>Organic Farming</a:t>
            </a:r>
          </a:p>
        </p:txBody>
      </p:sp>
      <p:pic>
        <p:nvPicPr>
          <p:cNvPr id="11" name="Picture 2" descr="File:Animal husbandry in Congo.jpg">
            <a:extLst>
              <a:ext uri="{FF2B5EF4-FFF2-40B4-BE49-F238E27FC236}">
                <a16:creationId xmlns:a16="http://schemas.microsoft.com/office/drawing/2014/main" id="{4FE1B280-4ED3-4BB6-856D-4C59B7A406A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0338" y="1226369"/>
            <a:ext cx="3034643" cy="227883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8" descr="D:\SSSVV\Classes 6 to 8 - Enhancement\Images\fertilizer open sack.jpg">
            <a:extLst>
              <a:ext uri="{FF2B5EF4-FFF2-40B4-BE49-F238E27FC236}">
                <a16:creationId xmlns:a16="http://schemas.microsoft.com/office/drawing/2014/main" id="{CCB28638-757B-489B-9B59-F984791B9830}"/>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94068" y="4191000"/>
            <a:ext cx="2306932" cy="21945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171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000"/>
                                        <p:tgtEl>
                                          <p:spTgt spid="3"/>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500"/>
                            </p:stCondLst>
                            <p:childTnLst>
                              <p:par>
                                <p:cTn id="13" presetID="4" presetClass="entr" presetSubtype="16"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ox(in)">
                                      <p:cBhvr>
                                        <p:cTn id="15" dur="1000"/>
                                        <p:tgtEl>
                                          <p:spTgt spid="6"/>
                                        </p:tgtEl>
                                      </p:cBhvr>
                                    </p:animEffect>
                                  </p:childTnLst>
                                </p:cTn>
                              </p:par>
                            </p:childTnLst>
                          </p:cTn>
                        </p:par>
                        <p:par>
                          <p:cTn id="16" fill="hold">
                            <p:stCondLst>
                              <p:cond delay="2500"/>
                            </p:stCondLst>
                            <p:childTnLst>
                              <p:par>
                                <p:cTn id="17" presetID="21" presetClass="entr" presetSubtype="1"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heel(1)">
                                      <p:cBhvr>
                                        <p:cTn id="19" dur="1000"/>
                                        <p:tgtEl>
                                          <p:spTgt spid="11"/>
                                        </p:tgtEl>
                                      </p:cBhvr>
                                    </p:animEffect>
                                  </p:childTnLst>
                                </p:cTn>
                              </p:par>
                            </p:childTnLst>
                          </p:cTn>
                        </p:par>
                        <p:par>
                          <p:cTn id="20" fill="hold">
                            <p:stCondLst>
                              <p:cond delay="3500"/>
                            </p:stCondLst>
                            <p:childTnLst>
                              <p:par>
                                <p:cTn id="21" presetID="21" presetClass="entr" presetSubtype="2"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heel(2)">
                                      <p:cBhvr>
                                        <p:cTn id="2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8">
            <a:extLst>
              <a:ext uri="{FF2B5EF4-FFF2-40B4-BE49-F238E27FC236}">
                <a16:creationId xmlns:a16="http://schemas.microsoft.com/office/drawing/2014/main" id="{3598C386-0D24-4C28-B4FD-17C602AE559D}"/>
              </a:ext>
            </a:extLst>
          </p:cNvPr>
          <p:cNvSpPr txBox="1"/>
          <p:nvPr/>
        </p:nvSpPr>
        <p:spPr>
          <a:xfrm>
            <a:off x="2209800" y="163513"/>
            <a:ext cx="4724400" cy="598487"/>
          </a:xfrm>
          <a:prstGeom prst="rect">
            <a:avLst/>
          </a:prstGeom>
          <a:solidFill>
            <a:schemeClr val="accent6">
              <a:lumMod val="40000"/>
              <a:lumOff val="60000"/>
            </a:schemeClr>
          </a:solidFill>
          <a:ln w="57150" cap="flat">
            <a:solidFill>
              <a:schemeClr val="accent6"/>
            </a:solidFill>
            <a:prstDash val="solid"/>
            <a:round/>
            <a:headEnd type="none" w="med" len="med"/>
            <a:tailEnd type="none" w="med" len="med"/>
          </a:ln>
        </p:spPr>
        <p:txBody>
          <a:bodyPr lIns="91425" tIns="45700" rIns="91425" bIns="45700"/>
          <a:lstStyle/>
          <a:p>
            <a:pPr algn="ctr">
              <a:buSzPct val="25000"/>
              <a:defRPr/>
            </a:pPr>
            <a:r>
              <a:rPr lang="en-US" sz="3600" b="1" cap="small" dirty="0">
                <a:solidFill>
                  <a:schemeClr val="tx1"/>
                </a:solidFill>
              </a:rPr>
              <a:t>MANURES</a:t>
            </a:r>
          </a:p>
        </p:txBody>
      </p:sp>
      <p:sp>
        <p:nvSpPr>
          <p:cNvPr id="3" name="Rectangle 2">
            <a:extLst>
              <a:ext uri="{FF2B5EF4-FFF2-40B4-BE49-F238E27FC236}">
                <a16:creationId xmlns:a16="http://schemas.microsoft.com/office/drawing/2014/main" id="{A306147F-AC88-4D09-A246-64FD8B51948F}"/>
              </a:ext>
            </a:extLst>
          </p:cNvPr>
          <p:cNvSpPr/>
          <p:nvPr/>
        </p:nvSpPr>
        <p:spPr>
          <a:xfrm>
            <a:off x="848544" y="1355284"/>
            <a:ext cx="7457256" cy="954107"/>
          </a:xfrm>
          <a:prstGeom prst="rect">
            <a:avLst/>
          </a:prstGeom>
          <a:solidFill>
            <a:schemeClr val="accent3">
              <a:lumMod val="50000"/>
            </a:schemeClr>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lIns="91425" tIns="45700" rIns="91425" bIns="45700" anchor="ctr"/>
          <a:lstStyle/>
          <a:p>
            <a:pPr algn="ctr">
              <a:buSzPct val="25000"/>
              <a:defRPr/>
            </a:pPr>
            <a:r>
              <a:rPr lang="en-US" sz="2800" b="1" cap="small" dirty="0">
                <a:solidFill>
                  <a:schemeClr val="bg1"/>
                </a:solidFill>
              </a:rPr>
              <a:t>Manures are animal </a:t>
            </a:r>
            <a:r>
              <a:rPr lang="en-US" sz="2800" b="1" cap="small" dirty="0" err="1">
                <a:solidFill>
                  <a:schemeClr val="bg1"/>
                </a:solidFill>
              </a:rPr>
              <a:t>faeces</a:t>
            </a:r>
            <a:r>
              <a:rPr lang="en-US" sz="2800" b="1" cap="small" dirty="0">
                <a:solidFill>
                  <a:schemeClr val="bg1"/>
                </a:solidFill>
              </a:rPr>
              <a:t> or dung that are used as organic </a:t>
            </a:r>
            <a:r>
              <a:rPr lang="en-US" sz="2800" b="1" cap="small" dirty="0" err="1">
                <a:solidFill>
                  <a:schemeClr val="bg1"/>
                </a:solidFill>
              </a:rPr>
              <a:t>fertilisers</a:t>
            </a:r>
            <a:r>
              <a:rPr lang="en-US" sz="2800" b="1" cap="small" dirty="0">
                <a:solidFill>
                  <a:schemeClr val="bg1"/>
                </a:solidFill>
              </a:rPr>
              <a:t> in agriculture.</a:t>
            </a:r>
          </a:p>
        </p:txBody>
      </p:sp>
      <p:pic>
        <p:nvPicPr>
          <p:cNvPr id="4" name="Picture 2" descr="Cow Dung, Fuel, Cow Pats, Cow Manure, Dried, Drying">
            <a:extLst>
              <a:ext uri="{FF2B5EF4-FFF2-40B4-BE49-F238E27FC236}">
                <a16:creationId xmlns:a16="http://schemas.microsoft.com/office/drawing/2014/main" id="{867F563A-78BC-4C0F-A175-9C39F02F49F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2438400"/>
            <a:ext cx="5787850" cy="384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8437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3)">
                                      <p:cBhvr>
                                        <p:cTn id="7" dur="1000"/>
                                        <p:tgtEl>
                                          <p:spTgt spid="3"/>
                                        </p:tgtEl>
                                      </p:cBhvr>
                                    </p:animEffect>
                                  </p:childTnLst>
                                </p:cTn>
                              </p:par>
                            </p:childTnLst>
                          </p:cTn>
                        </p:par>
                        <p:par>
                          <p:cTn id="8" fill="hold">
                            <p:stCondLst>
                              <p:cond delay="1000"/>
                            </p:stCondLst>
                            <p:childTnLst>
                              <p:par>
                                <p:cTn id="9" presetID="21" presetClass="entr" presetSubtype="3"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heel(3)">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8">
            <a:extLst>
              <a:ext uri="{FF2B5EF4-FFF2-40B4-BE49-F238E27FC236}">
                <a16:creationId xmlns:a16="http://schemas.microsoft.com/office/drawing/2014/main" id="{944A46B1-683F-42E9-9B26-98475531A3EF}"/>
              </a:ext>
            </a:extLst>
          </p:cNvPr>
          <p:cNvSpPr txBox="1"/>
          <p:nvPr/>
        </p:nvSpPr>
        <p:spPr>
          <a:xfrm>
            <a:off x="1143000" y="76200"/>
            <a:ext cx="6735763" cy="598487"/>
          </a:xfrm>
          <a:prstGeom prst="rect">
            <a:avLst/>
          </a:prstGeom>
          <a:solidFill>
            <a:schemeClr val="accent6">
              <a:lumMod val="40000"/>
              <a:lumOff val="60000"/>
            </a:schemeClr>
          </a:solidFill>
          <a:ln w="57150" cap="flat">
            <a:solidFill>
              <a:schemeClr val="accent6"/>
            </a:solidFill>
            <a:prstDash val="solid"/>
            <a:round/>
            <a:headEnd type="none" w="med" len="med"/>
            <a:tailEnd type="none" w="med" len="med"/>
          </a:ln>
        </p:spPr>
        <p:txBody>
          <a:bodyPr lIns="91425" tIns="45700" rIns="91425" bIns="45700"/>
          <a:lstStyle/>
          <a:p>
            <a:pPr algn="ctr" fontAlgn="auto">
              <a:spcBef>
                <a:spcPts val="0"/>
              </a:spcBef>
              <a:spcAft>
                <a:spcPts val="0"/>
              </a:spcAft>
              <a:buSzPct val="25000"/>
              <a:defRPr/>
            </a:pPr>
            <a:r>
              <a:rPr lang="en-US" sz="3600" b="1" cap="small" dirty="0"/>
              <a:t>Organic Farming - Advantages</a:t>
            </a:r>
          </a:p>
        </p:txBody>
      </p:sp>
      <p:sp>
        <p:nvSpPr>
          <p:cNvPr id="3" name="Rectangle 2">
            <a:extLst>
              <a:ext uri="{FF2B5EF4-FFF2-40B4-BE49-F238E27FC236}">
                <a16:creationId xmlns:a16="http://schemas.microsoft.com/office/drawing/2014/main" id="{E19B9C86-E10C-4B26-89CF-57FDA4F05EF3}"/>
              </a:ext>
            </a:extLst>
          </p:cNvPr>
          <p:cNvSpPr/>
          <p:nvPr/>
        </p:nvSpPr>
        <p:spPr>
          <a:xfrm>
            <a:off x="788988" y="1052512"/>
            <a:ext cx="5230812" cy="471487"/>
          </a:xfrm>
          <a:prstGeom prst="rect">
            <a:avLst/>
          </a:prstGeom>
          <a:noFill/>
          <a:ln>
            <a:noFill/>
          </a:ln>
        </p:spPr>
        <p:style>
          <a:lnRef idx="0">
            <a:scrgbClr r="0" g="0" b="0"/>
          </a:lnRef>
          <a:fillRef idx="0">
            <a:scrgbClr r="0" g="0" b="0"/>
          </a:fillRef>
          <a:effectRef idx="0">
            <a:scrgbClr r="0" g="0" b="0"/>
          </a:effectRef>
          <a:fontRef idx="minor">
            <a:schemeClr val="accent1"/>
          </a:fontRef>
        </p:style>
        <p:txBody>
          <a:bodyPr anchor="ctr"/>
          <a:lstStyle/>
          <a:p>
            <a:pPr>
              <a:defRPr/>
            </a:pPr>
            <a:r>
              <a:rPr lang="en-US" sz="2400" b="1" dirty="0">
                <a:solidFill>
                  <a:schemeClr val="accent5">
                    <a:lumMod val="50000"/>
                  </a:schemeClr>
                </a:solidFill>
              </a:rPr>
              <a:t>Produces high quality nutritious food</a:t>
            </a:r>
          </a:p>
        </p:txBody>
      </p:sp>
      <p:sp>
        <p:nvSpPr>
          <p:cNvPr id="4" name="Rectangle 3">
            <a:extLst>
              <a:ext uri="{FF2B5EF4-FFF2-40B4-BE49-F238E27FC236}">
                <a16:creationId xmlns:a16="http://schemas.microsoft.com/office/drawing/2014/main" id="{1EB3C7DF-8733-4228-832E-B4B4C296AEDE}"/>
              </a:ext>
            </a:extLst>
          </p:cNvPr>
          <p:cNvSpPr/>
          <p:nvPr/>
        </p:nvSpPr>
        <p:spPr>
          <a:xfrm>
            <a:off x="809624" y="2028824"/>
            <a:ext cx="5181600" cy="457199"/>
          </a:xfrm>
          <a:prstGeom prst="rect">
            <a:avLst/>
          </a:prstGeom>
          <a:noFill/>
          <a:ln>
            <a:noFill/>
          </a:ln>
        </p:spPr>
        <p:style>
          <a:lnRef idx="0">
            <a:scrgbClr r="0" g="0" b="0"/>
          </a:lnRef>
          <a:fillRef idx="0">
            <a:scrgbClr r="0" g="0" b="0"/>
          </a:fillRef>
          <a:effectRef idx="0">
            <a:scrgbClr r="0" g="0" b="0"/>
          </a:effectRef>
          <a:fontRef idx="minor">
            <a:schemeClr val="accent2"/>
          </a:fontRef>
        </p:style>
        <p:txBody>
          <a:bodyPr anchor="ctr"/>
          <a:lstStyle/>
          <a:p>
            <a:pPr>
              <a:defRPr/>
            </a:pPr>
            <a:r>
              <a:rPr lang="en-US" sz="2400" b="1" dirty="0">
                <a:solidFill>
                  <a:srgbClr val="C00000"/>
                </a:solidFill>
              </a:rPr>
              <a:t>Preventive health care and well being</a:t>
            </a:r>
          </a:p>
        </p:txBody>
      </p:sp>
      <p:sp>
        <p:nvSpPr>
          <p:cNvPr id="5" name="Rectangle 4">
            <a:extLst>
              <a:ext uri="{FF2B5EF4-FFF2-40B4-BE49-F238E27FC236}">
                <a16:creationId xmlns:a16="http://schemas.microsoft.com/office/drawing/2014/main" id="{6FD6D47D-82EE-4C7A-9C0F-4731C1FC1757}"/>
              </a:ext>
            </a:extLst>
          </p:cNvPr>
          <p:cNvSpPr/>
          <p:nvPr/>
        </p:nvSpPr>
        <p:spPr>
          <a:xfrm>
            <a:off x="795336" y="3629024"/>
            <a:ext cx="5532437" cy="460375"/>
          </a:xfrm>
          <a:prstGeom prst="rect">
            <a:avLst/>
          </a:prstGeom>
          <a:noFill/>
          <a:ln>
            <a:noFill/>
          </a:ln>
        </p:spPr>
        <p:style>
          <a:lnRef idx="0">
            <a:scrgbClr r="0" g="0" b="0"/>
          </a:lnRef>
          <a:fillRef idx="0">
            <a:scrgbClr r="0" g="0" b="0"/>
          </a:fillRef>
          <a:effectRef idx="0">
            <a:scrgbClr r="0" g="0" b="0"/>
          </a:effectRef>
          <a:fontRef idx="minor">
            <a:schemeClr val="accent3"/>
          </a:fontRef>
        </p:style>
        <p:txBody>
          <a:bodyPr anchor="ctr"/>
          <a:lstStyle/>
          <a:p>
            <a:pPr>
              <a:defRPr/>
            </a:pPr>
            <a:r>
              <a:rPr lang="en-US" sz="2400" b="1" dirty="0">
                <a:solidFill>
                  <a:srgbClr val="1C6628"/>
                </a:solidFill>
              </a:rPr>
              <a:t>More profitable than old age farming</a:t>
            </a:r>
          </a:p>
        </p:txBody>
      </p:sp>
      <p:sp>
        <p:nvSpPr>
          <p:cNvPr id="6" name="Rectangle 5">
            <a:extLst>
              <a:ext uri="{FF2B5EF4-FFF2-40B4-BE49-F238E27FC236}">
                <a16:creationId xmlns:a16="http://schemas.microsoft.com/office/drawing/2014/main" id="{58DE79A6-E840-49C2-A0E8-25FC79CC93EE}"/>
              </a:ext>
            </a:extLst>
          </p:cNvPr>
          <p:cNvSpPr/>
          <p:nvPr/>
        </p:nvSpPr>
        <p:spPr>
          <a:xfrm>
            <a:off x="762000" y="4114800"/>
            <a:ext cx="7086600" cy="457200"/>
          </a:xfrm>
          <a:prstGeom prst="rect">
            <a:avLst/>
          </a:prstGeom>
          <a:noFill/>
          <a:ln>
            <a:noFill/>
          </a:ln>
        </p:spPr>
        <p:style>
          <a:lnRef idx="0">
            <a:scrgbClr r="0" g="0" b="0"/>
          </a:lnRef>
          <a:fillRef idx="0">
            <a:scrgbClr r="0" g="0" b="0"/>
          </a:fillRef>
          <a:effectRef idx="0">
            <a:scrgbClr r="0" g="0" b="0"/>
          </a:effectRef>
          <a:fontRef idx="minor">
            <a:schemeClr val="accent4"/>
          </a:fontRef>
        </p:style>
        <p:txBody>
          <a:bodyPr anchor="ctr"/>
          <a:lstStyle/>
          <a:p>
            <a:pPr>
              <a:defRPr/>
            </a:pPr>
            <a:r>
              <a:rPr lang="en-US" sz="2400" b="1" dirty="0">
                <a:solidFill>
                  <a:srgbClr val="3333CC"/>
                </a:solidFill>
              </a:rPr>
              <a:t>Reduces the production cost by about 25 - 30%</a:t>
            </a:r>
          </a:p>
        </p:txBody>
      </p:sp>
      <p:sp>
        <p:nvSpPr>
          <p:cNvPr id="7" name="Rectangle 6">
            <a:extLst>
              <a:ext uri="{FF2B5EF4-FFF2-40B4-BE49-F238E27FC236}">
                <a16:creationId xmlns:a16="http://schemas.microsoft.com/office/drawing/2014/main" id="{CB030825-7C7E-4F0E-91C4-754719587C73}"/>
              </a:ext>
            </a:extLst>
          </p:cNvPr>
          <p:cNvSpPr/>
          <p:nvPr/>
        </p:nvSpPr>
        <p:spPr>
          <a:xfrm>
            <a:off x="762000" y="4710112"/>
            <a:ext cx="8077200" cy="381866"/>
          </a:xfrm>
          <a:prstGeom prst="rect">
            <a:avLst/>
          </a:prstGeom>
          <a:noFill/>
          <a:ln>
            <a:noFill/>
          </a:ln>
        </p:spPr>
        <p:style>
          <a:lnRef idx="0">
            <a:scrgbClr r="0" g="0" b="0"/>
          </a:lnRef>
          <a:fillRef idx="0">
            <a:scrgbClr r="0" g="0" b="0"/>
          </a:fillRef>
          <a:effectRef idx="0">
            <a:scrgbClr r="0" g="0" b="0"/>
          </a:effectRef>
          <a:fontRef idx="minor">
            <a:schemeClr val="accent5"/>
          </a:fontRef>
        </p:style>
        <p:txBody>
          <a:bodyPr anchor="ctr"/>
          <a:lstStyle/>
          <a:p>
            <a:pPr>
              <a:defRPr/>
            </a:pPr>
            <a:r>
              <a:rPr lang="en-US" sz="2400" b="1" dirty="0">
                <a:solidFill>
                  <a:srgbClr val="002060"/>
                </a:solidFill>
              </a:rPr>
              <a:t>Does not involve the use of synthetic </a:t>
            </a:r>
            <a:r>
              <a:rPr lang="en-US" sz="2400" b="1" dirty="0" err="1">
                <a:solidFill>
                  <a:srgbClr val="002060"/>
                </a:solidFill>
              </a:rPr>
              <a:t>fertilisers</a:t>
            </a:r>
            <a:r>
              <a:rPr lang="en-US" sz="2400" b="1" dirty="0">
                <a:solidFill>
                  <a:srgbClr val="002060"/>
                </a:solidFill>
              </a:rPr>
              <a:t> and pesticides</a:t>
            </a:r>
          </a:p>
        </p:txBody>
      </p:sp>
      <p:sp>
        <p:nvSpPr>
          <p:cNvPr id="8" name="Rectangle 7">
            <a:extLst>
              <a:ext uri="{FF2B5EF4-FFF2-40B4-BE49-F238E27FC236}">
                <a16:creationId xmlns:a16="http://schemas.microsoft.com/office/drawing/2014/main" id="{51DF43BA-0EBD-4CB0-8FE9-0958C108FD3C}"/>
              </a:ext>
            </a:extLst>
          </p:cNvPr>
          <p:cNvSpPr/>
          <p:nvPr/>
        </p:nvSpPr>
        <p:spPr>
          <a:xfrm>
            <a:off x="804862" y="1585912"/>
            <a:ext cx="2090738" cy="381000"/>
          </a:xfrm>
          <a:prstGeom prst="rect">
            <a:avLst/>
          </a:prstGeom>
          <a:noFill/>
          <a:ln>
            <a:noFill/>
          </a:ln>
        </p:spPr>
        <p:style>
          <a:lnRef idx="0">
            <a:scrgbClr r="0" g="0" b="0"/>
          </a:lnRef>
          <a:fillRef idx="0">
            <a:scrgbClr r="0" g="0" b="0"/>
          </a:fillRef>
          <a:effectRef idx="0">
            <a:scrgbClr r="0" g="0" b="0"/>
          </a:effectRef>
          <a:fontRef idx="minor">
            <a:schemeClr val="accent6"/>
          </a:fontRef>
        </p:style>
        <p:txBody>
          <a:bodyPr anchor="ctr"/>
          <a:lstStyle/>
          <a:p>
            <a:pPr>
              <a:defRPr/>
            </a:pPr>
            <a:r>
              <a:rPr lang="en-US" sz="2400" b="1" dirty="0">
                <a:solidFill>
                  <a:srgbClr val="471A19"/>
                </a:solidFill>
              </a:rPr>
              <a:t>Cost effective</a:t>
            </a:r>
          </a:p>
        </p:txBody>
      </p:sp>
      <p:sp>
        <p:nvSpPr>
          <p:cNvPr id="9" name="Rectangle 8">
            <a:extLst>
              <a:ext uri="{FF2B5EF4-FFF2-40B4-BE49-F238E27FC236}">
                <a16:creationId xmlns:a16="http://schemas.microsoft.com/office/drawing/2014/main" id="{E0293F52-0730-4A99-A6DC-F4E76BA6CBFC}"/>
              </a:ext>
            </a:extLst>
          </p:cNvPr>
          <p:cNvSpPr/>
          <p:nvPr/>
        </p:nvSpPr>
        <p:spPr>
          <a:xfrm>
            <a:off x="823912" y="2576512"/>
            <a:ext cx="7162800" cy="457200"/>
          </a:xfrm>
          <a:prstGeom prst="rect">
            <a:avLst/>
          </a:prstGeom>
          <a:noFill/>
          <a:ln>
            <a:noFill/>
          </a:ln>
        </p:spPr>
        <p:style>
          <a:lnRef idx="0">
            <a:scrgbClr r="0" g="0" b="0"/>
          </a:lnRef>
          <a:fillRef idx="0">
            <a:scrgbClr r="0" g="0" b="0"/>
          </a:fillRef>
          <a:effectRef idx="0">
            <a:scrgbClr r="0" g="0" b="0"/>
          </a:effectRef>
          <a:fontRef idx="minor">
            <a:schemeClr val="dk1"/>
          </a:fontRef>
        </p:style>
        <p:txBody>
          <a:bodyPr anchor="ctr"/>
          <a:lstStyle/>
          <a:p>
            <a:pPr>
              <a:defRPr/>
            </a:pPr>
            <a:r>
              <a:rPr lang="en-US" sz="2400" b="1" dirty="0"/>
              <a:t>Less toxic to the environment (water, air and soil)</a:t>
            </a:r>
          </a:p>
        </p:txBody>
      </p:sp>
      <p:sp>
        <p:nvSpPr>
          <p:cNvPr id="10" name="Rectangle 9">
            <a:extLst>
              <a:ext uri="{FF2B5EF4-FFF2-40B4-BE49-F238E27FC236}">
                <a16:creationId xmlns:a16="http://schemas.microsoft.com/office/drawing/2014/main" id="{3951ED26-EC17-4167-9A90-EC120F9619E5}"/>
              </a:ext>
            </a:extLst>
          </p:cNvPr>
          <p:cNvSpPr/>
          <p:nvPr/>
        </p:nvSpPr>
        <p:spPr>
          <a:xfrm>
            <a:off x="809624" y="5229225"/>
            <a:ext cx="5865812" cy="457200"/>
          </a:xfrm>
          <a:prstGeom prst="rect">
            <a:avLst/>
          </a:prstGeom>
          <a:noFill/>
          <a:ln>
            <a:noFill/>
          </a:ln>
        </p:spPr>
        <p:style>
          <a:lnRef idx="0">
            <a:scrgbClr r="0" g="0" b="0"/>
          </a:lnRef>
          <a:fillRef idx="0">
            <a:scrgbClr r="0" g="0" b="0"/>
          </a:fillRef>
          <a:effectRef idx="0">
            <a:scrgbClr r="0" g="0" b="0"/>
          </a:effectRef>
          <a:fontRef idx="minor">
            <a:schemeClr val="accent1"/>
          </a:fontRef>
        </p:style>
        <p:txBody>
          <a:bodyPr anchor="ctr"/>
          <a:lstStyle/>
          <a:p>
            <a:pPr>
              <a:defRPr/>
            </a:pPr>
            <a:r>
              <a:rPr lang="en-US" sz="2400" b="1" dirty="0">
                <a:solidFill>
                  <a:srgbClr val="0070C0"/>
                </a:solidFill>
              </a:rPr>
              <a:t>Preserves soil from soil erosion</a:t>
            </a:r>
          </a:p>
        </p:txBody>
      </p:sp>
      <p:sp>
        <p:nvSpPr>
          <p:cNvPr id="11" name="Rectangle 10">
            <a:extLst>
              <a:ext uri="{FF2B5EF4-FFF2-40B4-BE49-F238E27FC236}">
                <a16:creationId xmlns:a16="http://schemas.microsoft.com/office/drawing/2014/main" id="{D01B7951-410D-4D4C-99D8-CFAD5B185BED}"/>
              </a:ext>
            </a:extLst>
          </p:cNvPr>
          <p:cNvSpPr/>
          <p:nvPr/>
        </p:nvSpPr>
        <p:spPr>
          <a:xfrm>
            <a:off x="790576" y="3109912"/>
            <a:ext cx="7415212" cy="439737"/>
          </a:xfrm>
          <a:prstGeom prst="rect">
            <a:avLst/>
          </a:prstGeom>
          <a:noFill/>
          <a:ln>
            <a:noFill/>
          </a:ln>
        </p:spPr>
        <p:style>
          <a:lnRef idx="0">
            <a:scrgbClr r="0" g="0" b="0"/>
          </a:lnRef>
          <a:fillRef idx="0">
            <a:scrgbClr r="0" g="0" b="0"/>
          </a:fillRef>
          <a:effectRef idx="0">
            <a:scrgbClr r="0" g="0" b="0"/>
          </a:effectRef>
          <a:fontRef idx="minor">
            <a:schemeClr val="accent4"/>
          </a:fontRef>
        </p:style>
        <p:txBody>
          <a:bodyPr anchor="ctr"/>
          <a:lstStyle/>
          <a:p>
            <a:pPr>
              <a:defRPr/>
            </a:pPr>
            <a:r>
              <a:rPr lang="en-US" sz="2400" b="1" dirty="0">
                <a:solidFill>
                  <a:srgbClr val="3E1B59"/>
                </a:solidFill>
              </a:rPr>
              <a:t>Use soil for a longer period of time</a:t>
            </a:r>
          </a:p>
        </p:txBody>
      </p:sp>
      <p:sp>
        <p:nvSpPr>
          <p:cNvPr id="12" name="Rectangle 11">
            <a:extLst>
              <a:ext uri="{FF2B5EF4-FFF2-40B4-BE49-F238E27FC236}">
                <a16:creationId xmlns:a16="http://schemas.microsoft.com/office/drawing/2014/main" id="{F870A6CD-F9BD-43CB-912D-45A859B95682}"/>
              </a:ext>
            </a:extLst>
          </p:cNvPr>
          <p:cNvSpPr/>
          <p:nvPr/>
        </p:nvSpPr>
        <p:spPr>
          <a:xfrm>
            <a:off x="804864" y="5715000"/>
            <a:ext cx="5359400" cy="457200"/>
          </a:xfrm>
          <a:prstGeom prst="rect">
            <a:avLst/>
          </a:prstGeom>
          <a:noFill/>
          <a:ln>
            <a:noFill/>
          </a:ln>
        </p:spPr>
        <p:style>
          <a:lnRef idx="0">
            <a:scrgbClr r="0" g="0" b="0"/>
          </a:lnRef>
          <a:fillRef idx="0">
            <a:scrgbClr r="0" g="0" b="0"/>
          </a:fillRef>
          <a:effectRef idx="0">
            <a:scrgbClr r="0" g="0" b="0"/>
          </a:effectRef>
          <a:fontRef idx="minor">
            <a:schemeClr val="accent6"/>
          </a:fontRef>
        </p:style>
        <p:txBody>
          <a:bodyPr anchor="ctr"/>
          <a:lstStyle/>
          <a:p>
            <a:pPr>
              <a:defRPr/>
            </a:pPr>
            <a:r>
              <a:rPr lang="en-US" sz="2400" b="1" dirty="0">
                <a:solidFill>
                  <a:srgbClr val="6C0000"/>
                </a:solidFill>
              </a:rPr>
              <a:t>Soil fertility is maintained for a long time </a:t>
            </a:r>
          </a:p>
        </p:txBody>
      </p:sp>
    </p:spTree>
    <p:extLst>
      <p:ext uri="{BB962C8B-B14F-4D97-AF65-F5344CB8AC3E}">
        <p14:creationId xmlns:p14="http://schemas.microsoft.com/office/powerpoint/2010/main" val="691372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000"/>
                                        <p:tgtEl>
                                          <p:spTgt spid="3"/>
                                        </p:tgtEl>
                                      </p:cBhvr>
                                    </p:animEffect>
                                  </p:childTnLst>
                                </p:cTn>
                              </p:par>
                            </p:childTnLst>
                          </p:cTn>
                        </p:par>
                        <p:par>
                          <p:cTn id="8" fill="hold">
                            <p:stCondLst>
                              <p:cond delay="1000"/>
                            </p:stCondLst>
                            <p:childTnLst>
                              <p:par>
                                <p:cTn id="9" presetID="6" presetClass="entr" presetSubtype="16" fill="hold" grpId="0" nodeType="afterEffect">
                                  <p:stCondLst>
                                    <p:cond delay="500"/>
                                  </p:stCondLst>
                                  <p:childTnLst>
                                    <p:set>
                                      <p:cBhvr>
                                        <p:cTn id="10" dur="1" fill="hold">
                                          <p:stCondLst>
                                            <p:cond delay="0"/>
                                          </p:stCondLst>
                                        </p:cTn>
                                        <p:tgtEl>
                                          <p:spTgt spid="8"/>
                                        </p:tgtEl>
                                        <p:attrNameLst>
                                          <p:attrName>style.visibility</p:attrName>
                                        </p:attrNameLst>
                                      </p:cBhvr>
                                      <p:to>
                                        <p:strVal val="visible"/>
                                      </p:to>
                                    </p:set>
                                    <p:animEffect transition="in" filter="circle(in)">
                                      <p:cBhvr>
                                        <p:cTn id="11" dur="1000"/>
                                        <p:tgtEl>
                                          <p:spTgt spid="8"/>
                                        </p:tgtEl>
                                      </p:cBhvr>
                                    </p:animEffect>
                                  </p:childTnLst>
                                </p:cTn>
                              </p:par>
                            </p:childTnLst>
                          </p:cTn>
                        </p:par>
                        <p:par>
                          <p:cTn id="12" fill="hold">
                            <p:stCondLst>
                              <p:cond delay="2500"/>
                            </p:stCondLst>
                            <p:childTnLst>
                              <p:par>
                                <p:cTn id="13" presetID="6" presetClass="entr" presetSubtype="16" fill="hold" grpId="0" nodeType="afterEffect">
                                  <p:stCondLst>
                                    <p:cond delay="50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1000"/>
                                        <p:tgtEl>
                                          <p:spTgt spid="4"/>
                                        </p:tgtEl>
                                      </p:cBhvr>
                                    </p:animEffect>
                                  </p:childTnLst>
                                </p:cTn>
                              </p:par>
                            </p:childTnLst>
                          </p:cTn>
                        </p:par>
                        <p:par>
                          <p:cTn id="16" fill="hold">
                            <p:stCondLst>
                              <p:cond delay="4000"/>
                            </p:stCondLst>
                            <p:childTnLst>
                              <p:par>
                                <p:cTn id="17" presetID="6" presetClass="entr" presetSubtype="16" fill="hold" grpId="0" nodeType="afterEffect">
                                  <p:stCondLst>
                                    <p:cond delay="500"/>
                                  </p:st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1000"/>
                                        <p:tgtEl>
                                          <p:spTgt spid="9"/>
                                        </p:tgtEl>
                                      </p:cBhvr>
                                    </p:animEffect>
                                  </p:childTnLst>
                                </p:cTn>
                              </p:par>
                            </p:childTnLst>
                          </p:cTn>
                        </p:par>
                        <p:par>
                          <p:cTn id="20" fill="hold">
                            <p:stCondLst>
                              <p:cond delay="5500"/>
                            </p:stCondLst>
                            <p:childTnLst>
                              <p:par>
                                <p:cTn id="21" presetID="6" presetClass="entr" presetSubtype="16" fill="hold" grpId="0" nodeType="afterEffect">
                                  <p:stCondLst>
                                    <p:cond delay="500"/>
                                  </p:stCondLst>
                                  <p:childTnLst>
                                    <p:set>
                                      <p:cBhvr>
                                        <p:cTn id="22" dur="1" fill="hold">
                                          <p:stCondLst>
                                            <p:cond delay="0"/>
                                          </p:stCondLst>
                                        </p:cTn>
                                        <p:tgtEl>
                                          <p:spTgt spid="11"/>
                                        </p:tgtEl>
                                        <p:attrNameLst>
                                          <p:attrName>style.visibility</p:attrName>
                                        </p:attrNameLst>
                                      </p:cBhvr>
                                      <p:to>
                                        <p:strVal val="visible"/>
                                      </p:to>
                                    </p:set>
                                    <p:animEffect transition="in" filter="circle(in)">
                                      <p:cBhvr>
                                        <p:cTn id="23" dur="1000"/>
                                        <p:tgtEl>
                                          <p:spTgt spid="11"/>
                                        </p:tgtEl>
                                      </p:cBhvr>
                                    </p:animEffect>
                                  </p:childTnLst>
                                </p:cTn>
                              </p:par>
                            </p:childTnLst>
                          </p:cTn>
                        </p:par>
                        <p:par>
                          <p:cTn id="24" fill="hold">
                            <p:stCondLst>
                              <p:cond delay="7000"/>
                            </p:stCondLst>
                            <p:childTnLst>
                              <p:par>
                                <p:cTn id="25" presetID="6" presetClass="entr" presetSubtype="16" fill="hold" grpId="0" nodeType="afterEffect">
                                  <p:stCondLst>
                                    <p:cond delay="500"/>
                                  </p:stCondLst>
                                  <p:childTnLst>
                                    <p:set>
                                      <p:cBhvr>
                                        <p:cTn id="26" dur="1" fill="hold">
                                          <p:stCondLst>
                                            <p:cond delay="0"/>
                                          </p:stCondLst>
                                        </p:cTn>
                                        <p:tgtEl>
                                          <p:spTgt spid="5"/>
                                        </p:tgtEl>
                                        <p:attrNameLst>
                                          <p:attrName>style.visibility</p:attrName>
                                        </p:attrNameLst>
                                      </p:cBhvr>
                                      <p:to>
                                        <p:strVal val="visible"/>
                                      </p:to>
                                    </p:set>
                                    <p:animEffect transition="in" filter="circle(in)">
                                      <p:cBhvr>
                                        <p:cTn id="27" dur="1000"/>
                                        <p:tgtEl>
                                          <p:spTgt spid="5"/>
                                        </p:tgtEl>
                                      </p:cBhvr>
                                    </p:animEffect>
                                  </p:childTnLst>
                                </p:cTn>
                              </p:par>
                            </p:childTnLst>
                          </p:cTn>
                        </p:par>
                        <p:par>
                          <p:cTn id="28" fill="hold">
                            <p:stCondLst>
                              <p:cond delay="8500"/>
                            </p:stCondLst>
                            <p:childTnLst>
                              <p:par>
                                <p:cTn id="29" presetID="6" presetClass="entr" presetSubtype="16" fill="hold" grpId="0" nodeType="afterEffect">
                                  <p:stCondLst>
                                    <p:cond delay="500"/>
                                  </p:stCondLst>
                                  <p:childTnLst>
                                    <p:set>
                                      <p:cBhvr>
                                        <p:cTn id="30" dur="1" fill="hold">
                                          <p:stCondLst>
                                            <p:cond delay="0"/>
                                          </p:stCondLst>
                                        </p:cTn>
                                        <p:tgtEl>
                                          <p:spTgt spid="6"/>
                                        </p:tgtEl>
                                        <p:attrNameLst>
                                          <p:attrName>style.visibility</p:attrName>
                                        </p:attrNameLst>
                                      </p:cBhvr>
                                      <p:to>
                                        <p:strVal val="visible"/>
                                      </p:to>
                                    </p:set>
                                    <p:animEffect transition="in" filter="circle(in)">
                                      <p:cBhvr>
                                        <p:cTn id="31" dur="1000"/>
                                        <p:tgtEl>
                                          <p:spTgt spid="6"/>
                                        </p:tgtEl>
                                      </p:cBhvr>
                                    </p:animEffect>
                                  </p:childTnLst>
                                </p:cTn>
                              </p:par>
                            </p:childTnLst>
                          </p:cTn>
                        </p:par>
                        <p:par>
                          <p:cTn id="32" fill="hold">
                            <p:stCondLst>
                              <p:cond delay="10000"/>
                            </p:stCondLst>
                            <p:childTnLst>
                              <p:par>
                                <p:cTn id="33" presetID="6" presetClass="entr" presetSubtype="16" fill="hold" grpId="0" nodeType="afterEffect">
                                  <p:stCondLst>
                                    <p:cond delay="500"/>
                                  </p:stCondLst>
                                  <p:childTnLst>
                                    <p:set>
                                      <p:cBhvr>
                                        <p:cTn id="34" dur="1" fill="hold">
                                          <p:stCondLst>
                                            <p:cond delay="0"/>
                                          </p:stCondLst>
                                        </p:cTn>
                                        <p:tgtEl>
                                          <p:spTgt spid="7"/>
                                        </p:tgtEl>
                                        <p:attrNameLst>
                                          <p:attrName>style.visibility</p:attrName>
                                        </p:attrNameLst>
                                      </p:cBhvr>
                                      <p:to>
                                        <p:strVal val="visible"/>
                                      </p:to>
                                    </p:set>
                                    <p:animEffect transition="in" filter="circle(in)">
                                      <p:cBhvr>
                                        <p:cTn id="35" dur="1000"/>
                                        <p:tgtEl>
                                          <p:spTgt spid="7"/>
                                        </p:tgtEl>
                                      </p:cBhvr>
                                    </p:animEffect>
                                  </p:childTnLst>
                                </p:cTn>
                              </p:par>
                            </p:childTnLst>
                          </p:cTn>
                        </p:par>
                        <p:par>
                          <p:cTn id="36" fill="hold">
                            <p:stCondLst>
                              <p:cond delay="11500"/>
                            </p:stCondLst>
                            <p:childTnLst>
                              <p:par>
                                <p:cTn id="37" presetID="6" presetClass="entr" presetSubtype="16" fill="hold" grpId="0" nodeType="afterEffect">
                                  <p:stCondLst>
                                    <p:cond delay="500"/>
                                  </p:stCondLst>
                                  <p:childTnLst>
                                    <p:set>
                                      <p:cBhvr>
                                        <p:cTn id="38" dur="1" fill="hold">
                                          <p:stCondLst>
                                            <p:cond delay="0"/>
                                          </p:stCondLst>
                                        </p:cTn>
                                        <p:tgtEl>
                                          <p:spTgt spid="10"/>
                                        </p:tgtEl>
                                        <p:attrNameLst>
                                          <p:attrName>style.visibility</p:attrName>
                                        </p:attrNameLst>
                                      </p:cBhvr>
                                      <p:to>
                                        <p:strVal val="visible"/>
                                      </p:to>
                                    </p:set>
                                    <p:animEffect transition="in" filter="circle(in)">
                                      <p:cBhvr>
                                        <p:cTn id="39" dur="1000"/>
                                        <p:tgtEl>
                                          <p:spTgt spid="10"/>
                                        </p:tgtEl>
                                      </p:cBhvr>
                                    </p:animEffect>
                                  </p:childTnLst>
                                </p:cTn>
                              </p:par>
                            </p:childTnLst>
                          </p:cTn>
                        </p:par>
                        <p:par>
                          <p:cTn id="40" fill="hold">
                            <p:stCondLst>
                              <p:cond delay="13000"/>
                            </p:stCondLst>
                            <p:childTnLst>
                              <p:par>
                                <p:cTn id="41" presetID="6" presetClass="entr" presetSubtype="16" fill="hold" grpId="0" nodeType="afterEffect">
                                  <p:stCondLst>
                                    <p:cond delay="500"/>
                                  </p:stCondLst>
                                  <p:childTnLst>
                                    <p:set>
                                      <p:cBhvr>
                                        <p:cTn id="42" dur="1" fill="hold">
                                          <p:stCondLst>
                                            <p:cond delay="0"/>
                                          </p:stCondLst>
                                        </p:cTn>
                                        <p:tgtEl>
                                          <p:spTgt spid="12"/>
                                        </p:tgtEl>
                                        <p:attrNameLst>
                                          <p:attrName>style.visibility</p:attrName>
                                        </p:attrNameLst>
                                      </p:cBhvr>
                                      <p:to>
                                        <p:strVal val="visible"/>
                                      </p:to>
                                    </p:set>
                                    <p:animEffect transition="in" filter="circle(in)">
                                      <p:cBhvr>
                                        <p:cTn id="4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a:prstGeom prst="rect">
            <a:avLst/>
          </a:prstGeom>
        </p:spPr>
        <p:txBody>
          <a:bodyPr/>
          <a:lstStyle>
            <a:lvl1pPr>
              <a:defRPr sz="3600" baseline="0"/>
            </a:lvl1pPr>
          </a:lstStyle>
          <a:p>
            <a:r>
              <a:rPr lang="en-US" dirty="0"/>
              <a:t>MM Index</a:t>
            </a:r>
            <a:endParaRPr lang="en-IN" dirty="0"/>
          </a:p>
        </p:txBody>
      </p:sp>
      <p:graphicFrame>
        <p:nvGraphicFramePr>
          <p:cNvPr id="5" name="Table 4"/>
          <p:cNvGraphicFramePr>
            <a:graphicFrameLocks noGrp="1"/>
          </p:cNvGraphicFramePr>
          <p:nvPr>
            <p:extLst>
              <p:ext uri="{D42A27DB-BD31-4B8C-83A1-F6EECF244321}">
                <p14:modId xmlns:p14="http://schemas.microsoft.com/office/powerpoint/2010/main" val="4211981277"/>
              </p:ext>
            </p:extLst>
          </p:nvPr>
        </p:nvGraphicFramePr>
        <p:xfrm>
          <a:off x="457200" y="1204685"/>
          <a:ext cx="8077200" cy="4662715"/>
        </p:xfrm>
        <a:graphic>
          <a:graphicData uri="http://schemas.openxmlformats.org/drawingml/2006/table">
            <a:tbl>
              <a:tblPr firstRow="1" bandRow="1">
                <a:tableStyleId>{5C22544A-7EE6-4342-B048-85BDC9FD1C3A}</a:tableStyleId>
              </a:tblPr>
              <a:tblGrid>
                <a:gridCol w="9144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5867400">
                  <a:extLst>
                    <a:ext uri="{9D8B030D-6E8A-4147-A177-3AD203B41FA5}">
                      <a16:colId xmlns:a16="http://schemas.microsoft.com/office/drawing/2014/main" val="20002"/>
                    </a:ext>
                  </a:extLst>
                </a:gridCol>
              </a:tblGrid>
              <a:tr h="507999">
                <a:tc>
                  <a:txBody>
                    <a:bodyPr/>
                    <a:lstStyle/>
                    <a:p>
                      <a:pPr algn="ctr"/>
                      <a:r>
                        <a:rPr lang="en-US" dirty="0">
                          <a:solidFill>
                            <a:schemeClr val="tx1"/>
                          </a:solidFill>
                        </a:rPr>
                        <a:t>Slide#</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Thumbnail</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Source and Attribution</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33400">
                <a:tc>
                  <a:txBody>
                    <a:bodyPr/>
                    <a:lstStyle/>
                    <a:p>
                      <a:r>
                        <a:rPr lang="en-US" sz="1200" dirty="0">
                          <a:solidFill>
                            <a:schemeClr val="tx1"/>
                          </a:solidFill>
                        </a:rPr>
                        <a:t>1</a:t>
                      </a:r>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dirty="0"/>
                        <a:t>https://pixabay.com/photos/greenhouse-organic-farming-2139526/ - CC0</a:t>
                      </a:r>
                    </a:p>
                    <a:p>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33400">
                <a:tc>
                  <a:txBody>
                    <a:bodyPr/>
                    <a:lstStyle/>
                    <a:p>
                      <a:r>
                        <a:rPr lang="en-US" sz="1200" dirty="0">
                          <a:solidFill>
                            <a:schemeClr val="tx1"/>
                          </a:solidFill>
                        </a:rPr>
                        <a:t>3</a:t>
                      </a:r>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200" dirty="0">
                          <a:hlinkClick r:id="rId2"/>
                        </a:rPr>
                        <a:t>https://pixabay.com/photos/fresh-compost-hand-man-2386786/</a:t>
                      </a:r>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533400">
                <a:tc>
                  <a:txBody>
                    <a:bodyPr/>
                    <a:lstStyle/>
                    <a:p>
                      <a:r>
                        <a:rPr lang="en-US" sz="1200" dirty="0">
                          <a:solidFill>
                            <a:schemeClr val="tx1"/>
                          </a:solidFill>
                        </a:rPr>
                        <a:t>3</a:t>
                      </a:r>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en-US" sz="1200" dirty="0">
                          <a:hlinkClick r:id="rId3"/>
                        </a:rPr>
                        <a:t>https://pxhere.com/en/photo/625903</a:t>
                      </a:r>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638629">
                <a:tc>
                  <a:txBody>
                    <a:bodyPr/>
                    <a:lstStyle/>
                    <a:p>
                      <a:r>
                        <a:rPr lang="en-US" sz="1200" dirty="0">
                          <a:solidFill>
                            <a:schemeClr val="tx1"/>
                          </a:solidFill>
                        </a:rPr>
                        <a:t>3</a:t>
                      </a:r>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200" u="none" strike="noStrike" dirty="0">
                          <a:solidFill>
                            <a:srgbClr val="6B4BA1"/>
                          </a:solidFill>
                          <a:effectLst/>
                          <a:latin typeface="inherit"/>
                        </a:rPr>
                        <a:t>https://www.flickr.com/photos/41284017@N08/10503156453</a:t>
                      </a:r>
                      <a:endParaRPr lang="en-IN" sz="1200" dirty="0">
                        <a:effectLst/>
                      </a:endParaRPr>
                    </a:p>
                  </a:txBody>
                  <a:tcPr marL="30480" marR="30480" marT="30480" marB="304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638629">
                <a:tc>
                  <a:txBody>
                    <a:bodyPr/>
                    <a:lstStyle/>
                    <a:p>
                      <a:r>
                        <a:rPr lang="en-US" sz="1200" dirty="0">
                          <a:solidFill>
                            <a:schemeClr val="tx1"/>
                          </a:solidFill>
                        </a:rPr>
                        <a:t>3</a:t>
                      </a:r>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en-US" sz="1200" dirty="0"/>
                        <a:t>https://pxhere.com/en/photo/1214499</a:t>
                      </a:r>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638629">
                <a:tc>
                  <a:txBody>
                    <a:bodyPr/>
                    <a:lstStyle/>
                    <a:p>
                      <a:r>
                        <a:rPr lang="en-US" sz="1200" dirty="0">
                          <a:solidFill>
                            <a:schemeClr val="tx1"/>
                          </a:solidFill>
                        </a:rPr>
                        <a:t>3</a:t>
                      </a:r>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en-US" sz="1200" dirty="0"/>
                        <a:t>http://www.freestockphotos.biz/stockphoto/9162</a:t>
                      </a:r>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638629">
                <a:tc>
                  <a:txBody>
                    <a:bodyPr/>
                    <a:lstStyle/>
                    <a:p>
                      <a:r>
                        <a:rPr lang="en-US" sz="1200" dirty="0">
                          <a:solidFill>
                            <a:schemeClr val="tx1"/>
                          </a:solidFill>
                        </a:rPr>
                        <a:t>3</a:t>
                      </a:r>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https://www.maxpixel.net/Beef-Cow-Milk-Cattle-Pasture-Animal-Husbandry-1592860</a:t>
                      </a:r>
                    </a:p>
                    <a:p>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pic>
        <p:nvPicPr>
          <p:cNvPr id="6" name="Picture 5" descr="Greenhouse, Organic, Farming, Hydroponic, Cucumber">
            <a:extLst>
              <a:ext uri="{FF2B5EF4-FFF2-40B4-BE49-F238E27FC236}">
                <a16:creationId xmlns:a16="http://schemas.microsoft.com/office/drawing/2014/main" id="{0F03BB9E-CF5C-44BF-B338-92C534147C3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11035" y="1788884"/>
            <a:ext cx="470590" cy="31372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DCE5F19B-B7AB-4AE7-823C-2AAE847B7B6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27910" y="2883394"/>
            <a:ext cx="635429" cy="36869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0" name="Picture 9">
            <a:extLst>
              <a:ext uri="{FF2B5EF4-FFF2-40B4-BE49-F238E27FC236}">
                <a16:creationId xmlns:a16="http://schemas.microsoft.com/office/drawing/2014/main" id="{F31CC847-4903-428D-99C5-E6189CCA89B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62545" y="4677554"/>
            <a:ext cx="636093" cy="42362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1" name="Picture 17" descr="landscape tree nature grass sky vineyard field farm meadow fruit countryside hill flower orchard valley country summer rural spring green harvest crop pasture natural soil blue agriculture season plain sunny hills grassland vegetation shrub wetland plantation plateau habitat ecosystem rural area">
            <a:extLst>
              <a:ext uri="{FF2B5EF4-FFF2-40B4-BE49-F238E27FC236}">
                <a16:creationId xmlns:a16="http://schemas.microsoft.com/office/drawing/2014/main" id="{FB8E94E2-530B-4B21-A0C7-71436DAE91B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00200" y="4074884"/>
            <a:ext cx="635430" cy="42362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1026" name="Picture 2" descr="Fresh, Compost, Hand, Man">
            <a:extLst>
              <a:ext uri="{FF2B5EF4-FFF2-40B4-BE49-F238E27FC236}">
                <a16:creationId xmlns:a16="http://schemas.microsoft.com/office/drawing/2014/main" id="{877564BD-2088-495F-AAE1-4AA23D449C1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24890" y="2356919"/>
            <a:ext cx="457200" cy="3429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picture containing outdoor, grass, track, train&#10;&#10;Description automatically generated">
            <a:extLst>
              <a:ext uri="{FF2B5EF4-FFF2-40B4-BE49-F238E27FC236}">
                <a16:creationId xmlns:a16="http://schemas.microsoft.com/office/drawing/2014/main" id="{5B101E16-F1E3-4199-89A6-43779234408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76400" y="3416794"/>
            <a:ext cx="635429" cy="41575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2" name="Picture 11">
            <a:extLst>
              <a:ext uri="{FF2B5EF4-FFF2-40B4-BE49-F238E27FC236}">
                <a16:creationId xmlns:a16="http://schemas.microsoft.com/office/drawing/2014/main" id="{6431C5E1-C541-426B-B9C1-6F6BD026463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752600" y="5334000"/>
            <a:ext cx="552742" cy="36576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6282803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198</TotalTime>
  <Words>762</Words>
  <Application>Microsoft Macintosh PowerPoint</Application>
  <PresentationFormat>On-screen Show (4:3)</PresentationFormat>
  <Paragraphs>98</Paragraphs>
  <Slides>10</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inherit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MM Index</vt:lpstr>
      <vt:lpstr>MM Index</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keshaba</dc:creator>
  <cp:lastModifiedBy>Microsoft Office User</cp:lastModifiedBy>
  <cp:revision>33</cp:revision>
  <dcterms:created xsi:type="dcterms:W3CDTF">2018-12-16T04:20:25Z</dcterms:created>
  <dcterms:modified xsi:type="dcterms:W3CDTF">2021-04-21T01:34:58Z</dcterms:modified>
</cp:coreProperties>
</file>