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81" r:id="rId4"/>
    <p:sldId id="258" r:id="rId5"/>
    <p:sldId id="259" r:id="rId6"/>
    <p:sldId id="260" r:id="rId7"/>
    <p:sldId id="261" r:id="rId8"/>
    <p:sldId id="274" r:id="rId9"/>
    <p:sldId id="275" r:id="rId10"/>
    <p:sldId id="277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82" r:id="rId21"/>
    <p:sldId id="273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07C8A"/>
    <a:srgbClr val="00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4014" autoAdjust="0"/>
  </p:normalViewPr>
  <p:slideViewPr>
    <p:cSldViewPr>
      <p:cViewPr varScale="1">
        <p:scale>
          <a:sx n="53" d="100"/>
          <a:sy n="53" d="100"/>
        </p:scale>
        <p:origin x="-18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398F4-68C7-45DD-917F-850F0F97DF8C}" type="datetimeFigureOut">
              <a:rPr lang="en-IN" smtClean="0"/>
              <a:pPr/>
              <a:t>30-04-2021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D701E-2B11-4C64-8620-9E97557E8B0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22372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243741/grass-layered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384325%20&#8211;%20CC0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wheat-field-wheat-cereals-grain-640960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pixabay.com/photos/nature-field-farm-outdoors-grass-3130702/" TargetMode="External"/><Relationship Id="rId4" Type="http://schemas.openxmlformats.org/officeDocument/2006/relationships/hyperlink" Target="https://pixabay.com/photos/oats-cereals-field-food-grain-3717095/" TargetMode="Externa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ruthanddave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ruthanddave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72324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Original contribution – radhika.bala@gmail.com</a:t>
            </a:r>
            <a:endParaRPr lang="en-IN" sz="1200" dirty="0" smtClean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https://openclipart.org/detail/243741/grass-layered</a:t>
            </a:r>
            <a:endParaRPr lang="en-I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10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239272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Original contribution – radhika.bala@gmail.com</a:t>
            </a:r>
            <a:endParaRPr lang="en-IN" sz="1200" dirty="0" smtClean="0">
              <a:solidFill>
                <a:schemeClr val="tx1"/>
              </a:solidFill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11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164767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Original contribution – radhika.bala@gmail.com</a:t>
            </a:r>
            <a:endParaRPr lang="en-IN" sz="1200" dirty="0" smtClean="0">
              <a:solidFill>
                <a:schemeClr val="tx1"/>
              </a:solidFill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12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164767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https://commons.wikimedia.org/wiki/File:Irrigation2.jpg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13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164767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https://pixabay.com/photos/tractor-grain-mixer-rural-farm-385681/ - CC0</a:t>
            </a:r>
          </a:p>
          <a:p>
            <a:pPr rtl="0" eaLnBrk="1" fontAlgn="t" latinLnBrk="0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https://pxhere.com/en/photo/853517 – CC0</a:t>
            </a:r>
            <a:endParaRPr lang="en-IN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endParaRPr lang="en-IN" sz="1200" b="1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https://pxhere.com/en/photo/384325 – CC0</a:t>
            </a:r>
            <a:endParaRPr lang="en-IN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14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164767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https://pixabay.com/photos/equipment-outdoors-dirt-dig-2047314/ - CC0</a:t>
            </a:r>
            <a:endParaRPr lang="en-IN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endParaRPr lang="en-IN" sz="1200" b="1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https://pixabay.com/photos/orchard-apple-apples-fruit-green-1872997/ - CC0</a:t>
            </a:r>
            <a:endParaRPr lang="en-IN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endParaRPr lang="en-IN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15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164767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https://pixabay.com/photos/chicago-usa-america-united-states-690364/ - CC0</a:t>
            </a:r>
            <a:endParaRPr lang="en-IN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endParaRPr lang="en-IN" sz="1200" b="1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https://pixabay.com/photos/landscape-mountains-abendstimmung-640617/ - CC0</a:t>
            </a:r>
            <a:endParaRPr lang="en-IN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endParaRPr lang="en-IN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https://pixabay.com/photos/autumn-fog-forest-tree-trunks-away-3193305/ - CC0</a:t>
            </a:r>
            <a:endParaRPr lang="en-IN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endParaRPr lang="en-IN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16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164767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https://pixabay.com/photos/soil-hand-farm-garden-fertilizer-766281/ - CC0</a:t>
            </a:r>
            <a:endParaRPr lang="en-IN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endParaRPr lang="en-IN" sz="1200" b="1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https://pixabay.com/photos/pots-planters-warehouse-sale-mud-221317/ - CC0</a:t>
            </a:r>
            <a:endParaRPr lang="en-IN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endParaRPr lang="en-IN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17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164767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https://pixabay.com/photos/cattle-farming-cows-black-white-13384/ - CC0</a:t>
            </a:r>
            <a:endParaRPr lang="en-IN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endParaRPr lang="en-IN" sz="1200" b="1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https://pxhere.com/en/photo/854380 – CC0</a:t>
            </a:r>
            <a:endParaRPr lang="en-IN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endParaRPr lang="en-IN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18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1647670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19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164767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r>
              <a:rPr lang="en-IN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https://pixabay.com/photos/wheat-field-wheat-cereals-grain-640960/</a:t>
            </a:r>
            <a:endParaRPr lang="en-IN" sz="1200" b="1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IN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https://pixabay.com/photos/oats-cereals-field-food-grain-3717095/</a:t>
            </a:r>
            <a:endParaRPr lang="en-IN" sz="1200" b="1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IN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https://pixabay.com/photos/nature-field-farm-outdoors-grass-3130702/</a:t>
            </a:r>
            <a:endParaRPr lang="en-IN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IN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SSSVV gallery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1647670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20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1647670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24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082429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https://commons.wikimedia.org/wiki/File:Plough.JPG – Public domain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057186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https://kn.wikipedia.org/wiki/%E0%B2%9A%E0%B2%BF%E0%B2%A4%E0%B3%8D%E0%B2%B0:Men_sowing_seed_(3465701854).jpg – Public domain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164767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https://www.flickr.com/photos/ruthanddave/499719425 – CC BY 2.0 -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Go to Ruth Hartnup's photostream"/>
              </a:rPr>
              <a:t>Ruth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Go to Ruth Hartnup's photostream"/>
              </a:rPr>
              <a:t>Hartnup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164767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https://www.pikist.com/free-photo-iybxk</a:t>
            </a:r>
            <a:endParaRPr lang="en-IN" sz="1200" dirty="0" smtClean="0">
              <a:solidFill>
                <a:schemeClr val="tx1"/>
              </a:solidFill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164767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https://www.publicdomainpictures.net/en/view-image.php?image=47464&amp;picture=wheat-crops</a:t>
            </a:r>
            <a:endParaRPr lang="en-IN" sz="120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https://pixabay.com/en/earthworm-soil-dirt-macro-686593/ - CC0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https://www.flickr.com/photos/ruthanddave/499719425 – CC BY 2.0 -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Go to Ruth Hartnup's photostream"/>
              </a:rPr>
              <a:t>Ruth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Go to Ruth Hartnup's photostream"/>
              </a:rPr>
              <a:t>Hartnup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164767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463743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9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740326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rPr lang="en-US" dirty="0"/>
              <a:t>Asset Title (Size 54)</a:t>
            </a:r>
            <a:endParaRPr lang="en-IN" dirty="0"/>
          </a:p>
        </p:txBody>
      </p:sp>
      <p:grpSp>
        <p:nvGrpSpPr>
          <p:cNvPr id="7" name="Group 14"/>
          <p:cNvGrpSpPr>
            <a:grpSpLocks/>
          </p:cNvGrpSpPr>
          <p:nvPr userDrawn="1"/>
        </p:nvGrpSpPr>
        <p:grpSpPr bwMode="auto">
          <a:xfrm>
            <a:off x="0" y="0"/>
            <a:ext cx="873125" cy="852488"/>
            <a:chOff x="0" y="0"/>
            <a:chExt cx="872351" cy="85210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71855" y="79223"/>
              <a:ext cx="228600" cy="228600"/>
            </a:xfrm>
            <a:prstGeom prst="round2DiagRect">
              <a:avLst/>
            </a:prstGeom>
            <a:solidFill>
              <a:srgbClr val="00B0F0"/>
            </a:solidFill>
            <a:ln>
              <a:noFill/>
            </a:ln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cs typeface="Calibri"/>
                </a:rPr>
                <a:t>I</a:t>
              </a: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376655" y="79223"/>
              <a:ext cx="228600" cy="228600"/>
            </a:xfrm>
            <a:prstGeom prst="round2DiagRect">
              <a:avLst/>
            </a:prstGeom>
            <a:solidFill>
              <a:srgbClr val="FB3B69"/>
            </a:solidFill>
            <a:ln>
              <a:noFill/>
            </a:ln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cs typeface="Calibri"/>
                </a:rPr>
                <a:t>I</a:t>
              </a:r>
            </a:p>
          </p:txBody>
        </p:sp>
        <p:sp>
          <p:nvSpPr>
            <p:cNvPr id="10" name="Round Diagonal Corner Rectangle 9"/>
            <p:cNvSpPr/>
            <p:nvPr/>
          </p:nvSpPr>
          <p:spPr>
            <a:xfrm>
              <a:off x="65362" y="392172"/>
              <a:ext cx="228600" cy="228600"/>
            </a:xfrm>
            <a:prstGeom prst="round2Diag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cs typeface="Calibri"/>
                </a:rPr>
                <a:t>E</a:t>
              </a:r>
            </a:p>
          </p:txBody>
        </p:sp>
        <p:sp>
          <p:nvSpPr>
            <p:cNvPr id="11" name="Round Diagonal Corner Rectangle 10"/>
            <p:cNvSpPr/>
            <p:nvPr/>
          </p:nvSpPr>
          <p:spPr>
            <a:xfrm>
              <a:off x="370162" y="392172"/>
              <a:ext cx="228600" cy="228600"/>
            </a:xfrm>
            <a:prstGeom prst="round2DiagRect">
              <a:avLst/>
            </a:prstGeom>
            <a:solidFill>
              <a:srgbClr val="008000"/>
            </a:solidFill>
            <a:ln>
              <a:noFill/>
            </a:ln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cs typeface="Calibri"/>
                </a:rPr>
                <a:t>P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682020" y="0"/>
              <a:ext cx="0" cy="814025"/>
            </a:xfrm>
            <a:prstGeom prst="line">
              <a:avLst/>
            </a:prstGeom>
            <a:ln w="12700">
              <a:solidFill>
                <a:srgbClr val="FE6E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651981"/>
              <a:ext cx="828291" cy="0"/>
            </a:xfrm>
            <a:prstGeom prst="line">
              <a:avLst/>
            </a:prstGeom>
            <a:ln w="12700">
              <a:solidFill>
                <a:srgbClr val="FE6E2E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48636" y="218977"/>
              <a:ext cx="0" cy="633131"/>
            </a:xfrm>
            <a:prstGeom prst="line">
              <a:avLst/>
            </a:prstGeom>
            <a:ln w="12700">
              <a:solidFill>
                <a:srgbClr val="FE6E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96227" y="712914"/>
              <a:ext cx="676124" cy="0"/>
            </a:xfrm>
            <a:prstGeom prst="line">
              <a:avLst/>
            </a:prstGeom>
            <a:ln w="12700">
              <a:solidFill>
                <a:srgbClr val="FE6E2E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 userDrawn="1"/>
        </p:nvSpPr>
        <p:spPr>
          <a:xfrm>
            <a:off x="5726764" y="6509319"/>
            <a:ext cx="3350443" cy="412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8482B"/>
                </a:solidFill>
              </a:rPr>
              <a:t>Integral Education</a:t>
            </a:r>
            <a:r>
              <a:rPr lang="en-US" sz="1400" dirty="0">
                <a:solidFill>
                  <a:srgbClr val="08482B"/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</a:rPr>
              <a:t>FOR  </a:t>
            </a:r>
            <a:r>
              <a:rPr lang="en-US" sz="1400" b="1" dirty="0">
                <a:solidFill>
                  <a:srgbClr val="C00000"/>
                </a:solidFill>
              </a:rPr>
              <a:t>ALL, </a:t>
            </a:r>
            <a:r>
              <a:rPr lang="en-US" sz="1400" b="1" dirty="0">
                <a:solidFill>
                  <a:srgbClr val="002060"/>
                </a:solidFill>
              </a:rPr>
              <a:t>BY</a:t>
            </a:r>
            <a:r>
              <a:rPr lang="en-US" sz="1400" b="1" dirty="0">
                <a:solidFill>
                  <a:srgbClr val="C00000"/>
                </a:solidFill>
              </a:rPr>
              <a:t> ALL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807" y="55434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1262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Slide Title (Size 36)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>
              <a:defRPr/>
            </a:lvl2pPr>
            <a:lvl3pPr>
              <a:defRPr/>
            </a:lvl3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Sub Title (Size 32) Second level (Size 28) Third level (Size 24)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r>
              <a:rPr lang="en-US" dirty="0"/>
              <a:t>Second level (Size 28)</a:t>
            </a:r>
          </a:p>
          <a:p>
            <a:pPr lvl="2"/>
            <a:r>
              <a:rPr lang="en-US" dirty="0"/>
              <a:t>Third level (Size 24)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39314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MM Index</a:t>
            </a:r>
            <a:endParaRPr lang="en-IN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 userDrawn="1">
            <p:extLst>
              <p:ext uri="{D42A27DB-BD31-4B8C-83A1-F6EECF244321}">
                <p14:modId xmlns="" xmlns:p14="http://schemas.microsoft.com/office/powerpoint/2010/main" val="1145411247"/>
              </p:ext>
            </p:extLst>
          </p:nvPr>
        </p:nvGraphicFramePr>
        <p:xfrm>
          <a:off x="457200" y="1397000"/>
          <a:ext cx="8229600" cy="4851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19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9305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Slide#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Thumbnail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Source and Attribution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3057"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3057"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3057"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3057"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93057"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93057"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10692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risathyasaividyavahini.org/" TargetMode="Externa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090" y="52321"/>
            <a:ext cx="967390" cy="938279"/>
          </a:xfrm>
          <a:prstGeom prst="rect">
            <a:avLst/>
          </a:prstGeom>
        </p:spPr>
      </p:pic>
      <p:sp>
        <p:nvSpPr>
          <p:cNvPr id="4" name="Rectangle 3">
            <a:hlinkClick r:id="rId6"/>
          </p:cNvPr>
          <p:cNvSpPr/>
          <p:nvPr userDrawn="1"/>
        </p:nvSpPr>
        <p:spPr>
          <a:xfrm>
            <a:off x="-304800" y="6488113"/>
            <a:ext cx="2762250" cy="377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©www.srisathyasaividyavahini.org</a:t>
            </a:r>
          </a:p>
        </p:txBody>
      </p:sp>
    </p:spTree>
    <p:extLst>
      <p:ext uri="{BB962C8B-B14F-4D97-AF65-F5344CB8AC3E}">
        <p14:creationId xmlns="" xmlns:p14="http://schemas.microsoft.com/office/powerpoint/2010/main" val="335197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hyperlink" Target="https://pixabay.com/photos/oats-cereals-field-food-grain-3717095/" TargetMode="External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hyperlink" Target="https://pixabay.com/photos/wheat-field-wheat-cereals-grain-640960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hyperlink" Target="https://www.flickr.com/photos/ruthanddave/" TargetMode="External"/><Relationship Id="rId10" Type="http://schemas.openxmlformats.org/officeDocument/2006/relationships/image" Target="../media/image34.jpeg"/><Relationship Id="rId4" Type="http://schemas.openxmlformats.org/officeDocument/2006/relationships/hyperlink" Target="https://pixabay.com/photos/nature-field-farm-outdoors-grass-3130702/" TargetMode="External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hyperlink" Target="https://pxhere.com/en/photo/384325%20&#8211;%20CC0" TargetMode="External"/><Relationship Id="rId7" Type="http://schemas.openxmlformats.org/officeDocument/2006/relationships/image" Target="../media/image42.jpeg"/><Relationship Id="rId2" Type="http://schemas.openxmlformats.org/officeDocument/2006/relationships/hyperlink" Target="https://openclipart.org/detail/243741/grass-layere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jpeg"/><Relationship Id="rId4" Type="http://schemas.openxmlformats.org/officeDocument/2006/relationships/image" Target="../media/image39.png"/><Relationship Id="rId9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70D8D81-4662-4436-B2BF-191C605EDBA3}"/>
              </a:ext>
            </a:extLst>
          </p:cNvPr>
          <p:cNvSpPr txBox="1"/>
          <p:nvPr/>
        </p:nvSpPr>
        <p:spPr>
          <a:xfrm>
            <a:off x="323528" y="2081938"/>
            <a:ext cx="8532440" cy="2643206"/>
          </a:xfrm>
          <a:prstGeom prst="octagon">
            <a:avLst>
              <a:gd name="adj" fmla="val 0"/>
            </a:avLst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en-IN" sz="5400" b="1" dirty="0" smtClean="0">
                <a:solidFill>
                  <a:schemeClr val="bg1">
                    <a:lumMod val="95000"/>
                  </a:schemeClr>
                </a:solidFill>
              </a:rPr>
              <a:t>Crop production and Management – </a:t>
            </a:r>
            <a:r>
              <a:rPr lang="en-IN" sz="5400" b="1" dirty="0">
                <a:solidFill>
                  <a:schemeClr val="bg1">
                    <a:lumMod val="95000"/>
                  </a:schemeClr>
                </a:solidFill>
              </a:rPr>
              <a:t>A </a:t>
            </a:r>
            <a:r>
              <a:rPr lang="en-IN" sz="5400" b="1" dirty="0" smtClean="0">
                <a:solidFill>
                  <a:schemeClr val="bg1">
                    <a:lumMod val="95000"/>
                  </a:schemeClr>
                </a:solidFill>
              </a:rPr>
              <a:t>Recap</a:t>
            </a:r>
            <a:endParaRPr lang="en-US" sz="5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073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F086BAB-8961-4031-B46B-21C02B0CEE8D}"/>
              </a:ext>
            </a:extLst>
          </p:cNvPr>
          <p:cNvSpPr/>
          <p:nvPr/>
        </p:nvSpPr>
        <p:spPr>
          <a:xfrm>
            <a:off x="214282" y="1519206"/>
            <a:ext cx="8715436" cy="450059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30CE477-2B8B-4662-85D3-0D8ABF7FD57C}"/>
              </a:ext>
            </a:extLst>
          </p:cNvPr>
          <p:cNvSpPr txBox="1"/>
          <p:nvPr/>
        </p:nvSpPr>
        <p:spPr>
          <a:xfrm>
            <a:off x="609600" y="76200"/>
            <a:ext cx="7467600" cy="1200329"/>
          </a:xfrm>
          <a:prstGeom prst="octagon">
            <a:avLst>
              <a:gd name="adj" fmla="val 0"/>
            </a:avLst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3600" b="1" dirty="0" smtClean="0">
                <a:solidFill>
                  <a:schemeClr val="bg1">
                    <a:lumMod val="95000"/>
                  </a:schemeClr>
                </a:solidFill>
              </a:rPr>
              <a:t>V. Name </a:t>
            </a:r>
            <a:r>
              <a:rPr lang="en-IN" sz="3600" b="1" dirty="0">
                <a:solidFill>
                  <a:schemeClr val="bg1">
                    <a:lumMod val="95000"/>
                  </a:schemeClr>
                </a:solidFill>
              </a:rPr>
              <a:t>the different methods </a:t>
            </a:r>
            <a:br>
              <a:rPr lang="en-IN" sz="36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IN" sz="3600" b="1" dirty="0">
                <a:solidFill>
                  <a:schemeClr val="bg1">
                    <a:lumMod val="95000"/>
                  </a:schemeClr>
                </a:solidFill>
              </a:rPr>
              <a:t>of </a:t>
            </a:r>
            <a:r>
              <a:rPr lang="en-IN" sz="3600" b="1" dirty="0" smtClean="0">
                <a:solidFill>
                  <a:schemeClr val="bg1">
                    <a:lumMod val="95000"/>
                  </a:schemeClr>
                </a:solidFill>
              </a:rPr>
              <a:t>irrigation</a:t>
            </a: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3" descr="https://lh6.googleusercontent.com/B8quWT8GlrdkdnBvqLeVukgZRRa34HI-Wehd9BZkS8NNYJGWfYfMhcSqvk6j7SWZ2HYHR1z-4HabA7EeVVOWRCegXJ0fa80nGWTqphgoEeA3IfUWUDBaKfLi70K6FMi9gsmq5pky25S6px54SA">
            <a:extLst>
              <a:ext uri="{FF2B5EF4-FFF2-40B4-BE49-F238E27FC236}">
                <a16:creationId xmlns="" xmlns:a16="http://schemas.microsoft.com/office/drawing/2014/main" id="{E6DD518B-F400-430E-9DE6-531AC931AAB4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804958"/>
            <a:ext cx="5415238" cy="398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900FB2F-6165-4F6A-B060-EB3E148EFD74}"/>
              </a:ext>
            </a:extLst>
          </p:cNvPr>
          <p:cNvSpPr txBox="1"/>
          <p:nvPr/>
        </p:nvSpPr>
        <p:spPr>
          <a:xfrm>
            <a:off x="6286512" y="3472171"/>
            <a:ext cx="192882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Moat </a:t>
            </a:r>
            <a:endParaRPr lang="en-IN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121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FBD204D-FCD0-4000-8A48-D3C5D397DDE4}"/>
              </a:ext>
            </a:extLst>
          </p:cNvPr>
          <p:cNvSpPr/>
          <p:nvPr/>
        </p:nvSpPr>
        <p:spPr>
          <a:xfrm>
            <a:off x="214282" y="1524000"/>
            <a:ext cx="8715436" cy="450059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 descr="https://lh3.googleusercontent.com/Kw75kiCYG9B-jefIJjHt-HhD3fl1FEXhsniZr77aGH_l1-qHZ4kFu0PBwrFNZp0AQyifsm5w1oCVDmFqQJHuuyl9vgRz0algcJoYTw75AP287xn3EbJaFyT2LxWIUiVCqBVoKkmikvzBeYhreg">
            <a:extLst>
              <a:ext uri="{FF2B5EF4-FFF2-40B4-BE49-F238E27FC236}">
                <a16:creationId xmlns="" xmlns:a16="http://schemas.microsoft.com/office/drawing/2014/main" id="{83026879-E7DC-4752-8680-65705DBCF50F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000" y="1686232"/>
            <a:ext cx="5450884" cy="412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027C0CA-ECB1-4992-BCBC-AD711D2B91BE}"/>
              </a:ext>
            </a:extLst>
          </p:cNvPr>
          <p:cNvSpPr txBox="1"/>
          <p:nvPr/>
        </p:nvSpPr>
        <p:spPr>
          <a:xfrm>
            <a:off x="6286512" y="3209647"/>
            <a:ext cx="192882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Chain pump</a:t>
            </a:r>
            <a:endParaRPr lang="en-IN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30CE477-2B8B-4662-85D3-0D8ABF7FD57C}"/>
              </a:ext>
            </a:extLst>
          </p:cNvPr>
          <p:cNvSpPr txBox="1"/>
          <p:nvPr/>
        </p:nvSpPr>
        <p:spPr>
          <a:xfrm>
            <a:off x="609600" y="76200"/>
            <a:ext cx="7467600" cy="1200329"/>
          </a:xfrm>
          <a:prstGeom prst="octagon">
            <a:avLst>
              <a:gd name="adj" fmla="val 0"/>
            </a:avLst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3600" b="1" dirty="0" smtClean="0">
                <a:solidFill>
                  <a:schemeClr val="bg1">
                    <a:lumMod val="95000"/>
                  </a:schemeClr>
                </a:solidFill>
              </a:rPr>
              <a:t>V. Name </a:t>
            </a:r>
            <a:r>
              <a:rPr lang="en-IN" sz="3600" b="1" dirty="0">
                <a:solidFill>
                  <a:schemeClr val="bg1">
                    <a:lumMod val="95000"/>
                  </a:schemeClr>
                </a:solidFill>
              </a:rPr>
              <a:t>the different methods </a:t>
            </a:r>
            <a:br>
              <a:rPr lang="en-IN" sz="36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IN" sz="3600" b="1" dirty="0">
                <a:solidFill>
                  <a:schemeClr val="bg1">
                    <a:lumMod val="95000"/>
                  </a:schemeClr>
                </a:solidFill>
              </a:rPr>
              <a:t>of </a:t>
            </a:r>
            <a:r>
              <a:rPr lang="en-IN" sz="3600" b="1" dirty="0" smtClean="0">
                <a:solidFill>
                  <a:schemeClr val="bg1">
                    <a:lumMod val="95000"/>
                  </a:schemeClr>
                </a:solidFill>
              </a:rPr>
              <a:t>irrigation</a:t>
            </a: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02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B8764E8-44CD-4877-87CB-AC482EE03F38}"/>
              </a:ext>
            </a:extLst>
          </p:cNvPr>
          <p:cNvSpPr/>
          <p:nvPr/>
        </p:nvSpPr>
        <p:spPr>
          <a:xfrm>
            <a:off x="214282" y="1643050"/>
            <a:ext cx="8715436" cy="450059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 descr="https://lh4.googleusercontent.com/Ri6O1FTA6Wu5TKJxK4yIuDWr5tJscb2WP0gkXDm8RwRU5CjLe7KaeKDPgvqISn8Oem5PosOioThwSan6fxM6YzNKfEhwGaGK_Imd_S5tnzRcKv-5qdqQkVd9XD4mEtTVpEQzXsr8RrIRLQBMmg">
            <a:extLst>
              <a:ext uri="{FF2B5EF4-FFF2-40B4-BE49-F238E27FC236}">
                <a16:creationId xmlns="" xmlns:a16="http://schemas.microsoft.com/office/drawing/2014/main" id="{58D98DD1-99DA-487B-A5FF-FBF6EC5F4C93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976074"/>
            <a:ext cx="5428182" cy="388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F0FDDF2-A259-4731-92B0-C39A64EDD3A5}"/>
              </a:ext>
            </a:extLst>
          </p:cNvPr>
          <p:cNvSpPr txBox="1"/>
          <p:nvPr/>
        </p:nvSpPr>
        <p:spPr>
          <a:xfrm>
            <a:off x="6286512" y="3624596"/>
            <a:ext cx="192882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</a:rPr>
              <a:t>Dekhli</a:t>
            </a:r>
            <a:endParaRPr lang="en-IN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30CE477-2B8B-4662-85D3-0D8ABF7FD57C}"/>
              </a:ext>
            </a:extLst>
          </p:cNvPr>
          <p:cNvSpPr txBox="1"/>
          <p:nvPr/>
        </p:nvSpPr>
        <p:spPr>
          <a:xfrm>
            <a:off x="609600" y="76200"/>
            <a:ext cx="7467600" cy="1200329"/>
          </a:xfrm>
          <a:prstGeom prst="octagon">
            <a:avLst>
              <a:gd name="adj" fmla="val 0"/>
            </a:avLst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3600" b="1" dirty="0" smtClean="0">
                <a:solidFill>
                  <a:schemeClr val="bg1">
                    <a:lumMod val="95000"/>
                  </a:schemeClr>
                </a:solidFill>
              </a:rPr>
              <a:t>V. Name </a:t>
            </a:r>
            <a:r>
              <a:rPr lang="en-IN" sz="3600" b="1" dirty="0">
                <a:solidFill>
                  <a:schemeClr val="bg1">
                    <a:lumMod val="95000"/>
                  </a:schemeClr>
                </a:solidFill>
              </a:rPr>
              <a:t>the different methods </a:t>
            </a:r>
            <a:br>
              <a:rPr lang="en-IN" sz="36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IN" sz="3600" b="1" dirty="0">
                <a:solidFill>
                  <a:schemeClr val="bg1">
                    <a:lumMod val="95000"/>
                  </a:schemeClr>
                </a:solidFill>
              </a:rPr>
              <a:t>of </a:t>
            </a:r>
            <a:r>
              <a:rPr lang="en-IN" sz="3600" b="1" dirty="0" smtClean="0">
                <a:solidFill>
                  <a:schemeClr val="bg1">
                    <a:lumMod val="95000"/>
                  </a:schemeClr>
                </a:solidFill>
              </a:rPr>
              <a:t>irrigation</a:t>
            </a: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640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7917778-E21A-4E11-8F7E-FC75F6EAF5A0}"/>
              </a:ext>
            </a:extLst>
          </p:cNvPr>
          <p:cNvSpPr/>
          <p:nvPr/>
        </p:nvSpPr>
        <p:spPr>
          <a:xfrm>
            <a:off x="214282" y="1643050"/>
            <a:ext cx="8715436" cy="450059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 descr="https://lh4.googleusercontent.com/JZImigEscTnBlra8n2qEf74gUBYhpcGXKr4ZbQGGt7trpDmAYUNeNwDDrf0gNpKY06vtse3Ejc4bttkMW2OsbZTTF1D09U9-abh9LM2G8Fe8ZjsiUOsRmnRhLw4XBl-HheSrPVwzNdfZAcKpMw">
            <a:extLst>
              <a:ext uri="{FF2B5EF4-FFF2-40B4-BE49-F238E27FC236}">
                <a16:creationId xmlns="" xmlns:a16="http://schemas.microsoft.com/office/drawing/2014/main" id="{C478B678-958B-4B71-9CEA-6747B549517B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000240"/>
            <a:ext cx="5432538" cy="364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DFDE87E-15F0-4511-A4F5-B90E90ADA2E3}"/>
              </a:ext>
            </a:extLst>
          </p:cNvPr>
          <p:cNvSpPr txBox="1"/>
          <p:nvPr/>
        </p:nvSpPr>
        <p:spPr>
          <a:xfrm>
            <a:off x="6286512" y="3624596"/>
            <a:ext cx="192882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</a:rPr>
              <a:t>Rahat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30CE477-2B8B-4662-85D3-0D8ABF7FD57C}"/>
              </a:ext>
            </a:extLst>
          </p:cNvPr>
          <p:cNvSpPr txBox="1"/>
          <p:nvPr/>
        </p:nvSpPr>
        <p:spPr>
          <a:xfrm>
            <a:off x="609600" y="76200"/>
            <a:ext cx="7467600" cy="1200329"/>
          </a:xfrm>
          <a:prstGeom prst="octagon">
            <a:avLst>
              <a:gd name="adj" fmla="val 0"/>
            </a:avLst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3600" b="1" dirty="0" smtClean="0">
                <a:solidFill>
                  <a:schemeClr val="bg1">
                    <a:lumMod val="95000"/>
                  </a:schemeClr>
                </a:solidFill>
              </a:rPr>
              <a:t>V. Name </a:t>
            </a:r>
            <a:r>
              <a:rPr lang="en-IN" sz="3600" b="1" dirty="0">
                <a:solidFill>
                  <a:schemeClr val="bg1">
                    <a:lumMod val="95000"/>
                  </a:schemeClr>
                </a:solidFill>
              </a:rPr>
              <a:t>the different methods </a:t>
            </a:r>
            <a:br>
              <a:rPr lang="en-IN" sz="36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IN" sz="3600" b="1" dirty="0">
                <a:solidFill>
                  <a:schemeClr val="bg1">
                    <a:lumMod val="95000"/>
                  </a:schemeClr>
                </a:solidFill>
              </a:rPr>
              <a:t>of </a:t>
            </a:r>
            <a:r>
              <a:rPr lang="en-IN" sz="3600" b="1" dirty="0" smtClean="0">
                <a:solidFill>
                  <a:schemeClr val="bg1">
                    <a:lumMod val="95000"/>
                  </a:schemeClr>
                </a:solidFill>
              </a:rPr>
              <a:t>irrigation</a:t>
            </a: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868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60CF21F-DDFF-4253-BF7F-990F7DFAA52E}"/>
              </a:ext>
            </a:extLst>
          </p:cNvPr>
          <p:cNvSpPr txBox="1"/>
          <p:nvPr/>
        </p:nvSpPr>
        <p:spPr>
          <a:xfrm>
            <a:off x="304800" y="115669"/>
            <a:ext cx="7772400" cy="646331"/>
          </a:xfrm>
          <a:prstGeom prst="octagon">
            <a:avLst>
              <a:gd name="adj" fmla="val 0"/>
            </a:avLst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3600" b="1" dirty="0" smtClean="0">
                <a:solidFill>
                  <a:schemeClr val="bg1">
                    <a:lumMod val="95000"/>
                  </a:schemeClr>
                </a:solidFill>
              </a:rPr>
              <a:t>VI. Answer </a:t>
            </a:r>
            <a:r>
              <a:rPr lang="en-IN" sz="3600" b="1" dirty="0">
                <a:solidFill>
                  <a:schemeClr val="bg1">
                    <a:lumMod val="95000"/>
                  </a:schemeClr>
                </a:solidFill>
              </a:rPr>
              <a:t>the following </a:t>
            </a:r>
            <a:r>
              <a:rPr lang="en-IN" sz="3600" b="1" dirty="0" smtClean="0">
                <a:solidFill>
                  <a:schemeClr val="bg1">
                    <a:lumMod val="95000"/>
                  </a:schemeClr>
                </a:solidFill>
              </a:rPr>
              <a:t>questions</a:t>
            </a: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32DE72D-0DD9-4AB4-B65D-C3F067BACFF7}"/>
              </a:ext>
            </a:extLst>
          </p:cNvPr>
          <p:cNvSpPr/>
          <p:nvPr/>
        </p:nvSpPr>
        <p:spPr>
          <a:xfrm>
            <a:off x="457200" y="997803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indent="-339725"/>
            <a:r>
              <a:rPr lang="en-US" sz="2400" b="1" dirty="0">
                <a:solidFill>
                  <a:srgbClr val="C00000"/>
                </a:solidFill>
              </a:rPr>
              <a:t>1. What are the needs of the farming community to get the best out of agriculture?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EDA3ABC-48B9-4E4D-99C9-BFED9808C927}"/>
              </a:ext>
            </a:extLst>
          </p:cNvPr>
          <p:cNvSpPr/>
          <p:nvPr/>
        </p:nvSpPr>
        <p:spPr>
          <a:xfrm>
            <a:off x="609600" y="2008763"/>
            <a:ext cx="36576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460000"/>
                </a:solidFill>
              </a:rPr>
              <a:t>Answer:</a:t>
            </a:r>
            <a:br>
              <a:rPr lang="en-US" sz="2400" b="1" dirty="0" smtClean="0">
                <a:solidFill>
                  <a:srgbClr val="460000"/>
                </a:solidFill>
              </a:rPr>
            </a:br>
            <a:r>
              <a:rPr lang="en-US" sz="2400" b="1" dirty="0" smtClean="0">
                <a:solidFill>
                  <a:srgbClr val="460000"/>
                </a:solidFill>
              </a:rPr>
              <a:t>a</a:t>
            </a:r>
            <a:r>
              <a:rPr lang="en-US" sz="2400" b="1" dirty="0">
                <a:solidFill>
                  <a:srgbClr val="460000"/>
                </a:solidFill>
              </a:rPr>
              <a:t>) good quality crops.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460000"/>
                </a:solidFill>
              </a:rPr>
              <a:t>b) irrigation system. 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460000"/>
                </a:solidFill>
              </a:rPr>
              <a:t>c) advanced technology.</a:t>
            </a:r>
          </a:p>
        </p:txBody>
      </p:sp>
      <p:pic>
        <p:nvPicPr>
          <p:cNvPr id="6" name="Picture 2" descr="plant field farm wheat country food harvest produce crop autumn fresh agriculture rice farmer tour s flowering plant grass family land plant">
            <a:extLst>
              <a:ext uri="{FF2B5EF4-FFF2-40B4-BE49-F238E27FC236}">
                <a16:creationId xmlns="" xmlns:a16="http://schemas.microsoft.com/office/drawing/2014/main" id="{01AD632A-9217-467B-95C3-291D395EE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81200"/>
            <a:ext cx="3352800" cy="20116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landscape water grass field farm lawn meadow sunlight morning wind tool rural green scenery agriculture rainbow oregon salemarea irrigation irrigation system irrigation sprinkler">
            <a:extLst>
              <a:ext uri="{FF2B5EF4-FFF2-40B4-BE49-F238E27FC236}">
                <a16:creationId xmlns="" xmlns:a16="http://schemas.microsoft.com/office/drawing/2014/main" id="{29BC9272-A5A8-407B-8E13-0EEE20B2D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16" y="4343400"/>
            <a:ext cx="4169284" cy="20116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Tractor, Grain Mixer, Rural, Farm, Country, Countryside">
            <a:extLst>
              <a:ext uri="{FF2B5EF4-FFF2-40B4-BE49-F238E27FC236}">
                <a16:creationId xmlns="" xmlns:a16="http://schemas.microsoft.com/office/drawing/2014/main" id="{0E4497BB-08A0-4307-BB1C-52E79BC4D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343400"/>
            <a:ext cx="2682240" cy="20116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4138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55533DE-B6E0-4683-9FF1-FD2B2FCE8E96}"/>
              </a:ext>
            </a:extLst>
          </p:cNvPr>
          <p:cNvSpPr/>
          <p:nvPr/>
        </p:nvSpPr>
        <p:spPr>
          <a:xfrm>
            <a:off x="543744" y="1143000"/>
            <a:ext cx="791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2. What is meant by organic farming? What are its benefits?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43CFDBF-52BF-4AA2-8DF5-CFF581ACE11E}"/>
              </a:ext>
            </a:extLst>
          </p:cNvPr>
          <p:cNvSpPr/>
          <p:nvPr/>
        </p:nvSpPr>
        <p:spPr>
          <a:xfrm>
            <a:off x="609600" y="1794808"/>
            <a:ext cx="777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460000"/>
                </a:solidFill>
              </a:rPr>
              <a:t>Answer:</a:t>
            </a:r>
          </a:p>
          <a:p>
            <a:r>
              <a:rPr lang="en-US" sz="2400" dirty="0" smtClean="0">
                <a:solidFill>
                  <a:srgbClr val="460000"/>
                </a:solidFill>
              </a:rPr>
              <a:t>Organic </a:t>
            </a:r>
            <a:r>
              <a:rPr lang="en-US" sz="2400" dirty="0">
                <a:solidFill>
                  <a:srgbClr val="460000"/>
                </a:solidFill>
              </a:rPr>
              <a:t>farming is a method of producing crops without </a:t>
            </a:r>
            <a:r>
              <a:rPr lang="en-US" sz="2400" dirty="0" err="1">
                <a:solidFill>
                  <a:srgbClr val="460000"/>
                </a:solidFill>
              </a:rPr>
              <a:t>utilising</a:t>
            </a:r>
            <a:r>
              <a:rPr lang="en-US" sz="2400" dirty="0">
                <a:solidFill>
                  <a:srgbClr val="460000"/>
                </a:solidFill>
              </a:rPr>
              <a:t> pesticides, </a:t>
            </a:r>
            <a:r>
              <a:rPr lang="en-US" sz="2400" dirty="0" err="1">
                <a:solidFill>
                  <a:srgbClr val="460000"/>
                </a:solidFill>
              </a:rPr>
              <a:t>fertilisers</a:t>
            </a:r>
            <a:r>
              <a:rPr lang="en-US" sz="2400" dirty="0">
                <a:solidFill>
                  <a:srgbClr val="460000"/>
                </a:solidFill>
              </a:rPr>
              <a:t>, genetically modified organisms, antibiotics and growth hormone. It aims to reduce pollution and create a healthy environment. </a:t>
            </a:r>
          </a:p>
        </p:txBody>
      </p:sp>
      <p:pic>
        <p:nvPicPr>
          <p:cNvPr id="6" name="Picture 2" descr="Equipment, Outdoors, Dirt, Dig, Farming, Garden, Nature">
            <a:extLst>
              <a:ext uri="{FF2B5EF4-FFF2-40B4-BE49-F238E27FC236}">
                <a16:creationId xmlns="" xmlns:a16="http://schemas.microsoft.com/office/drawing/2014/main" id="{5EA1F7D0-31AD-47F4-955B-67EA2AD5B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62400"/>
            <a:ext cx="3371734" cy="22302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Orchard, Apple, Apples, Fruit, Green, Nature, Tree">
            <a:extLst>
              <a:ext uri="{FF2B5EF4-FFF2-40B4-BE49-F238E27FC236}">
                <a16:creationId xmlns="" xmlns:a16="http://schemas.microsoft.com/office/drawing/2014/main" id="{8268A059-61E0-4C7E-9140-0B525057F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469" y="3978713"/>
            <a:ext cx="3320923" cy="22139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60CF21F-DDFF-4253-BF7F-990F7DFAA52E}"/>
              </a:ext>
            </a:extLst>
          </p:cNvPr>
          <p:cNvSpPr txBox="1"/>
          <p:nvPr/>
        </p:nvSpPr>
        <p:spPr>
          <a:xfrm>
            <a:off x="304800" y="115669"/>
            <a:ext cx="7772400" cy="646331"/>
          </a:xfrm>
          <a:prstGeom prst="octagon">
            <a:avLst>
              <a:gd name="adj" fmla="val 0"/>
            </a:avLst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3600" b="1" dirty="0" smtClean="0">
                <a:solidFill>
                  <a:schemeClr val="bg1">
                    <a:lumMod val="95000"/>
                  </a:schemeClr>
                </a:solidFill>
              </a:rPr>
              <a:t>VI. Answer </a:t>
            </a:r>
            <a:r>
              <a:rPr lang="en-IN" sz="3600" b="1" dirty="0">
                <a:solidFill>
                  <a:schemeClr val="bg1">
                    <a:lumMod val="95000"/>
                  </a:schemeClr>
                </a:solidFill>
              </a:rPr>
              <a:t>the following </a:t>
            </a:r>
            <a:r>
              <a:rPr lang="en-IN" sz="3600" b="1" dirty="0" smtClean="0">
                <a:solidFill>
                  <a:schemeClr val="bg1">
                    <a:lumMod val="95000"/>
                  </a:schemeClr>
                </a:solidFill>
              </a:rPr>
              <a:t>questions</a:t>
            </a: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817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2FA7E04-B833-4C7B-A6EF-6F307D131F53}"/>
              </a:ext>
            </a:extLst>
          </p:cNvPr>
          <p:cNvSpPr/>
          <p:nvPr/>
        </p:nvSpPr>
        <p:spPr>
          <a:xfrm>
            <a:off x="506364" y="943896"/>
            <a:ext cx="6989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3. What are the commercial benefits of soil?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646BA12-BF5B-4871-B55F-2D07556BF215}"/>
              </a:ext>
            </a:extLst>
          </p:cNvPr>
          <p:cNvSpPr/>
          <p:nvPr/>
        </p:nvSpPr>
        <p:spPr>
          <a:xfrm>
            <a:off x="535860" y="1443304"/>
            <a:ext cx="4876800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 smtClean="0">
                <a:solidFill>
                  <a:srgbClr val="460000"/>
                </a:solidFill>
              </a:rPr>
              <a:t>Answer: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460000"/>
                </a:solidFill>
              </a:rPr>
              <a:t>Soil </a:t>
            </a:r>
            <a:r>
              <a:rPr lang="en-US" sz="2400" dirty="0">
                <a:solidFill>
                  <a:srgbClr val="460000"/>
                </a:solidFill>
              </a:rPr>
              <a:t>provides structural support for buildings, gardening, landscaping, etc.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460000"/>
                </a:solidFill>
              </a:rPr>
              <a:t>Forests being a good source of wood for various purposes, survive in </a:t>
            </a:r>
            <a:r>
              <a:rPr lang="en-US" sz="2400" dirty="0" err="1">
                <a:solidFill>
                  <a:srgbClr val="460000"/>
                </a:solidFill>
              </a:rPr>
              <a:t>favourable</a:t>
            </a:r>
            <a:r>
              <a:rPr lang="en-US" sz="2400" dirty="0">
                <a:solidFill>
                  <a:srgbClr val="460000"/>
                </a:solidFill>
              </a:rPr>
              <a:t> soil.</a:t>
            </a:r>
          </a:p>
        </p:txBody>
      </p:sp>
      <p:pic>
        <p:nvPicPr>
          <p:cNvPr id="6" name="Picture 2" descr="Chicago, Usa, America, United States, City, Skyscrapers">
            <a:extLst>
              <a:ext uri="{FF2B5EF4-FFF2-40B4-BE49-F238E27FC236}">
                <a16:creationId xmlns="" xmlns:a16="http://schemas.microsoft.com/office/drawing/2014/main" id="{C7A25C7E-2CBD-44C5-915F-DEC15D003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33600"/>
            <a:ext cx="3017520" cy="20116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Landscape, Mountains, Abendstimmung, Alpine, Reported">
            <a:extLst>
              <a:ext uri="{FF2B5EF4-FFF2-40B4-BE49-F238E27FC236}">
                <a16:creationId xmlns="" xmlns:a16="http://schemas.microsoft.com/office/drawing/2014/main" id="{676D9509-B7CC-47D9-A94F-70E98FF60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0"/>
            <a:ext cx="4063998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utumn, Fog, Forest, Tree Trunks, Away, Forest Path">
            <a:extLst>
              <a:ext uri="{FF2B5EF4-FFF2-40B4-BE49-F238E27FC236}">
                <a16:creationId xmlns="" xmlns:a16="http://schemas.microsoft.com/office/drawing/2014/main" id="{CE529941-F3A6-4661-9009-31B0EA071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572000"/>
            <a:ext cx="3251198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60CF21F-DDFF-4253-BF7F-990F7DFAA52E}"/>
              </a:ext>
            </a:extLst>
          </p:cNvPr>
          <p:cNvSpPr txBox="1"/>
          <p:nvPr/>
        </p:nvSpPr>
        <p:spPr>
          <a:xfrm>
            <a:off x="304800" y="115669"/>
            <a:ext cx="7772400" cy="646331"/>
          </a:xfrm>
          <a:prstGeom prst="octagon">
            <a:avLst>
              <a:gd name="adj" fmla="val 0"/>
            </a:avLst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3600" b="1" dirty="0" smtClean="0">
                <a:solidFill>
                  <a:schemeClr val="bg1">
                    <a:lumMod val="95000"/>
                  </a:schemeClr>
                </a:solidFill>
              </a:rPr>
              <a:t>VI. Answer </a:t>
            </a:r>
            <a:r>
              <a:rPr lang="en-IN" sz="3600" b="1" dirty="0">
                <a:solidFill>
                  <a:schemeClr val="bg1">
                    <a:lumMod val="95000"/>
                  </a:schemeClr>
                </a:solidFill>
              </a:rPr>
              <a:t>the following </a:t>
            </a:r>
            <a:r>
              <a:rPr lang="en-IN" sz="3600" b="1" dirty="0" smtClean="0">
                <a:solidFill>
                  <a:schemeClr val="bg1">
                    <a:lumMod val="95000"/>
                  </a:schemeClr>
                </a:solidFill>
              </a:rPr>
              <a:t>questions</a:t>
            </a: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043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46EA369-6AC6-4AE9-A296-B4DDE8496742}"/>
              </a:ext>
            </a:extLst>
          </p:cNvPr>
          <p:cNvSpPr/>
          <p:nvPr/>
        </p:nvSpPr>
        <p:spPr>
          <a:xfrm>
            <a:off x="768152" y="1268760"/>
            <a:ext cx="753764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460000"/>
                </a:solidFill>
              </a:rPr>
              <a:t>Organic </a:t>
            </a:r>
            <a:r>
              <a:rPr lang="en-US" sz="2400" b="1" dirty="0" err="1">
                <a:solidFill>
                  <a:srgbClr val="460000"/>
                </a:solidFill>
              </a:rPr>
              <a:t>fertilisers</a:t>
            </a:r>
            <a:r>
              <a:rPr lang="en-US" sz="2400" b="1" dirty="0">
                <a:solidFill>
                  <a:srgbClr val="460000"/>
                </a:solidFill>
              </a:rPr>
              <a:t> are commercially used for better cultivation.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460000"/>
                </a:solidFill>
              </a:rPr>
              <a:t>Soil is the basic raw material for building materials like brick, slabs and utensils made of sand and clay.</a:t>
            </a:r>
          </a:p>
        </p:txBody>
      </p:sp>
      <p:pic>
        <p:nvPicPr>
          <p:cNvPr id="4" name="Picture 2" descr="Soil, Hand, Farm, Garden, Fertilizer, Compost, Organic">
            <a:extLst>
              <a:ext uri="{FF2B5EF4-FFF2-40B4-BE49-F238E27FC236}">
                <a16:creationId xmlns="" xmlns:a16="http://schemas.microsoft.com/office/drawing/2014/main" id="{F6E9A372-0A2C-42A3-A1D4-C19E901A7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62927"/>
            <a:ext cx="3935073" cy="2615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ots, Planters, Warehouse, Sale, Mud, Containers">
            <a:extLst>
              <a:ext uri="{FF2B5EF4-FFF2-40B4-BE49-F238E27FC236}">
                <a16:creationId xmlns="" xmlns:a16="http://schemas.microsoft.com/office/drawing/2014/main" id="{A863E01B-F74C-40E9-B738-B897D853F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832" y="3365399"/>
            <a:ext cx="3480321" cy="26102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60CF21F-DDFF-4253-BF7F-990F7DFAA52E}"/>
              </a:ext>
            </a:extLst>
          </p:cNvPr>
          <p:cNvSpPr txBox="1"/>
          <p:nvPr/>
        </p:nvSpPr>
        <p:spPr>
          <a:xfrm>
            <a:off x="533400" y="115669"/>
            <a:ext cx="7467600" cy="646331"/>
          </a:xfrm>
          <a:prstGeom prst="octagon">
            <a:avLst>
              <a:gd name="adj" fmla="val 0"/>
            </a:avLst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3600" b="1" dirty="0" smtClean="0">
                <a:solidFill>
                  <a:schemeClr val="bg1">
                    <a:lumMod val="95000"/>
                  </a:schemeClr>
                </a:solidFill>
              </a:rPr>
              <a:t>Question 3 – Answer (Continued)</a:t>
            </a: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785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593B6C5-D728-442C-81EC-386C2449ED3C}"/>
              </a:ext>
            </a:extLst>
          </p:cNvPr>
          <p:cNvSpPr/>
          <p:nvPr/>
        </p:nvSpPr>
        <p:spPr>
          <a:xfrm>
            <a:off x="457200" y="1066800"/>
            <a:ext cx="518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4. What is meant by cattle farming?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01F4349-851A-4AA4-8826-2785771E3560}"/>
              </a:ext>
            </a:extLst>
          </p:cNvPr>
          <p:cNvSpPr/>
          <p:nvPr/>
        </p:nvSpPr>
        <p:spPr>
          <a:xfrm>
            <a:off x="474408" y="1651369"/>
            <a:ext cx="790759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460000"/>
                </a:solidFill>
              </a:rPr>
              <a:t>Answer: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460000"/>
                </a:solidFill>
              </a:rPr>
              <a:t>Cattle </a:t>
            </a:r>
            <a:r>
              <a:rPr lang="en-US" sz="2400" dirty="0">
                <a:solidFill>
                  <a:srgbClr val="460000"/>
                </a:solidFill>
              </a:rPr>
              <a:t>farming means the raising of cattle or cows and buffaloes from their birth up to the point when they become fully developed to produce food and milk for our use.</a:t>
            </a:r>
          </a:p>
        </p:txBody>
      </p:sp>
      <p:pic>
        <p:nvPicPr>
          <p:cNvPr id="6" name="Picture 2" descr="Cattle, Farming, Cows, Black, White, Patterns, Animals">
            <a:extLst>
              <a:ext uri="{FF2B5EF4-FFF2-40B4-BE49-F238E27FC236}">
                <a16:creationId xmlns="" xmlns:a16="http://schemas.microsoft.com/office/drawing/2014/main" id="{058E58C9-EA93-454C-8564-33C29C111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33800"/>
            <a:ext cx="4030823" cy="24688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arm animal wildlife horn rural cow cattle farming livestock mammal agriculture milk beef bull domestic ox milking rural area farm animals pack animal dairy cow cattle like mammal texas longhorn">
            <a:extLst>
              <a:ext uri="{FF2B5EF4-FFF2-40B4-BE49-F238E27FC236}">
                <a16:creationId xmlns="" xmlns:a16="http://schemas.microsoft.com/office/drawing/2014/main" id="{E6F535BE-01B6-42A6-809B-57D6330F9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071" y="3733800"/>
            <a:ext cx="3721929" cy="24688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60CF21F-DDFF-4253-BF7F-990F7DFAA52E}"/>
              </a:ext>
            </a:extLst>
          </p:cNvPr>
          <p:cNvSpPr txBox="1"/>
          <p:nvPr/>
        </p:nvSpPr>
        <p:spPr>
          <a:xfrm>
            <a:off x="304800" y="115669"/>
            <a:ext cx="7772400" cy="646331"/>
          </a:xfrm>
          <a:prstGeom prst="octagon">
            <a:avLst>
              <a:gd name="adj" fmla="val 0"/>
            </a:avLst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3600" b="1" dirty="0" smtClean="0">
                <a:solidFill>
                  <a:schemeClr val="bg1">
                    <a:lumMod val="95000"/>
                  </a:schemeClr>
                </a:solidFill>
              </a:rPr>
              <a:t>VI. Answer </a:t>
            </a:r>
            <a:r>
              <a:rPr lang="en-IN" sz="3600" b="1" dirty="0">
                <a:solidFill>
                  <a:schemeClr val="bg1">
                    <a:lumMod val="95000"/>
                  </a:schemeClr>
                </a:solidFill>
              </a:rPr>
              <a:t>the following </a:t>
            </a:r>
            <a:r>
              <a:rPr lang="en-IN" sz="3600" b="1" dirty="0" smtClean="0">
                <a:solidFill>
                  <a:schemeClr val="bg1">
                    <a:lumMod val="95000"/>
                  </a:schemeClr>
                </a:solidFill>
              </a:rPr>
              <a:t>questions</a:t>
            </a: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660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04325F5-5AE1-411E-8556-FD6773A3F85B}"/>
              </a:ext>
            </a:extLst>
          </p:cNvPr>
          <p:cNvSpPr txBox="1"/>
          <p:nvPr/>
        </p:nvSpPr>
        <p:spPr>
          <a:xfrm>
            <a:off x="1600200" y="115669"/>
            <a:ext cx="5754216" cy="646331"/>
          </a:xfrm>
          <a:prstGeom prst="octagon">
            <a:avLst>
              <a:gd name="adj" fmla="val 0"/>
            </a:avLst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</a:rPr>
              <a:t>VII. Say 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true or </a:t>
            </a: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</a:rPr>
              <a:t>false</a:t>
            </a: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E8B2092-F457-4D61-A4AC-865BC9377D18}"/>
              </a:ext>
            </a:extLst>
          </p:cNvPr>
          <p:cNvSpPr/>
          <p:nvPr/>
        </p:nvSpPr>
        <p:spPr>
          <a:xfrm>
            <a:off x="533400" y="1143000"/>
            <a:ext cx="5826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460000"/>
                </a:solidFill>
              </a:rPr>
              <a:t>1. Xanthium and Parthenium are not weeds.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588F766-BC57-4955-A618-B885BAF5252A}"/>
              </a:ext>
            </a:extLst>
          </p:cNvPr>
          <p:cNvSpPr/>
          <p:nvPr/>
        </p:nvSpPr>
        <p:spPr>
          <a:xfrm>
            <a:off x="609600" y="2936558"/>
            <a:ext cx="54133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460000"/>
                </a:solidFill>
              </a:rPr>
              <a:t>2. Weeds can be controlled by chemicals.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249B54E-5EDD-4BA2-BBB3-079D380B23FC}"/>
              </a:ext>
            </a:extLst>
          </p:cNvPr>
          <p:cNvSpPr/>
          <p:nvPr/>
        </p:nvSpPr>
        <p:spPr>
          <a:xfrm>
            <a:off x="611560" y="4038600"/>
            <a:ext cx="6398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0988" indent="-280988"/>
            <a:r>
              <a:rPr lang="en-US" sz="2400" b="1" dirty="0">
                <a:solidFill>
                  <a:srgbClr val="460000"/>
                </a:solidFill>
              </a:rPr>
              <a:t>3. In drip irrigation system the water is supplied using pipes to one or more central locations within the field.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B2B0351-EC41-4A1D-B280-6D6BE2876ED8}"/>
              </a:ext>
            </a:extLst>
          </p:cNvPr>
          <p:cNvSpPr txBox="1"/>
          <p:nvPr/>
        </p:nvSpPr>
        <p:spPr>
          <a:xfrm>
            <a:off x="6553200" y="1153180"/>
            <a:ext cx="12192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False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2B2D13E-5347-4FA7-AFE9-8D480A5F6524}"/>
              </a:ext>
            </a:extLst>
          </p:cNvPr>
          <p:cNvSpPr txBox="1"/>
          <p:nvPr/>
        </p:nvSpPr>
        <p:spPr>
          <a:xfrm>
            <a:off x="7086600" y="4343400"/>
            <a:ext cx="1295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False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D508229-BABC-40E4-9F11-FD294133958E}"/>
              </a:ext>
            </a:extLst>
          </p:cNvPr>
          <p:cNvSpPr txBox="1"/>
          <p:nvPr/>
        </p:nvSpPr>
        <p:spPr>
          <a:xfrm>
            <a:off x="6629400" y="2905780"/>
            <a:ext cx="12192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True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5D0F6AA-0F20-49F2-8D98-8323E326C1F4}"/>
              </a:ext>
            </a:extLst>
          </p:cNvPr>
          <p:cNvSpPr/>
          <p:nvPr/>
        </p:nvSpPr>
        <p:spPr>
          <a:xfrm>
            <a:off x="829604" y="1752600"/>
            <a:ext cx="7690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66"/>
                </a:solidFill>
              </a:rPr>
              <a:t>Xanthium and Parthenium are commonly known as weeds.</a:t>
            </a:r>
            <a:endParaRPr lang="en-IN" sz="2400" b="1" dirty="0">
              <a:solidFill>
                <a:srgbClr val="000066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D2055DE-B697-46FD-97BD-969F3CD6F724}"/>
              </a:ext>
            </a:extLst>
          </p:cNvPr>
          <p:cNvSpPr/>
          <p:nvPr/>
        </p:nvSpPr>
        <p:spPr>
          <a:xfrm>
            <a:off x="914401" y="5417403"/>
            <a:ext cx="716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66"/>
                </a:solidFill>
              </a:rPr>
              <a:t>In drip irrigation the water is supplied directly to the roots of the plants.</a:t>
            </a:r>
            <a:endParaRPr lang="en-IN" sz="24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821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  <p:bldP spid="11" grpId="0" animBg="1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65042A7-86AE-4679-A7D7-BBC5A136EF19}"/>
              </a:ext>
            </a:extLst>
          </p:cNvPr>
          <p:cNvSpPr txBox="1"/>
          <p:nvPr/>
        </p:nvSpPr>
        <p:spPr>
          <a:xfrm>
            <a:off x="1295400" y="139824"/>
            <a:ext cx="6400800" cy="646331"/>
          </a:xfrm>
          <a:prstGeom prst="octagon">
            <a:avLst>
              <a:gd name="adj" fmla="val 0"/>
            </a:avLst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3600" b="1" dirty="0" smtClean="0">
                <a:solidFill>
                  <a:schemeClr val="bg1">
                    <a:lumMod val="95000"/>
                  </a:schemeClr>
                </a:solidFill>
              </a:rPr>
              <a:t>I. Give </a:t>
            </a:r>
            <a:r>
              <a:rPr lang="en-IN" sz="3600" b="1" dirty="0">
                <a:solidFill>
                  <a:schemeClr val="bg1">
                    <a:lumMod val="95000"/>
                  </a:schemeClr>
                </a:solidFill>
              </a:rPr>
              <a:t>two examples for </a:t>
            </a:r>
            <a:r>
              <a:rPr lang="en-IN" sz="3600" b="1" dirty="0" smtClean="0">
                <a:solidFill>
                  <a:schemeClr val="bg1">
                    <a:lumMod val="95000"/>
                  </a:schemeClr>
                </a:solidFill>
              </a:rPr>
              <a:t>each</a:t>
            </a: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AE451F5-ABEC-4901-B8C0-24A896A50594}"/>
              </a:ext>
            </a:extLst>
          </p:cNvPr>
          <p:cNvSpPr/>
          <p:nvPr/>
        </p:nvSpPr>
        <p:spPr>
          <a:xfrm>
            <a:off x="457200" y="1325403"/>
            <a:ext cx="5791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arenR"/>
            </a:pPr>
            <a:r>
              <a:rPr lang="en-US" sz="2400" b="1" dirty="0"/>
              <a:t>Kharif </a:t>
            </a:r>
            <a:r>
              <a:rPr lang="en-US" sz="2400" b="1" dirty="0" smtClean="0"/>
              <a:t>crop  </a:t>
            </a:r>
            <a:r>
              <a:rPr lang="en-US" sz="2400" b="1" dirty="0"/>
              <a:t>_________________ </a:t>
            </a:r>
          </a:p>
          <a:p>
            <a:pPr marL="342900" indent="-342900">
              <a:buAutoNum type="alphaLcParenR"/>
            </a:pPr>
            <a:endParaRPr lang="en-US" sz="2400" b="1" dirty="0"/>
          </a:p>
          <a:p>
            <a:pPr marL="342900" indent="-342900">
              <a:buAutoNum type="alphaLcParenR"/>
            </a:pPr>
            <a:endParaRPr lang="en-US" sz="2400" b="1" dirty="0"/>
          </a:p>
          <a:p>
            <a:pPr marL="342900" indent="-342900">
              <a:buAutoNum type="alphaLcParenR"/>
            </a:pPr>
            <a:endParaRPr lang="en-US" sz="2400" b="1" dirty="0"/>
          </a:p>
          <a:p>
            <a:pPr marL="342900" indent="-342900">
              <a:buAutoNum type="alphaLcParenR"/>
            </a:pPr>
            <a:endParaRPr lang="en-US" sz="2400" b="1" dirty="0"/>
          </a:p>
          <a:p>
            <a:pPr marL="342900" indent="-342900">
              <a:buAutoNum type="alphaLcParenR"/>
            </a:pPr>
            <a:endParaRPr lang="en-US" sz="2400" b="1" dirty="0"/>
          </a:p>
          <a:p>
            <a:pPr marL="342900" indent="-342900"/>
            <a:endParaRPr lang="en-US" sz="2400" b="1" dirty="0" smtClean="0"/>
          </a:p>
          <a:p>
            <a:pPr marL="342900" indent="-342900"/>
            <a:endParaRPr lang="en-US" sz="2400" b="1" dirty="0"/>
          </a:p>
          <a:p>
            <a:pPr marL="457200" indent="-457200">
              <a:buFont typeface="+mj-lt"/>
              <a:buAutoNum type="alphaLcParenR" startAt="2"/>
            </a:pPr>
            <a:r>
              <a:rPr lang="en-US" sz="2400" b="1" dirty="0"/>
              <a:t>Rabi </a:t>
            </a:r>
            <a:r>
              <a:rPr lang="en-US" sz="2400" b="1" dirty="0" smtClean="0"/>
              <a:t>crop ________________</a:t>
            </a:r>
            <a:endParaRPr lang="en-IN" sz="24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4F2559E5-5B0D-4D70-AB93-2D816ECDDE54}"/>
              </a:ext>
            </a:extLst>
          </p:cNvPr>
          <p:cNvSpPr/>
          <p:nvPr/>
        </p:nvSpPr>
        <p:spPr>
          <a:xfrm>
            <a:off x="2573592" y="1219200"/>
            <a:ext cx="1981200" cy="5334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Tea, Maize</a:t>
            </a:r>
            <a:endParaRPr lang="en-IN" sz="2800" b="1" dirty="0">
              <a:solidFill>
                <a:srgbClr val="C0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E1C3ED3B-A766-46A4-8337-EE542114BC98}"/>
              </a:ext>
            </a:extLst>
          </p:cNvPr>
          <p:cNvSpPr/>
          <p:nvPr/>
        </p:nvSpPr>
        <p:spPr>
          <a:xfrm>
            <a:off x="2362200" y="4166921"/>
            <a:ext cx="2133600" cy="5427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Wheat, </a:t>
            </a:r>
            <a:r>
              <a:rPr lang="en-US" sz="2800" b="1" dirty="0" smtClean="0">
                <a:solidFill>
                  <a:srgbClr val="C00000"/>
                </a:solidFill>
              </a:rPr>
              <a:t>Oats</a:t>
            </a:r>
            <a:endParaRPr lang="en-IN" sz="28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Nature, Field, Farm, Outdoors, Grass, Leaf, Sky">
            <a:extLst>
              <a:ext uri="{FF2B5EF4-FFF2-40B4-BE49-F238E27FC236}">
                <a16:creationId xmlns="" xmlns:a16="http://schemas.microsoft.com/office/drawing/2014/main" id="{CFE79305-BB30-4619-B1FF-E026624BA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30400"/>
            <a:ext cx="2590800" cy="172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Wheat Field, Wheat, Cereals, Grain, Cornfield, Sunset">
            <a:extLst>
              <a:ext uri="{FF2B5EF4-FFF2-40B4-BE49-F238E27FC236}">
                <a16:creationId xmlns="" xmlns:a16="http://schemas.microsoft.com/office/drawing/2014/main" id="{874EE2FE-DA9C-4C57-98C6-8D04E5F1B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312" y="4824984"/>
            <a:ext cx="2304288" cy="1728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Oats, Cereals, Field, Food, Grain, Healthy, Nutrition">
            <a:extLst>
              <a:ext uri="{FF2B5EF4-FFF2-40B4-BE49-F238E27FC236}">
                <a16:creationId xmlns="" xmlns:a16="http://schemas.microsoft.com/office/drawing/2014/main" id="{F4F7D72E-FF40-4070-A5DF-A39794195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824984"/>
            <a:ext cx="2592325" cy="1728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group of corn&#10;&#10;Description automatically generated">
            <a:extLst>
              <a:ext uri="{FF2B5EF4-FFF2-40B4-BE49-F238E27FC236}">
                <a16:creationId xmlns="" xmlns:a16="http://schemas.microsoft.com/office/drawing/2014/main" id="{D7DD5CA2-AD0A-4086-A774-78DE459B93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930400"/>
            <a:ext cx="2302934" cy="172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49441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04325F5-5AE1-411E-8556-FD6773A3F85B}"/>
              </a:ext>
            </a:extLst>
          </p:cNvPr>
          <p:cNvSpPr txBox="1"/>
          <p:nvPr/>
        </p:nvSpPr>
        <p:spPr>
          <a:xfrm>
            <a:off x="1600200" y="115669"/>
            <a:ext cx="5754216" cy="646331"/>
          </a:xfrm>
          <a:prstGeom prst="octagon">
            <a:avLst>
              <a:gd name="adj" fmla="val 0"/>
            </a:avLst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</a:rPr>
              <a:t>VII. Say 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true or </a:t>
            </a: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</a:rPr>
              <a:t>false</a:t>
            </a: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A9B52B7-51AF-4F0D-96DB-D2CF3210E904}"/>
              </a:ext>
            </a:extLst>
          </p:cNvPr>
          <p:cNvSpPr/>
          <p:nvPr/>
        </p:nvSpPr>
        <p:spPr>
          <a:xfrm>
            <a:off x="762000" y="1455003"/>
            <a:ext cx="5562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8463" indent="-398463"/>
            <a:r>
              <a:rPr lang="en-US" sz="2400" b="1" dirty="0">
                <a:solidFill>
                  <a:srgbClr val="460000"/>
                </a:solidFill>
              </a:rPr>
              <a:t>4. Threshing is done with the help of a machine known as Combine.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A6B882B-4086-4BF8-98E7-37F0CF08E5A6}"/>
              </a:ext>
            </a:extLst>
          </p:cNvPr>
          <p:cNvSpPr/>
          <p:nvPr/>
        </p:nvSpPr>
        <p:spPr>
          <a:xfrm>
            <a:off x="836878" y="3496270"/>
            <a:ext cx="5868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460000"/>
                </a:solidFill>
              </a:rPr>
              <a:t>5. Sowing is the first step in crop production.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50CB44A-7C90-4D8A-9031-7437229DE50F}"/>
              </a:ext>
            </a:extLst>
          </p:cNvPr>
          <p:cNvSpPr txBox="1"/>
          <p:nvPr/>
        </p:nvSpPr>
        <p:spPr>
          <a:xfrm>
            <a:off x="6858000" y="3510915"/>
            <a:ext cx="13716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False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F3F277F-E105-4DCD-A47B-0696B4AC673F}"/>
              </a:ext>
            </a:extLst>
          </p:cNvPr>
          <p:cNvSpPr txBox="1"/>
          <p:nvPr/>
        </p:nvSpPr>
        <p:spPr>
          <a:xfrm>
            <a:off x="6850263" y="1607403"/>
            <a:ext cx="1379337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True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89B4FC99-C374-4F32-AC93-822ABAD64780}"/>
              </a:ext>
            </a:extLst>
          </p:cNvPr>
          <p:cNvSpPr/>
          <p:nvPr/>
        </p:nvSpPr>
        <p:spPr>
          <a:xfrm>
            <a:off x="1143001" y="4262735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66"/>
                </a:solidFill>
              </a:rPr>
              <a:t>Preparation of soil is the first step in crop production.</a:t>
            </a:r>
            <a:endParaRPr lang="en-IN" sz="24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821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2" grpId="0" animBg="1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MM Index</a:t>
            </a:r>
            <a:endParaRPr lang="en-IN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1773900"/>
              </p:ext>
            </p:extLst>
          </p:nvPr>
        </p:nvGraphicFramePr>
        <p:xfrm>
          <a:off x="457200" y="1143000"/>
          <a:ext cx="7772400" cy="4946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562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3862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Slide#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Thumbnail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Source and Attribution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517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hlinkClick r:id="rId2"/>
                        </a:rPr>
                        <a:t>https://pixabay.com/photos/wheat-field-wheat-cereals-grain-640960/</a:t>
                      </a:r>
                      <a:endParaRPr lang="en-IN" sz="1200" dirty="0" smtClean="0"/>
                    </a:p>
                    <a:p>
                      <a:r>
                        <a:rPr lang="en-IN" sz="1200" dirty="0" smtClean="0">
                          <a:hlinkClick r:id="rId3"/>
                        </a:rPr>
                        <a:t>https://pixabay.com/photos/oats-cereals-field-food-grain-3717095/</a:t>
                      </a:r>
                      <a:endParaRPr lang="en-IN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517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hlinkClick r:id="rId4"/>
                        </a:rPr>
                        <a:t>https://pixabay.com/photos/nature-field-farm-outdoors-grass-3130702/</a:t>
                      </a:r>
                      <a:endParaRPr lang="en-IN" sz="1200" dirty="0" smtClean="0"/>
                    </a:p>
                    <a:p>
                      <a:r>
                        <a:rPr lang="en-IN" sz="1200" dirty="0" smtClean="0"/>
                        <a:t>SSSVV gallery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862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https://commons.wikimedia.org/wiki/File:Plough.JPG – Public domain</a:t>
                      </a:r>
                    </a:p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862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https://kn.wikipedia.org/wiki/%E0%B2%9A%E0%B2%BF%E0%B2%A4%E0%B3%8D%E0%B2%B0:Men_sowing_seed_(3465701854).jpg – Public domain</a:t>
                      </a:r>
                    </a:p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862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5,7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https://www.flickr.com/photos/ruthanddave/499719425 – CC BY 2.0 - </a:t>
                      </a:r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 tooltip="Go to Ruth Hartnup's photostream"/>
                        </a:rPr>
                        <a:t>Ruth </a:t>
                      </a:r>
                      <a:r>
                        <a:rPr lang="en-US" sz="12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 tooltip="Go to Ruth Hartnup's photostream"/>
                        </a:rPr>
                        <a:t>Hartnup</a:t>
                      </a:r>
                      <a:r>
                        <a:rPr lang="en-US" sz="1200" dirty="0"/>
                        <a:t/>
                      </a:r>
                      <a:br>
                        <a:rPr lang="en-US" sz="1200" dirty="0"/>
                      </a:br>
                      <a:endParaRPr lang="en-US" sz="1200" dirty="0"/>
                    </a:p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862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https://www.pikist.com/free-photo-iybxk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3862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https://pixabay.com/en/earthworm-soil-dirt-macro-686593/ - CC0</a:t>
                      </a:r>
                    </a:p>
                    <a:p>
                      <a:endParaRPr lang="en-US" sz="1200" dirty="0"/>
                    </a:p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2" descr="File:Plough.JPG">
            <a:extLst>
              <a:ext uri="{FF2B5EF4-FFF2-40B4-BE49-F238E27FC236}">
                <a16:creationId xmlns="" xmlns:a16="http://schemas.microsoft.com/office/drawing/2014/main" id="{9BD86447-690A-4097-B5AA-2FA2469686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3578" b="19895"/>
          <a:stretch/>
        </p:blipFill>
        <p:spPr bwMode="auto">
          <a:xfrm>
            <a:off x="1524000" y="3079956"/>
            <a:ext cx="932670" cy="327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à²à²¿à²¤à³à²°:Men sowing seed (3465701854).jpg">
            <a:extLst>
              <a:ext uri="{FF2B5EF4-FFF2-40B4-BE49-F238E27FC236}">
                <a16:creationId xmlns="" xmlns:a16="http://schemas.microsoft.com/office/drawing/2014/main" id="{A286D077-D8EE-4339-8CE9-85624416B7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912" b="29027"/>
          <a:stretch/>
        </p:blipFill>
        <p:spPr bwMode="auto">
          <a:xfrm>
            <a:off x="1447800" y="3694476"/>
            <a:ext cx="981894" cy="356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weeding">
            <a:extLst>
              <a:ext uri="{FF2B5EF4-FFF2-40B4-BE49-F238E27FC236}">
                <a16:creationId xmlns="" xmlns:a16="http://schemas.microsoft.com/office/drawing/2014/main" id="{67E8F0C4-9DCD-424A-8770-EE04C6E05A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800" b="31829"/>
          <a:stretch/>
        </p:blipFill>
        <p:spPr bwMode="auto">
          <a:xfrm>
            <a:off x="1600200" y="4419600"/>
            <a:ext cx="755551" cy="302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arthworm, Soil, Dirt, Macro">
            <a:extLst>
              <a:ext uri="{FF2B5EF4-FFF2-40B4-BE49-F238E27FC236}">
                <a16:creationId xmlns="" xmlns:a16="http://schemas.microsoft.com/office/drawing/2014/main" id="{A366C660-0A71-4B73-A7F4-47FD5AD81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752600" y="5562600"/>
            <a:ext cx="394539" cy="388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Agriculture, Barley Field, Cereals, Combine Harvester, Harvest, Agricultural Machine, Harvester, Threshing, Cornfield, Agricultural, Harvest Vehicle">
            <a:extLst>
              <a:ext uri="{FF2B5EF4-FFF2-40B4-BE49-F238E27FC236}">
                <a16:creationId xmlns="" xmlns:a16="http://schemas.microsoft.com/office/drawing/2014/main" id="{51941847-8ED9-4D0B-99AF-8C7598B8D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075" y="4923661"/>
            <a:ext cx="685800" cy="385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Wheat Field, Wheat, Cereals, Grain, Cornfield, Sunset">
            <a:extLst>
              <a:ext uri="{FF2B5EF4-FFF2-40B4-BE49-F238E27FC236}">
                <a16:creationId xmlns="" xmlns:a16="http://schemas.microsoft.com/office/drawing/2014/main" id="{8C8A6AD4-29A6-4A1A-930C-C85A4A6A0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55799"/>
            <a:ext cx="346870" cy="2601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Oats, Cereals, Field, Food, Grain, Healthy, Nutrition">
            <a:extLst>
              <a:ext uri="{FF2B5EF4-FFF2-40B4-BE49-F238E27FC236}">
                <a16:creationId xmlns="" xmlns:a16="http://schemas.microsoft.com/office/drawing/2014/main" id="{F249EF59-8EFE-4EB7-8557-378BB8CE3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530" y="1952464"/>
            <a:ext cx="400235" cy="2668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Nature, Field, Farm, Outdoors, Grass, Leaf, Sky">
            <a:extLst>
              <a:ext uri="{FF2B5EF4-FFF2-40B4-BE49-F238E27FC236}">
                <a16:creationId xmlns="" xmlns:a16="http://schemas.microsoft.com/office/drawing/2014/main" id="{BF0D3FAD-E015-4D3A-A8EB-F094156DC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14600"/>
            <a:ext cx="411480" cy="274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group of corn&#10;&#10;Description automatically generated">
            <a:extLst>
              <a:ext uri="{FF2B5EF4-FFF2-40B4-BE49-F238E27FC236}">
                <a16:creationId xmlns="" xmlns:a16="http://schemas.microsoft.com/office/drawing/2014/main" id="{9EBA21C2-6AA5-4232-A5D3-AF67C0478B2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062" y="2514600"/>
            <a:ext cx="365760" cy="2743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828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MM Index</a:t>
            </a:r>
            <a:endParaRPr lang="en-IN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89984019"/>
              </p:ext>
            </p:extLst>
          </p:nvPr>
        </p:nvGraphicFramePr>
        <p:xfrm>
          <a:off x="457200" y="1066800"/>
          <a:ext cx="7696200" cy="5110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486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3862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Slide#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Thumbnail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Source and Attribution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862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https://www.publicdomainpictures.net/en/view-image.php?image=47464&amp;picture=wheat-crops</a:t>
                      </a:r>
                      <a:endParaRPr lang="en-IN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862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Original contribution – radhika.bala@gmail.com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https://openclipart.org/detail/243741/grass-layered</a:t>
                      </a:r>
                      <a:endParaRPr lang="en-I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862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Original contribution – radhika.bala@gmail.com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862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Original contribution – radhika.bala@gmail.com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862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https://commons.wikimedia.org/wiki/File:Irrigation2.jpg</a:t>
                      </a:r>
                    </a:p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3862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https://pxhere.com/en/photo/853517 – CC0</a:t>
                      </a:r>
                    </a:p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3862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linkClick r:id="rId3"/>
                        </a:rPr>
                        <a:t>https://pxhere.com/en/photo/384325 – CC0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Picture 5" descr="https://lh6.googleusercontent.com/B8quWT8GlrdkdnBvqLeVukgZRRa34HI-Wehd9BZkS8NNYJGWfYfMhcSqvk6j7SWZ2HYHR1z-4HabA7EeVVOWRCegXJ0fa80nGWTqphgoEeA3IfUWUDBaKfLi70K6FMi9gsmq5pky25S6px54SA">
            <a:extLst>
              <a:ext uri="{FF2B5EF4-FFF2-40B4-BE49-F238E27FC236}">
                <a16:creationId xmlns="" xmlns:a16="http://schemas.microsoft.com/office/drawing/2014/main" id="{F37FA1D2-7B51-4AE3-927C-9B0684A54563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2531808"/>
            <a:ext cx="433634" cy="34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s://lh3.googleusercontent.com/Kw75kiCYG9B-jefIJjHt-HhD3fl1FEXhsniZr77aGH_l1-qHZ4kFu0PBwrFNZp0AQyifsm5w1oCVDmFqQJHuuyl9vgRz0algcJoYTw75AP287xn3EbJaFyT2LxWIUiVCqBVoKkmikvzBeYhreg">
            <a:extLst>
              <a:ext uri="{FF2B5EF4-FFF2-40B4-BE49-F238E27FC236}">
                <a16:creationId xmlns="" xmlns:a16="http://schemas.microsoft.com/office/drawing/2014/main" id="{0450314A-F0DB-4FB1-9C2D-016311380249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3048000"/>
            <a:ext cx="523884" cy="468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s://lh4.googleusercontent.com/Ri6O1FTA6Wu5TKJxK4yIuDWr5tJscb2WP0gkXDm8RwRU5CjLe7KaeKDPgvqISn8Oem5PosOioThwSan6fxM6YzNKfEhwGaGK_Imd_S5tnzRcKv-5qdqQkVd9XD4mEtTVpEQzXsr8RrIRLQBMmg">
            <a:extLst>
              <a:ext uri="{FF2B5EF4-FFF2-40B4-BE49-F238E27FC236}">
                <a16:creationId xmlns="" xmlns:a16="http://schemas.microsoft.com/office/drawing/2014/main" id="{BA2BD8A7-8A4B-4715-88EC-681C90C6BDC0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36202" y="3733800"/>
            <a:ext cx="518016" cy="396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s://lh4.googleusercontent.com/JZImigEscTnBlra8n2qEf74gUBYhpcGXKr4ZbQGGt7trpDmAYUNeNwDDrf0gNpKY06vtse3Ejc4bttkMW2OsbZTTF1D09U9-abh9LM2G8Fe8ZjsiUOsRmnRhLw4XBl-HheSrPVwzNdfZAcKpMw">
            <a:extLst>
              <a:ext uri="{FF2B5EF4-FFF2-40B4-BE49-F238E27FC236}">
                <a16:creationId xmlns="" xmlns:a16="http://schemas.microsoft.com/office/drawing/2014/main" id="{BB15C839-5FCE-4B42-BF23-64AADD7FDC1B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0612" y="4343400"/>
            <a:ext cx="517610" cy="46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plant field farm wheat country food harvest produce crop autumn fresh agriculture rice farmer tour s flowering plant grass family land plant">
            <a:extLst>
              <a:ext uri="{FF2B5EF4-FFF2-40B4-BE49-F238E27FC236}">
                <a16:creationId xmlns="" xmlns:a16="http://schemas.microsoft.com/office/drawing/2014/main" id="{3734F611-23F9-43CE-A373-F7EAE6EB2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190" y="5105400"/>
            <a:ext cx="517610" cy="3105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landscape water grass field farm lawn meadow sunlight morning wind tool rural green scenery agriculture rainbow oregon salemarea irrigation irrigation system irrigation sprinkler">
            <a:extLst>
              <a:ext uri="{FF2B5EF4-FFF2-40B4-BE49-F238E27FC236}">
                <a16:creationId xmlns="" xmlns:a16="http://schemas.microsoft.com/office/drawing/2014/main" id="{DC5F3E8C-CD00-406A-BEE9-D189F207A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752" y="5674076"/>
            <a:ext cx="676916" cy="3266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Wheat Crops">
            <a:extLst>
              <a:ext uri="{FF2B5EF4-FFF2-40B4-BE49-F238E27FC236}">
                <a16:creationId xmlns="" xmlns:a16="http://schemas.microsoft.com/office/drawing/2014/main" id="{5294E774-953F-4BD8-85BF-30252418C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28800"/>
            <a:ext cx="381000" cy="428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9946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MM Index</a:t>
            </a:r>
            <a:endParaRPr lang="en-IN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1363708"/>
              </p:ext>
            </p:extLst>
          </p:nvPr>
        </p:nvGraphicFramePr>
        <p:xfrm>
          <a:off x="457200" y="1397001"/>
          <a:ext cx="8229600" cy="4470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19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3862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Slide#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Thumbnail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Source and Attribution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862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https://pixabay.com/photos/tractor-grain-mixer-rural-farm-385681/ - CC0</a:t>
                      </a:r>
                    </a:p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862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https://pixabay.com/photos/equipment-outdoors-dirt-dig-2047314/ - CC0</a:t>
                      </a:r>
                    </a:p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862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https://pixabay.com/photos/orchard-apple-apples-fruit-green-1872997/ - CC0</a:t>
                      </a:r>
                    </a:p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862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https://pixabay.com/photos/chicago-usa-america-united-states-690364/ - CC0</a:t>
                      </a:r>
                    </a:p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3862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https://pixabay.com/photos/landscape-mountains-abendstimmung-640617/ - CC0</a:t>
                      </a:r>
                    </a:p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3862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https://pixabay.com/photos/autumn-fog-forest-tree-trunks-away-3193305/ - CC0</a:t>
                      </a:r>
                    </a:p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Picture 6" descr="Tractor, Grain Mixer, Rural, Farm, Country, Countryside">
            <a:extLst>
              <a:ext uri="{FF2B5EF4-FFF2-40B4-BE49-F238E27FC236}">
                <a16:creationId xmlns="" xmlns:a16="http://schemas.microsoft.com/office/drawing/2014/main" id="{F23DA774-8045-45B3-9A40-5CE3AA9A1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05050"/>
            <a:ext cx="579935" cy="4349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quipment, Outdoors, Dirt, Dig, Farming, Garden, Nature">
            <a:extLst>
              <a:ext uri="{FF2B5EF4-FFF2-40B4-BE49-F238E27FC236}">
                <a16:creationId xmlns="" xmlns:a16="http://schemas.microsoft.com/office/drawing/2014/main" id="{D0A3C59B-DEEE-4538-9B5B-CF1F08E52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159" y="2778964"/>
            <a:ext cx="457134" cy="302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Orchard, Apple, Apples, Fruit, Green, Nature, Tree">
            <a:extLst>
              <a:ext uri="{FF2B5EF4-FFF2-40B4-BE49-F238E27FC236}">
                <a16:creationId xmlns="" xmlns:a16="http://schemas.microsoft.com/office/drawing/2014/main" id="{B8CEE587-607C-44E4-9EA8-1DE35C78D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12282"/>
            <a:ext cx="450245" cy="300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hicago, Usa, America, United States, City, Skyscrapers">
            <a:extLst>
              <a:ext uri="{FF2B5EF4-FFF2-40B4-BE49-F238E27FC236}">
                <a16:creationId xmlns="" xmlns:a16="http://schemas.microsoft.com/office/drawing/2014/main" id="{1D0FC781-FA36-4888-BA0C-6A28ED705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56" y="4155237"/>
            <a:ext cx="488289" cy="3255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Landscape, Mountains, Abendstimmung, Alpine, Reported">
            <a:extLst>
              <a:ext uri="{FF2B5EF4-FFF2-40B4-BE49-F238E27FC236}">
                <a16:creationId xmlns="" xmlns:a16="http://schemas.microsoft.com/office/drawing/2014/main" id="{6192C1E8-5F8D-4462-9FAC-1E043E4CA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888" y="4809631"/>
            <a:ext cx="497060" cy="223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Autumn, Fog, Forest, Tree Trunks, Away, Forest Path">
            <a:extLst>
              <a:ext uri="{FF2B5EF4-FFF2-40B4-BE49-F238E27FC236}">
                <a16:creationId xmlns="" xmlns:a16="http://schemas.microsoft.com/office/drawing/2014/main" id="{8DDE93D5-8A75-4710-AF09-6D597A691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56" y="5364497"/>
            <a:ext cx="482592" cy="271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1221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MM Index</a:t>
            </a:r>
            <a:endParaRPr lang="en-IN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06569304"/>
              </p:ext>
            </p:extLst>
          </p:nvPr>
        </p:nvGraphicFramePr>
        <p:xfrm>
          <a:off x="457200" y="1397001"/>
          <a:ext cx="8229600" cy="3193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19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3862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Slide#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Thumbnail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Source and Attribution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862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https://pixabay.com/photos/soil-hand-farm-garden-fertilizer-766281/ - CC0</a:t>
                      </a:r>
                    </a:p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862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https://pixabay.com/photos/pots-planters-warehouse-sale-mud-221317/ - CC0</a:t>
                      </a:r>
                    </a:p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862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https://pixabay.com/photos/cattle-farming-cows-black-white-13384/ - CC0</a:t>
                      </a:r>
                    </a:p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862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https://pxhere.com/en/photo/854380 – CC0</a:t>
                      </a:r>
                    </a:p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2" descr="Soil, Hand, Farm, Garden, Fertilizer, Compost, Organic">
            <a:extLst>
              <a:ext uri="{FF2B5EF4-FFF2-40B4-BE49-F238E27FC236}">
                <a16:creationId xmlns="" xmlns:a16="http://schemas.microsoft.com/office/drawing/2014/main" id="{3C37E42B-4934-4D1A-B535-5DA032D0B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87812"/>
            <a:ext cx="734111" cy="4521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Pots, Planters, Warehouse, Sale, Mud, Containers">
            <a:extLst>
              <a:ext uri="{FF2B5EF4-FFF2-40B4-BE49-F238E27FC236}">
                <a16:creationId xmlns="" xmlns:a16="http://schemas.microsoft.com/office/drawing/2014/main" id="{C24A9651-FC97-4E95-9803-20B091CD7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914" y="2741036"/>
            <a:ext cx="674888" cy="4691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attle, Farming, Cows, Black, White, Patterns, Animals">
            <a:extLst>
              <a:ext uri="{FF2B5EF4-FFF2-40B4-BE49-F238E27FC236}">
                <a16:creationId xmlns="" xmlns:a16="http://schemas.microsoft.com/office/drawing/2014/main" id="{5C9BA132-7669-46F0-ADFF-21AC60065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451189"/>
            <a:ext cx="515565" cy="3157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farm animal wildlife horn rural cow cattle farming livestock mammal agriculture milk beef bull domestic ox milking rural area farm animals pack animal dairy cow cattle like mammal texas longhorn">
            <a:extLst>
              <a:ext uri="{FF2B5EF4-FFF2-40B4-BE49-F238E27FC236}">
                <a16:creationId xmlns="" xmlns:a16="http://schemas.microsoft.com/office/drawing/2014/main" id="{6795942C-4436-49EE-A51A-A67BD0784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187" y="4053039"/>
            <a:ext cx="532117" cy="3529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7463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6A720A6-0A8C-4E05-BCC5-7A1C95309E56}"/>
              </a:ext>
            </a:extLst>
          </p:cNvPr>
          <p:cNvSpPr txBox="1"/>
          <p:nvPr/>
        </p:nvSpPr>
        <p:spPr>
          <a:xfrm>
            <a:off x="214282" y="1139363"/>
            <a:ext cx="8715436" cy="976320"/>
          </a:xfrm>
          <a:prstGeom prst="bevel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marL="190500" indent="-190500" algn="ctr"/>
            <a:r>
              <a:rPr lang="en-IN" sz="3200" b="1" dirty="0" smtClean="0">
                <a:solidFill>
                  <a:schemeClr val="bg1"/>
                </a:solidFill>
              </a:rPr>
              <a:t>a) Preparation </a:t>
            </a:r>
            <a:r>
              <a:rPr lang="en-IN" sz="3200" b="1" dirty="0">
                <a:solidFill>
                  <a:schemeClr val="bg1"/>
                </a:solidFill>
              </a:rPr>
              <a:t>of soil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B750B53-43E3-4914-B59E-1D73480567B8}"/>
              </a:ext>
            </a:extLst>
          </p:cNvPr>
          <p:cNvSpPr/>
          <p:nvPr/>
        </p:nvSpPr>
        <p:spPr>
          <a:xfrm>
            <a:off x="214282" y="1119064"/>
            <a:ext cx="8715436" cy="482453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EBAE84F-27DE-429D-974E-29B76EDB10FA}"/>
              </a:ext>
            </a:extLst>
          </p:cNvPr>
          <p:cNvSpPr/>
          <p:nvPr/>
        </p:nvSpPr>
        <p:spPr>
          <a:xfrm>
            <a:off x="467544" y="2186675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indent="-20638"/>
            <a:r>
              <a:rPr lang="en-IN" sz="2400" b="1" dirty="0">
                <a:solidFill>
                  <a:srgbClr val="663300"/>
                </a:solidFill>
              </a:rPr>
              <a:t>This is the first step in growing crops. The soil is turned and loosened so that the soil is well aerated and all the nutrients are mixed properly.</a:t>
            </a:r>
          </a:p>
        </p:txBody>
      </p:sp>
      <p:pic>
        <p:nvPicPr>
          <p:cNvPr id="6" name="Picture 2" descr="File:Plough.JPG">
            <a:extLst>
              <a:ext uri="{FF2B5EF4-FFF2-40B4-BE49-F238E27FC236}">
                <a16:creationId xmlns="" xmlns:a16="http://schemas.microsoft.com/office/drawing/2014/main" id="{98EDBAB6-8FD2-4DF6-8475-9FA702FA35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3578" b="19895"/>
          <a:stretch/>
        </p:blipFill>
        <p:spPr bwMode="auto">
          <a:xfrm>
            <a:off x="1187623" y="3385804"/>
            <a:ext cx="7165801" cy="2515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115669"/>
            <a:ext cx="7793159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IN" sz="3600" b="1" dirty="0" smtClean="0">
                <a:solidFill>
                  <a:schemeClr val="bg1">
                    <a:lumMod val="95000"/>
                  </a:schemeClr>
                </a:solidFill>
              </a:rPr>
              <a:t>II. Write a paragraph in your own words</a:t>
            </a:r>
            <a:endParaRPr lang="en-US" sz="36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25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B97B36D-8853-4892-BCFF-7172D95FDC42}"/>
              </a:ext>
            </a:extLst>
          </p:cNvPr>
          <p:cNvSpPr txBox="1"/>
          <p:nvPr/>
        </p:nvSpPr>
        <p:spPr>
          <a:xfrm>
            <a:off x="214282" y="1391899"/>
            <a:ext cx="8715436" cy="976320"/>
          </a:xfrm>
          <a:prstGeom prst="bevel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marL="190500" indent="-190500" algn="ctr"/>
            <a:r>
              <a:rPr lang="en-IN" sz="3200" b="1" dirty="0" smtClean="0">
                <a:solidFill>
                  <a:schemeClr val="bg1"/>
                </a:solidFill>
              </a:rPr>
              <a:t>b) Sowing</a:t>
            </a:r>
            <a:endParaRPr lang="en-IN" sz="3200" b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F7BD005-7926-4046-9D2F-F12AEEA49411}"/>
              </a:ext>
            </a:extLst>
          </p:cNvPr>
          <p:cNvSpPr/>
          <p:nvPr/>
        </p:nvSpPr>
        <p:spPr>
          <a:xfrm>
            <a:off x="214282" y="1371600"/>
            <a:ext cx="8715436" cy="450059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85C6713-A680-4F1D-90B9-8FEF0E761B42}"/>
              </a:ext>
            </a:extLst>
          </p:cNvPr>
          <p:cNvSpPr/>
          <p:nvPr/>
        </p:nvSpPr>
        <p:spPr>
          <a:xfrm>
            <a:off x="467544" y="2509478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indent="-20638" algn="ctr"/>
            <a:r>
              <a:rPr lang="en-IN" sz="2400" b="1" dirty="0"/>
              <a:t>Scattering of seeds is called sowing.</a:t>
            </a:r>
          </a:p>
        </p:txBody>
      </p:sp>
      <p:pic>
        <p:nvPicPr>
          <p:cNvPr id="5" name="Picture 2" descr="à²à²¿à²¤à³à²°:Men sowing seed (3465701854).jpg">
            <a:extLst>
              <a:ext uri="{FF2B5EF4-FFF2-40B4-BE49-F238E27FC236}">
                <a16:creationId xmlns="" xmlns:a16="http://schemas.microsoft.com/office/drawing/2014/main" id="{2EA8C64E-E85F-49DF-94CA-02F55708E4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912" b="29027"/>
          <a:stretch/>
        </p:blipFill>
        <p:spPr bwMode="auto">
          <a:xfrm>
            <a:off x="770706" y="3063056"/>
            <a:ext cx="7602588" cy="27587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115669"/>
            <a:ext cx="7793159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IN" sz="3600" b="1" dirty="0" smtClean="0">
                <a:solidFill>
                  <a:schemeClr val="bg1">
                    <a:lumMod val="95000"/>
                  </a:schemeClr>
                </a:solidFill>
              </a:rPr>
              <a:t>II. Write a paragraph in your own words</a:t>
            </a:r>
            <a:endParaRPr lang="en-US" sz="36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928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3D55F26-D880-480F-B236-27E7C4581D62}"/>
              </a:ext>
            </a:extLst>
          </p:cNvPr>
          <p:cNvSpPr txBox="1"/>
          <p:nvPr/>
        </p:nvSpPr>
        <p:spPr>
          <a:xfrm>
            <a:off x="214282" y="1239499"/>
            <a:ext cx="8715436" cy="976320"/>
          </a:xfrm>
          <a:prstGeom prst="bevel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marL="190500" indent="-190500" algn="ctr"/>
            <a:r>
              <a:rPr lang="en-IN" sz="3200" b="1" dirty="0" smtClean="0">
                <a:solidFill>
                  <a:schemeClr val="bg1"/>
                </a:solidFill>
              </a:rPr>
              <a:t>c) Weeding</a:t>
            </a:r>
            <a:endParaRPr lang="en-IN" sz="3200" b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B745C00-CCEE-4B52-A009-C14CD053A254}"/>
              </a:ext>
            </a:extLst>
          </p:cNvPr>
          <p:cNvSpPr/>
          <p:nvPr/>
        </p:nvSpPr>
        <p:spPr>
          <a:xfrm>
            <a:off x="214282" y="1219200"/>
            <a:ext cx="8715436" cy="48006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F66BF6C-44B8-4338-B361-270B8034C7F4}"/>
              </a:ext>
            </a:extLst>
          </p:cNvPr>
          <p:cNvSpPr/>
          <p:nvPr/>
        </p:nvSpPr>
        <p:spPr>
          <a:xfrm>
            <a:off x="467544" y="2213062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indent="-20638" algn="ctr"/>
            <a:r>
              <a:rPr lang="en-IN" sz="2400" b="1" dirty="0">
                <a:solidFill>
                  <a:srgbClr val="006600"/>
                </a:solidFill>
              </a:rPr>
              <a:t>Removal of unwanted plants is called weeding.</a:t>
            </a:r>
          </a:p>
        </p:txBody>
      </p:sp>
      <p:pic>
        <p:nvPicPr>
          <p:cNvPr id="5" name="Picture 2" descr="Image result for weeding">
            <a:extLst>
              <a:ext uri="{FF2B5EF4-FFF2-40B4-BE49-F238E27FC236}">
                <a16:creationId xmlns="" xmlns:a16="http://schemas.microsoft.com/office/drawing/2014/main" id="{8B11A8A5-371F-4267-BC3C-98185BEF7E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800" b="31829"/>
          <a:stretch/>
        </p:blipFill>
        <p:spPr bwMode="auto">
          <a:xfrm>
            <a:off x="948991" y="2804186"/>
            <a:ext cx="7246018" cy="31713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115669"/>
            <a:ext cx="7793159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IN" sz="3600" b="1" dirty="0" smtClean="0">
                <a:solidFill>
                  <a:schemeClr val="bg1">
                    <a:lumMod val="95000"/>
                  </a:schemeClr>
                </a:solidFill>
              </a:rPr>
              <a:t>II. Write a paragraph in your own words</a:t>
            </a:r>
            <a:endParaRPr lang="en-US" sz="36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281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D0E6408-A755-4FBB-AC7E-111334A00E08}"/>
              </a:ext>
            </a:extLst>
          </p:cNvPr>
          <p:cNvSpPr txBox="1"/>
          <p:nvPr/>
        </p:nvSpPr>
        <p:spPr>
          <a:xfrm>
            <a:off x="214282" y="1391899"/>
            <a:ext cx="8715436" cy="976320"/>
          </a:xfrm>
          <a:prstGeom prst="bevel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marL="190500" indent="-190500" algn="ctr"/>
            <a:r>
              <a:rPr lang="en-IN" sz="3200" b="1" dirty="0" smtClean="0">
                <a:solidFill>
                  <a:schemeClr val="bg1"/>
                </a:solidFill>
              </a:rPr>
              <a:t>d) Threshing</a:t>
            </a:r>
            <a:endParaRPr lang="en-IN" sz="3200" b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7AE5AF9-5C78-436D-A71F-64BC9FF98761}"/>
              </a:ext>
            </a:extLst>
          </p:cNvPr>
          <p:cNvSpPr/>
          <p:nvPr/>
        </p:nvSpPr>
        <p:spPr>
          <a:xfrm>
            <a:off x="214282" y="1371600"/>
            <a:ext cx="8715436" cy="450059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B5381E7-008E-413F-B00D-E51A48A6322C}"/>
              </a:ext>
            </a:extLst>
          </p:cNvPr>
          <p:cNvSpPr/>
          <p:nvPr/>
        </p:nvSpPr>
        <p:spPr>
          <a:xfrm>
            <a:off x="467544" y="2510135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indent="-20638" algn="ctr"/>
            <a:r>
              <a:rPr lang="en-IN" sz="2400" b="1" dirty="0">
                <a:solidFill>
                  <a:srgbClr val="002060"/>
                </a:solidFill>
              </a:rPr>
              <a:t>Separating grains from the straw is called threshing.</a:t>
            </a:r>
          </a:p>
        </p:txBody>
      </p:sp>
      <p:pic>
        <p:nvPicPr>
          <p:cNvPr id="1026" name="Picture 2" descr="Agriculture, Barley Field, Cereals, Combine Harvester, Harvest, Agricultural Machine, Harvester, Threshing, Cornfield, Agricultural, Harvest Vehicle">
            <a:extLst>
              <a:ext uri="{FF2B5EF4-FFF2-40B4-BE49-F238E27FC236}">
                <a16:creationId xmlns="" xmlns:a16="http://schemas.microsoft.com/office/drawing/2014/main" id="{85232FD6-DB61-4EEB-B8E4-0B39E63E7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62312"/>
            <a:ext cx="4495800" cy="2528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115669"/>
            <a:ext cx="7793159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IN" sz="3600" b="1" dirty="0" smtClean="0">
                <a:solidFill>
                  <a:schemeClr val="bg1">
                    <a:lumMod val="95000"/>
                  </a:schemeClr>
                </a:solidFill>
              </a:rPr>
              <a:t>II. Write a paragraph in your own words</a:t>
            </a:r>
            <a:endParaRPr lang="en-US" sz="36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288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B5282B2-49BB-404A-BB68-C3EEA4DB0088}"/>
              </a:ext>
            </a:extLst>
          </p:cNvPr>
          <p:cNvSpPr txBox="1"/>
          <p:nvPr/>
        </p:nvSpPr>
        <p:spPr>
          <a:xfrm>
            <a:off x="2133600" y="115669"/>
            <a:ext cx="4953000" cy="646331"/>
          </a:xfrm>
          <a:prstGeom prst="octagon">
            <a:avLst>
              <a:gd name="adj" fmla="val 0"/>
            </a:avLst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3600" b="1" dirty="0" smtClean="0">
                <a:solidFill>
                  <a:schemeClr val="bg1">
                    <a:lumMod val="95000"/>
                  </a:schemeClr>
                </a:solidFill>
              </a:rPr>
              <a:t>III. Fill </a:t>
            </a:r>
            <a:r>
              <a:rPr lang="en-IN" sz="3600" b="1" dirty="0">
                <a:solidFill>
                  <a:schemeClr val="bg1">
                    <a:lumMod val="95000"/>
                  </a:schemeClr>
                </a:solidFill>
              </a:rPr>
              <a:t>in the blanks </a:t>
            </a: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Bevel 16">
            <a:extLst>
              <a:ext uri="{FF2B5EF4-FFF2-40B4-BE49-F238E27FC236}">
                <a16:creationId xmlns="" xmlns:a16="http://schemas.microsoft.com/office/drawing/2014/main" id="{4770F6B7-7299-45FA-91EA-FE63485469F0}"/>
              </a:ext>
            </a:extLst>
          </p:cNvPr>
          <p:cNvSpPr/>
          <p:nvPr/>
        </p:nvSpPr>
        <p:spPr>
          <a:xfrm>
            <a:off x="428596" y="1075664"/>
            <a:ext cx="428628" cy="1260305"/>
          </a:xfrm>
          <a:prstGeom prst="bevel">
            <a:avLst/>
          </a:prstGeom>
          <a:solidFill>
            <a:srgbClr val="8B3331"/>
          </a:solidFill>
          <a:ln>
            <a:solidFill>
              <a:srgbClr val="8B33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/>
              <a:t>1</a:t>
            </a:r>
          </a:p>
        </p:txBody>
      </p:sp>
      <p:sp>
        <p:nvSpPr>
          <p:cNvPr id="4" name="Bevel 19">
            <a:extLst>
              <a:ext uri="{FF2B5EF4-FFF2-40B4-BE49-F238E27FC236}">
                <a16:creationId xmlns="" xmlns:a16="http://schemas.microsoft.com/office/drawing/2014/main" id="{B7FEE1DF-9D7F-4229-85A1-56F7C2A27061}"/>
              </a:ext>
            </a:extLst>
          </p:cNvPr>
          <p:cNvSpPr/>
          <p:nvPr/>
        </p:nvSpPr>
        <p:spPr>
          <a:xfrm>
            <a:off x="857224" y="990600"/>
            <a:ext cx="4146824" cy="1385560"/>
          </a:xfrm>
          <a:prstGeom prst="bevel">
            <a:avLst/>
          </a:prstGeom>
          <a:solidFill>
            <a:srgbClr val="D07C7A"/>
          </a:solidFill>
          <a:ln>
            <a:solidFill>
              <a:srgbClr val="B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400" b="1" dirty="0">
                <a:solidFill>
                  <a:schemeClr val="tx1"/>
                </a:solidFill>
              </a:rPr>
              <a:t>Earthworms are known as ______________ because of their burrowing habits.</a:t>
            </a:r>
          </a:p>
        </p:txBody>
      </p:sp>
      <p:sp>
        <p:nvSpPr>
          <p:cNvPr id="5" name="Bevel 40">
            <a:extLst>
              <a:ext uri="{FF2B5EF4-FFF2-40B4-BE49-F238E27FC236}">
                <a16:creationId xmlns="" xmlns:a16="http://schemas.microsoft.com/office/drawing/2014/main" id="{313F6CF4-CB62-4C62-A6EA-44B9AFC312E0}"/>
              </a:ext>
            </a:extLst>
          </p:cNvPr>
          <p:cNvSpPr/>
          <p:nvPr/>
        </p:nvSpPr>
        <p:spPr>
          <a:xfrm>
            <a:off x="428596" y="2891529"/>
            <a:ext cx="428628" cy="1260305"/>
          </a:xfrm>
          <a:prstGeom prst="bevel">
            <a:avLst/>
          </a:prstGeom>
          <a:solidFill>
            <a:srgbClr val="8B3331"/>
          </a:solidFill>
          <a:ln>
            <a:solidFill>
              <a:srgbClr val="8B33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/>
              <a:t>2</a:t>
            </a:r>
          </a:p>
        </p:txBody>
      </p:sp>
      <p:sp>
        <p:nvSpPr>
          <p:cNvPr id="6" name="Bevel 41">
            <a:extLst>
              <a:ext uri="{FF2B5EF4-FFF2-40B4-BE49-F238E27FC236}">
                <a16:creationId xmlns="" xmlns:a16="http://schemas.microsoft.com/office/drawing/2014/main" id="{72A4D89E-0CED-4F8F-93F7-3599643B8C9C}"/>
              </a:ext>
            </a:extLst>
          </p:cNvPr>
          <p:cNvSpPr/>
          <p:nvPr/>
        </p:nvSpPr>
        <p:spPr>
          <a:xfrm>
            <a:off x="857224" y="2848997"/>
            <a:ext cx="4146824" cy="1385560"/>
          </a:xfrm>
          <a:prstGeom prst="bevel">
            <a:avLst/>
          </a:prstGeom>
          <a:solidFill>
            <a:srgbClr val="D07C7A"/>
          </a:solidFill>
          <a:ln>
            <a:solidFill>
              <a:srgbClr val="B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400" b="1" dirty="0" err="1">
                <a:solidFill>
                  <a:schemeClr val="tx1"/>
                </a:solidFill>
              </a:rPr>
              <a:t>Kharif</a:t>
            </a:r>
            <a:r>
              <a:rPr lang="en-IN" sz="2400" b="1" dirty="0">
                <a:solidFill>
                  <a:schemeClr val="tx1"/>
                </a:solidFill>
              </a:rPr>
              <a:t> crops are grown in </a:t>
            </a:r>
            <a:r>
              <a:rPr lang="en-IN" sz="2400" b="1" dirty="0" smtClean="0">
                <a:solidFill>
                  <a:schemeClr val="tx1"/>
                </a:solidFill>
              </a:rPr>
              <a:t>__________ </a:t>
            </a:r>
            <a:r>
              <a:rPr lang="en-IN" sz="2400" b="1" dirty="0">
                <a:solidFill>
                  <a:schemeClr val="tx1"/>
                </a:solidFill>
              </a:rPr>
              <a:t>season.</a:t>
            </a:r>
          </a:p>
        </p:txBody>
      </p:sp>
      <p:sp>
        <p:nvSpPr>
          <p:cNvPr id="7" name="Bevel 43">
            <a:extLst>
              <a:ext uri="{FF2B5EF4-FFF2-40B4-BE49-F238E27FC236}">
                <a16:creationId xmlns="" xmlns:a16="http://schemas.microsoft.com/office/drawing/2014/main" id="{B0AC3E08-6C1D-4676-85C0-6C5D97FB29B7}"/>
              </a:ext>
            </a:extLst>
          </p:cNvPr>
          <p:cNvSpPr/>
          <p:nvPr/>
        </p:nvSpPr>
        <p:spPr>
          <a:xfrm>
            <a:off x="413356" y="4785361"/>
            <a:ext cx="428628" cy="1260305"/>
          </a:xfrm>
          <a:prstGeom prst="bevel">
            <a:avLst/>
          </a:prstGeom>
          <a:solidFill>
            <a:srgbClr val="8B3331"/>
          </a:solidFill>
          <a:ln>
            <a:solidFill>
              <a:srgbClr val="8B33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/>
              <a:t>3</a:t>
            </a:r>
          </a:p>
        </p:txBody>
      </p:sp>
      <p:sp>
        <p:nvSpPr>
          <p:cNvPr id="8" name="Bevel 44">
            <a:extLst>
              <a:ext uri="{FF2B5EF4-FFF2-40B4-BE49-F238E27FC236}">
                <a16:creationId xmlns="" xmlns:a16="http://schemas.microsoft.com/office/drawing/2014/main" id="{D2B5E1C6-7034-4BED-9AF0-5C2FCEEA6C7F}"/>
              </a:ext>
            </a:extLst>
          </p:cNvPr>
          <p:cNvSpPr/>
          <p:nvPr/>
        </p:nvSpPr>
        <p:spPr>
          <a:xfrm>
            <a:off x="860272" y="4724012"/>
            <a:ext cx="4146824" cy="1385560"/>
          </a:xfrm>
          <a:prstGeom prst="bevel">
            <a:avLst/>
          </a:prstGeom>
          <a:solidFill>
            <a:srgbClr val="D07C7A"/>
          </a:solidFill>
          <a:ln>
            <a:solidFill>
              <a:srgbClr val="B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400" b="1" dirty="0" smtClean="0">
                <a:solidFill>
                  <a:schemeClr val="tx1"/>
                </a:solidFill>
              </a:rPr>
              <a:t>____________ </a:t>
            </a:r>
            <a:r>
              <a:rPr lang="en-IN" sz="2400" b="1" dirty="0">
                <a:solidFill>
                  <a:schemeClr val="tx1"/>
                </a:solidFill>
              </a:rPr>
              <a:t>compete with the main crops for nutrients.</a:t>
            </a:r>
          </a:p>
        </p:txBody>
      </p:sp>
      <p:sp>
        <p:nvSpPr>
          <p:cNvPr id="9" name="Can 45">
            <a:extLst>
              <a:ext uri="{FF2B5EF4-FFF2-40B4-BE49-F238E27FC236}">
                <a16:creationId xmlns="" xmlns:a16="http://schemas.microsoft.com/office/drawing/2014/main" id="{2EDB69EF-90B3-4996-BD61-E8ACF9A6EC42}"/>
              </a:ext>
            </a:extLst>
          </p:cNvPr>
          <p:cNvSpPr/>
          <p:nvPr/>
        </p:nvSpPr>
        <p:spPr>
          <a:xfrm>
            <a:off x="7143768" y="1075664"/>
            <a:ext cx="1643074" cy="1260305"/>
          </a:xfrm>
          <a:prstGeom prst="can">
            <a:avLst/>
          </a:prstGeom>
          <a:solidFill>
            <a:srgbClr val="D07C7A"/>
          </a:solidFill>
          <a:ln>
            <a:solidFill>
              <a:srgbClr val="B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</a:rPr>
              <a:t>1. Farmers’ friend</a:t>
            </a:r>
          </a:p>
        </p:txBody>
      </p:sp>
      <p:sp>
        <p:nvSpPr>
          <p:cNvPr id="10" name="Can 46">
            <a:extLst>
              <a:ext uri="{FF2B5EF4-FFF2-40B4-BE49-F238E27FC236}">
                <a16:creationId xmlns="" xmlns:a16="http://schemas.microsoft.com/office/drawing/2014/main" id="{5FE17533-3280-4D38-A1D9-216FF020818D}"/>
              </a:ext>
            </a:extLst>
          </p:cNvPr>
          <p:cNvSpPr/>
          <p:nvPr/>
        </p:nvSpPr>
        <p:spPr>
          <a:xfrm>
            <a:off x="7143768" y="2891529"/>
            <a:ext cx="1643074" cy="1260305"/>
          </a:xfrm>
          <a:prstGeom prst="can">
            <a:avLst/>
          </a:prstGeom>
          <a:solidFill>
            <a:srgbClr val="D07C7A"/>
          </a:solidFill>
          <a:ln>
            <a:solidFill>
              <a:srgbClr val="B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</a:rPr>
              <a:t>2. Rainy</a:t>
            </a:r>
          </a:p>
        </p:txBody>
      </p:sp>
      <p:sp>
        <p:nvSpPr>
          <p:cNvPr id="11" name="Can 47">
            <a:extLst>
              <a:ext uri="{FF2B5EF4-FFF2-40B4-BE49-F238E27FC236}">
                <a16:creationId xmlns="" xmlns:a16="http://schemas.microsoft.com/office/drawing/2014/main" id="{831AC7D9-83E7-4D87-8AB5-750A0DF8AD79}"/>
              </a:ext>
            </a:extLst>
          </p:cNvPr>
          <p:cNvSpPr/>
          <p:nvPr/>
        </p:nvSpPr>
        <p:spPr>
          <a:xfrm>
            <a:off x="7143768" y="4849267"/>
            <a:ext cx="1643074" cy="1260305"/>
          </a:xfrm>
          <a:prstGeom prst="can">
            <a:avLst/>
          </a:prstGeom>
          <a:solidFill>
            <a:srgbClr val="D07C7A"/>
          </a:solidFill>
          <a:ln>
            <a:solidFill>
              <a:srgbClr val="B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</a:rPr>
              <a:t>3. Weeds</a:t>
            </a:r>
          </a:p>
        </p:txBody>
      </p:sp>
      <p:pic>
        <p:nvPicPr>
          <p:cNvPr id="12" name="Picture 2" descr="Image result for weeding">
            <a:extLst>
              <a:ext uri="{FF2B5EF4-FFF2-40B4-BE49-F238E27FC236}">
                <a16:creationId xmlns="" xmlns:a16="http://schemas.microsoft.com/office/drawing/2014/main" id="{89897048-90D9-41E1-8BBE-9FA9B0EACB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96" r="13886" b="289"/>
          <a:stretch/>
        </p:blipFill>
        <p:spPr bwMode="auto">
          <a:xfrm>
            <a:off x="5261186" y="4786640"/>
            <a:ext cx="1540913" cy="1385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arthworm, Soil, Dirt, Macro">
            <a:extLst>
              <a:ext uri="{FF2B5EF4-FFF2-40B4-BE49-F238E27FC236}">
                <a16:creationId xmlns="" xmlns:a16="http://schemas.microsoft.com/office/drawing/2014/main" id="{54FC2500-62E1-45D1-BEA0-85A665606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802" y="1094565"/>
            <a:ext cx="1651467" cy="12386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heat Crops">
            <a:extLst>
              <a:ext uri="{FF2B5EF4-FFF2-40B4-BE49-F238E27FC236}">
                <a16:creationId xmlns="" xmlns:a16="http://schemas.microsoft.com/office/drawing/2014/main" id="{4202346D-8033-4794-82E2-5AECF3910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073" y="2891529"/>
            <a:ext cx="1223137" cy="13756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3184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16">
            <a:extLst>
              <a:ext uri="{FF2B5EF4-FFF2-40B4-BE49-F238E27FC236}">
                <a16:creationId xmlns="" xmlns:a16="http://schemas.microsoft.com/office/drawing/2014/main" id="{8E8F6B6A-724D-443B-A9BC-B98694305752}"/>
              </a:ext>
            </a:extLst>
          </p:cNvPr>
          <p:cNvSpPr/>
          <p:nvPr/>
        </p:nvSpPr>
        <p:spPr>
          <a:xfrm>
            <a:off x="428596" y="1857364"/>
            <a:ext cx="428628" cy="1260305"/>
          </a:xfrm>
          <a:prstGeom prst="bevel">
            <a:avLst/>
          </a:prstGeom>
          <a:solidFill>
            <a:srgbClr val="8B3331"/>
          </a:solidFill>
          <a:ln>
            <a:solidFill>
              <a:srgbClr val="8B33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/>
              <a:t>4</a:t>
            </a:r>
          </a:p>
        </p:txBody>
      </p:sp>
      <p:sp>
        <p:nvSpPr>
          <p:cNvPr id="4" name="Bevel 19">
            <a:extLst>
              <a:ext uri="{FF2B5EF4-FFF2-40B4-BE49-F238E27FC236}">
                <a16:creationId xmlns="" xmlns:a16="http://schemas.microsoft.com/office/drawing/2014/main" id="{4F49FE09-6143-4DAC-9C07-6D625FECBAA0}"/>
              </a:ext>
            </a:extLst>
          </p:cNvPr>
          <p:cNvSpPr/>
          <p:nvPr/>
        </p:nvSpPr>
        <p:spPr>
          <a:xfrm>
            <a:off x="857224" y="1772300"/>
            <a:ext cx="5803008" cy="1385560"/>
          </a:xfrm>
          <a:prstGeom prst="bevel">
            <a:avLst/>
          </a:prstGeom>
          <a:solidFill>
            <a:srgbClr val="D07C7A"/>
          </a:solidFill>
          <a:ln>
            <a:solidFill>
              <a:srgbClr val="B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400" b="1" dirty="0">
                <a:solidFill>
                  <a:schemeClr val="tx1"/>
                </a:solidFill>
              </a:rPr>
              <a:t>______________ is the </a:t>
            </a:r>
            <a:r>
              <a:rPr lang="en-IN" sz="2400" b="1" dirty="0" smtClean="0">
                <a:solidFill>
                  <a:schemeClr val="tx1"/>
                </a:solidFill>
              </a:rPr>
              <a:t>tool used for manual method </a:t>
            </a:r>
            <a:r>
              <a:rPr lang="en-IN" sz="2400" b="1" dirty="0">
                <a:solidFill>
                  <a:schemeClr val="tx1"/>
                </a:solidFill>
              </a:rPr>
              <a:t>of removing seeds.</a:t>
            </a:r>
          </a:p>
        </p:txBody>
      </p:sp>
      <p:sp>
        <p:nvSpPr>
          <p:cNvPr id="5" name="Bevel 40">
            <a:extLst>
              <a:ext uri="{FF2B5EF4-FFF2-40B4-BE49-F238E27FC236}">
                <a16:creationId xmlns="" xmlns:a16="http://schemas.microsoft.com/office/drawing/2014/main" id="{43393365-7840-4877-A30A-44C3D4A2AE5F}"/>
              </a:ext>
            </a:extLst>
          </p:cNvPr>
          <p:cNvSpPr/>
          <p:nvPr/>
        </p:nvSpPr>
        <p:spPr>
          <a:xfrm>
            <a:off x="428596" y="4102196"/>
            <a:ext cx="428628" cy="1260305"/>
          </a:xfrm>
          <a:prstGeom prst="bevel">
            <a:avLst/>
          </a:prstGeom>
          <a:solidFill>
            <a:srgbClr val="8B3331"/>
          </a:solidFill>
          <a:ln>
            <a:solidFill>
              <a:srgbClr val="8B33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/>
              <a:t>5</a:t>
            </a:r>
          </a:p>
        </p:txBody>
      </p:sp>
      <p:sp>
        <p:nvSpPr>
          <p:cNvPr id="6" name="Bevel 41">
            <a:extLst>
              <a:ext uri="{FF2B5EF4-FFF2-40B4-BE49-F238E27FC236}">
                <a16:creationId xmlns="" xmlns:a16="http://schemas.microsoft.com/office/drawing/2014/main" id="{52895F10-7A32-4AC4-93A9-BCF246E17CF4}"/>
              </a:ext>
            </a:extLst>
          </p:cNvPr>
          <p:cNvSpPr/>
          <p:nvPr/>
        </p:nvSpPr>
        <p:spPr>
          <a:xfrm>
            <a:off x="857224" y="4059664"/>
            <a:ext cx="5875016" cy="1385560"/>
          </a:xfrm>
          <a:prstGeom prst="bevel">
            <a:avLst/>
          </a:prstGeom>
          <a:solidFill>
            <a:srgbClr val="D07C7A"/>
          </a:solidFill>
          <a:ln>
            <a:solidFill>
              <a:srgbClr val="B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400" b="1" dirty="0">
                <a:solidFill>
                  <a:schemeClr val="tx1"/>
                </a:solidFill>
              </a:rPr>
              <a:t>____________________ are commercially available plant nutrients.</a:t>
            </a:r>
          </a:p>
        </p:txBody>
      </p:sp>
      <p:sp>
        <p:nvSpPr>
          <p:cNvPr id="7" name="Can 45">
            <a:extLst>
              <a:ext uri="{FF2B5EF4-FFF2-40B4-BE49-F238E27FC236}">
                <a16:creationId xmlns="" xmlns:a16="http://schemas.microsoft.com/office/drawing/2014/main" id="{8D76583D-E920-4340-A46E-56C10FAA5749}"/>
              </a:ext>
            </a:extLst>
          </p:cNvPr>
          <p:cNvSpPr/>
          <p:nvPr/>
        </p:nvSpPr>
        <p:spPr>
          <a:xfrm>
            <a:off x="7143768" y="1857364"/>
            <a:ext cx="1643074" cy="1260305"/>
          </a:xfrm>
          <a:prstGeom prst="can">
            <a:avLst/>
          </a:prstGeom>
          <a:solidFill>
            <a:srgbClr val="D07C7A"/>
          </a:solidFill>
          <a:ln>
            <a:solidFill>
              <a:srgbClr val="B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</a:rPr>
              <a:t>4. </a:t>
            </a:r>
            <a:r>
              <a:rPr lang="en-IN" sz="2400" b="1" dirty="0" err="1">
                <a:solidFill>
                  <a:schemeClr val="tx1"/>
                </a:solidFill>
              </a:rPr>
              <a:t>Khurpi</a:t>
            </a:r>
            <a:endParaRPr lang="en-IN" sz="2400" b="1" dirty="0">
              <a:solidFill>
                <a:schemeClr val="tx1"/>
              </a:solidFill>
            </a:endParaRPr>
          </a:p>
        </p:txBody>
      </p:sp>
      <p:sp>
        <p:nvSpPr>
          <p:cNvPr id="8" name="Can 46">
            <a:extLst>
              <a:ext uri="{FF2B5EF4-FFF2-40B4-BE49-F238E27FC236}">
                <a16:creationId xmlns="" xmlns:a16="http://schemas.microsoft.com/office/drawing/2014/main" id="{1BDCE2EE-633D-4424-8288-3EDA89558255}"/>
              </a:ext>
            </a:extLst>
          </p:cNvPr>
          <p:cNvSpPr/>
          <p:nvPr/>
        </p:nvSpPr>
        <p:spPr>
          <a:xfrm>
            <a:off x="7143768" y="4102196"/>
            <a:ext cx="1643074" cy="1260305"/>
          </a:xfrm>
          <a:prstGeom prst="can">
            <a:avLst/>
          </a:prstGeom>
          <a:solidFill>
            <a:srgbClr val="D07C7A"/>
          </a:solidFill>
          <a:ln>
            <a:solidFill>
              <a:srgbClr val="B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</a:rPr>
              <a:t>5. Fertilisers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B5282B2-49BB-404A-BB68-C3EEA4DB0088}"/>
              </a:ext>
            </a:extLst>
          </p:cNvPr>
          <p:cNvSpPr txBox="1"/>
          <p:nvPr/>
        </p:nvSpPr>
        <p:spPr>
          <a:xfrm>
            <a:off x="2133600" y="115669"/>
            <a:ext cx="4953000" cy="646331"/>
          </a:xfrm>
          <a:prstGeom prst="octagon">
            <a:avLst>
              <a:gd name="adj" fmla="val 0"/>
            </a:avLst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3600" b="1" dirty="0" smtClean="0">
                <a:solidFill>
                  <a:schemeClr val="bg1">
                    <a:lumMod val="95000"/>
                  </a:schemeClr>
                </a:solidFill>
              </a:rPr>
              <a:t>III. Fill </a:t>
            </a:r>
            <a:r>
              <a:rPr lang="en-IN" sz="3600" b="1" dirty="0">
                <a:solidFill>
                  <a:schemeClr val="bg1">
                    <a:lumMod val="95000"/>
                  </a:schemeClr>
                </a:solidFill>
              </a:rPr>
              <a:t>in the blanks </a:t>
            </a: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429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51CE3DC-6B21-48D8-8743-84B470A7DB55}"/>
              </a:ext>
            </a:extLst>
          </p:cNvPr>
          <p:cNvSpPr/>
          <p:nvPr/>
        </p:nvSpPr>
        <p:spPr>
          <a:xfrm>
            <a:off x="214282" y="1519206"/>
            <a:ext cx="8715436" cy="450059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933A6F4-9235-46C4-ACB4-0C95CFFEDA96}"/>
              </a:ext>
            </a:extLst>
          </p:cNvPr>
          <p:cNvSpPr txBox="1"/>
          <p:nvPr/>
        </p:nvSpPr>
        <p:spPr>
          <a:xfrm>
            <a:off x="1049984" y="152400"/>
            <a:ext cx="6341416" cy="646331"/>
          </a:xfrm>
          <a:prstGeom prst="octagon">
            <a:avLst>
              <a:gd name="adj" fmla="val 0"/>
            </a:avLst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IN" sz="3600" b="1" dirty="0" smtClean="0">
                <a:solidFill>
                  <a:schemeClr val="bg1">
                    <a:lumMod val="95000"/>
                  </a:schemeClr>
                </a:solidFill>
              </a:rPr>
              <a:t>IV. Match the following columns</a:t>
            </a:r>
            <a:endParaRPr lang="en-US" sz="3600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A530693-978F-4491-8A61-51E722B96681}"/>
              </a:ext>
            </a:extLst>
          </p:cNvPr>
          <p:cNvSpPr txBox="1"/>
          <p:nvPr/>
        </p:nvSpPr>
        <p:spPr>
          <a:xfrm>
            <a:off x="4572000" y="1647334"/>
            <a:ext cx="4214842" cy="642942"/>
          </a:xfrm>
          <a:prstGeom prst="round2DiagRect">
            <a:avLst/>
          </a:prstGeom>
          <a:solidFill>
            <a:srgbClr val="0066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r>
              <a:rPr lang="en-IN" sz="2400" b="1" dirty="0">
                <a:solidFill>
                  <a:schemeClr val="bg1"/>
                </a:solidFill>
              </a:rPr>
              <a:t>a. Rabi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3A2201B-D309-4955-A095-6938F80804FF}"/>
              </a:ext>
            </a:extLst>
          </p:cNvPr>
          <p:cNvSpPr txBox="1"/>
          <p:nvPr/>
        </p:nvSpPr>
        <p:spPr>
          <a:xfrm>
            <a:off x="4572000" y="2361714"/>
            <a:ext cx="4214842" cy="642942"/>
          </a:xfrm>
          <a:prstGeom prst="round2DiagRect">
            <a:avLst/>
          </a:prstGeom>
          <a:solidFill>
            <a:srgbClr val="0066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b. Irrigation</a:t>
            </a:r>
            <a:endParaRPr lang="en-IN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9313C67-B56D-4DC1-8B63-DF4F0A29324B}"/>
              </a:ext>
            </a:extLst>
          </p:cNvPr>
          <p:cNvSpPr txBox="1"/>
          <p:nvPr/>
        </p:nvSpPr>
        <p:spPr>
          <a:xfrm>
            <a:off x="4572000" y="3076094"/>
            <a:ext cx="4214842" cy="642942"/>
          </a:xfrm>
          <a:prstGeom prst="round2DiagRect">
            <a:avLst/>
          </a:prstGeom>
          <a:solidFill>
            <a:srgbClr val="0066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r>
              <a:rPr lang="en-IN" sz="2400" b="1" dirty="0">
                <a:solidFill>
                  <a:schemeClr val="bg1"/>
                </a:solidFill>
              </a:rPr>
              <a:t>c. Weed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C7D27BA-C067-48D7-957E-BA415FCA40B0}"/>
              </a:ext>
            </a:extLst>
          </p:cNvPr>
          <p:cNvSpPr txBox="1"/>
          <p:nvPr/>
        </p:nvSpPr>
        <p:spPr>
          <a:xfrm>
            <a:off x="4572000" y="3790474"/>
            <a:ext cx="4214842" cy="642942"/>
          </a:xfrm>
          <a:prstGeom prst="round2DiagRect">
            <a:avLst/>
          </a:prstGeom>
          <a:solidFill>
            <a:srgbClr val="0066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r>
              <a:rPr lang="en-IN" sz="2400" b="1" dirty="0">
                <a:solidFill>
                  <a:schemeClr val="bg1"/>
                </a:solidFill>
              </a:rPr>
              <a:t>d. Manure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C43041A-9F01-477C-B5A3-F9FA94A7CF72}"/>
              </a:ext>
            </a:extLst>
          </p:cNvPr>
          <p:cNvSpPr txBox="1"/>
          <p:nvPr/>
        </p:nvSpPr>
        <p:spPr>
          <a:xfrm>
            <a:off x="4572000" y="4504854"/>
            <a:ext cx="4214842" cy="642942"/>
          </a:xfrm>
          <a:prstGeom prst="round2DiagRect">
            <a:avLst/>
          </a:prstGeom>
          <a:solidFill>
            <a:srgbClr val="0066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r>
              <a:rPr lang="en-IN" sz="2400" b="1" dirty="0">
                <a:solidFill>
                  <a:schemeClr val="bg1"/>
                </a:solidFill>
              </a:rPr>
              <a:t>e. Sickle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A535EB4-BB40-4968-9750-9A0A1890F7EA}"/>
              </a:ext>
            </a:extLst>
          </p:cNvPr>
          <p:cNvSpPr txBox="1"/>
          <p:nvPr/>
        </p:nvSpPr>
        <p:spPr>
          <a:xfrm>
            <a:off x="4572000" y="5219234"/>
            <a:ext cx="4214842" cy="642942"/>
          </a:xfrm>
          <a:prstGeom prst="round2DiagRect">
            <a:avLst/>
          </a:prstGeom>
          <a:solidFill>
            <a:srgbClr val="0066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r>
              <a:rPr lang="en-IN" sz="2400" b="1" dirty="0">
                <a:solidFill>
                  <a:schemeClr val="bg1"/>
                </a:solidFill>
              </a:rPr>
              <a:t>f. Poultry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CC76631D-8129-4FE5-83CC-9E8CC3C317CF}"/>
              </a:ext>
            </a:extLst>
          </p:cNvPr>
          <p:cNvSpPr txBox="1"/>
          <p:nvPr/>
        </p:nvSpPr>
        <p:spPr>
          <a:xfrm>
            <a:off x="304800" y="1662082"/>
            <a:ext cx="4214842" cy="642942"/>
          </a:xfrm>
          <a:prstGeom prst="round2DiagRect">
            <a:avLst/>
          </a:prstGeo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r>
              <a:rPr lang="en-IN" sz="2400" b="1" dirty="0" smtClean="0">
                <a:solidFill>
                  <a:schemeClr val="bg1"/>
                </a:solidFill>
              </a:rPr>
              <a:t>1. Fowl</a:t>
            </a:r>
            <a:endParaRPr lang="en-IN" sz="24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3DDB332-6869-4F3B-AC7A-CE38E56DBFC7}"/>
              </a:ext>
            </a:extLst>
          </p:cNvPr>
          <p:cNvSpPr txBox="1"/>
          <p:nvPr/>
        </p:nvSpPr>
        <p:spPr>
          <a:xfrm>
            <a:off x="304800" y="2376462"/>
            <a:ext cx="4214842" cy="642942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r>
              <a:rPr lang="en-US" sz="2400" b="1" dirty="0" smtClean="0"/>
              <a:t>2. Wheat</a:t>
            </a:r>
            <a:endParaRPr lang="en-IN" sz="2400" b="1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B55E3AAC-33CE-434C-8690-169E19FB6A0E}"/>
              </a:ext>
            </a:extLst>
          </p:cNvPr>
          <p:cNvSpPr txBox="1"/>
          <p:nvPr/>
        </p:nvSpPr>
        <p:spPr>
          <a:xfrm>
            <a:off x="304800" y="3090842"/>
            <a:ext cx="4214842" cy="642942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r>
              <a:rPr lang="en-IN" sz="2400" b="1" dirty="0" smtClean="0"/>
              <a:t>3. Harvesting</a:t>
            </a:r>
            <a:endParaRPr lang="en-IN" sz="2400" b="1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265E773C-EFA2-4A00-B19B-5576959FEFF7}"/>
              </a:ext>
            </a:extLst>
          </p:cNvPr>
          <p:cNvSpPr txBox="1"/>
          <p:nvPr/>
        </p:nvSpPr>
        <p:spPr>
          <a:xfrm>
            <a:off x="304800" y="3805222"/>
            <a:ext cx="4214842" cy="642942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r>
              <a:rPr lang="en-IN" sz="2400" b="1" dirty="0" smtClean="0"/>
              <a:t>4. </a:t>
            </a:r>
            <a:r>
              <a:rPr lang="en-IN" sz="2400" b="1" dirty="0" err="1" smtClean="0"/>
              <a:t>Amaranthus</a:t>
            </a:r>
            <a:endParaRPr lang="en-IN" sz="2400" b="1" dirty="0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61D9AEE-41B2-48FE-AE52-CCCCA1DEC724}"/>
              </a:ext>
            </a:extLst>
          </p:cNvPr>
          <p:cNvSpPr txBox="1"/>
          <p:nvPr/>
        </p:nvSpPr>
        <p:spPr>
          <a:xfrm>
            <a:off x="304800" y="4519602"/>
            <a:ext cx="4214842" cy="642942"/>
          </a:xfrm>
          <a:prstGeom prst="round2Diag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r>
              <a:rPr lang="en-IN" sz="2400" b="1" dirty="0" smtClean="0"/>
              <a:t>5. Decomposition</a:t>
            </a:r>
            <a:endParaRPr lang="en-IN" sz="2400" b="1" dirty="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BB7DCBAE-0741-4D20-B849-D6F8961DBD17}"/>
              </a:ext>
            </a:extLst>
          </p:cNvPr>
          <p:cNvSpPr txBox="1"/>
          <p:nvPr/>
        </p:nvSpPr>
        <p:spPr>
          <a:xfrm>
            <a:off x="304800" y="5233982"/>
            <a:ext cx="4214842" cy="642942"/>
          </a:xfrm>
          <a:prstGeom prst="round2DiagRect">
            <a:avLst/>
          </a:prstGeom>
          <a:solidFill>
            <a:srgbClr val="E07C8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r>
              <a:rPr lang="en-IN" sz="2400" b="1" dirty="0" smtClean="0">
                <a:solidFill>
                  <a:schemeClr val="bg1"/>
                </a:solidFill>
              </a:rPr>
              <a:t>6. Moat</a:t>
            </a:r>
            <a:endParaRPr lang="en-IN" sz="2400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2A530693-978F-4491-8A61-51E722B96681}"/>
              </a:ext>
            </a:extLst>
          </p:cNvPr>
          <p:cNvSpPr txBox="1"/>
          <p:nvPr/>
        </p:nvSpPr>
        <p:spPr>
          <a:xfrm>
            <a:off x="4572000" y="1656858"/>
            <a:ext cx="4214842" cy="642942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r>
              <a:rPr lang="en-IN" sz="2400" b="1" dirty="0"/>
              <a:t>a. Rabi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C3A2201B-D309-4955-A095-6938F80804FF}"/>
              </a:ext>
            </a:extLst>
          </p:cNvPr>
          <p:cNvSpPr txBox="1"/>
          <p:nvPr/>
        </p:nvSpPr>
        <p:spPr>
          <a:xfrm>
            <a:off x="4572000" y="2385986"/>
            <a:ext cx="4214842" cy="642942"/>
          </a:xfrm>
          <a:prstGeom prst="round2DiagRect">
            <a:avLst/>
          </a:prstGeom>
          <a:solidFill>
            <a:srgbClr val="E07C8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b. Irrigation</a:t>
            </a:r>
            <a:endParaRPr lang="en-IN" sz="2400" b="1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89313C67-B56D-4DC1-8B63-DF4F0A29324B}"/>
              </a:ext>
            </a:extLst>
          </p:cNvPr>
          <p:cNvSpPr txBox="1"/>
          <p:nvPr/>
        </p:nvSpPr>
        <p:spPr>
          <a:xfrm>
            <a:off x="4572000" y="3100366"/>
            <a:ext cx="4214842" cy="642942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r>
              <a:rPr lang="en-IN" sz="2400" b="1" dirty="0"/>
              <a:t>c. Weed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4C7D27BA-C067-48D7-957E-BA415FCA40B0}"/>
              </a:ext>
            </a:extLst>
          </p:cNvPr>
          <p:cNvSpPr txBox="1"/>
          <p:nvPr/>
        </p:nvSpPr>
        <p:spPr>
          <a:xfrm>
            <a:off x="4572000" y="3814746"/>
            <a:ext cx="4214842" cy="642942"/>
          </a:xfrm>
          <a:prstGeom prst="round2Diag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r>
              <a:rPr lang="en-IN" sz="2400" b="1" dirty="0"/>
              <a:t>d. Manure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C43041A-9F01-477C-B5A3-F9FA94A7CF72}"/>
              </a:ext>
            </a:extLst>
          </p:cNvPr>
          <p:cNvSpPr txBox="1"/>
          <p:nvPr/>
        </p:nvSpPr>
        <p:spPr>
          <a:xfrm>
            <a:off x="4572000" y="4529126"/>
            <a:ext cx="4214842" cy="642942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r>
              <a:rPr lang="en-IN" sz="2400" b="1" dirty="0"/>
              <a:t>e. Sickle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EA535EB4-BB40-4968-9750-9A0A1890F7EA}"/>
              </a:ext>
            </a:extLst>
          </p:cNvPr>
          <p:cNvSpPr txBox="1"/>
          <p:nvPr/>
        </p:nvSpPr>
        <p:spPr>
          <a:xfrm>
            <a:off x="4572000" y="5214010"/>
            <a:ext cx="4214842" cy="642942"/>
          </a:xfrm>
          <a:prstGeom prst="round2DiagRect">
            <a:avLst/>
          </a:prstGeo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r>
              <a:rPr lang="en-IN" sz="2400" b="1" dirty="0">
                <a:solidFill>
                  <a:schemeClr val="bg1"/>
                </a:solidFill>
              </a:rPr>
              <a:t>f. Poultry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667000" y="6400800"/>
            <a:ext cx="519962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Click on each word from Column A to get the answer</a:t>
            </a:r>
            <a:endParaRPr lang="en-IN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228600" y="1138206"/>
            <a:ext cx="8686800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              Column A                                                    Column B                                                </a:t>
            </a:r>
            <a:endParaRPr lang="en-IN" sz="2400" b="1" dirty="0"/>
          </a:p>
        </p:txBody>
      </p:sp>
    </p:spTree>
    <p:extLst>
      <p:ext uri="{BB962C8B-B14F-4D97-AF65-F5344CB8AC3E}">
        <p14:creationId xmlns="" xmlns:p14="http://schemas.microsoft.com/office/powerpoint/2010/main" val="130424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994</Words>
  <Application>Microsoft Office PowerPoint</Application>
  <PresentationFormat>On-screen Show (4:3)</PresentationFormat>
  <Paragraphs>229</Paragraphs>
  <Slides>24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MM Index</vt:lpstr>
      <vt:lpstr>MM Index</vt:lpstr>
      <vt:lpstr>MM Index</vt:lpstr>
      <vt:lpstr>MM Index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keshaba</dc:creator>
  <cp:lastModifiedBy>leela</cp:lastModifiedBy>
  <cp:revision>39</cp:revision>
  <dcterms:created xsi:type="dcterms:W3CDTF">2018-12-16T04:20:25Z</dcterms:created>
  <dcterms:modified xsi:type="dcterms:W3CDTF">2021-04-30T06:23:52Z</dcterms:modified>
</cp:coreProperties>
</file>