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haaB7OFOiTf9YGoZEklWnOFTGH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6D117C-5A83-4BFC-B0F0-8C1C53D9607B}">
  <a:tblStyle styleId="{976D117C-5A83-4BFC-B0F0-8C1C53D9607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2"/>
    <p:restoredTop sz="46237" autoAdjust="0"/>
  </p:normalViewPr>
  <p:slideViewPr>
    <p:cSldViewPr snapToGrid="0">
      <p:cViewPr varScale="1">
        <p:scale>
          <a:sx n="116" d="100"/>
          <a:sy n="116" d="100"/>
        </p:scale>
        <p:origin x="192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hi:User:%E0%A4%86%E0%A4%B6%E0%A5%80%E0%A4%B7_%E0%A4%AD%E0%A4%9F%E0%A4%A8%E0%A4%BE%E0%A4%97%E0%A4%B0" TargetMode="External"/><Relationship Id="rId3" Type="http://schemas.openxmlformats.org/officeDocument/2006/relationships/hyperlink" Target="https://pixnio.com/textures-and-patterns/artificial-fertilizer-agriculture-agriculture-granules-separation" TargetMode="External"/><Relationship Id="rId7" Type="http://schemas.openxmlformats.org/officeDocument/2006/relationships/hyperlink" Target="https://hi.m.wikipedia.org/wiki/%E0%A4%9A%E0%A4%BF%E0%A4%A4%E0%A5%8D%E0%A4%B0:Methi_by_ashish2_closeup.JP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risathyasaividyavahini.org/index.php/component/joomgallery/default/jar-with-water-water-jar-container-4954.html" TargetMode="External"/><Relationship Id="rId5" Type="http://schemas.openxmlformats.org/officeDocument/2006/relationships/hyperlink" Target="https://www.srisathyasaividyavahini.org/index.php/component/joomgallery/default/vermi-compost-4161.html" TargetMode="External"/><Relationship Id="rId4" Type="http://schemas.openxmlformats.org/officeDocument/2006/relationships/hyperlink" Target="https://pixabay.com/en/flask-beaker-chemistry-container-309923/" TargetMode="External"/><Relationship Id="rId9" Type="http://schemas.openxmlformats.org/officeDocument/2006/relationships/hyperlink" Target="https://en.wikipedia.org/wiki/hi: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lask-beaker-chemistry-container-309923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risathyasaividyavahini.org/index.php/component/joomgallery/default/loamy-soil-7447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ixabay.com/en/flask-beaker-chemistry-container-309923/" TargetMode="External"/><Relationship Id="rId4" Type="http://schemas.openxmlformats.org/officeDocument/2006/relationships/hyperlink" Target="https://pixnio.com/textures-and-patterns/artificial-fertilizer-agriculture-agriculture-granules-separation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risathyasaividyavahini.org/index.php/component/joomgallery/default/loamy-soil-7447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ixabay.com/en/flask-beaker-chemistry-container-309923/" TargetMode="External"/><Relationship Id="rId4" Type="http://schemas.openxmlformats.org/officeDocument/2006/relationships/hyperlink" Target="https://www.srisathyasaividyavahini.org/index.php/component/joomgallery/default/vermi-compost-4161.html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risathyasaividyavahini.org/index.php/component/joomgallery/default/loamy-soil-7447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en/flask-beaker-chemistry-container-309923/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/>
              <a:t>https://pixabay.com/en/plant-young-plants-small-plant-786689/ - CC0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" name="Google Shape;3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" name="Google Shape;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https://pixnio.com/textures-and-patterns/artificial-fertilizer-agriculture-agriculture-granules-separation</a:t>
            </a:r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rtl="0" fontAlgn="t"/>
            <a:r>
              <a:rPr lang="en-US" sz="1200" b="1" i="0" u="sng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hlinkClick r:id="rId4"/>
              </a:rPr>
              <a:t>https://pixabay.com/en/flask-beaker-chemistry-container-309923/</a:t>
            </a:r>
            <a:endParaRPr lang="en-IN" sz="1200" b="1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rtl="0" fontAlgn="t"/>
            <a:endParaRPr lang="en-IN" sz="1200" b="1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rtl="0" fontAlgn="t"/>
            <a:r>
              <a:rPr lang="en-US" sz="1200" b="0" i="0" u="sng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hlinkClick r:id="rId5"/>
              </a:rPr>
              <a:t>https://www.srisathyasaividyavahini.org/index.php/component/joomgallery/default/vermi-compost-4161.html</a:t>
            </a:r>
            <a:endParaRPr lang="en-IN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rtl="0" fontAlgn="t"/>
            <a:r>
              <a:rPr lang="en-US" sz="1200" b="0" i="0" u="sng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hlinkClick r:id="rId6"/>
              </a:rPr>
              <a:t>https://www.srisathyasaividyavahini.org/index.php/component/joomgallery/default/jar-with-water-water-jar-container-4954.html</a:t>
            </a:r>
            <a:endParaRPr lang="en-IN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rtl="0" fontAlgn="t"/>
            <a:r>
              <a:rPr lang="en-US" sz="1200" b="0" i="0" u="sng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hlinkClick r:id="rId7"/>
              </a:rPr>
              <a:t>https://hi.m.wikipedia.org/wiki/%E0%A4%9A%E0%A4%BF%E0%A4%A4%E0%A5%8D%E0%A4%B0:Methi_by_ashish2_closeup.JPG</a:t>
            </a:r>
            <a:r>
              <a:rPr lang="en-US" sz="1200" b="0" i="0" u="sng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– Public Domain - </a:t>
            </a:r>
            <a:r>
              <a:rPr lang="en-US" sz="1200" b="1" i="0" u="sng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hlinkClick r:id="rId8"/>
              </a:rPr>
              <a:t>Ashish</a:t>
            </a:r>
            <a:r>
              <a:rPr lang="en-US" sz="1200" b="1" i="0" u="sng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hlinkClick r:id="rId8"/>
              </a:rPr>
              <a:t> </a:t>
            </a:r>
            <a:r>
              <a:rPr lang="en-US" sz="1200" b="1" i="0" u="sng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hlinkClick r:id="rId8"/>
              </a:rPr>
              <a:t>Bhatnagar</a:t>
            </a: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 on </a:t>
            </a:r>
            <a:r>
              <a:rPr lang="en-US" sz="1200" b="1" i="0" u="sng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hlinkClick r:id="rId9"/>
              </a:rPr>
              <a:t>Hindi Wikipedia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 </a:t>
            </a:r>
            <a:endParaRPr lang="en-IN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rtl="0" fontAlgn="t"/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https://pixabay.com/en/flask-beaker-chemistry-container-309923/</a:t>
            </a:r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" name="Google Shape;4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Precaution: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Urea is highly toxic and children should use it under adult supervision only.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r>
              <a:rPr lang="en-IN" sz="1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 to the teacher: 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project activity, so the time limit can be ignored. Waiting time 1 week </a:t>
            </a:r>
          </a:p>
          <a:p>
            <a:r>
              <a:rPr lang="en-IN" sz="1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Instructions to teacher include: </a:t>
            </a:r>
          </a:p>
          <a:p>
            <a:r>
              <a:rPr lang="en-IN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✓ The activity is demonstration. </a:t>
            </a:r>
          </a:p>
          <a:p>
            <a:endParaRPr lang="en-IN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✓ The teacher has to be careful while handling urea.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Image: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https://pixabay.com/en/flask-beaker-chemistry-container-309923/</a:t>
            </a:r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62" name="Google Shape;6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https://www.srisathyasaividyavahini.org/index.php/component/joomgallery/default/loamy-soil-7447.html</a:t>
            </a:r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https://pixnio.com/textures-and-patterns/artificial-fertilizer-agriculture-agriculture-granules-separation</a:t>
            </a:r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https://pixabay.com/en/flask-beaker-chemistry-container-309923/</a:t>
            </a:r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https://www.srisathyasaividyavahini.org/index.php/component/joomgallery/default/loamy-soil-7447.html</a:t>
            </a:r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https://www.srisathyasaividyavahini.org/index.php/component/joomgallery/default/vermi-compost-4161.html</a:t>
            </a:r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https://pixabay.com/en/flask-beaker-chemistry-container-309923/</a:t>
            </a:r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https://www.srisathyasaividyavahini.org/index.php/component/joomgallery/default/loamy-soil-7447.html</a:t>
            </a:r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https://pixabay.com/en/flask-beaker-chemistry-container-309923/</a:t>
            </a:r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14" name="Google Shape;14;p14"/>
          <p:cNvGrpSpPr/>
          <p:nvPr/>
        </p:nvGrpSpPr>
        <p:grpSpPr>
          <a:xfrm>
            <a:off x="0" y="0"/>
            <a:ext cx="873125" cy="852488"/>
            <a:chOff x="0" y="0"/>
            <a:chExt cx="872351" cy="852108"/>
          </a:xfrm>
        </p:grpSpPr>
        <p:sp>
          <p:nvSpPr>
            <p:cNvPr id="15" name="Google Shape;15;p14"/>
            <p:cNvSpPr/>
            <p:nvPr/>
          </p:nvSpPr>
          <p:spPr>
            <a:xfrm>
              <a:off x="71855" y="79223"/>
              <a:ext cx="228600" cy="2286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00B0F0"/>
            </a:solidFill>
            <a:ln>
              <a:noFill/>
            </a:ln>
            <a:effectLst>
              <a:reflection stA="50000" endA="300" endPos="90000" sy="-100000" algn="bl" rotWithShape="0"/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/>
            </a:p>
          </p:txBody>
        </p:sp>
        <p:sp>
          <p:nvSpPr>
            <p:cNvPr id="16" name="Google Shape;16;p14"/>
            <p:cNvSpPr/>
            <p:nvPr/>
          </p:nvSpPr>
          <p:spPr>
            <a:xfrm>
              <a:off x="376655" y="79223"/>
              <a:ext cx="228600" cy="2286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FB3B69"/>
            </a:solidFill>
            <a:ln>
              <a:noFill/>
            </a:ln>
            <a:effectLst>
              <a:reflection stA="50000" endA="300" endPos="90000" sy="-100000" algn="bl" rotWithShape="0"/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/>
            </a:p>
          </p:txBody>
        </p:sp>
        <p:sp>
          <p:nvSpPr>
            <p:cNvPr id="17" name="Google Shape;17;p14"/>
            <p:cNvSpPr/>
            <p:nvPr/>
          </p:nvSpPr>
          <p:spPr>
            <a:xfrm>
              <a:off x="65362" y="392172"/>
              <a:ext cx="228600" cy="2286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3F3151"/>
            </a:solidFill>
            <a:ln>
              <a:noFill/>
            </a:ln>
            <a:effectLst>
              <a:reflection stA="50000" endA="300" endPos="90000" sy="-100000" algn="bl" rotWithShape="0"/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  <a:endParaRPr/>
            </a:p>
          </p:txBody>
        </p:sp>
        <p:sp>
          <p:nvSpPr>
            <p:cNvPr id="18" name="Google Shape;18;p14"/>
            <p:cNvSpPr/>
            <p:nvPr/>
          </p:nvSpPr>
          <p:spPr>
            <a:xfrm>
              <a:off x="370162" y="392172"/>
              <a:ext cx="228600" cy="2286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008000"/>
            </a:solidFill>
            <a:ln>
              <a:noFill/>
            </a:ln>
            <a:effectLst>
              <a:reflection stA="50000" endA="300" endPos="90000" sy="-100000" algn="bl" rotWithShape="0"/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endParaRPr/>
            </a:p>
          </p:txBody>
        </p:sp>
        <p:cxnSp>
          <p:nvCxnSpPr>
            <p:cNvPr id="19" name="Google Shape;19;p14"/>
            <p:cNvCxnSpPr/>
            <p:nvPr/>
          </p:nvCxnSpPr>
          <p:spPr>
            <a:xfrm>
              <a:off x="682020" y="0"/>
              <a:ext cx="0" cy="814025"/>
            </a:xfrm>
            <a:prstGeom prst="straightConnector1">
              <a:avLst/>
            </a:prstGeom>
            <a:noFill/>
            <a:ln w="12700" cap="flat" cmpd="sng">
              <a:solidFill>
                <a:srgbClr val="FE6E2E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" name="Google Shape;20;p14"/>
            <p:cNvCxnSpPr/>
            <p:nvPr/>
          </p:nvCxnSpPr>
          <p:spPr>
            <a:xfrm>
              <a:off x="0" y="651981"/>
              <a:ext cx="828291" cy="0"/>
            </a:xfrm>
            <a:prstGeom prst="straightConnector1">
              <a:avLst/>
            </a:prstGeom>
            <a:noFill/>
            <a:ln w="12700" cap="flat" cmpd="sng">
              <a:solidFill>
                <a:srgbClr val="FE6E2E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" name="Google Shape;21;p14"/>
            <p:cNvCxnSpPr/>
            <p:nvPr/>
          </p:nvCxnSpPr>
          <p:spPr>
            <a:xfrm>
              <a:off x="748636" y="218977"/>
              <a:ext cx="0" cy="633131"/>
            </a:xfrm>
            <a:prstGeom prst="straightConnector1">
              <a:avLst/>
            </a:prstGeom>
            <a:noFill/>
            <a:ln w="12700" cap="flat" cmpd="sng">
              <a:solidFill>
                <a:srgbClr val="FE6E2E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" name="Google Shape;22;p14"/>
            <p:cNvCxnSpPr/>
            <p:nvPr/>
          </p:nvCxnSpPr>
          <p:spPr>
            <a:xfrm>
              <a:off x="196227" y="712914"/>
              <a:ext cx="676124" cy="0"/>
            </a:xfrm>
            <a:prstGeom prst="straightConnector1">
              <a:avLst/>
            </a:prstGeom>
            <a:noFill/>
            <a:ln w="12700" cap="flat" cmpd="sng">
              <a:solidFill>
                <a:srgbClr val="FE6E2E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3" name="Google Shape;23;p14"/>
          <p:cNvSpPr/>
          <p:nvPr/>
        </p:nvSpPr>
        <p:spPr>
          <a:xfrm>
            <a:off x="5726764" y="6509319"/>
            <a:ext cx="3350443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US" sz="1400" b="0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US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US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US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/>
          </a:p>
        </p:txBody>
      </p:sp>
      <p:pic>
        <p:nvPicPr>
          <p:cNvPr id="24" name="Google Shape;2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62807" y="554349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" name="Google Shape;2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29600" y="594360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risathyasaividyavahini.org/" TargetMode="Externa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1090" y="52321"/>
            <a:ext cx="967390" cy="93827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3">
            <a:hlinkClick r:id="rId5"/>
          </p:cNvPr>
          <p:cNvSpPr/>
          <p:nvPr/>
        </p:nvSpPr>
        <p:spPr>
          <a:xfrm>
            <a:off x="-304800" y="6488113"/>
            <a:ext cx="276225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©www.srisathyasaividyavahini.org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hi:" TargetMode="External"/><Relationship Id="rId13" Type="http://schemas.openxmlformats.org/officeDocument/2006/relationships/image" Target="../media/image6.jpeg"/><Relationship Id="rId3" Type="http://schemas.openxmlformats.org/officeDocument/2006/relationships/hyperlink" Target="https://pixabay.com/en/flask-beaker-chemistry-container-309923/" TargetMode="External"/><Relationship Id="rId7" Type="http://schemas.openxmlformats.org/officeDocument/2006/relationships/hyperlink" Target="https://en.wikipedia.org/wiki/hi:User:%E0%A4%86%E0%A4%B6%E0%A5%80%E0%A4%B7_%E0%A4%AD%E0%A4%9F%E0%A4%A8%E0%A4%BE%E0%A4%97%E0%A4%B0" TargetMode="External"/><Relationship Id="rId12" Type="http://schemas.openxmlformats.org/officeDocument/2006/relationships/image" Target="../media/image5.jpeg"/><Relationship Id="rId17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i.m.wikipedia.org/wiki/%E0%A4%9A%E0%A4%BF%E0%A4%A4%E0%A5%8D%E0%A4%B0:Methi_by_ashish2_closeup.JPG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s://www.srisathyasaividyavahini.org/index.php/component/joomgallery/default/jar-with-water-water-jar-container-4954.html" TargetMode="External"/><Relationship Id="rId15" Type="http://schemas.openxmlformats.org/officeDocument/2006/relationships/image" Target="../media/image8.jpeg"/><Relationship Id="rId10" Type="http://schemas.openxmlformats.org/officeDocument/2006/relationships/hyperlink" Target="https://www.srisathyasaividyavahini.org/index.php/component/joomgallery/default/loamy-soil-7447.html" TargetMode="External"/><Relationship Id="rId4" Type="http://schemas.openxmlformats.org/officeDocument/2006/relationships/hyperlink" Target="https://www.srisathyasaividyavahini.org/index.php/component/joomgallery/default/vermi-compost-4161.html" TargetMode="External"/><Relationship Id="rId9" Type="http://schemas.openxmlformats.org/officeDocument/2006/relationships/hyperlink" Target="https://pixnio.com/textures-and-patterns/artificial-fertilizer-agriculture-agriculture-granules-separation" TargetMode="External"/><Relationship Id="rId1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/>
          <p:nvPr/>
        </p:nvSpPr>
        <p:spPr>
          <a:xfrm>
            <a:off x="1316182" y="1981200"/>
            <a:ext cx="6511636" cy="3085337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2"/>
          </a:solidFill>
          <a:ln w="38100" cap="flat" cmpd="sng">
            <a:solidFill>
              <a:srgbClr val="4221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rgbClr val="42210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Effect of Manure </a:t>
            </a:r>
            <a:endParaRPr sz="5400" dirty="0">
              <a:latin typeface="Calibri" pitchFamily="34" charset="0"/>
              <a:cs typeface="Calibri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rgbClr val="42210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and </a:t>
            </a:r>
            <a:endParaRPr sz="5400" dirty="0">
              <a:latin typeface="Calibri" pitchFamily="34" charset="0"/>
              <a:cs typeface="Calibri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err="1">
                <a:solidFill>
                  <a:srgbClr val="42210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Fertiliser</a:t>
            </a:r>
            <a:r>
              <a:rPr lang="en-US" sz="5400" b="1" i="0" u="none" strike="noStrike" cap="none" dirty="0">
                <a:solidFill>
                  <a:srgbClr val="42210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on Soil</a:t>
            </a:r>
            <a:endParaRPr sz="5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"/>
          <p:cNvSpPr/>
          <p:nvPr/>
        </p:nvSpPr>
        <p:spPr>
          <a:xfrm>
            <a:off x="872837" y="1489364"/>
            <a:ext cx="7391400" cy="1431375"/>
          </a:xfrm>
          <a:prstGeom prst="bevel">
            <a:avLst>
              <a:gd name="adj" fmla="val 12500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1C6628"/>
                </a:solidFill>
                <a:latin typeface="Calibri"/>
                <a:ea typeface="Calibri"/>
                <a:cs typeface="Calibri"/>
                <a:sym typeface="Calibri"/>
              </a:rPr>
              <a:t>Difference is visible after adding manure and </a:t>
            </a:r>
            <a:r>
              <a:rPr lang="en-US" sz="3200" b="1" dirty="0" err="1">
                <a:solidFill>
                  <a:srgbClr val="1C6628"/>
                </a:solidFill>
                <a:latin typeface="Calibri"/>
                <a:ea typeface="Calibri"/>
                <a:cs typeface="Calibri"/>
                <a:sym typeface="Calibri"/>
              </a:rPr>
              <a:t>fertiliser</a:t>
            </a:r>
            <a:r>
              <a:rPr lang="en-US" sz="3200" b="1" dirty="0">
                <a:solidFill>
                  <a:srgbClr val="1C6628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pic>
        <p:nvPicPr>
          <p:cNvPr id="124" name="Google Shape;124;p10" descr="Plant, Young Plants, Small Plant, Seedl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8509" y="3332019"/>
            <a:ext cx="4572000" cy="30289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17;p9"/>
          <p:cNvSpPr/>
          <p:nvPr/>
        </p:nvSpPr>
        <p:spPr>
          <a:xfrm>
            <a:off x="1392385" y="89409"/>
            <a:ext cx="6096000" cy="858804"/>
          </a:xfrm>
          <a:prstGeom prst="frame">
            <a:avLst>
              <a:gd name="adj1" fmla="val 12500"/>
            </a:avLst>
          </a:prstGeom>
          <a:solidFill>
            <a:srgbClr val="DAEEF3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rgbClr val="7030A0"/>
              </a:buClr>
              <a:buSzPts val="4000"/>
            </a:pPr>
            <a:r>
              <a:rPr lang="en-US" sz="36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7;p9"/>
          <p:cNvSpPr/>
          <p:nvPr/>
        </p:nvSpPr>
        <p:spPr>
          <a:xfrm>
            <a:off x="1392385" y="89409"/>
            <a:ext cx="6096000" cy="858804"/>
          </a:xfrm>
          <a:prstGeom prst="frame">
            <a:avLst>
              <a:gd name="adj1" fmla="val 12500"/>
            </a:avLst>
          </a:prstGeom>
          <a:solidFill>
            <a:srgbClr val="DAEEF3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rgbClr val="7030A0"/>
              </a:buClr>
              <a:buSzPts val="4000"/>
            </a:pPr>
            <a:r>
              <a:rPr lang="en-US" sz="36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Discussion Questions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6345" y="1079587"/>
            <a:ext cx="2759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latin typeface="Calibri" pitchFamily="34" charset="0"/>
                <a:cs typeface="Calibri" pitchFamily="34" charset="0"/>
              </a:rPr>
              <a:t>1. What is Manure?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7925" y="1536786"/>
            <a:ext cx="8354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Answer: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Manure is an organic substance made from decomposed crop residue or animal droppings. They are added to the soil to increase its fertility.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5618" y="3143963"/>
            <a:ext cx="3047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latin typeface="Calibri" pitchFamily="34" charset="0"/>
                <a:cs typeface="Calibri" pitchFamily="34" charset="0"/>
              </a:rPr>
              <a:t>2. What is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a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fertiliser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?</a:t>
            </a:r>
            <a:r>
              <a:rPr lang="en-IN" sz="2400" b="1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198" y="3601162"/>
            <a:ext cx="8354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Answer: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Fertilisers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are used to increase the fertility of soil. They are synthetic and manufactured in factories.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171" y="4958930"/>
            <a:ext cx="235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latin typeface="Calibri" pitchFamily="34" charset="0"/>
                <a:cs typeface="Calibri" pitchFamily="34" charset="0"/>
              </a:rPr>
              <a:t>3. What is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Urea?</a:t>
            </a:r>
            <a:r>
              <a:rPr lang="en-IN" sz="2400" b="1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4903" y="5429984"/>
            <a:ext cx="766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Answer: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Urea is a chemical fertiliser. Its formula is CH</a:t>
            </a:r>
            <a:r>
              <a:rPr lang="en-US" sz="2400" baseline="-25000" dirty="0">
                <a:latin typeface="Calibri" pitchFamily="34" charset="0"/>
                <a:cs typeface="Calibri" pitchFamily="34" charset="0"/>
              </a:rPr>
              <a:t>4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N</a:t>
            </a:r>
            <a:r>
              <a:rPr lang="en-US" sz="2400" baseline="-25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 It is a nitrogenous organic chemical compound.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MM Index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0" name="Google Shape;130;p11"/>
          <p:cNvGraphicFramePr/>
          <p:nvPr/>
        </p:nvGraphicFramePr>
        <p:xfrm>
          <a:off x="457200" y="1147611"/>
          <a:ext cx="8229600" cy="4590794"/>
        </p:xfrm>
        <a:graphic>
          <a:graphicData uri="http://schemas.openxmlformats.org/drawingml/2006/table">
            <a:tbl>
              <a:tblPr firstRow="1" bandRow="1">
                <a:noFill/>
                <a:tableStyleId>{976D117C-5A83-4BFC-B0F0-8C1C53D9607B}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</a:rPr>
                        <a:t>Slide#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Thumbnail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Source and Attribution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8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</a:rPr>
                        <a:t>3,4,5,6,7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1100" u="sng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https://pixabay.com/en/flask-beaker-chemistry-container-309923/</a:t>
                      </a:r>
                      <a:endParaRPr sz="11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76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3,6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1100" u="sng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https://www.srisathyasaividyavahini.org/index.php/component/joomgallery/default/vermi-compost-4161.html</a:t>
                      </a:r>
                      <a:endParaRPr sz="11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61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3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1100" u="sng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https://www.srisathyasaividyavahini.org/index.php/component/joomgallery/default/jar-with-water-water-jar-container-4954.html</a:t>
                      </a:r>
                      <a:endParaRPr sz="11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32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3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1100" u="sng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https://hi.m.wikipedia.org/wiki/%E0%A4%9A%E0%A4%BF%E0%A4%A4%E0%A5%8D%E0%A4%B0:Methi_by_ashish2_closeup.JPG</a:t>
                      </a:r>
                      <a:r>
                        <a:rPr lang="en-US" sz="1100" u="sng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– Public Domain - </a:t>
                      </a:r>
                      <a:r>
                        <a:rPr lang="en-US" sz="1100" b="1" i="0" u="sng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Ashish</a:t>
                      </a:r>
                      <a:r>
                        <a:rPr lang="en-US" sz="1100" b="1" i="0" u="sng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en-US" sz="1100" b="1" i="0" u="sng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Bhatnagar</a:t>
                      </a:r>
                      <a:r>
                        <a:rPr lang="en-US" sz="1100" b="1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on </a:t>
                      </a:r>
                      <a:r>
                        <a:rPr lang="en-US" sz="1100" b="1" i="0" u="sng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Hindi Wikipedia</a:t>
                      </a:r>
                      <a:r>
                        <a:rPr lang="en-US" sz="1100" b="0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32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3,5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1100" u="sng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https://pixnio.com/textures-and-patterns/artificial-fertilizer-agriculture-agriculture-granules-separation</a:t>
                      </a:r>
                      <a:endParaRPr sz="11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8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</a:rPr>
                        <a:t>5,6,7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1100" u="sng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https://www.srisathyasaividyavahini.org/index.php/component/joomgallery/default/loamy-soil-7447.html</a:t>
                      </a:r>
                      <a:endParaRPr sz="11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8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</a:rPr>
                        <a:t>10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dirty="0"/>
                        <a:t>https://pixabay.com/en/plant-young-plants-small-plant-786689/ - CC0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31" name="Google Shape;131;p11" descr="Flask, Beaker, Chemistry, Container, Laboratory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752600" y="1837221"/>
            <a:ext cx="152400" cy="453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1" descr="jar_with_water_water_jar_container_20161113_118024194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746366" y="2949783"/>
            <a:ext cx="45720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1" descr="चित्र:Methi by ashish2 closeup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689301" y="3471470"/>
            <a:ext cx="54864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1" descr="vermi_compoSt_20160915_120726820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697875" y="3994180"/>
            <a:ext cx="54864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1" descr="artificial, fertilizer, agriculture, agriculture, granules, separation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649380" y="2461382"/>
            <a:ext cx="54864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1" descr="loamy_Soil_20180818_208784534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740049" y="4577068"/>
            <a:ext cx="548640" cy="34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43;p12" descr="Plant, Young Plants, Small Plant, Seedlin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662545" y="5190540"/>
            <a:ext cx="572266" cy="379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4;p4"/>
          <p:cNvSpPr/>
          <p:nvPr/>
        </p:nvSpPr>
        <p:spPr>
          <a:xfrm>
            <a:off x="1447800" y="94177"/>
            <a:ext cx="6096000" cy="858804"/>
          </a:xfrm>
          <a:prstGeom prst="frame">
            <a:avLst>
              <a:gd name="adj1" fmla="val 12500"/>
            </a:avLst>
          </a:prstGeom>
          <a:solidFill>
            <a:srgbClr val="DAEEF3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Calibri"/>
              <a:buNone/>
            </a:pPr>
            <a:r>
              <a:rPr lang="en-US" sz="36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Aim</a:t>
            </a:r>
            <a:endParaRPr sz="3600" b="0" i="0" u="none" strike="noStrike" cap="none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23;p10"/>
          <p:cNvSpPr/>
          <p:nvPr/>
        </p:nvSpPr>
        <p:spPr>
          <a:xfrm>
            <a:off x="1330050" y="2708563"/>
            <a:ext cx="6220691" cy="1431375"/>
          </a:xfrm>
          <a:prstGeom prst="bevel">
            <a:avLst>
              <a:gd name="adj" fmla="val 12500"/>
            </a:avLst>
          </a:prstGeom>
          <a:solidFill>
            <a:schemeClr val="accent6">
              <a:lumMod val="40000"/>
              <a:lumOff val="60000"/>
            </a:schemeClr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To demonstrate the effect of manure and </a:t>
            </a:r>
            <a:r>
              <a:rPr lang="en-US" sz="32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fertiliser</a:t>
            </a:r>
            <a:r>
              <a:rPr lang="en-US" sz="3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on soil.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784760" y="2431501"/>
            <a:ext cx="2649415" cy="3285257"/>
            <a:chOff x="2895600" y="1572491"/>
            <a:chExt cx="2649415" cy="3285257"/>
          </a:xfrm>
        </p:grpSpPr>
        <p:sp>
          <p:nvSpPr>
            <p:cNvPr id="49" name="Google Shape;49;p3"/>
            <p:cNvSpPr/>
            <p:nvPr/>
          </p:nvSpPr>
          <p:spPr>
            <a:xfrm>
              <a:off x="2895600" y="1572491"/>
              <a:ext cx="2649415" cy="735747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rgbClr val="EAF1DD"/>
            </a:solidFill>
            <a:ln w="25400" cap="flat" cmpd="sng">
              <a:solidFill>
                <a:srgbClr val="4F61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003300"/>
                  </a:solidFill>
                  <a:latin typeface="Calibri"/>
                  <a:ea typeface="Calibri"/>
                  <a:cs typeface="Calibri"/>
                  <a:sym typeface="Calibri"/>
                </a:rPr>
                <a:t>3 Beakers</a:t>
              </a:r>
              <a:endParaRPr/>
            </a:p>
          </p:txBody>
        </p:sp>
        <p:pic>
          <p:nvPicPr>
            <p:cNvPr id="51" name="Google Shape;51;p3" descr="Flask, Beaker, Chemistry, Container, Laboratory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207328" y="2590798"/>
              <a:ext cx="762000" cy="2266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3" descr="Flask, Beaker, Chemistry, Container, Laboratory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16928" y="2590798"/>
              <a:ext cx="685800" cy="2266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3" descr="Flask, Beaker, Chemistry, Container, Laboratory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274128" y="2590798"/>
              <a:ext cx="685800" cy="22669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" name="Group 17"/>
          <p:cNvGrpSpPr/>
          <p:nvPr/>
        </p:nvGrpSpPr>
        <p:grpSpPr>
          <a:xfrm>
            <a:off x="5992099" y="1288477"/>
            <a:ext cx="2057400" cy="2382977"/>
            <a:chOff x="5964389" y="1288477"/>
            <a:chExt cx="2057400" cy="2382977"/>
          </a:xfrm>
        </p:grpSpPr>
        <p:sp>
          <p:nvSpPr>
            <p:cNvPr id="47" name="Google Shape;47;p3"/>
            <p:cNvSpPr/>
            <p:nvPr/>
          </p:nvSpPr>
          <p:spPr>
            <a:xfrm>
              <a:off x="5964389" y="1288477"/>
              <a:ext cx="2057400" cy="735690"/>
            </a:xfrm>
            <a:prstGeom prst="wedgeEllipseCallout">
              <a:avLst>
                <a:gd name="adj1" fmla="val 14047"/>
                <a:gd name="adj2" fmla="val 60717"/>
              </a:avLst>
            </a:prstGeom>
            <a:solidFill>
              <a:srgbClr val="EAF1DD"/>
            </a:solidFill>
            <a:ln w="25400" cap="flat" cmpd="sng">
              <a:solidFill>
                <a:srgbClr val="4F61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003300"/>
                  </a:solidFill>
                  <a:latin typeface="Calibri"/>
                  <a:ea typeface="Calibri"/>
                  <a:cs typeface="Calibri"/>
                  <a:sym typeface="Calibri"/>
                </a:rPr>
                <a:t>Water</a:t>
              </a:r>
              <a:endParaRPr/>
            </a:p>
          </p:txBody>
        </p:sp>
        <p:pic>
          <p:nvPicPr>
            <p:cNvPr id="54" name="Google Shape;54;p3" descr="jar_with_water_water_jar_container_20161113_118024194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234545" y="2147455"/>
              <a:ext cx="1500187" cy="15239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" name="Group 15"/>
          <p:cNvGrpSpPr/>
          <p:nvPr/>
        </p:nvGrpSpPr>
        <p:grpSpPr>
          <a:xfrm>
            <a:off x="630381" y="3893125"/>
            <a:ext cx="1920240" cy="2209799"/>
            <a:chOff x="1281544" y="4378034"/>
            <a:chExt cx="1920240" cy="2209799"/>
          </a:xfrm>
        </p:grpSpPr>
        <p:sp>
          <p:nvSpPr>
            <p:cNvPr id="48" name="Google Shape;48;p3"/>
            <p:cNvSpPr/>
            <p:nvPr/>
          </p:nvSpPr>
          <p:spPr>
            <a:xfrm>
              <a:off x="1530935" y="4378034"/>
              <a:ext cx="1523068" cy="735747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rgbClr val="EAF1DD"/>
            </a:solidFill>
            <a:ln w="25400" cap="flat" cmpd="sng">
              <a:solidFill>
                <a:srgbClr val="4F61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003300"/>
                  </a:solidFill>
                  <a:latin typeface="Calibri"/>
                  <a:ea typeface="Calibri"/>
                  <a:cs typeface="Calibri"/>
                  <a:sym typeface="Calibri"/>
                </a:rPr>
                <a:t>Methi</a:t>
              </a:r>
              <a:endParaRPr sz="28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5" name="Google Shape;55;p3" descr="चित्र:Methi by ashish2 closeup.JP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281544" y="5216233"/>
              <a:ext cx="1920240" cy="1371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roup 16"/>
          <p:cNvGrpSpPr/>
          <p:nvPr/>
        </p:nvGrpSpPr>
        <p:grpSpPr>
          <a:xfrm>
            <a:off x="5618022" y="3927762"/>
            <a:ext cx="2209799" cy="2359693"/>
            <a:chOff x="5493327" y="3969327"/>
            <a:chExt cx="2209799" cy="2359693"/>
          </a:xfrm>
        </p:grpSpPr>
        <p:sp>
          <p:nvSpPr>
            <p:cNvPr id="50" name="Google Shape;50;p3"/>
            <p:cNvSpPr/>
            <p:nvPr/>
          </p:nvSpPr>
          <p:spPr>
            <a:xfrm>
              <a:off x="5638800" y="3969327"/>
              <a:ext cx="1922049" cy="735747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rgbClr val="EAF1DD"/>
            </a:solidFill>
            <a:ln w="25400" cap="flat" cmpd="sng">
              <a:solidFill>
                <a:srgbClr val="4F61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003300"/>
                  </a:solidFill>
                  <a:latin typeface="Calibri"/>
                  <a:ea typeface="Calibri"/>
                  <a:cs typeface="Calibri"/>
                  <a:sym typeface="Calibri"/>
                </a:rPr>
                <a:t>Manure</a:t>
              </a:r>
              <a:endParaRPr/>
            </a:p>
          </p:txBody>
        </p:sp>
        <p:pic>
          <p:nvPicPr>
            <p:cNvPr id="56" name="Google Shape;56;p3" descr="vermi_compoSt_20160915_120726820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493327" y="4862945"/>
              <a:ext cx="2209799" cy="1466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526477" y="1413164"/>
            <a:ext cx="2147456" cy="2301240"/>
            <a:chOff x="3200399" y="2286000"/>
            <a:chExt cx="2147456" cy="2301240"/>
          </a:xfrm>
        </p:grpSpPr>
        <p:pic>
          <p:nvPicPr>
            <p:cNvPr id="57" name="Google Shape;57;p3" descr="artificial, fertilizer, agriculture, agriculture, granules, separation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276600" y="3124200"/>
              <a:ext cx="1828800" cy="1463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" name="Google Shape;58;p3"/>
            <p:cNvSpPr/>
            <p:nvPr/>
          </p:nvSpPr>
          <p:spPr>
            <a:xfrm>
              <a:off x="3200399" y="2286000"/>
              <a:ext cx="2147456" cy="735690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rgbClr val="EAF1DD"/>
            </a:solidFill>
            <a:ln w="25400" cap="flat" cmpd="sng">
              <a:solidFill>
                <a:srgbClr val="4F61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003300"/>
                  </a:solidFill>
                  <a:latin typeface="Calibri"/>
                  <a:ea typeface="Calibri"/>
                  <a:cs typeface="Calibri"/>
                  <a:sym typeface="Calibri"/>
                </a:rPr>
                <a:t>Fertiliser</a:t>
              </a:r>
              <a:endParaRPr sz="2800" b="1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64;p4"/>
          <p:cNvSpPr/>
          <p:nvPr/>
        </p:nvSpPr>
        <p:spPr>
          <a:xfrm>
            <a:off x="1447800" y="94177"/>
            <a:ext cx="6096000" cy="858804"/>
          </a:xfrm>
          <a:prstGeom prst="frame">
            <a:avLst>
              <a:gd name="adj1" fmla="val 12500"/>
            </a:avLst>
          </a:prstGeom>
          <a:solidFill>
            <a:srgbClr val="DAEEF3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Calibri"/>
              <a:buNone/>
            </a:pPr>
            <a:r>
              <a:rPr lang="en-US" sz="36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Material required</a:t>
            </a:r>
            <a:endParaRPr sz="3600" b="0" i="0" u="none" strike="noStrike" cap="none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"/>
          <p:cNvSpPr/>
          <p:nvPr/>
        </p:nvSpPr>
        <p:spPr>
          <a:xfrm>
            <a:off x="1447800" y="66467"/>
            <a:ext cx="6096000" cy="858804"/>
          </a:xfrm>
          <a:prstGeom prst="frame">
            <a:avLst>
              <a:gd name="adj1" fmla="val 12500"/>
            </a:avLst>
          </a:prstGeom>
          <a:solidFill>
            <a:srgbClr val="DAEEF3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Calibri"/>
              <a:buNone/>
            </a:pPr>
            <a:r>
              <a:rPr lang="en-US" sz="36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Procedure</a:t>
            </a:r>
            <a:endParaRPr sz="3600" b="0" i="0" u="none" strike="noStrike" cap="none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4"/>
          <p:cNvSpPr txBox="1"/>
          <p:nvPr/>
        </p:nvSpPr>
        <p:spPr>
          <a:xfrm>
            <a:off x="1843845" y="1778139"/>
            <a:ext cx="446571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1. Take 3 glasses - A, B, C.</a:t>
            </a:r>
            <a:endParaRPr dirty="0"/>
          </a:p>
        </p:txBody>
      </p:sp>
      <p:grpSp>
        <p:nvGrpSpPr>
          <p:cNvPr id="12" name="Group 11"/>
          <p:cNvGrpSpPr/>
          <p:nvPr/>
        </p:nvGrpSpPr>
        <p:grpSpPr>
          <a:xfrm>
            <a:off x="1697200" y="2860960"/>
            <a:ext cx="1295400" cy="3043955"/>
            <a:chOff x="1143000" y="2971800"/>
            <a:chExt cx="1295400" cy="3043955"/>
          </a:xfrm>
        </p:grpSpPr>
        <p:pic>
          <p:nvPicPr>
            <p:cNvPr id="66" name="Google Shape;66;p4" descr="Flask, Beaker, Chemistry, Container, Laboratory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43000" y="2971800"/>
              <a:ext cx="1295400" cy="2266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4"/>
            <p:cNvSpPr txBox="1"/>
            <p:nvPr/>
          </p:nvSpPr>
          <p:spPr>
            <a:xfrm>
              <a:off x="1530925" y="5430980"/>
              <a:ext cx="433132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cap="none" dirty="0">
                  <a:solidFill>
                    <a:srgbClr val="3A1A62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059400" y="2860960"/>
            <a:ext cx="1143000" cy="3057810"/>
            <a:chOff x="3505200" y="2971800"/>
            <a:chExt cx="1143000" cy="3057810"/>
          </a:xfrm>
        </p:grpSpPr>
        <p:pic>
          <p:nvPicPr>
            <p:cNvPr id="67" name="Google Shape;67;p4" descr="Flask, Beaker, Chemistry, Container, Laboratory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05200" y="2971800"/>
              <a:ext cx="1143000" cy="2266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" name="Google Shape;70;p4"/>
            <p:cNvSpPr txBox="1"/>
            <p:nvPr/>
          </p:nvSpPr>
          <p:spPr>
            <a:xfrm>
              <a:off x="3886200" y="5444835"/>
              <a:ext cx="3810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cap="none" dirty="0">
                  <a:solidFill>
                    <a:srgbClr val="3A1A62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69200" y="2860960"/>
            <a:ext cx="1143000" cy="3016245"/>
            <a:chOff x="5715000" y="2971800"/>
            <a:chExt cx="1143000" cy="3016245"/>
          </a:xfrm>
        </p:grpSpPr>
        <p:pic>
          <p:nvPicPr>
            <p:cNvPr id="68" name="Google Shape;68;p4" descr="Flask, Beaker, Chemistry, Container, Laboratory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715000" y="2971800"/>
              <a:ext cx="1143000" cy="2266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" name="Google Shape;71;p4"/>
            <p:cNvSpPr txBox="1"/>
            <p:nvPr/>
          </p:nvSpPr>
          <p:spPr>
            <a:xfrm>
              <a:off x="6144490" y="5403270"/>
              <a:ext cx="3810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cap="none" dirty="0">
                  <a:solidFill>
                    <a:srgbClr val="3A1A62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"/>
          <p:cNvSpPr txBox="1"/>
          <p:nvPr/>
        </p:nvSpPr>
        <p:spPr>
          <a:xfrm>
            <a:off x="560061" y="1285837"/>
            <a:ext cx="76962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2. To A, add little amount of soil mixed with cow dung manure.</a:t>
            </a:r>
            <a:endParaRPr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1808040" y="3041060"/>
            <a:ext cx="1295400" cy="2905410"/>
            <a:chOff x="1143000" y="3429000"/>
            <a:chExt cx="1295400" cy="2905410"/>
          </a:xfrm>
        </p:grpSpPr>
        <p:pic>
          <p:nvPicPr>
            <p:cNvPr id="78" name="Google Shape;78;p5" descr="Flask, Beaker, Chemistry, Container, Laboratory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43000" y="3429000"/>
              <a:ext cx="1295400" cy="2266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" name="Google Shape;79;p5"/>
            <p:cNvSpPr txBox="1"/>
            <p:nvPr/>
          </p:nvSpPr>
          <p:spPr>
            <a:xfrm>
              <a:off x="1586345" y="5749635"/>
              <a:ext cx="433132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cap="none" dirty="0">
                  <a:solidFill>
                    <a:srgbClr val="3A1A62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0" name="Google Shape;80;p5" descr="loamy_Soil_20180818_20878453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6199" y="2348324"/>
            <a:ext cx="2834640" cy="20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5" descr="vermi_compoSt_20160915_12072682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86201" y="4468074"/>
            <a:ext cx="2834640" cy="201168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5"/>
          <p:cNvSpPr/>
          <p:nvPr/>
        </p:nvSpPr>
        <p:spPr>
          <a:xfrm>
            <a:off x="1371600" y="109916"/>
            <a:ext cx="6096000" cy="858804"/>
          </a:xfrm>
          <a:prstGeom prst="frame">
            <a:avLst>
              <a:gd name="adj1" fmla="val 12500"/>
            </a:avLst>
          </a:prstGeom>
          <a:solidFill>
            <a:srgbClr val="DAEEF3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Calibri"/>
              <a:buNone/>
            </a:pPr>
            <a:r>
              <a:rPr lang="en-US" sz="36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Procedure</a:t>
            </a:r>
            <a:endParaRPr sz="3600" b="0" i="0" u="none" strike="noStrike" cap="none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 txBox="1"/>
          <p:nvPr/>
        </p:nvSpPr>
        <p:spPr>
          <a:xfrm>
            <a:off x="644220" y="1302320"/>
            <a:ext cx="786246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3. To B, add same amount of soil with little urea.</a:t>
            </a:r>
            <a:endParaRPr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1683327" y="2611582"/>
            <a:ext cx="1447800" cy="3217138"/>
            <a:chOff x="1143000" y="3235037"/>
            <a:chExt cx="1447800" cy="3217138"/>
          </a:xfrm>
        </p:grpSpPr>
        <p:pic>
          <p:nvPicPr>
            <p:cNvPr id="89" name="Google Shape;89;p6" descr="Flask, Beaker, Chemistry, Container, Laboratory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43000" y="3235037"/>
              <a:ext cx="1447800" cy="2533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Google Shape;90;p6"/>
            <p:cNvSpPr txBox="1"/>
            <p:nvPr/>
          </p:nvSpPr>
          <p:spPr>
            <a:xfrm>
              <a:off x="1600200" y="5867400"/>
              <a:ext cx="3810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cap="none">
                  <a:solidFill>
                    <a:srgbClr val="3A1A62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1" name="Google Shape;91;p6" descr="loamy_Soil_20180818_20878453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4635" y="2098963"/>
            <a:ext cx="3017520" cy="20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6" descr="artificial, fertilizer, agriculture, agriculture, granules, separati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4636" y="4209695"/>
            <a:ext cx="3017520" cy="201168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6"/>
          <p:cNvSpPr/>
          <p:nvPr/>
        </p:nvSpPr>
        <p:spPr>
          <a:xfrm>
            <a:off x="1433955" y="149239"/>
            <a:ext cx="6096000" cy="858804"/>
          </a:xfrm>
          <a:prstGeom prst="frame">
            <a:avLst>
              <a:gd name="adj1" fmla="val 12500"/>
            </a:avLst>
          </a:prstGeom>
          <a:solidFill>
            <a:srgbClr val="DAEEF3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Calibri"/>
              <a:buNone/>
            </a:pPr>
            <a:r>
              <a:rPr lang="en-US" sz="36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Procedure</a:t>
            </a:r>
            <a:endParaRPr sz="3600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"/>
          <p:cNvSpPr txBox="1"/>
          <p:nvPr/>
        </p:nvSpPr>
        <p:spPr>
          <a:xfrm>
            <a:off x="935486" y="1390212"/>
            <a:ext cx="588757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4. To C, only same amount of soil.</a:t>
            </a:r>
            <a:endParaRPr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2438400" y="2486891"/>
            <a:ext cx="1447800" cy="3251775"/>
            <a:chOff x="1828800" y="3276600"/>
            <a:chExt cx="1447800" cy="3251775"/>
          </a:xfrm>
        </p:grpSpPr>
        <p:pic>
          <p:nvPicPr>
            <p:cNvPr id="100" name="Google Shape;100;p7" descr="Flask, Beaker, Chemistry, Container, Laboratory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28800" y="3276600"/>
              <a:ext cx="1447800" cy="2533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" name="Google Shape;101;p7"/>
            <p:cNvSpPr txBox="1"/>
            <p:nvPr/>
          </p:nvSpPr>
          <p:spPr>
            <a:xfrm>
              <a:off x="2362200" y="5943600"/>
              <a:ext cx="3810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cap="none">
                  <a:solidFill>
                    <a:srgbClr val="3A1A62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2" name="Google Shape;102;p7" descr="loamy_Soil_20180818_20878453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8200" y="2445326"/>
            <a:ext cx="310896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7"/>
          <p:cNvSpPr/>
          <p:nvPr/>
        </p:nvSpPr>
        <p:spPr>
          <a:xfrm>
            <a:off x="1475206" y="96985"/>
            <a:ext cx="6096000" cy="858804"/>
          </a:xfrm>
          <a:prstGeom prst="frame">
            <a:avLst>
              <a:gd name="adj1" fmla="val 12500"/>
            </a:avLst>
          </a:prstGeom>
          <a:solidFill>
            <a:srgbClr val="DAEEF3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Calibri"/>
              <a:buNone/>
            </a:pPr>
            <a:r>
              <a:rPr lang="en-US" sz="36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Procedure</a:t>
            </a:r>
            <a:endParaRPr sz="3600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"/>
          <p:cNvSpPr txBox="1"/>
          <p:nvPr/>
        </p:nvSpPr>
        <p:spPr>
          <a:xfrm>
            <a:off x="1011401" y="1905000"/>
            <a:ext cx="6968834" cy="27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spcBef>
                <a:spcPts val="1800"/>
              </a:spcBef>
              <a:spcAft>
                <a:spcPts val="1800"/>
              </a:spcAft>
              <a:buClr>
                <a:srgbClr val="0070C0"/>
              </a:buClr>
              <a:buFont typeface="+mj-lt"/>
              <a:buAutoNum type="arabicPeriod" startAt="4"/>
            </a:pPr>
            <a:r>
              <a:rPr lang="en-US" sz="2800" b="1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Pour same amount of water and plant seedling in each.</a:t>
            </a:r>
            <a:endParaRPr sz="2800" b="1" dirty="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spcBef>
                <a:spcPts val="1800"/>
              </a:spcBef>
              <a:spcAft>
                <a:spcPts val="1800"/>
              </a:spcAft>
              <a:buClr>
                <a:srgbClr val="0070C0"/>
              </a:buClr>
              <a:buFont typeface="+mj-lt"/>
              <a:buAutoNum type="arabicPeriod" startAt="4"/>
            </a:pPr>
            <a:r>
              <a:rPr lang="en-US" sz="2800" b="1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Observe the growth and report the result within one week.</a:t>
            </a:r>
            <a:endParaRPr sz="2800" dirty="0"/>
          </a:p>
        </p:txBody>
      </p:sp>
      <p:sp>
        <p:nvSpPr>
          <p:cNvPr id="110" name="Google Shape;110;p8"/>
          <p:cNvSpPr/>
          <p:nvPr/>
        </p:nvSpPr>
        <p:spPr>
          <a:xfrm>
            <a:off x="1371605" y="103259"/>
            <a:ext cx="6096000" cy="858804"/>
          </a:xfrm>
          <a:prstGeom prst="frame">
            <a:avLst>
              <a:gd name="adj1" fmla="val 12500"/>
            </a:avLst>
          </a:prstGeom>
          <a:solidFill>
            <a:srgbClr val="DAEEF3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Calibri"/>
              <a:buNone/>
            </a:pPr>
            <a:r>
              <a:rPr lang="en-US" sz="36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Procedure</a:t>
            </a:r>
            <a:endParaRPr sz="3600" b="0" i="0" u="none" strike="noStrike" cap="none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"/>
          <p:cNvSpPr/>
          <p:nvPr/>
        </p:nvSpPr>
        <p:spPr>
          <a:xfrm>
            <a:off x="1281563" y="2067450"/>
            <a:ext cx="6712516" cy="2740110"/>
          </a:xfrm>
          <a:prstGeom prst="bevel">
            <a:avLst>
              <a:gd name="adj" fmla="val 12500"/>
            </a:avLst>
          </a:prstGeom>
          <a:solidFill>
            <a:schemeClr val="accent6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 plants which grew in the fertilised or manure soil grow better when compared to the ordinary soil.</a:t>
            </a:r>
            <a:endParaRPr sz="32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1392385" y="89409"/>
            <a:ext cx="6096000" cy="858804"/>
          </a:xfrm>
          <a:prstGeom prst="frame">
            <a:avLst>
              <a:gd name="adj1" fmla="val 12500"/>
            </a:avLst>
          </a:prstGeom>
          <a:solidFill>
            <a:srgbClr val="DAEEF3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rgbClr val="7030A0"/>
              </a:buClr>
              <a:buSzPts val="4000"/>
            </a:pPr>
            <a:r>
              <a:rPr lang="en-US" sz="36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Observation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749</Words>
  <Application>Microsoft Macintosh PowerPoint</Application>
  <PresentationFormat>On-screen Show (4:3)</PresentationFormat>
  <Paragraphs>97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MM Index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keshaba</dc:creator>
  <cp:lastModifiedBy>Microsoft Office User</cp:lastModifiedBy>
  <cp:revision>7</cp:revision>
  <dcterms:created xsi:type="dcterms:W3CDTF">2018-12-16T04:20:25Z</dcterms:created>
  <dcterms:modified xsi:type="dcterms:W3CDTF">2021-04-21T01:52:35Z</dcterms:modified>
</cp:coreProperties>
</file>