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iX3gVO/g3UeQg7E4WUZ+V/oqULD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260BAA81-41EC-4829-8782-A57EB5B759D6}">
  <a:tblStyle styleId="{260BAA81-41EC-4829-8782-A57EB5B759D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46774" autoAdjust="0"/>
  </p:normalViewPr>
  <p:slideViewPr>
    <p:cSldViewPr snapToGrid="0">
      <p:cViewPr varScale="1">
        <p:scale>
          <a:sx n="69" d="100"/>
          <a:sy n="69" d="100"/>
        </p:scale>
        <p:origin x="-8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risathyasaividyavahini.org/index.php/component/joomgallery/default/20160828-3428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water-large-beaker-measured-307668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pixabay.com/en/wheat-grain-agriculture-seed-crop-381848/" TargetMode="Externa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n/photo/959472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" name="Google Shape;3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sz="1200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lc="http://schemas.openxmlformats.org/drawingml/2006/lockedCanvas" val="tx"/>
                    </a:ext>
                  </a:extLst>
                </a:hlinkClick>
              </a:rPr>
              <a:t>https://www.srisathyasaividyavahini.org/index.php/component/joomgallery/default/20160828-3428.html</a:t>
            </a:r>
            <a:endParaRPr lang="en-US" sz="12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2" name="Google Shape;32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9" name="Google Shape;3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2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Setting for the Activity [Indoor] : Indoor (classroom activity) </a:t>
            </a:r>
          </a:p>
          <a:p>
            <a:r>
              <a:rPr lang="en-US" sz="12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Type of Activity: [Whole class ]</a:t>
            </a:r>
            <a:endParaRPr dirty="0"/>
          </a:p>
        </p:txBody>
      </p:sp>
      <p:sp>
        <p:nvSpPr>
          <p:cNvPr id="40" name="Google Shape;40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6" name="Google Shape;4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rtl="0" fontAlgn="t"/>
            <a:r>
              <a:rPr lang="en-US" sz="1200" b="1" i="0" u="sng" strike="noStrik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hlinkClick r:id="rId3"/>
              </a:rPr>
              <a:t>https://pixabay.com/en/water-large-beaker-measured-307668/</a:t>
            </a:r>
            <a:r>
              <a:rPr lang="en-US" sz="1200" b="1" i="0" u="sng" strike="noStrike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 - CC0</a:t>
            </a:r>
            <a:endParaRPr lang="en-IN" sz="1200" b="1" i="0" u="none" strike="noStrike" dirty="0" smtClean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rtl="0" fontAlgn="t"/>
            <a:endParaRPr lang="en-IN" sz="1200" b="1" i="0" u="none" strike="noStrike" dirty="0" smtClean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rtl="0" fontAlgn="t"/>
            <a:r>
              <a:rPr lang="en-US" sz="1200" b="0" i="0" u="sng" strike="noStrik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hlinkClick r:id="rId4"/>
              </a:rPr>
              <a:t>https://pixabay.com/en/wheat-grain-agriculture-seed-crop-381848/</a:t>
            </a:r>
            <a:r>
              <a:rPr lang="en-US" sz="1200" b="0" i="0" u="sng" strike="noStrike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 - CC0</a:t>
            </a:r>
            <a:endParaRPr lang="en-IN" sz="1200" b="0" i="0" u="none" strike="noStrike" dirty="0" smtClean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rtl="0" fontAlgn="t"/>
            <a:endParaRPr lang="en-IN" sz="1200" b="0" i="0" u="none" strike="noStrike" dirty="0" smtClean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7" name="Google Shape;47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6" name="Google Shape;5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sz="1200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lc="http://schemas.openxmlformats.org/drawingml/2006/lockedCanvas" val="tx"/>
                    </a:ext>
                  </a:extLst>
                </a:hlinkClick>
              </a:rPr>
              <a:t>https://pxhere.com/en/photo/959472</a:t>
            </a:r>
            <a:r>
              <a:rPr lang="en-US" sz="1200" u="sng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CC0</a:t>
            </a:r>
            <a:endParaRPr lang="en-US" sz="12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57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" name="Google Shape;6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IN" sz="12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Instructions to Teacher include: </a:t>
            </a:r>
          </a:p>
          <a:p>
            <a:r>
              <a:rPr lang="en-US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✓ The activity is for the whole class. </a:t>
            </a:r>
          </a:p>
          <a:p>
            <a:endParaRPr lang="en-IN" sz="12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✓ The teacher has to demonstrate the activity in the class.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/>
              <a:t>Image: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sz="1200" dirty="0" smtClean="0"/>
              <a:t>Original contribution – vandana.nagesh@gmail.com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65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" name="Google Shape;6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IN" sz="12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Instructions to Teacher include: </a:t>
            </a:r>
          </a:p>
          <a:p>
            <a:r>
              <a:rPr lang="en-US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✓ The activity is for the whole class. </a:t>
            </a:r>
          </a:p>
          <a:p>
            <a:endParaRPr lang="en-IN" sz="12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en-US" sz="1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✓ The teacher has to demonstrate the activity in the class. </a:t>
            </a:r>
            <a:endParaRPr lang="en-US" sz="1200" b="0" i="0" u="none" strike="noStrike" cap="none" baseline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grpSp>
        <p:nvGrpSpPr>
          <p:cNvPr id="14" name="Google Shape;14;p8"/>
          <p:cNvGrpSpPr/>
          <p:nvPr/>
        </p:nvGrpSpPr>
        <p:grpSpPr>
          <a:xfrm>
            <a:off x="0" y="0"/>
            <a:ext cx="873125" cy="852488"/>
            <a:chOff x="0" y="0"/>
            <a:chExt cx="872351" cy="852108"/>
          </a:xfrm>
        </p:grpSpPr>
        <p:sp>
          <p:nvSpPr>
            <p:cNvPr id="15" name="Google Shape;15;p8"/>
            <p:cNvSpPr/>
            <p:nvPr/>
          </p:nvSpPr>
          <p:spPr>
            <a:xfrm>
              <a:off x="71855" y="79223"/>
              <a:ext cx="228600" cy="228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00B0F0"/>
            </a:solidFill>
            <a:ln>
              <a:noFill/>
            </a:ln>
            <a:effectLst>
              <a:reflection stA="50000" endA="300" endPos="90000" sy="-100000" algn="bl" rotWithShape="0"/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</a:t>
              </a:r>
              <a:endParaRPr/>
            </a:p>
          </p:txBody>
        </p:sp>
        <p:sp>
          <p:nvSpPr>
            <p:cNvPr id="16" name="Google Shape;16;p8"/>
            <p:cNvSpPr/>
            <p:nvPr/>
          </p:nvSpPr>
          <p:spPr>
            <a:xfrm>
              <a:off x="376655" y="79223"/>
              <a:ext cx="228600" cy="228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FB3B69"/>
            </a:solidFill>
            <a:ln>
              <a:noFill/>
            </a:ln>
            <a:effectLst>
              <a:reflection stA="50000" endA="300" endPos="90000" sy="-100000" algn="bl" rotWithShape="0"/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</a:t>
              </a:r>
              <a:endParaRPr/>
            </a:p>
          </p:txBody>
        </p:sp>
        <p:sp>
          <p:nvSpPr>
            <p:cNvPr id="17" name="Google Shape;17;p8"/>
            <p:cNvSpPr/>
            <p:nvPr/>
          </p:nvSpPr>
          <p:spPr>
            <a:xfrm>
              <a:off x="65362" y="392172"/>
              <a:ext cx="228600" cy="228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3F3151"/>
            </a:solidFill>
            <a:ln>
              <a:noFill/>
            </a:ln>
            <a:effectLst>
              <a:reflection stA="50000" endA="300" endPos="90000" sy="-100000" algn="bl" rotWithShape="0"/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</a:t>
              </a:r>
              <a:endParaRPr/>
            </a:p>
          </p:txBody>
        </p:sp>
        <p:sp>
          <p:nvSpPr>
            <p:cNvPr id="18" name="Google Shape;18;p8"/>
            <p:cNvSpPr/>
            <p:nvPr/>
          </p:nvSpPr>
          <p:spPr>
            <a:xfrm>
              <a:off x="370162" y="392172"/>
              <a:ext cx="228600" cy="228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008000"/>
            </a:solidFill>
            <a:ln>
              <a:noFill/>
            </a:ln>
            <a:effectLst>
              <a:reflection stA="50000" endA="300" endPos="90000" sy="-100000" algn="bl" rotWithShape="0"/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</a:t>
              </a:r>
              <a:endParaRPr/>
            </a:p>
          </p:txBody>
        </p:sp>
        <p:cxnSp>
          <p:nvCxnSpPr>
            <p:cNvPr id="19" name="Google Shape;19;p8"/>
            <p:cNvCxnSpPr/>
            <p:nvPr/>
          </p:nvCxnSpPr>
          <p:spPr>
            <a:xfrm>
              <a:off x="682020" y="0"/>
              <a:ext cx="0" cy="814025"/>
            </a:xfrm>
            <a:prstGeom prst="straightConnector1">
              <a:avLst/>
            </a:prstGeom>
            <a:noFill/>
            <a:ln w="12700" cap="flat" cmpd="sng">
              <a:solidFill>
                <a:srgbClr val="FE6E2E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0" name="Google Shape;20;p8"/>
            <p:cNvCxnSpPr/>
            <p:nvPr/>
          </p:nvCxnSpPr>
          <p:spPr>
            <a:xfrm>
              <a:off x="0" y="651981"/>
              <a:ext cx="828291" cy="0"/>
            </a:xfrm>
            <a:prstGeom prst="straightConnector1">
              <a:avLst/>
            </a:prstGeom>
            <a:noFill/>
            <a:ln w="12700" cap="flat" cmpd="sng">
              <a:solidFill>
                <a:srgbClr val="FE6E2E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1" name="Google Shape;21;p8"/>
            <p:cNvCxnSpPr/>
            <p:nvPr/>
          </p:nvCxnSpPr>
          <p:spPr>
            <a:xfrm>
              <a:off x="748636" y="218977"/>
              <a:ext cx="0" cy="633131"/>
            </a:xfrm>
            <a:prstGeom prst="straightConnector1">
              <a:avLst/>
            </a:prstGeom>
            <a:noFill/>
            <a:ln w="12700" cap="flat" cmpd="sng">
              <a:solidFill>
                <a:srgbClr val="FE6E2E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2" name="Google Shape;22;p8"/>
            <p:cNvCxnSpPr/>
            <p:nvPr/>
          </p:nvCxnSpPr>
          <p:spPr>
            <a:xfrm>
              <a:off x="196227" y="712914"/>
              <a:ext cx="676124" cy="0"/>
            </a:xfrm>
            <a:prstGeom prst="straightConnector1">
              <a:avLst/>
            </a:prstGeom>
            <a:noFill/>
            <a:ln w="12700" cap="flat" cmpd="sng">
              <a:solidFill>
                <a:srgbClr val="FE6E2E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23" name="Google Shape;23;p8"/>
          <p:cNvSpPr/>
          <p:nvPr/>
        </p:nvSpPr>
        <p:spPr>
          <a:xfrm>
            <a:off x="5726764" y="6509319"/>
            <a:ext cx="3350443" cy="412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rgbClr val="08482B"/>
                </a:solidFill>
                <a:latin typeface="Calibri"/>
                <a:ea typeface="Calibri"/>
                <a:cs typeface="Calibri"/>
                <a:sym typeface="Calibri"/>
              </a:rPr>
              <a:t>Integral Education</a:t>
            </a:r>
            <a:r>
              <a:rPr lang="en-US" sz="1400" b="0" i="0" u="none" strike="noStrike" cap="none">
                <a:solidFill>
                  <a:srgbClr val="08482B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FOR  </a:t>
            </a:r>
            <a:r>
              <a:rPr lang="en-US" sz="14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ALL, </a:t>
            </a:r>
            <a:r>
              <a:rPr lang="en-US" sz="14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en-US" sz="14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ALL</a:t>
            </a:r>
            <a:endParaRPr/>
          </a:p>
        </p:txBody>
      </p:sp>
      <p:pic>
        <p:nvPicPr>
          <p:cNvPr id="24" name="Google Shape;24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162807" y="554349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8" name="Google Shape;28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29600" y="594360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risathyasaividyavahini.org/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1090" y="52321"/>
            <a:ext cx="967390" cy="93827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7">
            <a:hlinkClick r:id="rId5"/>
          </p:cNvPr>
          <p:cNvSpPr/>
          <p:nvPr/>
        </p:nvSpPr>
        <p:spPr>
          <a:xfrm>
            <a:off x="-304800" y="6488113"/>
            <a:ext cx="276225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i="0" u="none" strike="noStrike" cap="none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©www.srisathyasaividyavahini.org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srisathyasaividyavahini.org/index.php/component/joomgallery/default/20160828-3428.html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xhere.com/en/photo/959472" TargetMode="External"/><Relationship Id="rId5" Type="http://schemas.openxmlformats.org/officeDocument/2006/relationships/hyperlink" Target="https://pixabay.com/en/wheat-grain-agriculture-seed-crop-381848/" TargetMode="External"/><Relationship Id="rId10" Type="http://schemas.openxmlformats.org/officeDocument/2006/relationships/image" Target="../media/image7.jpeg"/><Relationship Id="rId4" Type="http://schemas.openxmlformats.org/officeDocument/2006/relationships/hyperlink" Target="https://pixabay.com/en/water-large-beaker-measured-307668/" TargetMode="External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"/>
          <p:cNvSpPr txBox="1"/>
          <p:nvPr/>
        </p:nvSpPr>
        <p:spPr>
          <a:xfrm>
            <a:off x="1375747" y="1612212"/>
            <a:ext cx="6798421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i="0" u="none" strike="noStrike" cap="none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GOOD AND BAD SEEDS</a:t>
            </a:r>
            <a:endParaRPr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5" name="Google Shape;35;p1" descr="20160828_20160828_1247943576-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180082">
            <a:off x="1297219" y="2719374"/>
            <a:ext cx="1809750" cy="267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1" descr="20160828_20160828_124794357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1121406">
            <a:off x="5648561" y="2626901"/>
            <a:ext cx="1673589" cy="2754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"/>
          <p:cNvSpPr txBox="1"/>
          <p:nvPr/>
        </p:nvSpPr>
        <p:spPr>
          <a:xfrm>
            <a:off x="872239" y="1227552"/>
            <a:ext cx="7274234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632423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Aim: 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To differentiate between good and poor quality seeds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.</a:t>
            </a:r>
            <a:endParaRPr sz="2800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" name="Google Shape;43;p2"/>
          <p:cNvSpPr txBox="1"/>
          <p:nvPr/>
        </p:nvSpPr>
        <p:spPr>
          <a:xfrm>
            <a:off x="777814" y="2930775"/>
            <a:ext cx="5595277" cy="3108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632423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Materials Required: </a:t>
            </a:r>
            <a:endParaRPr sz="2800" dirty="0">
              <a:latin typeface="Calibri" pitchFamily="34" charset="0"/>
              <a:cs typeface="Calibri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dirty="0">
              <a:solidFill>
                <a:srgbClr val="632423"/>
              </a:solidFill>
              <a:latin typeface="Calibri" pitchFamily="34" charset="0"/>
              <a:ea typeface="Calibri"/>
              <a:cs typeface="Calibri" pitchFamily="34" charset="0"/>
              <a:sym typeface="Calibri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632423"/>
              </a:buClr>
              <a:buSzPts val="3200"/>
              <a:buFont typeface="Noto Sans Symbols"/>
              <a:buChar char="❑"/>
            </a:pPr>
            <a:r>
              <a:rPr lang="en-US" sz="2800" b="1" dirty="0">
                <a:solidFill>
                  <a:srgbClr val="632423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Beaker</a:t>
            </a:r>
            <a:endParaRPr sz="2800" dirty="0">
              <a:latin typeface="Calibri" pitchFamily="34" charset="0"/>
              <a:cs typeface="Calibri" pitchFamily="34" charset="0"/>
            </a:endParaRPr>
          </a:p>
          <a:p>
            <a:pPr marL="457200" marR="0" lvl="0" indent="-254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endParaRPr sz="2800" b="1" dirty="0">
              <a:solidFill>
                <a:srgbClr val="632423"/>
              </a:solidFill>
              <a:latin typeface="Calibri" pitchFamily="34" charset="0"/>
              <a:ea typeface="Calibri"/>
              <a:cs typeface="Calibri" pitchFamily="34" charset="0"/>
              <a:sym typeface="Calibri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632423"/>
              </a:buClr>
              <a:buSzPts val="3200"/>
              <a:buFont typeface="Noto Sans Symbols"/>
              <a:buChar char="❑"/>
            </a:pPr>
            <a:r>
              <a:rPr lang="en-US" sz="2800" b="1" dirty="0">
                <a:solidFill>
                  <a:srgbClr val="632423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Water </a:t>
            </a:r>
            <a:endParaRPr sz="2800" dirty="0">
              <a:latin typeface="Calibri" pitchFamily="34" charset="0"/>
              <a:cs typeface="Calibri" pitchFamily="34" charset="0"/>
            </a:endParaRPr>
          </a:p>
          <a:p>
            <a:pPr marL="457200" marR="0" lvl="0" indent="-254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endParaRPr sz="2800" b="1" dirty="0">
              <a:solidFill>
                <a:srgbClr val="632423"/>
              </a:solidFill>
              <a:latin typeface="Calibri" pitchFamily="34" charset="0"/>
              <a:ea typeface="Calibri"/>
              <a:cs typeface="Calibri" pitchFamily="34" charset="0"/>
              <a:sym typeface="Calibri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632423"/>
              </a:buClr>
              <a:buSzPts val="3200"/>
              <a:buFont typeface="Noto Sans Symbols"/>
              <a:buChar char="❑"/>
            </a:pPr>
            <a:r>
              <a:rPr lang="en-US" sz="2800" b="1" dirty="0">
                <a:solidFill>
                  <a:srgbClr val="632423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Few paddy or wheat seeds</a:t>
            </a:r>
            <a:r>
              <a:rPr lang="en-US" sz="2800" b="1" dirty="0" smtClean="0">
                <a:solidFill>
                  <a:srgbClr val="632423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.</a:t>
            </a:r>
            <a:endParaRPr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35375" y="41565"/>
            <a:ext cx="40783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Good and Bad seeds</a:t>
            </a:r>
            <a:endParaRPr lang="en-IN" sz="36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"/>
          <p:cNvSpPr txBox="1"/>
          <p:nvPr/>
        </p:nvSpPr>
        <p:spPr>
          <a:xfrm>
            <a:off x="3084645" y="13855"/>
            <a:ext cx="3061864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Procedure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0" name="Google Shape;50;p3"/>
          <p:cNvSpPr txBox="1"/>
          <p:nvPr/>
        </p:nvSpPr>
        <p:spPr>
          <a:xfrm>
            <a:off x="810813" y="958486"/>
            <a:ext cx="639355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323E1A"/>
                </a:solidFill>
                <a:latin typeface="Calibri"/>
                <a:ea typeface="Calibri"/>
                <a:cs typeface="Calibri"/>
                <a:sym typeface="Calibri"/>
              </a:rPr>
              <a:t>1. Take a beaker half filled with water.</a:t>
            </a:r>
            <a:endParaRPr dirty="0"/>
          </a:p>
        </p:txBody>
      </p:sp>
      <p:pic>
        <p:nvPicPr>
          <p:cNvPr id="51" name="Google Shape;51;p3" descr="Water, Large, Beaker, Measur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62361" y="1589968"/>
            <a:ext cx="2047875" cy="22479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3"/>
          <p:cNvSpPr txBox="1"/>
          <p:nvPr/>
        </p:nvSpPr>
        <p:spPr>
          <a:xfrm>
            <a:off x="827406" y="4077072"/>
            <a:ext cx="6013056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323E1A"/>
                </a:solidFill>
                <a:latin typeface="Calibri"/>
                <a:ea typeface="Calibri"/>
                <a:cs typeface="Calibri"/>
                <a:sym typeface="Calibri"/>
              </a:rPr>
              <a:t>2. Put a handful of wheat/paddy seeds.</a:t>
            </a:r>
            <a:endParaRPr dirty="0"/>
          </a:p>
        </p:txBody>
      </p:sp>
      <p:pic>
        <p:nvPicPr>
          <p:cNvPr id="53" name="Google Shape;53;p3" descr="Wheat, Grain, Agriculture, Seed, Crop, Food, Golde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82069" y="4761239"/>
            <a:ext cx="2733675" cy="181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"/>
          <p:cNvSpPr txBox="1"/>
          <p:nvPr/>
        </p:nvSpPr>
        <p:spPr>
          <a:xfrm>
            <a:off x="783286" y="1246516"/>
            <a:ext cx="398519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323E1A"/>
                </a:solidFill>
                <a:latin typeface="Calibri"/>
                <a:ea typeface="Calibri"/>
                <a:cs typeface="Calibri"/>
                <a:sym typeface="Calibri"/>
              </a:rPr>
              <a:t>3. Wait for some time.</a:t>
            </a:r>
            <a:endParaRPr sz="2800" dirty="0"/>
          </a:p>
        </p:txBody>
      </p:sp>
      <p:pic>
        <p:nvPicPr>
          <p:cNvPr id="60" name="Google Shape;60;p4" descr="girl photography statue waiting young macro blue lonely toy sad sculpture art figurine teen depressio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67744" y="2168860"/>
            <a:ext cx="4752528" cy="356439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49;p3"/>
          <p:cNvSpPr txBox="1"/>
          <p:nvPr/>
        </p:nvSpPr>
        <p:spPr>
          <a:xfrm>
            <a:off x="3084645" y="13855"/>
            <a:ext cx="3061864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Procedure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"/>
          <p:cNvSpPr txBox="1"/>
          <p:nvPr/>
        </p:nvSpPr>
        <p:spPr>
          <a:xfrm>
            <a:off x="777812" y="1025258"/>
            <a:ext cx="6939170" cy="13849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C00000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OBSERVATION: </a:t>
            </a:r>
            <a:endParaRPr sz="28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800" b="1" dirty="0">
              <a:solidFill>
                <a:srgbClr val="0F243E"/>
              </a:solidFill>
              <a:latin typeface="Calibri" pitchFamily="34" charset="0"/>
              <a:ea typeface="Calibri"/>
              <a:cs typeface="Calibri" pitchFamily="34" charset="0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F243E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Damaged seeds float on the top of the water.</a:t>
            </a:r>
            <a:endParaRPr sz="280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68" name="Google Shape;68;p5"/>
          <p:cNvGrpSpPr/>
          <p:nvPr/>
        </p:nvGrpSpPr>
        <p:grpSpPr>
          <a:xfrm>
            <a:off x="6089067" y="2585534"/>
            <a:ext cx="2232248" cy="3312368"/>
            <a:chOff x="4572000" y="1412776"/>
            <a:chExt cx="2232248" cy="3312368"/>
          </a:xfrm>
        </p:grpSpPr>
        <p:sp>
          <p:nvSpPr>
            <p:cNvPr id="69" name="Google Shape;69;p5"/>
            <p:cNvSpPr/>
            <p:nvPr/>
          </p:nvSpPr>
          <p:spPr>
            <a:xfrm>
              <a:off x="4572000" y="1412776"/>
              <a:ext cx="2232248" cy="3312368"/>
            </a:xfrm>
            <a:prstGeom prst="flowChartMagneticDisk">
              <a:avLst/>
            </a:prstGeom>
            <a:gradFill>
              <a:gsLst>
                <a:gs pos="0">
                  <a:srgbClr val="9BE9FF"/>
                </a:gs>
                <a:gs pos="35000">
                  <a:srgbClr val="B8F1FF"/>
                </a:gs>
                <a:gs pos="100000">
                  <a:srgbClr val="E2FBFF"/>
                </a:gs>
              </a:gsLst>
              <a:lin ang="16200000" scaled="0"/>
            </a:gradFill>
            <a:ln w="12700" cap="flat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70;p5"/>
            <p:cNvSpPr/>
            <p:nvPr/>
          </p:nvSpPr>
          <p:spPr>
            <a:xfrm>
              <a:off x="5868144" y="3717032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71;p5"/>
            <p:cNvSpPr/>
            <p:nvPr/>
          </p:nvSpPr>
          <p:spPr>
            <a:xfrm>
              <a:off x="6228184" y="3789040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72;p5"/>
            <p:cNvSpPr/>
            <p:nvPr/>
          </p:nvSpPr>
          <p:spPr>
            <a:xfrm>
              <a:off x="5580112" y="3933056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73;p5"/>
            <p:cNvSpPr/>
            <p:nvPr/>
          </p:nvSpPr>
          <p:spPr>
            <a:xfrm>
              <a:off x="5220072" y="3861048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Google Shape;74;p5"/>
            <p:cNvSpPr/>
            <p:nvPr/>
          </p:nvSpPr>
          <p:spPr>
            <a:xfrm>
              <a:off x="5940152" y="4365104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" name="Google Shape;75;p5"/>
            <p:cNvSpPr/>
            <p:nvPr/>
          </p:nvSpPr>
          <p:spPr>
            <a:xfrm>
              <a:off x="5580112" y="3789040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Google Shape;76;p5"/>
            <p:cNvSpPr/>
            <p:nvPr/>
          </p:nvSpPr>
          <p:spPr>
            <a:xfrm>
              <a:off x="5148064" y="3717032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" name="Google Shape;77;p5"/>
            <p:cNvSpPr/>
            <p:nvPr/>
          </p:nvSpPr>
          <p:spPr>
            <a:xfrm>
              <a:off x="6516216" y="3645024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" name="Google Shape;78;p5"/>
            <p:cNvSpPr/>
            <p:nvPr/>
          </p:nvSpPr>
          <p:spPr>
            <a:xfrm>
              <a:off x="4644008" y="3789040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" name="Google Shape;79;p5"/>
            <p:cNvSpPr/>
            <p:nvPr/>
          </p:nvSpPr>
          <p:spPr>
            <a:xfrm>
              <a:off x="6012160" y="3933056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" name="Google Shape;80;p5"/>
            <p:cNvSpPr/>
            <p:nvPr/>
          </p:nvSpPr>
          <p:spPr>
            <a:xfrm>
              <a:off x="4932040" y="3933056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" name="Google Shape;81;p5"/>
            <p:cNvSpPr/>
            <p:nvPr/>
          </p:nvSpPr>
          <p:spPr>
            <a:xfrm>
              <a:off x="5220072" y="4005064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" name="Google Shape;82;p5"/>
            <p:cNvSpPr/>
            <p:nvPr/>
          </p:nvSpPr>
          <p:spPr>
            <a:xfrm>
              <a:off x="5580112" y="4077072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" name="Google Shape;83;p5"/>
            <p:cNvSpPr/>
            <p:nvPr/>
          </p:nvSpPr>
          <p:spPr>
            <a:xfrm>
              <a:off x="5292080" y="4437112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" name="Google Shape;84;p5"/>
            <p:cNvSpPr/>
            <p:nvPr/>
          </p:nvSpPr>
          <p:spPr>
            <a:xfrm>
              <a:off x="6516216" y="3861048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" name="Google Shape;85;p5"/>
            <p:cNvSpPr/>
            <p:nvPr/>
          </p:nvSpPr>
          <p:spPr>
            <a:xfrm>
              <a:off x="6300192" y="4005064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" name="Google Shape;86;p5"/>
            <p:cNvSpPr/>
            <p:nvPr/>
          </p:nvSpPr>
          <p:spPr>
            <a:xfrm>
              <a:off x="5868144" y="4149080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" name="Google Shape;87;p5"/>
            <p:cNvSpPr/>
            <p:nvPr/>
          </p:nvSpPr>
          <p:spPr>
            <a:xfrm>
              <a:off x="5652120" y="4437112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" name="Google Shape;88;p5"/>
            <p:cNvSpPr/>
            <p:nvPr/>
          </p:nvSpPr>
          <p:spPr>
            <a:xfrm>
              <a:off x="5076056" y="4293096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" name="Google Shape;89;p5"/>
            <p:cNvSpPr/>
            <p:nvPr/>
          </p:nvSpPr>
          <p:spPr>
            <a:xfrm>
              <a:off x="6372200" y="4365104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" name="Google Shape;90;p5"/>
            <p:cNvSpPr/>
            <p:nvPr/>
          </p:nvSpPr>
          <p:spPr>
            <a:xfrm>
              <a:off x="6228184" y="4221088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5"/>
            <p:cNvSpPr/>
            <p:nvPr/>
          </p:nvSpPr>
          <p:spPr>
            <a:xfrm>
              <a:off x="6516216" y="4149080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5"/>
            <p:cNvSpPr/>
            <p:nvPr/>
          </p:nvSpPr>
          <p:spPr>
            <a:xfrm>
              <a:off x="5580112" y="4293096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5"/>
            <p:cNvSpPr/>
            <p:nvPr/>
          </p:nvSpPr>
          <p:spPr>
            <a:xfrm>
              <a:off x="5004048" y="4149080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5"/>
            <p:cNvSpPr/>
            <p:nvPr/>
          </p:nvSpPr>
          <p:spPr>
            <a:xfrm>
              <a:off x="4716016" y="4293096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5"/>
            <p:cNvSpPr/>
            <p:nvPr/>
          </p:nvSpPr>
          <p:spPr>
            <a:xfrm>
              <a:off x="4644008" y="4077072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5"/>
            <p:cNvSpPr/>
            <p:nvPr/>
          </p:nvSpPr>
          <p:spPr>
            <a:xfrm>
              <a:off x="5292080" y="4221088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5"/>
            <p:cNvSpPr/>
            <p:nvPr/>
          </p:nvSpPr>
          <p:spPr>
            <a:xfrm>
              <a:off x="5508104" y="3573016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5"/>
            <p:cNvSpPr/>
            <p:nvPr/>
          </p:nvSpPr>
          <p:spPr>
            <a:xfrm>
              <a:off x="6156176" y="4509120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p5"/>
            <p:cNvSpPr/>
            <p:nvPr/>
          </p:nvSpPr>
          <p:spPr>
            <a:xfrm>
              <a:off x="5868144" y="4581128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5"/>
            <p:cNvSpPr/>
            <p:nvPr/>
          </p:nvSpPr>
          <p:spPr>
            <a:xfrm>
              <a:off x="4932040" y="4437112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5"/>
            <p:cNvSpPr/>
            <p:nvPr/>
          </p:nvSpPr>
          <p:spPr>
            <a:xfrm>
              <a:off x="5220072" y="4581128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102;p5"/>
            <p:cNvSpPr/>
            <p:nvPr/>
          </p:nvSpPr>
          <p:spPr>
            <a:xfrm>
              <a:off x="5580112" y="4581128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5"/>
            <p:cNvSpPr/>
            <p:nvPr/>
          </p:nvSpPr>
          <p:spPr>
            <a:xfrm>
              <a:off x="4860032" y="3645024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5"/>
            <p:cNvSpPr/>
            <p:nvPr/>
          </p:nvSpPr>
          <p:spPr>
            <a:xfrm>
              <a:off x="6156176" y="3573016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5"/>
            <p:cNvSpPr/>
            <p:nvPr/>
          </p:nvSpPr>
          <p:spPr>
            <a:xfrm>
              <a:off x="5076056" y="3501008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6" name="Google Shape;106;p5"/>
          <p:cNvSpPr txBox="1"/>
          <p:nvPr/>
        </p:nvSpPr>
        <p:spPr>
          <a:xfrm>
            <a:off x="810995" y="3293400"/>
            <a:ext cx="5035623" cy="26776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C00000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CONCLUSION: </a:t>
            </a:r>
            <a:endParaRPr sz="28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dirty="0">
              <a:solidFill>
                <a:srgbClr val="003300"/>
              </a:solidFill>
              <a:latin typeface="Calibri" pitchFamily="34" charset="0"/>
              <a:ea typeface="Calibri"/>
              <a:cs typeface="Calibri" pitchFamily="34" charset="0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3300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Good quality seeds sink and only those are used for cultivation. Rest is discarded.</a:t>
            </a:r>
            <a:r>
              <a:rPr lang="en-US" sz="2800" b="1" dirty="0">
                <a:solidFill>
                  <a:srgbClr val="003300"/>
                </a:solidFill>
                <a:latin typeface="Calibri" pitchFamily="34" charset="0"/>
                <a:ea typeface="Calibri"/>
                <a:cs typeface="Calibri" pitchFamily="34" charset="0"/>
                <a:sym typeface="Calibri"/>
              </a:rPr>
              <a:t> </a:t>
            </a:r>
            <a:endParaRPr sz="2800" dirty="0">
              <a:latin typeface="Calibri" pitchFamily="34" charset="0"/>
              <a:cs typeface="Calibri" pitchFamily="34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 dirty="0">
              <a:solidFill>
                <a:srgbClr val="003300"/>
              </a:solidFill>
              <a:latin typeface="Calibri" pitchFamily="34" charset="0"/>
              <a:ea typeface="Calibri"/>
              <a:cs typeface="Calibri" pitchFamily="34" charset="0"/>
              <a:sym typeface="Calibri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35375" y="41565"/>
            <a:ext cx="40783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Good and Bad seeds</a:t>
            </a:r>
            <a:endParaRPr lang="en-IN" sz="36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"/>
          <p:cNvSpPr txBox="1"/>
          <p:nvPr/>
        </p:nvSpPr>
        <p:spPr>
          <a:xfrm>
            <a:off x="791673" y="1149935"/>
            <a:ext cx="700844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. Why do damaged seeds float on the top of water? </a:t>
            </a:r>
          </a:p>
        </p:txBody>
      </p:sp>
      <p:sp>
        <p:nvSpPr>
          <p:cNvPr id="106" name="Google Shape;106;p5"/>
          <p:cNvSpPr txBox="1"/>
          <p:nvPr/>
        </p:nvSpPr>
        <p:spPr>
          <a:xfrm>
            <a:off x="810992" y="3930685"/>
            <a:ext cx="5184576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. Healthy seeds sink- Give Reasons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455228" y="41565"/>
            <a:ext cx="42386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Discussion Questions</a:t>
            </a:r>
            <a:endParaRPr lang="en-IN" sz="3600" b="1" dirty="0">
              <a:solidFill>
                <a:schemeClr val="accent6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" name="Google Shape;67;p5"/>
          <p:cNvSpPr txBox="1"/>
          <p:nvPr/>
        </p:nvSpPr>
        <p:spPr>
          <a:xfrm>
            <a:off x="819374" y="1787242"/>
            <a:ext cx="7146986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149350" indent="-1149350"/>
            <a:r>
              <a:rPr lang="en-US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Answer: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Damaged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seeds are hollow and do not have nutrients. Hence they float in water. </a:t>
            </a:r>
            <a:endParaRPr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Google Shape;106;p5"/>
          <p:cNvSpPr txBox="1"/>
          <p:nvPr/>
        </p:nvSpPr>
        <p:spPr>
          <a:xfrm>
            <a:off x="852557" y="4554138"/>
            <a:ext cx="7349333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149350" indent="-1149350"/>
            <a:r>
              <a:rPr lang="en-US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Answer: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Healthy seeds sink because they have nutrients which makes them heavy. </a:t>
            </a:r>
            <a:endParaRPr sz="2400" dirty="0">
              <a:solidFill>
                <a:srgbClr val="003300"/>
              </a:solidFill>
              <a:latin typeface="Calibri" pitchFamily="34" charset="0"/>
              <a:ea typeface="Calibri"/>
              <a:cs typeface="Calibri" pitchFamily="34" charset="0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MM Index</a:t>
            </a: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12" name="Google Shape;112;p6"/>
          <p:cNvGraphicFramePr/>
          <p:nvPr/>
        </p:nvGraphicFramePr>
        <p:xfrm>
          <a:off x="457200" y="1320801"/>
          <a:ext cx="8229600" cy="3955135"/>
        </p:xfrm>
        <a:graphic>
          <a:graphicData uri="http://schemas.openxmlformats.org/drawingml/2006/table">
            <a:tbl>
              <a:tblPr firstRow="1" bandRow="1">
                <a:noFill/>
                <a:tableStyleId>{260BAA81-41EC-4829-8782-A57EB5B759D6}</a:tableStyleId>
              </a:tblPr>
              <a:tblGrid>
                <a:gridCol w="914400"/>
                <a:gridCol w="1295400"/>
                <a:gridCol w="6019800"/>
              </a:tblGrid>
              <a:tr h="6386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>
                          <a:solidFill>
                            <a:schemeClr val="dk1"/>
                          </a:solidFill>
                        </a:rPr>
                        <a:t>Slide#</a:t>
                      </a:r>
                      <a:endParaRPr sz="18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Thumbnail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Source and Attribution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38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solidFill>
                            <a:schemeClr val="dk1"/>
                          </a:solidFill>
                        </a:rPr>
                        <a:t>1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US" sz="1100" u="sng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          </a:ext>
                            </a:extLst>
                          </a:hlinkClick>
                        </a:rPr>
                        <a:t>https://www.srisathyasaividyavahini.org/index.php/component/joomgallery/default/20160828-3428.html</a:t>
                      </a:r>
                      <a:endParaRPr sz="11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1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38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</a:rPr>
                        <a:t>3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US" sz="1100" u="sng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          </a:ext>
                            </a:extLst>
                          </a:hlinkClick>
                        </a:rPr>
                        <a:t>https://pixabay.com/en/water-large-beaker-measured-307668/</a:t>
                      </a:r>
                      <a:r>
                        <a:rPr lang="en-US" sz="1100" u="sng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- CC0</a:t>
                      </a:r>
                      <a:endParaRPr sz="11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38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</a:rPr>
                        <a:t>3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US" sz="1100" u="sng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          </a:ext>
                            </a:extLst>
                          </a:hlinkClick>
                        </a:rPr>
                        <a:t>https://pixabay.com/en/wheat-grain-agriculture-seed-crop-381848/</a:t>
                      </a:r>
                      <a:r>
                        <a:rPr lang="en-US" sz="1100" u="sng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- CC0</a:t>
                      </a:r>
                      <a:endParaRPr sz="11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38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</a:rPr>
                        <a:t>4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US" sz="1100" u="sng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          </a:ext>
                            </a:extLst>
                          </a:hlinkClick>
                        </a:rPr>
                        <a:t>https://pxhere.com/en/photo/959472</a:t>
                      </a:r>
                      <a:r>
                        <a:rPr lang="en-US" sz="1100" u="sng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– CC0</a:t>
                      </a:r>
                      <a:endParaRPr sz="11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38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</a:rPr>
                        <a:t>5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r>
                        <a:rPr lang="en-US" sz="1100" dirty="0"/>
                        <a:t>Original contribution – vandana.nagesh@gmail.com</a:t>
                      </a:r>
                      <a:endParaRPr sz="11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pic>
        <p:nvPicPr>
          <p:cNvPr id="113" name="Google Shape;113;p6" descr="20160828_20160828_1247943576-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752600" y="2133600"/>
            <a:ext cx="363769" cy="537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6" descr="Water, Large, Beaker, Measured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826871" y="2854172"/>
            <a:ext cx="336451" cy="3693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6" descr="Wheat, Grain, Agriculture, Seed, Crop, Food, Golden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786122" y="3535101"/>
            <a:ext cx="449123" cy="298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6" descr="girl photography statue waiting young macro blue lonely toy sad sculpture art figurine teen depression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700276" y="4062716"/>
            <a:ext cx="633938" cy="47545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7" name="Google Shape;117;p6"/>
          <p:cNvGrpSpPr/>
          <p:nvPr/>
        </p:nvGrpSpPr>
        <p:grpSpPr>
          <a:xfrm>
            <a:off x="1847478" y="4730003"/>
            <a:ext cx="330149" cy="475325"/>
            <a:chOff x="4572000" y="1412776"/>
            <a:chExt cx="2232248" cy="3312368"/>
          </a:xfrm>
        </p:grpSpPr>
        <p:sp>
          <p:nvSpPr>
            <p:cNvPr id="118" name="Google Shape;118;p6"/>
            <p:cNvSpPr/>
            <p:nvPr/>
          </p:nvSpPr>
          <p:spPr>
            <a:xfrm>
              <a:off x="4572000" y="1412776"/>
              <a:ext cx="2232248" cy="3312368"/>
            </a:xfrm>
            <a:prstGeom prst="flowChartMagneticDisk">
              <a:avLst/>
            </a:prstGeom>
            <a:gradFill>
              <a:gsLst>
                <a:gs pos="0">
                  <a:srgbClr val="9BE9FF"/>
                </a:gs>
                <a:gs pos="35000">
                  <a:srgbClr val="B8F1FF"/>
                </a:gs>
                <a:gs pos="100000">
                  <a:srgbClr val="E2FBFF"/>
                </a:gs>
              </a:gsLst>
              <a:lin ang="16200000" scaled="0"/>
            </a:gradFill>
            <a:ln w="12700" cap="flat" cmpd="sng">
              <a:solidFill>
                <a:srgbClr val="00206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19;p6"/>
            <p:cNvSpPr/>
            <p:nvPr/>
          </p:nvSpPr>
          <p:spPr>
            <a:xfrm>
              <a:off x="5868144" y="3717032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6"/>
            <p:cNvSpPr/>
            <p:nvPr/>
          </p:nvSpPr>
          <p:spPr>
            <a:xfrm>
              <a:off x="6228184" y="3789040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6"/>
            <p:cNvSpPr/>
            <p:nvPr/>
          </p:nvSpPr>
          <p:spPr>
            <a:xfrm>
              <a:off x="5580112" y="3933056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6"/>
            <p:cNvSpPr/>
            <p:nvPr/>
          </p:nvSpPr>
          <p:spPr>
            <a:xfrm>
              <a:off x="5220072" y="3861048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6"/>
            <p:cNvSpPr/>
            <p:nvPr/>
          </p:nvSpPr>
          <p:spPr>
            <a:xfrm>
              <a:off x="5940152" y="4365104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6"/>
            <p:cNvSpPr/>
            <p:nvPr/>
          </p:nvSpPr>
          <p:spPr>
            <a:xfrm>
              <a:off x="5580112" y="3789040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6"/>
            <p:cNvSpPr/>
            <p:nvPr/>
          </p:nvSpPr>
          <p:spPr>
            <a:xfrm>
              <a:off x="5148064" y="3717032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6"/>
            <p:cNvSpPr/>
            <p:nvPr/>
          </p:nvSpPr>
          <p:spPr>
            <a:xfrm>
              <a:off x="6516216" y="3645024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6"/>
            <p:cNvSpPr/>
            <p:nvPr/>
          </p:nvSpPr>
          <p:spPr>
            <a:xfrm>
              <a:off x="4644008" y="3789040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6"/>
            <p:cNvSpPr/>
            <p:nvPr/>
          </p:nvSpPr>
          <p:spPr>
            <a:xfrm>
              <a:off x="6012160" y="3933056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6"/>
            <p:cNvSpPr/>
            <p:nvPr/>
          </p:nvSpPr>
          <p:spPr>
            <a:xfrm>
              <a:off x="4932040" y="3933056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6"/>
            <p:cNvSpPr/>
            <p:nvPr/>
          </p:nvSpPr>
          <p:spPr>
            <a:xfrm>
              <a:off x="5220072" y="4005064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6"/>
            <p:cNvSpPr/>
            <p:nvPr/>
          </p:nvSpPr>
          <p:spPr>
            <a:xfrm>
              <a:off x="5580112" y="4077072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6"/>
            <p:cNvSpPr/>
            <p:nvPr/>
          </p:nvSpPr>
          <p:spPr>
            <a:xfrm>
              <a:off x="5292080" y="4437112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6"/>
            <p:cNvSpPr/>
            <p:nvPr/>
          </p:nvSpPr>
          <p:spPr>
            <a:xfrm>
              <a:off x="6516216" y="3861048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6"/>
            <p:cNvSpPr/>
            <p:nvPr/>
          </p:nvSpPr>
          <p:spPr>
            <a:xfrm>
              <a:off x="6300192" y="4005064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6"/>
            <p:cNvSpPr/>
            <p:nvPr/>
          </p:nvSpPr>
          <p:spPr>
            <a:xfrm>
              <a:off x="5868144" y="4149080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6"/>
            <p:cNvSpPr/>
            <p:nvPr/>
          </p:nvSpPr>
          <p:spPr>
            <a:xfrm>
              <a:off x="5652120" y="4437112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6"/>
            <p:cNvSpPr/>
            <p:nvPr/>
          </p:nvSpPr>
          <p:spPr>
            <a:xfrm>
              <a:off x="5076056" y="4293096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6"/>
            <p:cNvSpPr/>
            <p:nvPr/>
          </p:nvSpPr>
          <p:spPr>
            <a:xfrm>
              <a:off x="6372200" y="4365104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6"/>
            <p:cNvSpPr/>
            <p:nvPr/>
          </p:nvSpPr>
          <p:spPr>
            <a:xfrm>
              <a:off x="6228184" y="4221088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40;p6"/>
            <p:cNvSpPr/>
            <p:nvPr/>
          </p:nvSpPr>
          <p:spPr>
            <a:xfrm>
              <a:off x="6516216" y="4149080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141;p6"/>
            <p:cNvSpPr/>
            <p:nvPr/>
          </p:nvSpPr>
          <p:spPr>
            <a:xfrm>
              <a:off x="5580112" y="4293096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" name="Google Shape;142;p6"/>
            <p:cNvSpPr/>
            <p:nvPr/>
          </p:nvSpPr>
          <p:spPr>
            <a:xfrm>
              <a:off x="5004048" y="4149080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" name="Google Shape;143;p6"/>
            <p:cNvSpPr/>
            <p:nvPr/>
          </p:nvSpPr>
          <p:spPr>
            <a:xfrm>
              <a:off x="4716016" y="4293096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Google Shape;144;p6"/>
            <p:cNvSpPr/>
            <p:nvPr/>
          </p:nvSpPr>
          <p:spPr>
            <a:xfrm>
              <a:off x="4644008" y="4077072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" name="Google Shape;145;p6"/>
            <p:cNvSpPr/>
            <p:nvPr/>
          </p:nvSpPr>
          <p:spPr>
            <a:xfrm>
              <a:off x="5292080" y="4221088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6"/>
            <p:cNvSpPr/>
            <p:nvPr/>
          </p:nvSpPr>
          <p:spPr>
            <a:xfrm>
              <a:off x="5508104" y="3573016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" name="Google Shape;147;p6"/>
            <p:cNvSpPr/>
            <p:nvPr/>
          </p:nvSpPr>
          <p:spPr>
            <a:xfrm>
              <a:off x="6156176" y="4509120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148;p6"/>
            <p:cNvSpPr/>
            <p:nvPr/>
          </p:nvSpPr>
          <p:spPr>
            <a:xfrm>
              <a:off x="5868144" y="4581128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6"/>
            <p:cNvSpPr/>
            <p:nvPr/>
          </p:nvSpPr>
          <p:spPr>
            <a:xfrm>
              <a:off x="4932040" y="4437112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150;p6"/>
            <p:cNvSpPr/>
            <p:nvPr/>
          </p:nvSpPr>
          <p:spPr>
            <a:xfrm>
              <a:off x="5220072" y="4581128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Google Shape;151;p6"/>
            <p:cNvSpPr/>
            <p:nvPr/>
          </p:nvSpPr>
          <p:spPr>
            <a:xfrm>
              <a:off x="5580112" y="4581128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6"/>
            <p:cNvSpPr/>
            <p:nvPr/>
          </p:nvSpPr>
          <p:spPr>
            <a:xfrm>
              <a:off x="4860032" y="3645024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53;p6"/>
            <p:cNvSpPr/>
            <p:nvPr/>
          </p:nvSpPr>
          <p:spPr>
            <a:xfrm>
              <a:off x="6156176" y="3573016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4" name="Google Shape;154;p6"/>
            <p:cNvSpPr/>
            <p:nvPr/>
          </p:nvSpPr>
          <p:spPr>
            <a:xfrm>
              <a:off x="5076056" y="3501008"/>
              <a:ext cx="216024" cy="72008"/>
            </a:xfrm>
            <a:prstGeom prst="flowChartTerminator">
              <a:avLst/>
            </a:prstGeom>
            <a:gradFill>
              <a:gsLst>
                <a:gs pos="0">
                  <a:srgbClr val="C86C1F"/>
                </a:gs>
                <a:gs pos="80000">
                  <a:srgbClr val="FF8E29"/>
                </a:gs>
                <a:gs pos="100000">
                  <a:srgbClr val="FF8D2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250</Words>
  <Application>Microsoft Office PowerPoint</Application>
  <PresentationFormat>On-screen Show (4:3)</PresentationFormat>
  <Paragraphs>66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MM Index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keshaba</dc:creator>
  <cp:lastModifiedBy>SSSVV</cp:lastModifiedBy>
  <cp:revision>7</cp:revision>
  <dcterms:created xsi:type="dcterms:W3CDTF">2018-12-16T04:20:25Z</dcterms:created>
  <dcterms:modified xsi:type="dcterms:W3CDTF">2021-04-06T16:23:44Z</dcterms:modified>
</cp:coreProperties>
</file>