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0"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A4DAAE-F0A7-45BA-A22A-BFEE26C6AA96}" v="39" dt="2021-02-12T10:43:23.4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49" autoAdjust="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bhu, Shashank" userId="434abcaa-a364-4d99-837b-dd4fc4d70a8a" providerId="ADAL" clId="{21A4DAAE-F0A7-45BA-A22A-BFEE26C6AA96}"/>
    <pc:docChg chg="modSld">
      <pc:chgData name="Prabhu, Shashank" userId="434abcaa-a364-4d99-837b-dd4fc4d70a8a" providerId="ADAL" clId="{21A4DAAE-F0A7-45BA-A22A-BFEE26C6AA96}" dt="2021-02-12T10:43:23.410" v="88"/>
      <pc:docMkLst>
        <pc:docMk/>
      </pc:docMkLst>
      <pc:sldChg chg="modSp mod">
        <pc:chgData name="Prabhu, Shashank" userId="434abcaa-a364-4d99-837b-dd4fc4d70a8a" providerId="ADAL" clId="{21A4DAAE-F0A7-45BA-A22A-BFEE26C6AA96}" dt="2021-02-12T10:42:06.528" v="76" actId="1076"/>
        <pc:sldMkLst>
          <pc:docMk/>
          <pc:sldMk cId="2494416350" sldId="257"/>
        </pc:sldMkLst>
        <pc:spChg chg="mod">
          <ac:chgData name="Prabhu, Shashank" userId="434abcaa-a364-4d99-837b-dd4fc4d70a8a" providerId="ADAL" clId="{21A4DAAE-F0A7-45BA-A22A-BFEE26C6AA96}" dt="2021-02-12T10:42:06.528" v="76" actId="1076"/>
          <ac:spMkLst>
            <pc:docMk/>
            <pc:sldMk cId="2494416350" sldId="257"/>
            <ac:spMk id="6" creationId="{00000000-0000-0000-0000-000000000000}"/>
          </ac:spMkLst>
        </pc:spChg>
        <pc:spChg chg="mod">
          <ac:chgData name="Prabhu, Shashank" userId="434abcaa-a364-4d99-837b-dd4fc4d70a8a" providerId="ADAL" clId="{21A4DAAE-F0A7-45BA-A22A-BFEE26C6AA96}" dt="2021-02-12T10:42:00.224" v="73" actId="14100"/>
          <ac:spMkLst>
            <pc:docMk/>
            <pc:sldMk cId="2494416350" sldId="257"/>
            <ac:spMk id="7" creationId="{00000000-0000-0000-0000-000000000000}"/>
          </ac:spMkLst>
        </pc:spChg>
        <pc:picChg chg="mod">
          <ac:chgData name="Prabhu, Shashank" userId="434abcaa-a364-4d99-837b-dd4fc4d70a8a" providerId="ADAL" clId="{21A4DAAE-F0A7-45BA-A22A-BFEE26C6AA96}" dt="2021-02-12T10:42:04.261" v="75" actId="1076"/>
          <ac:picMkLst>
            <pc:docMk/>
            <pc:sldMk cId="2494416350" sldId="257"/>
            <ac:picMk id="5122" creationId="{00000000-0000-0000-0000-000000000000}"/>
          </ac:picMkLst>
        </pc:picChg>
      </pc:sldChg>
      <pc:sldChg chg="modSp mod modAnim">
        <pc:chgData name="Prabhu, Shashank" userId="434abcaa-a364-4d99-837b-dd4fc4d70a8a" providerId="ADAL" clId="{21A4DAAE-F0A7-45BA-A22A-BFEE26C6AA96}" dt="2021-02-12T10:42:56.726" v="87" actId="1076"/>
        <pc:sldMkLst>
          <pc:docMk/>
          <pc:sldMk cId="2494416350" sldId="259"/>
        </pc:sldMkLst>
        <pc:spChg chg="mod">
          <ac:chgData name="Prabhu, Shashank" userId="434abcaa-a364-4d99-837b-dd4fc4d70a8a" providerId="ADAL" clId="{21A4DAAE-F0A7-45BA-A22A-BFEE26C6AA96}" dt="2021-02-12T10:42:31.781" v="79" actId="1076"/>
          <ac:spMkLst>
            <pc:docMk/>
            <pc:sldMk cId="2494416350" sldId="259"/>
            <ac:spMk id="7" creationId="{00000000-0000-0000-0000-000000000000}"/>
          </ac:spMkLst>
        </pc:spChg>
        <pc:spChg chg="mod">
          <ac:chgData name="Prabhu, Shashank" userId="434abcaa-a364-4d99-837b-dd4fc4d70a8a" providerId="ADAL" clId="{21A4DAAE-F0A7-45BA-A22A-BFEE26C6AA96}" dt="2021-02-12T10:42:48.991" v="84" actId="14100"/>
          <ac:spMkLst>
            <pc:docMk/>
            <pc:sldMk cId="2494416350" sldId="259"/>
            <ac:spMk id="8" creationId="{00000000-0000-0000-0000-000000000000}"/>
          </ac:spMkLst>
        </pc:spChg>
        <pc:picChg chg="mod">
          <ac:chgData name="Prabhu, Shashank" userId="434abcaa-a364-4d99-837b-dd4fc4d70a8a" providerId="ADAL" clId="{21A4DAAE-F0A7-45BA-A22A-BFEE26C6AA96}" dt="2021-02-12T10:42:56.726" v="87" actId="1076"/>
          <ac:picMkLst>
            <pc:docMk/>
            <pc:sldMk cId="2494416350" sldId="259"/>
            <ac:picMk id="2050" creationId="{00000000-0000-0000-0000-000000000000}"/>
          </ac:picMkLst>
        </pc:picChg>
        <pc:picChg chg="mod">
          <ac:chgData name="Prabhu, Shashank" userId="434abcaa-a364-4d99-837b-dd4fc4d70a8a" providerId="ADAL" clId="{21A4DAAE-F0A7-45BA-A22A-BFEE26C6AA96}" dt="2021-02-12T10:42:35.040" v="80" actId="1076"/>
          <ac:picMkLst>
            <pc:docMk/>
            <pc:sldMk cId="2494416350" sldId="259"/>
            <ac:picMk id="2052" creationId="{00000000-0000-0000-0000-000000000000}"/>
          </ac:picMkLst>
        </pc:picChg>
      </pc:sldChg>
      <pc:sldChg chg="modSp mod modAnim">
        <pc:chgData name="Prabhu, Shashank" userId="434abcaa-a364-4d99-837b-dd4fc4d70a8a" providerId="ADAL" clId="{21A4DAAE-F0A7-45BA-A22A-BFEE26C6AA96}" dt="2021-02-12T10:43:23.410" v="88"/>
        <pc:sldMkLst>
          <pc:docMk/>
          <pc:sldMk cId="2494416350" sldId="260"/>
        </pc:sldMkLst>
        <pc:spChg chg="mod">
          <ac:chgData name="Prabhu, Shashank" userId="434abcaa-a364-4d99-837b-dd4fc4d70a8a" providerId="ADAL" clId="{21A4DAAE-F0A7-45BA-A22A-BFEE26C6AA96}" dt="2021-02-12T10:41:18.217" v="71" actId="20577"/>
          <ac:spMkLst>
            <pc:docMk/>
            <pc:sldMk cId="2494416350" sldId="260"/>
            <ac:spMk id="7" creationId="{00000000-0000-0000-0000-000000000000}"/>
          </ac:spMkLst>
        </pc:spChg>
        <pc:picChg chg="mod">
          <ac:chgData name="Prabhu, Shashank" userId="434abcaa-a364-4d99-837b-dd4fc4d70a8a" providerId="ADAL" clId="{21A4DAAE-F0A7-45BA-A22A-BFEE26C6AA96}" dt="2021-02-12T10:41:04.892" v="62" actId="1076"/>
          <ac:picMkLst>
            <pc:docMk/>
            <pc:sldMk cId="2494416350" sldId="260"/>
            <ac:picMk id="6"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D398F4-68C7-45DD-917F-850F0F97DF8C}" type="datetimeFigureOut">
              <a:rPr lang="en-IN" smtClean="0"/>
              <a:pPr/>
              <a:t>12-02-2021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4D701E-2B11-4C64-8620-9E97557E8B0E}" type="slidenum">
              <a:rPr lang="en-IN" smtClean="0"/>
              <a:pPr/>
              <a:t>‹#›</a:t>
            </a:fld>
            <a:endParaRPr lang="en-IN"/>
          </a:p>
        </p:txBody>
      </p:sp>
    </p:spTree>
    <p:extLst>
      <p:ext uri="{BB962C8B-B14F-4D97-AF65-F5344CB8AC3E}">
        <p14:creationId xmlns:p14="http://schemas.microsoft.com/office/powerpoint/2010/main" val="1223723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pixabay.com/illustrations/head-test-tube-chemistry-experiment-938459/"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pixabay.com/illustrations/chart-businessman-growing-african-4105121/"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pixabay.com/vectors/sketch-character-funny-man-art-3075369/"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latin typeface="+mn-lt"/>
                <a:ea typeface="+mn-ea"/>
                <a:cs typeface="+mn-cs"/>
              </a:rPr>
              <a:t>Notes for Teacher</a:t>
            </a:r>
            <a:r>
              <a:rPr lang="en-US" sz="1200" b="0" i="0" kern="1200" dirty="0">
                <a:solidFill>
                  <a:schemeClr val="tx1"/>
                </a:solidFill>
                <a:latin typeface="+mn-lt"/>
                <a:ea typeface="+mn-ea"/>
                <a:cs typeface="+mn-cs"/>
              </a:rPr>
              <a:t> –</a:t>
            </a:r>
            <a:r>
              <a:rPr lang="en-US" sz="1200" b="0" i="0" kern="1200" baseline="0" dirty="0">
                <a:solidFill>
                  <a:schemeClr val="tx1"/>
                </a:solidFill>
                <a:latin typeface="+mn-lt"/>
                <a:ea typeface="+mn-ea"/>
                <a:cs typeface="+mn-cs"/>
              </a:rPr>
              <a:t> N/A</a:t>
            </a:r>
            <a:endParaRPr lang="en-US" sz="1200" b="0" i="0" kern="1200" dirty="0">
              <a:solidFill>
                <a:schemeClr val="tx1"/>
              </a:solidFill>
              <a:latin typeface="+mn-lt"/>
              <a:ea typeface="+mn-ea"/>
              <a:cs typeface="+mn-cs"/>
            </a:endParaRPr>
          </a:p>
          <a:p>
            <a:endParaRPr lang="en-US"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Suggestions: </a:t>
            </a:r>
            <a:r>
              <a:rPr lang="en-US" sz="1200" b="0" i="0" kern="1200" dirty="0">
                <a:solidFill>
                  <a:schemeClr val="tx1"/>
                </a:solidFill>
                <a:latin typeface="+mn-lt"/>
                <a:ea typeface="+mn-ea"/>
                <a:cs typeface="+mn-cs"/>
              </a:rPr>
              <a:t>N/A</a:t>
            </a:r>
            <a:br>
              <a:rPr lang="en-US" sz="1200" b="0" i="0" kern="1200" dirty="0">
                <a:solidFill>
                  <a:schemeClr val="tx1"/>
                </a:solidFill>
                <a:latin typeface="+mn-lt"/>
                <a:ea typeface="+mn-ea"/>
                <a:cs typeface="+mn-cs"/>
              </a:rPr>
            </a:br>
            <a:endParaRPr lang="en-US"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Source of Multimedia</a:t>
            </a:r>
            <a:r>
              <a:rPr lang="en-US" sz="1200" b="1" i="0" kern="1200" baseline="0" dirty="0">
                <a:solidFill>
                  <a:schemeClr val="tx1"/>
                </a:solidFill>
                <a:latin typeface="+mn-lt"/>
                <a:ea typeface="+mn-ea"/>
                <a:cs typeface="+mn-cs"/>
              </a:rPr>
              <a:t> Objects (Image</a:t>
            </a:r>
            <a:r>
              <a:rPr lang="en-US" sz="1200" b="1" i="0" kern="1200" dirty="0">
                <a:solidFill>
                  <a:schemeClr val="tx1"/>
                </a:solidFill>
                <a:latin typeface="+mn-lt"/>
                <a:ea typeface="+mn-ea"/>
                <a:cs typeface="+mn-cs"/>
              </a:rPr>
              <a:t>/audio/ Video/Animation) used in this slide -</a:t>
            </a:r>
            <a:r>
              <a:rPr lang="en-US" sz="1200" b="1" i="0" kern="1200">
                <a:solidFill>
                  <a:schemeClr val="tx1"/>
                </a:solidFill>
                <a:latin typeface="+mn-lt"/>
                <a:ea typeface="+mn-ea"/>
                <a:cs typeface="+mn-cs"/>
              </a:rPr>
              <a:t> N/A</a:t>
            </a:r>
            <a:endParaRPr lang="en-US" sz="1200" b="0" i="1" kern="1200" dirty="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1</a:t>
            </a:fld>
            <a:endParaRPr lang="en-IN"/>
          </a:p>
        </p:txBody>
      </p:sp>
    </p:spTree>
    <p:extLst>
      <p:ext uri="{BB962C8B-B14F-4D97-AF65-F5344CB8AC3E}">
        <p14:creationId xmlns:p14="http://schemas.microsoft.com/office/powerpoint/2010/main" val="472324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latin typeface="+mn-lt"/>
                <a:ea typeface="+mn-ea"/>
                <a:cs typeface="+mn-cs"/>
              </a:rPr>
              <a:t>Notes for Teacher</a:t>
            </a:r>
            <a:r>
              <a:rPr lang="en-US" sz="1200" b="0" i="0" kern="1200" dirty="0">
                <a:solidFill>
                  <a:schemeClr val="tx1"/>
                </a:solidFill>
                <a:latin typeface="+mn-lt"/>
                <a:ea typeface="+mn-ea"/>
                <a:cs typeface="+mn-cs"/>
              </a:rPr>
              <a:t> - </a:t>
            </a:r>
            <a:r>
              <a:rPr lang="en-US" sz="1200" u="sng" kern="1200" dirty="0">
                <a:solidFill>
                  <a:schemeClr val="tx1"/>
                </a:solidFill>
                <a:latin typeface="+mn-lt"/>
                <a:ea typeface="+mn-ea"/>
                <a:cs typeface="+mn-cs"/>
              </a:rPr>
              <a:t>Scientists: </a:t>
            </a:r>
            <a:r>
              <a:rPr lang="en-US" sz="1200" kern="1200" dirty="0">
                <a:solidFill>
                  <a:schemeClr val="tx1"/>
                </a:solidFill>
                <a:latin typeface="+mn-lt"/>
                <a:ea typeface="+mn-ea"/>
                <a:cs typeface="+mn-cs"/>
              </a:rPr>
              <a:t>Physicists, Chemists, Astronomers need to use polynomials in their job. </a:t>
            </a:r>
            <a:endParaRPr lang="en-IN" sz="1200" kern="1200" dirty="0">
              <a:solidFill>
                <a:schemeClr val="tx1"/>
              </a:solidFill>
              <a:latin typeface="+mn-lt"/>
              <a:ea typeface="+mn-ea"/>
              <a:cs typeface="+mn-cs"/>
            </a:endParaRPr>
          </a:p>
          <a:p>
            <a:r>
              <a:rPr lang="en-US" sz="1200" kern="1200" dirty="0">
                <a:solidFill>
                  <a:schemeClr val="tx1"/>
                </a:solidFill>
                <a:latin typeface="+mn-lt"/>
                <a:ea typeface="+mn-ea"/>
                <a:cs typeface="+mn-cs"/>
              </a:rPr>
              <a:t>Algebraic expressions and factorization help Physicists to measure relationships between characteristics like force, mass acceleration etc. Astronomers get polynomial equations in finding the distances and studying the features of celestial bodies such as stars, planets, moons etc. </a:t>
            </a:r>
            <a:endParaRPr lang="en-IN" sz="1200" kern="1200" dirty="0">
              <a:solidFill>
                <a:schemeClr val="tx1"/>
              </a:solidFill>
              <a:latin typeface="+mn-lt"/>
              <a:ea typeface="+mn-ea"/>
              <a:cs typeface="+mn-cs"/>
            </a:endParaRPr>
          </a:p>
          <a:p>
            <a:endParaRPr lang="en-US" sz="1200" b="0" i="0" kern="1200" dirty="0">
              <a:solidFill>
                <a:schemeClr val="tx1"/>
              </a:solidFill>
              <a:latin typeface="+mn-lt"/>
              <a:ea typeface="+mn-ea"/>
              <a:cs typeface="+mn-cs"/>
            </a:endParaRPr>
          </a:p>
          <a:p>
            <a:endParaRPr lang="en-US"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Suggestions: </a:t>
            </a:r>
            <a:r>
              <a:rPr lang="en-US" sz="1200" b="0" i="0" kern="1200" dirty="0">
                <a:solidFill>
                  <a:schemeClr val="tx1"/>
                </a:solidFill>
                <a:latin typeface="+mn-lt"/>
                <a:ea typeface="+mn-ea"/>
                <a:cs typeface="+mn-cs"/>
              </a:rPr>
              <a:t>N/A</a:t>
            </a:r>
            <a:br>
              <a:rPr lang="en-US" sz="1200" b="0" i="0" kern="1200" dirty="0">
                <a:solidFill>
                  <a:schemeClr val="tx1"/>
                </a:solidFill>
                <a:latin typeface="+mn-lt"/>
                <a:ea typeface="+mn-ea"/>
                <a:cs typeface="+mn-cs"/>
              </a:rPr>
            </a:br>
            <a:endParaRPr lang="en-US"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Source of Multimedia</a:t>
            </a:r>
            <a:r>
              <a:rPr lang="en-US" sz="1200" b="1" i="0" kern="1200" baseline="0" dirty="0">
                <a:solidFill>
                  <a:schemeClr val="tx1"/>
                </a:solidFill>
                <a:latin typeface="+mn-lt"/>
                <a:ea typeface="+mn-ea"/>
                <a:cs typeface="+mn-cs"/>
              </a:rPr>
              <a:t> Objects (Image</a:t>
            </a:r>
            <a:r>
              <a:rPr lang="en-US" sz="1200" b="1" i="0" kern="1200" dirty="0">
                <a:solidFill>
                  <a:schemeClr val="tx1"/>
                </a:solidFill>
                <a:latin typeface="+mn-lt"/>
                <a:ea typeface="+mn-ea"/>
                <a:cs typeface="+mn-cs"/>
              </a:rPr>
              <a:t>/audio/ Video/Animation) used in this slide - </a:t>
            </a:r>
          </a:p>
          <a:p>
            <a:pPr marL="228600" indent="-228600">
              <a:buAutoNum type="arabicPeriod"/>
            </a:pPr>
            <a:r>
              <a:rPr lang="en-US" sz="1200" b="1" i="1" kern="1200" dirty="0">
                <a:solidFill>
                  <a:schemeClr val="tx1"/>
                </a:solidFill>
                <a:latin typeface="+mn-lt"/>
                <a:ea typeface="+mn-ea"/>
                <a:cs typeface="+mn-cs"/>
              </a:rPr>
              <a:t>Science:</a:t>
            </a:r>
            <a:r>
              <a:rPr lang="en-US" sz="1200" b="1" i="1" kern="1200" baseline="0" dirty="0">
                <a:solidFill>
                  <a:schemeClr val="tx1"/>
                </a:solidFill>
                <a:latin typeface="+mn-lt"/>
                <a:ea typeface="+mn-ea"/>
                <a:cs typeface="+mn-cs"/>
              </a:rPr>
              <a:t> </a:t>
            </a:r>
            <a:r>
              <a:rPr lang="en-IN" dirty="0">
                <a:hlinkClick r:id="rId3"/>
              </a:rPr>
              <a:t>https://pixabay.com/illustrations/head-test-tube-chemistry-experiment-938459/</a:t>
            </a:r>
            <a:endParaRPr lang="en-IN" dirty="0"/>
          </a:p>
          <a:p>
            <a:pPr marL="228600" indent="-228600">
              <a:buAutoNum type="arabicPeriod"/>
            </a:pPr>
            <a:endParaRPr lang="en-US" sz="1200" b="0" i="1" kern="1200" dirty="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2</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latin typeface="+mn-lt"/>
                <a:ea typeface="+mn-ea"/>
                <a:cs typeface="+mn-cs"/>
              </a:rPr>
              <a:t>Notes for Teacher</a:t>
            </a:r>
            <a:r>
              <a:rPr lang="en-US" sz="1200" b="0" i="0" kern="1200" dirty="0">
                <a:solidFill>
                  <a:schemeClr val="tx1"/>
                </a:solidFill>
                <a:latin typeface="+mn-lt"/>
                <a:ea typeface="+mn-ea"/>
                <a:cs typeface="+mn-cs"/>
              </a:rPr>
              <a:t> –</a:t>
            </a:r>
            <a:r>
              <a:rPr lang="en-US" sz="1200" b="0" i="0" kern="1200" baseline="0" dirty="0">
                <a:solidFill>
                  <a:schemeClr val="tx1"/>
                </a:solidFill>
                <a:latin typeface="+mn-lt"/>
                <a:ea typeface="+mn-ea"/>
                <a:cs typeface="+mn-cs"/>
              </a:rPr>
              <a:t> Only 1 click for full slide.</a:t>
            </a:r>
            <a:endParaRPr lang="en-US" sz="1200" b="0" i="0" kern="1200" dirty="0">
              <a:solidFill>
                <a:schemeClr val="tx1"/>
              </a:solidFill>
              <a:latin typeface="+mn-lt"/>
              <a:ea typeface="+mn-ea"/>
              <a:cs typeface="+mn-cs"/>
            </a:endParaRPr>
          </a:p>
          <a:p>
            <a:endParaRPr lang="en-US"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Suggestions: </a:t>
            </a:r>
            <a:r>
              <a:rPr lang="en-US" sz="1200" b="0" i="0" kern="1200" dirty="0">
                <a:solidFill>
                  <a:schemeClr val="tx1"/>
                </a:solidFill>
                <a:latin typeface="+mn-lt"/>
                <a:ea typeface="+mn-ea"/>
                <a:cs typeface="+mn-cs"/>
              </a:rPr>
              <a:t>N/A</a:t>
            </a:r>
            <a:br>
              <a:rPr lang="en-US" sz="1200" b="0" i="0" kern="1200" dirty="0">
                <a:solidFill>
                  <a:schemeClr val="tx1"/>
                </a:solidFill>
                <a:latin typeface="+mn-lt"/>
                <a:ea typeface="+mn-ea"/>
                <a:cs typeface="+mn-cs"/>
              </a:rPr>
            </a:br>
            <a:endParaRPr lang="en-US"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Source of Multimedia</a:t>
            </a:r>
            <a:r>
              <a:rPr lang="en-US" sz="1200" b="1" i="0" kern="1200" baseline="0" dirty="0">
                <a:solidFill>
                  <a:schemeClr val="tx1"/>
                </a:solidFill>
                <a:latin typeface="+mn-lt"/>
                <a:ea typeface="+mn-ea"/>
                <a:cs typeface="+mn-cs"/>
              </a:rPr>
              <a:t> Objects (Image</a:t>
            </a:r>
            <a:r>
              <a:rPr lang="en-US" sz="1200" b="1" i="0" kern="1200" dirty="0">
                <a:solidFill>
                  <a:schemeClr val="tx1"/>
                </a:solidFill>
                <a:latin typeface="+mn-lt"/>
                <a:ea typeface="+mn-ea"/>
                <a:cs typeface="+mn-cs"/>
              </a:rPr>
              <a:t>/audio/ Video/Animation) used in this slide - </a:t>
            </a:r>
          </a:p>
          <a:p>
            <a:pPr marL="228600" indent="-228600">
              <a:buAutoNum type="arabicPeriod"/>
            </a:pPr>
            <a:r>
              <a:rPr lang="en-US" sz="1200" b="1" i="1" kern="1200" baseline="0" dirty="0">
                <a:solidFill>
                  <a:schemeClr val="tx1"/>
                </a:solidFill>
                <a:latin typeface="+mn-lt"/>
                <a:ea typeface="+mn-ea"/>
                <a:cs typeface="+mn-cs"/>
              </a:rPr>
              <a:t>Economist :  </a:t>
            </a:r>
            <a:r>
              <a:rPr lang="en-IN" dirty="0">
                <a:hlinkClick r:id="rId3"/>
              </a:rPr>
              <a:t>https://pixabay.com/illustrations/chart-businessman-growing-african-4105121/</a:t>
            </a:r>
            <a:endParaRPr lang="en-US" sz="1200" b="0" i="1" kern="1200" baseline="0" dirty="0">
              <a:solidFill>
                <a:schemeClr val="tx1"/>
              </a:solidFill>
              <a:latin typeface="+mn-lt"/>
              <a:ea typeface="+mn-ea"/>
              <a:cs typeface="+mn-cs"/>
            </a:endParaRPr>
          </a:p>
          <a:p>
            <a:pPr marL="228600" indent="-228600">
              <a:buAutoNum type="arabicPeriod"/>
            </a:pPr>
            <a:r>
              <a:rPr lang="en-US" sz="1200" b="1" i="1" kern="1200" baseline="0" dirty="0">
                <a:solidFill>
                  <a:schemeClr val="tx1"/>
                </a:solidFill>
                <a:latin typeface="+mn-lt"/>
                <a:ea typeface="+mn-ea"/>
                <a:cs typeface="+mn-cs"/>
              </a:rPr>
              <a:t>Engineer:  </a:t>
            </a:r>
            <a:r>
              <a:rPr lang="en-IN" dirty="0">
                <a:hlinkClick r:id="rId4"/>
              </a:rPr>
              <a:t>https://pixabay.com/vectors/sketch-character-funny-man-art-3075369/</a:t>
            </a:r>
            <a:endParaRPr lang="en-US" sz="1200" b="0" i="1" kern="1200" dirty="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3</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latin typeface="+mn-lt"/>
                <a:ea typeface="+mn-ea"/>
                <a:cs typeface="+mn-cs"/>
              </a:rPr>
              <a:t>Notes for Teacher</a:t>
            </a:r>
            <a:r>
              <a:rPr lang="en-US" sz="1200" b="0" i="0" kern="1200" dirty="0">
                <a:solidFill>
                  <a:schemeClr val="tx1"/>
                </a:solidFill>
                <a:latin typeface="+mn-lt"/>
                <a:ea typeface="+mn-ea"/>
                <a:cs typeface="+mn-cs"/>
              </a:rPr>
              <a:t> –</a:t>
            </a:r>
            <a:r>
              <a:rPr lang="en-US" sz="1200" b="0" i="0" kern="1200" baseline="0" dirty="0">
                <a:solidFill>
                  <a:schemeClr val="tx1"/>
                </a:solidFill>
                <a:latin typeface="+mn-lt"/>
                <a:ea typeface="+mn-ea"/>
                <a:cs typeface="+mn-cs"/>
              </a:rPr>
              <a:t> Only 1 click for full slide.</a:t>
            </a:r>
            <a:endParaRPr lang="en-US" sz="1200" b="0" i="0" kern="1200" dirty="0">
              <a:solidFill>
                <a:schemeClr val="tx1"/>
              </a:solidFill>
              <a:latin typeface="+mn-lt"/>
              <a:ea typeface="+mn-ea"/>
              <a:cs typeface="+mn-cs"/>
            </a:endParaRPr>
          </a:p>
          <a:p>
            <a:endParaRPr lang="en-US"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Suggestions: </a:t>
            </a:r>
            <a:r>
              <a:rPr lang="en-US" sz="1200" b="0" i="0" kern="1200" dirty="0">
                <a:solidFill>
                  <a:schemeClr val="tx1"/>
                </a:solidFill>
                <a:latin typeface="+mn-lt"/>
                <a:ea typeface="+mn-ea"/>
                <a:cs typeface="+mn-cs"/>
              </a:rPr>
              <a:t>N/A</a:t>
            </a:r>
            <a:br>
              <a:rPr lang="en-US" sz="1200" b="0" i="0" kern="1200" dirty="0">
                <a:solidFill>
                  <a:schemeClr val="tx1"/>
                </a:solidFill>
                <a:latin typeface="+mn-lt"/>
                <a:ea typeface="+mn-ea"/>
                <a:cs typeface="+mn-cs"/>
              </a:rPr>
            </a:br>
            <a:endParaRPr lang="en-US" sz="1200" b="0" i="0" kern="1200" dirty="0">
              <a:solidFill>
                <a:schemeClr val="tx1"/>
              </a:solidFill>
              <a:latin typeface="+mn-lt"/>
              <a:ea typeface="+mn-ea"/>
              <a:cs typeface="+mn-cs"/>
            </a:endParaRPr>
          </a:p>
          <a:p>
            <a:r>
              <a:rPr lang="en-US" sz="1200" b="1" i="0" kern="1200" dirty="0">
                <a:solidFill>
                  <a:schemeClr val="tx1"/>
                </a:solidFill>
                <a:latin typeface="+mn-lt"/>
                <a:ea typeface="+mn-ea"/>
                <a:cs typeface="+mn-cs"/>
              </a:rPr>
              <a:t>Source of Multimedia</a:t>
            </a:r>
            <a:r>
              <a:rPr lang="en-US" sz="1200" b="1" i="0" kern="1200" baseline="0" dirty="0">
                <a:solidFill>
                  <a:schemeClr val="tx1"/>
                </a:solidFill>
                <a:latin typeface="+mn-lt"/>
                <a:ea typeface="+mn-ea"/>
                <a:cs typeface="+mn-cs"/>
              </a:rPr>
              <a:t> Objects (Image</a:t>
            </a:r>
            <a:r>
              <a:rPr lang="en-US" sz="1200" b="1" i="0" kern="1200" dirty="0">
                <a:solidFill>
                  <a:schemeClr val="tx1"/>
                </a:solidFill>
                <a:latin typeface="+mn-lt"/>
                <a:ea typeface="+mn-ea"/>
                <a:cs typeface="+mn-cs"/>
              </a:rPr>
              <a:t>/audio/ Video/Animation) used in this slide -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kern="1200" dirty="0">
                <a:solidFill>
                  <a:schemeClr val="tx1"/>
                </a:solidFill>
                <a:latin typeface="+mn-lt"/>
                <a:ea typeface="+mn-ea"/>
                <a:cs typeface="+mn-cs"/>
              </a:rPr>
              <a:t>Architect: </a:t>
            </a:r>
            <a:r>
              <a:rPr lang="en-US" sz="1200" kern="1200" dirty="0">
                <a:solidFill>
                  <a:schemeClr val="tx1"/>
                </a:solidFill>
                <a:latin typeface="+mn-lt"/>
                <a:ea typeface="+mn-ea"/>
                <a:cs typeface="+mn-cs"/>
              </a:rPr>
              <a:t>https://www.pexels.com/photo/person-holding-pencil-1388944/</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kern="1200" dirty="0">
              <a:solidFill>
                <a:schemeClr val="tx1"/>
              </a:solidFill>
              <a:latin typeface="+mn-lt"/>
              <a:ea typeface="+mn-ea"/>
              <a:cs typeface="+mn-cs"/>
            </a:endParaRPr>
          </a:p>
          <a:p>
            <a:endParaRPr lang="en-US" sz="1200" b="0" i="1" kern="1200" dirty="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4</a:t>
            </a:fld>
            <a:endParaRPr lang="en-IN"/>
          </a:p>
        </p:txBody>
      </p:sp>
    </p:spTree>
    <p:extLst>
      <p:ext uri="{BB962C8B-B14F-4D97-AF65-F5344CB8AC3E}">
        <p14:creationId xmlns:p14="http://schemas.microsoft.com/office/powerpoint/2010/main" val="41647670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a:prstGeom prst="rect">
            <a:avLst/>
          </a:prstGeom>
        </p:spPr>
        <p:txBody>
          <a:bodyPr/>
          <a:lstStyle>
            <a:lvl1pPr>
              <a:defRPr sz="5400"/>
            </a:lvl1pPr>
          </a:lstStyle>
          <a:p>
            <a:r>
              <a:rPr lang="en-US" dirty="0"/>
              <a:t>Asset Title (Size 54)</a:t>
            </a:r>
            <a:endParaRPr lang="en-IN" dirty="0"/>
          </a:p>
        </p:txBody>
      </p:sp>
      <p:grpSp>
        <p:nvGrpSpPr>
          <p:cNvPr id="7" name="Group 14"/>
          <p:cNvGrpSpPr>
            <a:grpSpLocks/>
          </p:cNvGrpSpPr>
          <p:nvPr userDrawn="1"/>
        </p:nvGrpSpPr>
        <p:grpSpPr bwMode="auto">
          <a:xfrm>
            <a:off x="0" y="0"/>
            <a:ext cx="873125" cy="852488"/>
            <a:chOff x="0" y="0"/>
            <a:chExt cx="872351" cy="852108"/>
          </a:xfrm>
        </p:grpSpPr>
        <p:sp>
          <p:nvSpPr>
            <p:cNvPr id="8" name="Round Diagonal Corner Rectangle 7"/>
            <p:cNvSpPr/>
            <p:nvPr/>
          </p:nvSpPr>
          <p:spPr>
            <a:xfrm>
              <a:off x="71855" y="79223"/>
              <a:ext cx="228600" cy="228600"/>
            </a:xfrm>
            <a:prstGeom prst="round2DiagRect">
              <a:avLst/>
            </a:prstGeom>
            <a:solidFill>
              <a:srgbClr val="00B0F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cs typeface="Calibri"/>
                </a:rPr>
                <a:t>I</a:t>
              </a:r>
            </a:p>
          </p:txBody>
        </p:sp>
        <p:sp>
          <p:nvSpPr>
            <p:cNvPr id="9" name="Round Diagonal Corner Rectangle 8"/>
            <p:cNvSpPr/>
            <p:nvPr/>
          </p:nvSpPr>
          <p:spPr>
            <a:xfrm>
              <a:off x="376655" y="79223"/>
              <a:ext cx="228600" cy="228600"/>
            </a:xfrm>
            <a:prstGeom prst="round2DiagRect">
              <a:avLst/>
            </a:prstGeom>
            <a:solidFill>
              <a:srgbClr val="FB3B69"/>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cs typeface="Calibri"/>
                </a:rPr>
                <a:t>I</a:t>
              </a:r>
            </a:p>
          </p:txBody>
        </p:sp>
        <p:sp>
          <p:nvSpPr>
            <p:cNvPr id="10" name="Round Diagonal Corner Rectangle 9"/>
            <p:cNvSpPr/>
            <p:nvPr/>
          </p:nvSpPr>
          <p:spPr>
            <a:xfrm>
              <a:off x="65362" y="392172"/>
              <a:ext cx="228600" cy="228600"/>
            </a:xfrm>
            <a:prstGeom prst="round2DiagRect">
              <a:avLst/>
            </a:prstGeom>
            <a:solidFill>
              <a:schemeClr val="accent4">
                <a:lumMod val="50000"/>
              </a:schemeClr>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cs typeface="Calibri"/>
                </a:rPr>
                <a:t>E</a:t>
              </a:r>
            </a:p>
          </p:txBody>
        </p:sp>
        <p:sp>
          <p:nvSpPr>
            <p:cNvPr id="11" name="Round Diagonal Corner Rectangle 10"/>
            <p:cNvSpPr/>
            <p:nvPr/>
          </p:nvSpPr>
          <p:spPr>
            <a:xfrm>
              <a:off x="370162" y="392172"/>
              <a:ext cx="228600" cy="228600"/>
            </a:xfrm>
            <a:prstGeom prst="round2DiagRect">
              <a:avLst/>
            </a:prstGeom>
            <a:solidFill>
              <a:srgbClr val="0080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cs typeface="Calibri"/>
                </a:rPr>
                <a:t>P</a:t>
              </a:r>
            </a:p>
          </p:txBody>
        </p:sp>
        <p:cxnSp>
          <p:nvCxnSpPr>
            <p:cNvPr id="12" name="Straight Connector 11"/>
            <p:cNvCxnSpPr/>
            <p:nvPr/>
          </p:nvCxnSpPr>
          <p:spPr>
            <a:xfrm>
              <a:off x="682020" y="0"/>
              <a:ext cx="0" cy="814025"/>
            </a:xfrm>
            <a:prstGeom prst="line">
              <a:avLst/>
            </a:prstGeom>
            <a:ln w="12700">
              <a:solidFill>
                <a:srgbClr val="FE6E2E"/>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51981"/>
              <a:ext cx="828291" cy="0"/>
            </a:xfrm>
            <a:prstGeom prst="line">
              <a:avLst/>
            </a:prstGeom>
            <a:ln w="12700">
              <a:solidFill>
                <a:srgbClr val="FE6E2E"/>
              </a:solidFill>
            </a:ln>
            <a:effectLst>
              <a:innerShdw blurRad="63500" dist="50800" dir="5400000">
                <a:prstClr val="black">
                  <a:alpha val="50000"/>
                </a:prstClr>
              </a:innerShdw>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48636" y="218977"/>
              <a:ext cx="0" cy="633131"/>
            </a:xfrm>
            <a:prstGeom prst="line">
              <a:avLst/>
            </a:prstGeom>
            <a:ln w="12700">
              <a:solidFill>
                <a:srgbClr val="FE6E2E"/>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96227" y="712914"/>
              <a:ext cx="676124" cy="0"/>
            </a:xfrm>
            <a:prstGeom prst="line">
              <a:avLst/>
            </a:prstGeom>
            <a:ln w="12700">
              <a:solidFill>
                <a:srgbClr val="FE6E2E"/>
              </a:solidFill>
            </a:ln>
            <a:effectLst>
              <a:innerShdw blurRad="63500" dist="50800" dir="5400000">
                <a:prstClr val="black">
                  <a:alpha val="50000"/>
                </a:prstClr>
              </a:innerShdw>
            </a:effectLst>
          </p:spPr>
          <p:style>
            <a:lnRef idx="1">
              <a:schemeClr val="accent1"/>
            </a:lnRef>
            <a:fillRef idx="0">
              <a:schemeClr val="accent1"/>
            </a:fillRef>
            <a:effectRef idx="0">
              <a:schemeClr val="accent1"/>
            </a:effectRef>
            <a:fontRef idx="minor">
              <a:schemeClr val="tx1"/>
            </a:fontRef>
          </p:style>
        </p:cxnSp>
      </p:grpSp>
      <p:sp>
        <p:nvSpPr>
          <p:cNvPr id="17" name="Rectangle 16"/>
          <p:cNvSpPr/>
          <p:nvPr userDrawn="1"/>
        </p:nvSpPr>
        <p:spPr>
          <a:xfrm>
            <a:off x="5726764" y="6509319"/>
            <a:ext cx="3350443" cy="412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rgbClr val="08482B"/>
                </a:solidFill>
              </a:rPr>
              <a:t>Integral Education</a:t>
            </a:r>
            <a:r>
              <a:rPr lang="en-US" sz="1400" dirty="0">
                <a:solidFill>
                  <a:srgbClr val="08482B"/>
                </a:solidFill>
              </a:rPr>
              <a:t> </a:t>
            </a:r>
            <a:r>
              <a:rPr lang="en-US" sz="1400" b="1" dirty="0">
                <a:solidFill>
                  <a:srgbClr val="002060"/>
                </a:solidFill>
              </a:rPr>
              <a:t>FOR  </a:t>
            </a:r>
            <a:r>
              <a:rPr lang="en-US" sz="1400" b="1" dirty="0">
                <a:solidFill>
                  <a:srgbClr val="C00000"/>
                </a:solidFill>
              </a:rPr>
              <a:t>ALL, </a:t>
            </a:r>
            <a:r>
              <a:rPr lang="en-US" sz="1400" b="1" dirty="0">
                <a:solidFill>
                  <a:srgbClr val="002060"/>
                </a:solidFill>
              </a:rPr>
              <a:t>BY</a:t>
            </a:r>
            <a:r>
              <a:rPr lang="en-US" sz="1400" b="1" dirty="0">
                <a:solidFill>
                  <a:srgbClr val="C00000"/>
                </a:solidFill>
              </a:rPr>
              <a:t> ALL</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2807" y="5543490"/>
            <a:ext cx="914400" cy="914400"/>
          </a:xfrm>
          <a:prstGeom prst="rect">
            <a:avLst/>
          </a:prstGeom>
        </p:spPr>
      </p:pic>
    </p:spTree>
    <p:extLst>
      <p:ext uri="{BB962C8B-B14F-4D97-AF65-F5344CB8AC3E}">
        <p14:creationId xmlns:p14="http://schemas.microsoft.com/office/powerpoint/2010/main" val="3531262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a:defRPr sz="3600" baseline="0"/>
            </a:lvl1pPr>
          </a:lstStyle>
          <a:p>
            <a:r>
              <a:rPr lang="en-US" dirty="0"/>
              <a:t>Slide Title (Size 36)</a:t>
            </a:r>
            <a:endParaRPr lang="en-IN" dirty="0"/>
          </a:p>
        </p:txBody>
      </p:sp>
      <p:sp>
        <p:nvSpPr>
          <p:cNvPr id="3" name="Content Placeholder 2"/>
          <p:cNvSpPr>
            <a:spLocks noGrp="1"/>
          </p:cNvSpPr>
          <p:nvPr>
            <p:ph idx="1" hasCustomPrompt="1"/>
          </p:nvPr>
        </p:nvSpPr>
        <p:spPr>
          <a:xfrm>
            <a:off x="457200" y="1600200"/>
            <a:ext cx="8229600" cy="4525963"/>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a:lvl1pPr>
            <a:lvl2pPr>
              <a:defRPr/>
            </a:lvl2pPr>
            <a:lvl3pPr>
              <a:defRPr/>
            </a:lvl3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Sub Title (Size 32) Second level (Size 28) Third level (Size 24)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dirty="0"/>
          </a:p>
          <a:p>
            <a:pPr lvl="0"/>
            <a:endParaRPr lang="en-US" dirty="0"/>
          </a:p>
          <a:p>
            <a:pPr lvl="1"/>
            <a:r>
              <a:rPr lang="en-US" dirty="0"/>
              <a:t>Second level (Size 28)</a:t>
            </a:r>
          </a:p>
          <a:p>
            <a:pPr lvl="2"/>
            <a:r>
              <a:rPr lang="en-US" dirty="0"/>
              <a:t>Third level (Size 24)</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29600" y="5943600"/>
            <a:ext cx="914400" cy="914400"/>
          </a:xfrm>
          <a:prstGeom prst="rect">
            <a:avLst/>
          </a:prstGeom>
        </p:spPr>
      </p:pic>
    </p:spTree>
    <p:extLst>
      <p:ext uri="{BB962C8B-B14F-4D97-AF65-F5344CB8AC3E}">
        <p14:creationId xmlns:p14="http://schemas.microsoft.com/office/powerpoint/2010/main" val="28393143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31090" y="52321"/>
            <a:ext cx="967390" cy="938279"/>
          </a:xfrm>
          <a:prstGeom prst="rect">
            <a:avLst/>
          </a:prstGeom>
        </p:spPr>
      </p:pic>
      <p:sp>
        <p:nvSpPr>
          <p:cNvPr id="4" name="Rectangle 3">
            <a:hlinkClick r:id="rId5"/>
          </p:cNvPr>
          <p:cNvSpPr/>
          <p:nvPr userDrawn="1"/>
        </p:nvSpPr>
        <p:spPr>
          <a:xfrm>
            <a:off x="-304800" y="6488113"/>
            <a:ext cx="2762250" cy="377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1" fontAlgn="auto">
              <a:spcBef>
                <a:spcPts val="0"/>
              </a:spcBef>
              <a:spcAft>
                <a:spcPts val="0"/>
              </a:spcAft>
              <a:defRPr/>
            </a:pPr>
            <a:r>
              <a:rPr lang="en-US" sz="1100" b="1" dirty="0">
                <a:solidFill>
                  <a:srgbClr val="0000CC"/>
                </a:solidFill>
                <a:latin typeface="Calibri" pitchFamily="34" charset="0"/>
                <a:cs typeface="Calibri" pitchFamily="34" charset="0"/>
              </a:rPr>
              <a:t>©www.srisathyasaividyavahini.org</a:t>
            </a:r>
          </a:p>
        </p:txBody>
      </p:sp>
    </p:spTree>
    <p:extLst>
      <p:ext uri="{BB962C8B-B14F-4D97-AF65-F5344CB8AC3E}">
        <p14:creationId xmlns:p14="http://schemas.microsoft.com/office/powerpoint/2010/main" val="335197932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s://pixabay.com/illustrations/chart-businessman-growing-african-4105121/" TargetMode="External"/><Relationship Id="rId7" Type="http://schemas.openxmlformats.org/officeDocument/2006/relationships/image" Target="../media/image4.png"/><Relationship Id="rId2" Type="http://schemas.openxmlformats.org/officeDocument/2006/relationships/hyperlink" Target="https://pixabay.com/illustrations/head-test-tube-chemistry-experiment-938459/"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3.jpeg"/><Relationship Id="rId4" Type="http://schemas.openxmlformats.org/officeDocument/2006/relationships/hyperlink" Target="https://pixabay.com/vectors/sketch-character-funny-man-art-307536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 y="2209800"/>
            <a:ext cx="8915400" cy="1754326"/>
          </a:xfrm>
          <a:prstGeom prst="rect">
            <a:avLst/>
          </a:prstGeom>
          <a:noFill/>
          <a:ln w="38100">
            <a:solidFill>
              <a:schemeClr val="tx1"/>
            </a:solidFill>
          </a:ln>
        </p:spPr>
        <p:txBody>
          <a:bodyPr wrap="square" rtlCol="0">
            <a:spAutoFit/>
          </a:bodyPr>
          <a:lstStyle/>
          <a:p>
            <a:pPr algn="ctr"/>
            <a:r>
              <a:rPr lang="en-US" sz="5400" b="1" dirty="0">
                <a:solidFill>
                  <a:schemeClr val="accent6">
                    <a:lumMod val="50000"/>
                  </a:schemeClr>
                </a:solidFill>
              </a:rPr>
              <a:t>Use of Algebraic expressions and Factorization </a:t>
            </a:r>
            <a:endParaRPr lang="en-IN" sz="5400" dirty="0">
              <a:solidFill>
                <a:schemeClr val="accent6">
                  <a:lumMod val="50000"/>
                </a:schemeClr>
              </a:solidFill>
            </a:endParaRPr>
          </a:p>
        </p:txBody>
      </p:sp>
    </p:spTree>
    <p:extLst>
      <p:ext uri="{BB962C8B-B14F-4D97-AF65-F5344CB8AC3E}">
        <p14:creationId xmlns:p14="http://schemas.microsoft.com/office/powerpoint/2010/main" val="2250731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3639" y="185529"/>
            <a:ext cx="7216996" cy="646331"/>
          </a:xfrm>
          <a:prstGeom prst="rect">
            <a:avLst/>
          </a:prstGeom>
          <a:noFill/>
          <a:ln w="28575">
            <a:solidFill>
              <a:schemeClr val="accent6">
                <a:lumMod val="50000"/>
              </a:schemeClr>
            </a:solidFill>
          </a:ln>
        </p:spPr>
        <p:txBody>
          <a:bodyPr wrap="square" rtlCol="0">
            <a:spAutoFit/>
          </a:bodyPr>
          <a:lstStyle/>
          <a:p>
            <a:r>
              <a:rPr lang="en-US" sz="3600" b="1" dirty="0"/>
              <a:t>Algebraic expressions &amp; factorization </a:t>
            </a:r>
            <a:endParaRPr lang="en-IN" sz="3600" dirty="0"/>
          </a:p>
        </p:txBody>
      </p:sp>
      <p:sp>
        <p:nvSpPr>
          <p:cNvPr id="5" name="TextBox 4"/>
          <p:cNvSpPr txBox="1"/>
          <p:nvPr/>
        </p:nvSpPr>
        <p:spPr>
          <a:xfrm>
            <a:off x="873456" y="1143000"/>
            <a:ext cx="7187179" cy="830997"/>
          </a:xfrm>
          <a:prstGeom prst="rect">
            <a:avLst/>
          </a:prstGeom>
          <a:noFill/>
          <a:ln w="28575">
            <a:solidFill>
              <a:schemeClr val="tx1"/>
            </a:solidFill>
          </a:ln>
        </p:spPr>
        <p:txBody>
          <a:bodyPr wrap="square" rtlCol="0">
            <a:spAutoFit/>
          </a:bodyPr>
          <a:lstStyle/>
          <a:p>
            <a:pPr algn="ctr"/>
            <a:r>
              <a:rPr lang="en-US" sz="2400" b="1" dirty="0">
                <a:solidFill>
                  <a:schemeClr val="accent6">
                    <a:lumMod val="50000"/>
                  </a:schemeClr>
                </a:solidFill>
              </a:rPr>
              <a:t>Some carriers require the use of polynomials and calculation of their roots by factorization.</a:t>
            </a:r>
            <a:endParaRPr lang="en-IN" sz="2400" b="1" dirty="0">
              <a:solidFill>
                <a:schemeClr val="accent6">
                  <a:lumMod val="50000"/>
                </a:schemeClr>
              </a:solidFill>
            </a:endParaRPr>
          </a:p>
        </p:txBody>
      </p:sp>
      <p:sp>
        <p:nvSpPr>
          <p:cNvPr id="6" name="TextBox 5"/>
          <p:cNvSpPr txBox="1"/>
          <p:nvPr/>
        </p:nvSpPr>
        <p:spPr>
          <a:xfrm>
            <a:off x="873456" y="2328496"/>
            <a:ext cx="1835182" cy="461665"/>
          </a:xfrm>
          <a:prstGeom prst="rect">
            <a:avLst/>
          </a:prstGeom>
          <a:solidFill>
            <a:schemeClr val="bg1"/>
          </a:solidFill>
        </p:spPr>
        <p:style>
          <a:lnRef idx="0">
            <a:schemeClr val="accent2"/>
          </a:lnRef>
          <a:fillRef idx="3">
            <a:schemeClr val="accent2"/>
          </a:fillRef>
          <a:effectRef idx="3">
            <a:schemeClr val="accent2"/>
          </a:effectRef>
          <a:fontRef idx="minor">
            <a:schemeClr val="lt1"/>
          </a:fontRef>
        </p:style>
        <p:txBody>
          <a:bodyPr wrap="none" rtlCol="0">
            <a:spAutoFit/>
          </a:bodyPr>
          <a:lstStyle/>
          <a:p>
            <a:r>
              <a:rPr lang="en-US" sz="2400" b="1" dirty="0">
                <a:solidFill>
                  <a:schemeClr val="tx1"/>
                </a:solidFill>
              </a:rPr>
              <a:t>For Example:</a:t>
            </a:r>
            <a:endParaRPr lang="en-IN" sz="2400" b="1" dirty="0">
              <a:solidFill>
                <a:schemeClr val="tx1"/>
              </a:solidFill>
            </a:endParaRPr>
          </a:p>
        </p:txBody>
      </p:sp>
      <p:sp>
        <p:nvSpPr>
          <p:cNvPr id="7" name="TextBox 6"/>
          <p:cNvSpPr txBox="1"/>
          <p:nvPr/>
        </p:nvSpPr>
        <p:spPr>
          <a:xfrm>
            <a:off x="3124200" y="2285137"/>
            <a:ext cx="4936435"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400" b="1" u="sng" dirty="0"/>
              <a:t>Scientists:</a:t>
            </a:r>
            <a:r>
              <a:rPr lang="en-US" sz="2400" b="1" dirty="0"/>
              <a:t> Physicists, Chemists, Astronomers need to use polynomials in their job. </a:t>
            </a:r>
            <a:endParaRPr lang="en-IN" sz="2400" b="1" dirty="0"/>
          </a:p>
        </p:txBody>
      </p:sp>
      <p:pic>
        <p:nvPicPr>
          <p:cNvPr id="5122" name="Picture 2" descr="Head, Test Tube, Chemistry, Experiment, Laboratory"/>
          <p:cNvPicPr>
            <a:picLocks noChangeAspect="1" noChangeArrowheads="1"/>
          </p:cNvPicPr>
          <p:nvPr/>
        </p:nvPicPr>
        <p:blipFill>
          <a:blip r:embed="rId3" cstate="print"/>
          <a:srcRect/>
          <a:stretch>
            <a:fillRect/>
          </a:stretch>
        </p:blipFill>
        <p:spPr bwMode="auto">
          <a:xfrm>
            <a:off x="4027957" y="3962400"/>
            <a:ext cx="3128920" cy="2209800"/>
          </a:xfrm>
          <a:prstGeom prst="rect">
            <a:avLst/>
          </a:prstGeom>
          <a:noFill/>
        </p:spPr>
      </p:pic>
    </p:spTree>
    <p:extLst>
      <p:ext uri="{BB962C8B-B14F-4D97-AF65-F5344CB8AC3E}">
        <p14:creationId xmlns:p14="http://schemas.microsoft.com/office/powerpoint/2010/main" val="249441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par>
                          <p:cTn id="7" fill="hold">
                            <p:stCondLst>
                              <p:cond delay="500"/>
                            </p:stCondLst>
                            <p:childTnLst>
                              <p:par>
                                <p:cTn id="8" presetID="17" presetClass="entr" presetSubtype="1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2000" fill="hold"/>
                                        <p:tgtEl>
                                          <p:spTgt spid="7"/>
                                        </p:tgtEl>
                                        <p:attrNameLst>
                                          <p:attrName>ppt_w</p:attrName>
                                        </p:attrNameLst>
                                      </p:cBhvr>
                                      <p:tavLst>
                                        <p:tav tm="0">
                                          <p:val>
                                            <p:fltVal val="0"/>
                                          </p:val>
                                        </p:tav>
                                        <p:tav tm="100000">
                                          <p:val>
                                            <p:strVal val="#ppt_w"/>
                                          </p:val>
                                        </p:tav>
                                      </p:tavLst>
                                    </p:anim>
                                    <p:anim calcmode="lin" valueType="num">
                                      <p:cBhvr>
                                        <p:cTn id="11" dur="2000" fill="hold"/>
                                        <p:tgtEl>
                                          <p:spTgt spid="7"/>
                                        </p:tgtEl>
                                        <p:attrNameLst>
                                          <p:attrName>ppt_h</p:attrName>
                                        </p:attrNameLst>
                                      </p:cBhvr>
                                      <p:tavLst>
                                        <p:tav tm="0">
                                          <p:val>
                                            <p:strVal val="#ppt_h"/>
                                          </p:val>
                                        </p:tav>
                                        <p:tav tm="100000">
                                          <p:val>
                                            <p:strVal val="#ppt_h"/>
                                          </p:val>
                                        </p:tav>
                                      </p:tavLst>
                                    </p:anim>
                                  </p:childTnLst>
                                </p:cTn>
                              </p:par>
                            </p:childTnLst>
                          </p:cTn>
                        </p:par>
                        <p:par>
                          <p:cTn id="12" fill="hold">
                            <p:stCondLst>
                              <p:cond delay="2500"/>
                            </p:stCondLst>
                            <p:childTnLst>
                              <p:par>
                                <p:cTn id="13" presetID="14" presetClass="entr" presetSubtype="5" fill="hold" nodeType="afterEffect">
                                  <p:stCondLst>
                                    <p:cond delay="0"/>
                                  </p:stCondLst>
                                  <p:childTnLst>
                                    <p:set>
                                      <p:cBhvr>
                                        <p:cTn id="14" dur="1" fill="hold">
                                          <p:stCondLst>
                                            <p:cond delay="0"/>
                                          </p:stCondLst>
                                        </p:cTn>
                                        <p:tgtEl>
                                          <p:spTgt spid="5122"/>
                                        </p:tgtEl>
                                        <p:attrNameLst>
                                          <p:attrName>style.visibility</p:attrName>
                                        </p:attrNameLst>
                                      </p:cBhvr>
                                      <p:to>
                                        <p:strVal val="visible"/>
                                      </p:to>
                                    </p:set>
                                    <p:animEffect transition="in" filter="randombar(vertical)">
                                      <p:cBhvr>
                                        <p:cTn id="15"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17434" y="1183904"/>
            <a:ext cx="3636783" cy="1569660"/>
          </a:xfrm>
          <a:prstGeom prst="rect">
            <a:avLst/>
          </a:prstGeom>
          <a:solidFill>
            <a:schemeClr val="accent5">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400" b="1" u="sng" dirty="0">
                <a:solidFill>
                  <a:schemeClr val="bg1"/>
                </a:solidFill>
              </a:rPr>
              <a:t>Statisticians:</a:t>
            </a:r>
            <a:r>
              <a:rPr lang="en-US" sz="2400" b="1" dirty="0">
                <a:solidFill>
                  <a:schemeClr val="bg1"/>
                </a:solidFill>
              </a:rPr>
              <a:t> Use </a:t>
            </a:r>
            <a:r>
              <a:rPr lang="en-US" sz="2400" b="1" dirty="0"/>
              <a:t>polynomial equations and factorization in fields like economics, social, political.</a:t>
            </a:r>
            <a:endParaRPr lang="en-IN" sz="2400" b="1" dirty="0"/>
          </a:p>
        </p:txBody>
      </p:sp>
      <p:sp>
        <p:nvSpPr>
          <p:cNvPr id="8" name="TextBox 7"/>
          <p:cNvSpPr txBox="1"/>
          <p:nvPr/>
        </p:nvSpPr>
        <p:spPr>
          <a:xfrm>
            <a:off x="1117433" y="3896025"/>
            <a:ext cx="3636783" cy="1569660"/>
          </a:xfrm>
          <a:prstGeom prst="rect">
            <a:avLst/>
          </a:prstGeom>
          <a:solidFill>
            <a:schemeClr val="accent2">
              <a:lumMod val="75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400" b="1" u="sng" dirty="0">
                <a:solidFill>
                  <a:schemeClr val="bg1"/>
                </a:solidFill>
              </a:rPr>
              <a:t>Engineers:</a:t>
            </a:r>
            <a:r>
              <a:rPr lang="en-US" sz="2400" b="1" dirty="0">
                <a:solidFill>
                  <a:schemeClr val="bg1"/>
                </a:solidFill>
              </a:rPr>
              <a:t> </a:t>
            </a:r>
            <a:r>
              <a:rPr lang="en-US" sz="2400" b="1" dirty="0"/>
              <a:t>Civil, Electrical, Mechanical and Industrial engineers need Mathematical skills</a:t>
            </a:r>
            <a:endParaRPr lang="en-IN" sz="2400" b="1" dirty="0"/>
          </a:p>
        </p:txBody>
      </p:sp>
      <p:pic>
        <p:nvPicPr>
          <p:cNvPr id="2050" name="Picture 2" descr="Sketch, Character, Funny, Man, Art, Planner, Technician"/>
          <p:cNvPicPr>
            <a:picLocks noChangeAspect="1" noChangeArrowheads="1"/>
          </p:cNvPicPr>
          <p:nvPr/>
        </p:nvPicPr>
        <p:blipFill>
          <a:blip r:embed="rId3" cstate="print"/>
          <a:srcRect l="21111" t="4444" r="21111"/>
          <a:stretch>
            <a:fillRect/>
          </a:stretch>
        </p:blipFill>
        <p:spPr bwMode="auto">
          <a:xfrm>
            <a:off x="6090138" y="3276597"/>
            <a:ext cx="1691259" cy="2397499"/>
          </a:xfrm>
          <a:prstGeom prst="rect">
            <a:avLst/>
          </a:prstGeom>
          <a:noFill/>
        </p:spPr>
      </p:pic>
      <p:pic>
        <p:nvPicPr>
          <p:cNvPr id="2052" name="Picture 4" descr="Chart, Businessman, Growing, African, Successful"/>
          <p:cNvPicPr>
            <a:picLocks noChangeAspect="1" noChangeArrowheads="1"/>
          </p:cNvPicPr>
          <p:nvPr/>
        </p:nvPicPr>
        <p:blipFill>
          <a:blip r:embed="rId4" cstate="print"/>
          <a:srcRect/>
          <a:stretch>
            <a:fillRect/>
          </a:stretch>
        </p:blipFill>
        <p:spPr bwMode="auto">
          <a:xfrm>
            <a:off x="5257800" y="1183904"/>
            <a:ext cx="2526910" cy="1629331"/>
          </a:xfrm>
          <a:prstGeom prst="rect">
            <a:avLst/>
          </a:prstGeom>
          <a:noFill/>
        </p:spPr>
      </p:pic>
      <p:sp>
        <p:nvSpPr>
          <p:cNvPr id="9" name="TextBox 8">
            <a:extLst>
              <a:ext uri="{FF2B5EF4-FFF2-40B4-BE49-F238E27FC236}">
                <a16:creationId xmlns:a16="http://schemas.microsoft.com/office/drawing/2014/main" id="{D38BC7A0-5428-4254-8ADC-5B1B55CBFC93}"/>
              </a:ext>
            </a:extLst>
          </p:cNvPr>
          <p:cNvSpPr txBox="1"/>
          <p:nvPr/>
        </p:nvSpPr>
        <p:spPr>
          <a:xfrm>
            <a:off x="843639" y="185529"/>
            <a:ext cx="7216996" cy="646331"/>
          </a:xfrm>
          <a:prstGeom prst="rect">
            <a:avLst/>
          </a:prstGeom>
          <a:noFill/>
          <a:ln w="28575">
            <a:solidFill>
              <a:schemeClr val="accent6">
                <a:lumMod val="50000"/>
              </a:schemeClr>
            </a:solidFill>
          </a:ln>
        </p:spPr>
        <p:txBody>
          <a:bodyPr wrap="square" rtlCol="0">
            <a:spAutoFit/>
          </a:bodyPr>
          <a:lstStyle/>
          <a:p>
            <a:r>
              <a:rPr lang="en-US" sz="3600" b="1" dirty="0"/>
              <a:t>Algebraic expressions &amp; factorization </a:t>
            </a:r>
            <a:endParaRPr lang="en-IN" sz="3600" dirty="0"/>
          </a:p>
        </p:txBody>
      </p:sp>
    </p:spTree>
    <p:extLst>
      <p:ext uri="{BB962C8B-B14F-4D97-AF65-F5344CB8AC3E}">
        <p14:creationId xmlns:p14="http://schemas.microsoft.com/office/powerpoint/2010/main" val="249441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1000"/>
                                        <p:tgtEl>
                                          <p:spTgt spid="2052"/>
                                        </p:tgtEl>
                                        <p:attrNameLst>
                                          <p:attrName>ppt_x</p:attrName>
                                        </p:attrNameLst>
                                      </p:cBhvr>
                                      <p:tavLst>
                                        <p:tav tm="0">
                                          <p:val>
                                            <p:strVal val="#ppt_x+#ppt_w*1.125000"/>
                                          </p:val>
                                        </p:tav>
                                        <p:tav tm="100000">
                                          <p:val>
                                            <p:strVal val="#ppt_x"/>
                                          </p:val>
                                        </p:tav>
                                      </p:tavLst>
                                    </p:anim>
                                    <p:animEffect transition="in" filter="wipe(left)">
                                      <p:cBhvr>
                                        <p:cTn id="8" dur="1000"/>
                                        <p:tgtEl>
                                          <p:spTgt spid="205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2000"/>
                                        <p:tgtEl>
                                          <p:spTgt spid="8"/>
                                        </p:tgtEl>
                                        <p:attrNameLst>
                                          <p:attrName>ppt_x</p:attrName>
                                        </p:attrNameLst>
                                      </p:cBhvr>
                                      <p:tavLst>
                                        <p:tav tm="0">
                                          <p:val>
                                            <p:strVal val="#ppt_x-#ppt_w*1.125000"/>
                                          </p:val>
                                        </p:tav>
                                        <p:tav tm="100000">
                                          <p:val>
                                            <p:strVal val="#ppt_x"/>
                                          </p:val>
                                        </p:tav>
                                      </p:tavLst>
                                    </p:anim>
                                    <p:animEffect transition="in" filter="wipe(right)">
                                      <p:cBhvr>
                                        <p:cTn id="14" dur="2000"/>
                                        <p:tgtEl>
                                          <p:spTgt spid="8"/>
                                        </p:tgtEl>
                                      </p:cBhvr>
                                    </p:animEffect>
                                  </p:childTnLst>
                                </p:cTn>
                              </p:par>
                            </p:childTnLst>
                          </p:cTn>
                        </p:par>
                        <p:par>
                          <p:cTn id="15" fill="hold">
                            <p:stCondLst>
                              <p:cond delay="2000"/>
                            </p:stCondLst>
                            <p:childTnLst>
                              <p:par>
                                <p:cTn id="16" presetID="12" presetClass="entr" presetSubtype="2" fill="hold" nodeType="afterEffect">
                                  <p:stCondLst>
                                    <p:cond delay="0"/>
                                  </p:stCondLst>
                                  <p:childTnLst>
                                    <p:set>
                                      <p:cBhvr>
                                        <p:cTn id="17" dur="1" fill="hold">
                                          <p:stCondLst>
                                            <p:cond delay="0"/>
                                          </p:stCondLst>
                                        </p:cTn>
                                        <p:tgtEl>
                                          <p:spTgt spid="2050"/>
                                        </p:tgtEl>
                                        <p:attrNameLst>
                                          <p:attrName>style.visibility</p:attrName>
                                        </p:attrNameLst>
                                      </p:cBhvr>
                                      <p:to>
                                        <p:strVal val="visible"/>
                                      </p:to>
                                    </p:set>
                                    <p:anim calcmode="lin" valueType="num">
                                      <p:cBhvr additive="base">
                                        <p:cTn id="18" dur="1000"/>
                                        <p:tgtEl>
                                          <p:spTgt spid="2050"/>
                                        </p:tgtEl>
                                        <p:attrNameLst>
                                          <p:attrName>ppt_x</p:attrName>
                                        </p:attrNameLst>
                                      </p:cBhvr>
                                      <p:tavLst>
                                        <p:tav tm="0">
                                          <p:val>
                                            <p:strVal val="#ppt_x+#ppt_w*1.125000"/>
                                          </p:val>
                                        </p:tav>
                                        <p:tav tm="100000">
                                          <p:val>
                                            <p:strVal val="#ppt_x"/>
                                          </p:val>
                                        </p:tav>
                                      </p:tavLst>
                                    </p:anim>
                                    <p:animEffect transition="in" filter="wipe(left)">
                                      <p:cBhvr>
                                        <p:cTn id="19"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43639" y="1655736"/>
            <a:ext cx="3810000" cy="2308324"/>
          </a:xfrm>
          <a:prstGeom prst="rect">
            <a:avLst/>
          </a:prstGeom>
          <a:solidFill>
            <a:schemeClr val="accent6">
              <a:lumMod val="75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spcBef>
                <a:spcPts val="600"/>
              </a:spcBef>
              <a:spcAft>
                <a:spcPts val="600"/>
              </a:spcAft>
            </a:pPr>
            <a:r>
              <a:rPr lang="en-US" sz="2400" b="1" dirty="0"/>
              <a:t>The carpenters , architects, interior decorators need to calculate the exact quantity of supplies required for a particular area that needs to be landscaped.</a:t>
            </a:r>
            <a:endParaRPr lang="en-IN" sz="2400" b="1" dirty="0"/>
          </a:p>
        </p:txBody>
      </p:sp>
      <p:sp>
        <p:nvSpPr>
          <p:cNvPr id="5" name="TextBox 4"/>
          <p:cNvSpPr txBox="1"/>
          <p:nvPr/>
        </p:nvSpPr>
        <p:spPr>
          <a:xfrm>
            <a:off x="780222" y="4655975"/>
            <a:ext cx="7583556" cy="1200329"/>
          </a:xfrm>
          <a:prstGeom prst="rect">
            <a:avLst/>
          </a:prstGeom>
          <a:noFill/>
          <a:ln w="38100">
            <a:solidFill>
              <a:schemeClr val="accent6">
                <a:lumMod val="50000"/>
              </a:schemeClr>
            </a:solidFill>
          </a:ln>
        </p:spPr>
        <p:txBody>
          <a:bodyPr wrap="square" rtlCol="0">
            <a:spAutoFit/>
          </a:bodyPr>
          <a:lstStyle/>
          <a:p>
            <a:pPr algn="ctr"/>
            <a:r>
              <a:rPr lang="en-US" sz="2400" dirty="0"/>
              <a:t>Algebraic expressions are used extensively in our day to day lives and so it is important to have knowledge of Algebraic expressions so that we can calculate things easily.</a:t>
            </a:r>
            <a:endParaRPr lang="en-IN" sz="2400" dirty="0"/>
          </a:p>
        </p:txBody>
      </p:sp>
      <p:pic>
        <p:nvPicPr>
          <p:cNvPr id="6" name="Picture 5" descr="Asset Image Loading...."/>
          <p:cNvPicPr/>
          <p:nvPr/>
        </p:nvPicPr>
        <p:blipFill>
          <a:blip r:embed="rId3" cstate="print"/>
          <a:srcRect/>
          <a:stretch>
            <a:fillRect/>
          </a:stretch>
        </p:blipFill>
        <p:spPr bwMode="auto">
          <a:xfrm>
            <a:off x="5049079" y="1736219"/>
            <a:ext cx="3011556" cy="2131940"/>
          </a:xfrm>
          <a:prstGeom prst="rect">
            <a:avLst/>
          </a:prstGeom>
          <a:noFill/>
          <a:ln w="9525">
            <a:noFill/>
            <a:miter lim="800000"/>
            <a:headEnd/>
            <a:tailEnd/>
          </a:ln>
        </p:spPr>
      </p:pic>
      <p:sp>
        <p:nvSpPr>
          <p:cNvPr id="8" name="TextBox 7">
            <a:extLst>
              <a:ext uri="{FF2B5EF4-FFF2-40B4-BE49-F238E27FC236}">
                <a16:creationId xmlns:a16="http://schemas.microsoft.com/office/drawing/2014/main" id="{8A27123E-A615-4786-A689-9F58797FE96D}"/>
              </a:ext>
            </a:extLst>
          </p:cNvPr>
          <p:cNvSpPr txBox="1"/>
          <p:nvPr/>
        </p:nvSpPr>
        <p:spPr>
          <a:xfrm>
            <a:off x="843639" y="185529"/>
            <a:ext cx="7216996" cy="646331"/>
          </a:xfrm>
          <a:prstGeom prst="rect">
            <a:avLst/>
          </a:prstGeom>
          <a:noFill/>
          <a:ln w="28575">
            <a:solidFill>
              <a:schemeClr val="accent6">
                <a:lumMod val="50000"/>
              </a:schemeClr>
            </a:solidFill>
          </a:ln>
        </p:spPr>
        <p:txBody>
          <a:bodyPr wrap="square" rtlCol="0">
            <a:spAutoFit/>
          </a:bodyPr>
          <a:lstStyle/>
          <a:p>
            <a:r>
              <a:rPr lang="en-US" sz="3600" b="1" dirty="0"/>
              <a:t>Algebraic expressions &amp; factorization </a:t>
            </a:r>
            <a:endParaRPr lang="en-IN" sz="3600" dirty="0"/>
          </a:p>
        </p:txBody>
      </p:sp>
    </p:spTree>
    <p:extLst>
      <p:ext uri="{BB962C8B-B14F-4D97-AF65-F5344CB8AC3E}">
        <p14:creationId xmlns:p14="http://schemas.microsoft.com/office/powerpoint/2010/main" val="249441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Righ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2000" fill="hold"/>
                                        <p:tgtEl>
                                          <p:spTgt spid="5"/>
                                        </p:tgtEl>
                                        <p:attrNameLst>
                                          <p:attrName>ppt_w</p:attrName>
                                        </p:attrNameLst>
                                      </p:cBhvr>
                                      <p:tavLst>
                                        <p:tav tm="0">
                                          <p:val>
                                            <p:fltVal val="0"/>
                                          </p:val>
                                        </p:tav>
                                        <p:tav tm="100000">
                                          <p:val>
                                            <p:strVal val="#ppt_w"/>
                                          </p:val>
                                        </p:tav>
                                      </p:tavLst>
                                    </p:anim>
                                    <p:anim calcmode="lin" valueType="num">
                                      <p:cBhvr>
                                        <p:cTn id="13"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28800" y="274638"/>
            <a:ext cx="5486400" cy="639762"/>
          </a:xfrm>
          <a:prstGeom prst="rect">
            <a:avLst/>
          </a:prstGeom>
        </p:spPr>
        <p:txBody>
          <a:bodyPr/>
          <a:lstStyle>
            <a:lvl1pPr>
              <a:defRPr sz="3600" baseline="0"/>
            </a:lvl1pPr>
          </a:lstStyle>
          <a:p>
            <a:r>
              <a:rPr lang="en-US" dirty="0"/>
              <a:t>MM Index</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2333410105"/>
              </p:ext>
            </p:extLst>
          </p:nvPr>
        </p:nvGraphicFramePr>
        <p:xfrm>
          <a:off x="1143000" y="1397001"/>
          <a:ext cx="6858000" cy="330200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1238250">
                  <a:extLst>
                    <a:ext uri="{9D8B030D-6E8A-4147-A177-3AD203B41FA5}">
                      <a16:colId xmlns:a16="http://schemas.microsoft.com/office/drawing/2014/main" val="20001"/>
                    </a:ext>
                  </a:extLst>
                </a:gridCol>
                <a:gridCol w="4857750">
                  <a:extLst>
                    <a:ext uri="{9D8B030D-6E8A-4147-A177-3AD203B41FA5}">
                      <a16:colId xmlns:a16="http://schemas.microsoft.com/office/drawing/2014/main" val="20002"/>
                    </a:ext>
                  </a:extLst>
                </a:gridCol>
              </a:tblGrid>
              <a:tr h="660400">
                <a:tc>
                  <a:txBody>
                    <a:bodyPr/>
                    <a:lstStyle/>
                    <a:p>
                      <a:pPr algn="ctr"/>
                      <a:r>
                        <a:rPr lang="en-US" dirty="0">
                          <a:solidFill>
                            <a:schemeClr val="tx1"/>
                          </a:solidFill>
                        </a:rPr>
                        <a:t>Slide#</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Thumbnail</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Source and Attribution</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60400">
                <a:tc>
                  <a:txBody>
                    <a:bodyPr/>
                    <a:lstStyle/>
                    <a:p>
                      <a:pPr algn="ctr"/>
                      <a:r>
                        <a:rPr lang="en-US" sz="800" dirty="0">
                          <a:solidFill>
                            <a:schemeClr val="tx1"/>
                          </a:solidFill>
                        </a:rPr>
                        <a:t>2</a:t>
                      </a:r>
                      <a:endParaRPr lang="en-IN"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kern="1200" dirty="0">
                          <a:solidFill>
                            <a:schemeClr val="tx1"/>
                          </a:solidFill>
                          <a:latin typeface="+mn-lt"/>
                          <a:ea typeface="+mn-ea"/>
                          <a:cs typeface="+mn-cs"/>
                        </a:rPr>
                        <a:t>Science:</a:t>
                      </a:r>
                      <a:r>
                        <a:rPr lang="en-US" sz="800" b="1" i="1" kern="1200" baseline="0" dirty="0">
                          <a:solidFill>
                            <a:schemeClr val="tx1"/>
                          </a:solidFill>
                          <a:latin typeface="+mn-lt"/>
                          <a:ea typeface="+mn-ea"/>
                          <a:cs typeface="+mn-cs"/>
                        </a:rPr>
                        <a:t> </a:t>
                      </a:r>
                      <a:r>
                        <a:rPr lang="en-IN" sz="800" dirty="0">
                          <a:hlinkClick r:id="rId2"/>
                        </a:rPr>
                        <a:t>https://pixabay.com/illustrations/head-test-tube-chemistry-experiment-938459/</a:t>
                      </a:r>
                      <a:endParaRPr lang="en-IN" sz="800" dirty="0"/>
                    </a:p>
                    <a:p>
                      <a:endParaRPr lang="en-IN"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60400">
                <a:tc>
                  <a:txBody>
                    <a:bodyPr/>
                    <a:lstStyle/>
                    <a:p>
                      <a:pPr algn="ctr"/>
                      <a:r>
                        <a:rPr lang="en-US" sz="800" dirty="0">
                          <a:solidFill>
                            <a:schemeClr val="tx1"/>
                          </a:solidFill>
                        </a:rPr>
                        <a:t>3</a:t>
                      </a:r>
                      <a:endParaRPr lang="en-IN"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kern="1200" baseline="0" dirty="0">
                          <a:solidFill>
                            <a:schemeClr val="tx1"/>
                          </a:solidFill>
                          <a:latin typeface="+mn-lt"/>
                          <a:ea typeface="+mn-ea"/>
                          <a:cs typeface="+mn-cs"/>
                        </a:rPr>
                        <a:t>Economist :  </a:t>
                      </a:r>
                      <a:r>
                        <a:rPr lang="en-IN" sz="800" dirty="0">
                          <a:hlinkClick r:id="rId3"/>
                        </a:rPr>
                        <a:t>https://pixabay.com/illustrations/chart-businessman-growing-african-4105121/</a:t>
                      </a:r>
                      <a:endParaRPr lang="en-US" sz="800" b="0" i="1" kern="1200" baseline="0" dirty="0">
                        <a:solidFill>
                          <a:schemeClr val="tx1"/>
                        </a:solidFill>
                        <a:latin typeface="+mn-lt"/>
                        <a:ea typeface="+mn-ea"/>
                        <a:cs typeface="+mn-cs"/>
                      </a:endParaRPr>
                    </a:p>
                    <a:p>
                      <a:endParaRPr lang="en-IN"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60400">
                <a:tc>
                  <a:txBody>
                    <a:bodyPr/>
                    <a:lstStyle/>
                    <a:p>
                      <a:pPr algn="ctr"/>
                      <a:r>
                        <a:rPr lang="en-US" sz="800" dirty="0">
                          <a:solidFill>
                            <a:schemeClr val="tx1"/>
                          </a:solidFill>
                        </a:rPr>
                        <a:t>3</a:t>
                      </a:r>
                      <a:endParaRPr lang="en-IN"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kern="1200" baseline="0" dirty="0">
                          <a:solidFill>
                            <a:schemeClr val="tx1"/>
                          </a:solidFill>
                          <a:latin typeface="+mn-lt"/>
                          <a:ea typeface="+mn-ea"/>
                          <a:cs typeface="+mn-cs"/>
                        </a:rPr>
                        <a:t>Engineer:  </a:t>
                      </a:r>
                      <a:r>
                        <a:rPr lang="en-IN" sz="800" dirty="0">
                          <a:hlinkClick r:id="rId4"/>
                        </a:rPr>
                        <a:t>https://pixabay.com/vectors/sketch-character-funny-man-art-3075369/</a:t>
                      </a:r>
                      <a:endParaRPr lang="en-US" sz="800" b="0" i="1" kern="1200" dirty="0">
                        <a:solidFill>
                          <a:schemeClr val="tx1"/>
                        </a:solidFill>
                        <a:latin typeface="+mn-lt"/>
                        <a:ea typeface="+mn-ea"/>
                        <a:cs typeface="+mn-cs"/>
                      </a:endParaRPr>
                    </a:p>
                    <a:p>
                      <a:endParaRPr lang="en-IN"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60400">
                <a:tc>
                  <a:txBody>
                    <a:bodyPr/>
                    <a:lstStyle/>
                    <a:p>
                      <a:pPr algn="ctr"/>
                      <a:r>
                        <a:rPr lang="en-US" sz="800" dirty="0">
                          <a:solidFill>
                            <a:schemeClr val="tx1"/>
                          </a:solidFill>
                        </a:rPr>
                        <a:t>4</a:t>
                      </a:r>
                      <a:endParaRPr lang="en-IN"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latin typeface="+mn-lt"/>
                          <a:ea typeface="+mn-ea"/>
                          <a:cs typeface="+mn-cs"/>
                        </a:rPr>
                        <a:t>Architect: </a:t>
                      </a:r>
                      <a:r>
                        <a:rPr lang="en-US" sz="800" kern="1200" dirty="0">
                          <a:solidFill>
                            <a:schemeClr val="tx1"/>
                          </a:solidFill>
                          <a:latin typeface="+mn-lt"/>
                          <a:ea typeface="+mn-ea"/>
                          <a:cs typeface="+mn-cs"/>
                        </a:rPr>
                        <a:t>https://www.pexels.com/photo/person-holding-pencil-1388944/</a:t>
                      </a:r>
                    </a:p>
                    <a:p>
                      <a:endParaRPr lang="en-IN" sz="800" dirty="0">
                        <a:solidFill>
                          <a:schemeClr val="tx1"/>
                        </a:solidFill>
                      </a:endParaRPr>
                    </a:p>
                    <a:p>
                      <a:endParaRPr lang="en-IN"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pic>
        <p:nvPicPr>
          <p:cNvPr id="6" name="Picture 2" descr="Head, Test Tube, Chemistry, Experiment, Laboratory"/>
          <p:cNvPicPr>
            <a:picLocks noChangeArrowheads="1"/>
          </p:cNvPicPr>
          <p:nvPr/>
        </p:nvPicPr>
        <p:blipFill>
          <a:blip r:embed="rId5" cstate="print"/>
          <a:srcRect/>
          <a:stretch>
            <a:fillRect/>
          </a:stretch>
        </p:blipFill>
        <p:spPr bwMode="auto">
          <a:xfrm>
            <a:off x="2213036" y="2133600"/>
            <a:ext cx="360000" cy="360000"/>
          </a:xfrm>
          <a:prstGeom prst="rect">
            <a:avLst/>
          </a:prstGeom>
          <a:noFill/>
        </p:spPr>
      </p:pic>
      <p:pic>
        <p:nvPicPr>
          <p:cNvPr id="7" name="Picture 4" descr="Chart, Businessman, Growing, African, Successful"/>
          <p:cNvPicPr>
            <a:picLocks noChangeArrowheads="1"/>
          </p:cNvPicPr>
          <p:nvPr/>
        </p:nvPicPr>
        <p:blipFill>
          <a:blip r:embed="rId6" cstate="print"/>
          <a:srcRect/>
          <a:stretch>
            <a:fillRect/>
          </a:stretch>
        </p:blipFill>
        <p:spPr bwMode="auto">
          <a:xfrm>
            <a:off x="2213036" y="2909759"/>
            <a:ext cx="360000" cy="360000"/>
          </a:xfrm>
          <a:prstGeom prst="rect">
            <a:avLst/>
          </a:prstGeom>
          <a:noFill/>
        </p:spPr>
      </p:pic>
      <p:pic>
        <p:nvPicPr>
          <p:cNvPr id="8" name="Picture 2" descr="Sketch, Character, Funny, Man, Art, Planner, Technician"/>
          <p:cNvPicPr>
            <a:picLocks noChangeArrowheads="1"/>
          </p:cNvPicPr>
          <p:nvPr/>
        </p:nvPicPr>
        <p:blipFill>
          <a:blip r:embed="rId7" cstate="print"/>
          <a:srcRect l="21111" t="4444" r="21111"/>
          <a:stretch>
            <a:fillRect/>
          </a:stretch>
        </p:blipFill>
        <p:spPr bwMode="auto">
          <a:xfrm>
            <a:off x="2213036" y="3506269"/>
            <a:ext cx="360000" cy="360000"/>
          </a:xfrm>
          <a:prstGeom prst="rect">
            <a:avLst/>
          </a:prstGeom>
          <a:noFill/>
        </p:spPr>
      </p:pic>
      <p:pic>
        <p:nvPicPr>
          <p:cNvPr id="9" name="Picture 8" descr="Asset Image Loading...."/>
          <p:cNvPicPr>
            <a:picLocks/>
          </p:cNvPicPr>
          <p:nvPr/>
        </p:nvPicPr>
        <p:blipFill>
          <a:blip r:embed="rId8" cstate="print"/>
          <a:srcRect/>
          <a:stretch>
            <a:fillRect/>
          </a:stretch>
        </p:blipFill>
        <p:spPr bwMode="auto">
          <a:xfrm>
            <a:off x="2213036" y="4168870"/>
            <a:ext cx="360000" cy="360000"/>
          </a:xfrm>
          <a:prstGeom prst="rect">
            <a:avLst/>
          </a:prstGeom>
          <a:noFill/>
          <a:ln w="9525">
            <a:noFill/>
            <a:miter lim="800000"/>
            <a:headEnd/>
            <a:tailEnd/>
          </a:ln>
        </p:spPr>
      </p:pic>
    </p:spTree>
    <p:extLst>
      <p:ext uri="{BB962C8B-B14F-4D97-AF65-F5344CB8AC3E}">
        <p14:creationId xmlns:p14="http://schemas.microsoft.com/office/powerpoint/2010/main" val="4275648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441</Words>
  <Application>Microsoft Office PowerPoint</Application>
  <PresentationFormat>On-screen Show (4:3)</PresentationFormat>
  <Paragraphs>50</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keshaba</dc:creator>
  <cp:lastModifiedBy>Sneha Prabhu</cp:lastModifiedBy>
  <cp:revision>39</cp:revision>
  <dcterms:created xsi:type="dcterms:W3CDTF">2018-12-16T04:20:25Z</dcterms:created>
  <dcterms:modified xsi:type="dcterms:W3CDTF">2021-02-12T10:43:53Z</dcterms:modified>
</cp:coreProperties>
</file>