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59" r:id="rId5"/>
    <p:sldId id="260" r:id="rId6"/>
    <p:sldId id="268" r:id="rId7"/>
    <p:sldId id="262" r:id="rId8"/>
    <p:sldId id="269" r:id="rId9"/>
    <p:sldId id="261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49" autoAdjust="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398F4-68C7-45DD-917F-850F0F97DF8C}" type="datetimeFigureOut">
              <a:rPr lang="en-IN" smtClean="0"/>
              <a:pPr/>
              <a:t>02-03-2021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D701E-2B11-4C64-8620-9E97557E8B0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372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security-castle-sure-internet-1202344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security-castle-sure-internet-1202344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julius-caesar-roman-emperor-492489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visa-business-buying-card-3082813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vectors/credit-card-withdrawals-calculation-1369111/" TargetMode="External"/><Relationship Id="rId4" Type="http://schemas.openxmlformats.org/officeDocument/2006/relationships/hyperlink" Target="https://pixabay.com/illustrations/email-newsletter-marketing-online-3249062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kid-school-child-blackboard-hat-3072605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illustrations/jackpot-prosperity-isolated-1198050/" TargetMode="External"/><Relationship Id="rId5" Type="http://schemas.openxmlformats.org/officeDocument/2006/relationships/hyperlink" Target="https://pixabay.com/vectors/key-old-skeleton-lock-metal-door-30417/" TargetMode="External"/><Relationship Id="rId4" Type="http://schemas.openxmlformats.org/officeDocument/2006/relationships/hyperlink" Target="https://pixabay.com/vectors/luggage-travel-suitcase-business-162647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boy-business-cartoon-comic-1300242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vectors/luggage-travel-suitcase-business-1626470/" TargetMode="External"/><Relationship Id="rId4" Type="http://schemas.openxmlformats.org/officeDocument/2006/relationships/hyperlink" Target="https://pixabay.com/illustrations/boy-business-businessman-cartoon-1921381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key-old-skeleton-lock-metal-door-30417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illustrations/boy-business-businessman-cartoon-1921381/" TargetMode="External"/><Relationship Id="rId4" Type="http://schemas.openxmlformats.org/officeDocument/2006/relationships/hyperlink" Target="https://pixabay.com/illustrations/jackpot-prosperity-isolated-119805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–N/A</a:t>
            </a:r>
          </a:p>
          <a:p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N/A</a:t>
            </a:r>
            <a:b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(Image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/audio/ Video/Animation) used in this slide - </a:t>
            </a:r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Security: </a:t>
            </a:r>
            <a:r>
              <a:rPr lang="en-IN" sz="1200" dirty="0">
                <a:hlinkClick r:id="rId3"/>
              </a:rPr>
              <a:t>https://pixabay.com/illustrations/security-castle-sure-internet-1202344/</a:t>
            </a:r>
            <a:endParaRPr lang="en-IN" sz="1200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232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–N/A</a:t>
            </a:r>
          </a:p>
          <a:p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N/A</a:t>
            </a:r>
            <a:b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(Image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/audio/ Video/Animation) used in this slide - </a:t>
            </a:r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Security: </a:t>
            </a:r>
            <a:r>
              <a:rPr lang="en-IN" sz="1200" dirty="0">
                <a:hlinkClick r:id="rId3"/>
              </a:rPr>
              <a:t>https://pixabay.com/illustrations/security-castle-sure-internet-1202344/</a:t>
            </a:r>
            <a:endParaRPr lang="en-IN" sz="1200" dirty="0"/>
          </a:p>
          <a:p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476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–N/A</a:t>
            </a:r>
          </a:p>
          <a:p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N/A</a:t>
            </a:r>
            <a:b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(Image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/audio/ Video/Animation) used in this slide - 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N/A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4767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–N/A</a:t>
            </a:r>
          </a:p>
          <a:p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N/A</a:t>
            </a:r>
            <a:b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(Image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/audio/ Video/Animation) used in this slide –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Julius Caesar: </a:t>
            </a:r>
            <a:r>
              <a:rPr lang="en-IN" dirty="0">
                <a:hlinkClick r:id="rId3"/>
              </a:rPr>
              <a:t>https://pixabay.com/photos/julius-caesar-roman-emperor-492489/</a:t>
            </a:r>
            <a:endParaRPr lang="en-IN" dirty="0"/>
          </a:p>
          <a:p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4767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–N/A</a:t>
            </a:r>
          </a:p>
          <a:p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N/A</a:t>
            </a:r>
            <a:b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(Image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/audio/ Video/Animation) used in this slide - 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Electronic buying: </a:t>
            </a:r>
            <a:r>
              <a:rPr lang="en-IN" dirty="0">
                <a:hlinkClick r:id="rId3"/>
              </a:rPr>
              <a:t>https://pixabay.com/illustrations/visa-business-buying-card-3082813/</a:t>
            </a:r>
            <a:endParaRPr lang="en-IN" dirty="0"/>
          </a:p>
          <a:p>
            <a:pPr marL="228600" indent="-228600">
              <a:buFont typeface="+mj-lt"/>
              <a:buAutoNum type="arabicPeriod"/>
            </a:pPr>
            <a:r>
              <a:rPr lang="en-IN" b="1" dirty="0"/>
              <a:t>Email: </a:t>
            </a:r>
            <a:r>
              <a:rPr lang="en-IN" dirty="0">
                <a:hlinkClick r:id="rId4"/>
              </a:rPr>
              <a:t>https://pixabay.com/illustrations/email-newsletter-marketing-online-3249062/</a:t>
            </a:r>
            <a:endParaRPr lang="en-IN" dirty="0"/>
          </a:p>
          <a:p>
            <a:pPr marL="228600" indent="-228600">
              <a:buFont typeface="+mj-lt"/>
              <a:buAutoNum type="arabicPeriod"/>
            </a:pPr>
            <a:r>
              <a:rPr lang="en-IN" dirty="0"/>
              <a:t> Cre</a:t>
            </a:r>
            <a:r>
              <a:rPr lang="en-IN" b="1" dirty="0"/>
              <a:t>dit card: </a:t>
            </a:r>
            <a:r>
              <a:rPr lang="en-IN" dirty="0">
                <a:hlinkClick r:id="rId5"/>
              </a:rPr>
              <a:t>https://pixabay.com/vectors/credit-card-withdrawals-calculation-1369111/</a:t>
            </a:r>
            <a:endParaRPr lang="en-IN" dirty="0"/>
          </a:p>
          <a:p>
            <a:pPr marL="228600" indent="-228600">
              <a:buFont typeface="+mj-lt"/>
              <a:buAutoNum type="arabicPeriod"/>
            </a:pPr>
            <a:endParaRPr lang="en-IN" dirty="0"/>
          </a:p>
          <a:p>
            <a:pPr marL="0" indent="0">
              <a:buFont typeface="+mj-lt"/>
              <a:buNone/>
            </a:pPr>
            <a:endParaRPr lang="en-IN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/>
          </a:p>
          <a:p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4767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–N/A</a:t>
            </a:r>
          </a:p>
          <a:p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N/A</a:t>
            </a:r>
            <a:b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(Image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/audio/ Video/Animation) used in this slide - 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N/A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latinLnBrk="0" hangingPunct="1"/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–N/A</a:t>
            </a:r>
            <a:endParaRPr lang="en-IN" dirty="0"/>
          </a:p>
          <a:p>
            <a:pPr rtl="0" eaLnBrk="1" latinLnBrk="0" hangingPunct="1"/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N/A</a:t>
            </a:r>
            <a:b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IN" dirty="0"/>
          </a:p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(Image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/audio/ Video/Animation) used in this slide -</a:t>
            </a:r>
          </a:p>
          <a:p>
            <a:pPr marL="228600" indent="-228600">
              <a:buFont typeface="+mj-lt"/>
              <a:buAutoNum type="arabicPeriod"/>
            </a:pPr>
            <a:r>
              <a:rPr lang="en-IN" b="1" dirty="0"/>
              <a:t>Public: </a:t>
            </a:r>
            <a:r>
              <a:rPr lang="en-IN" sz="1200" dirty="0">
                <a:hlinkClick r:id="rId3"/>
              </a:rPr>
              <a:t>https://pixabay.com/illustrations/kid-school-child-blackboard-hat-3072605/</a:t>
            </a:r>
            <a:endParaRPr lang="en-IN" sz="120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IN" b="1" dirty="0"/>
              <a:t>Box: </a:t>
            </a:r>
            <a:r>
              <a:rPr lang="en-IN" dirty="0">
                <a:hlinkClick r:id="rId4"/>
              </a:rPr>
              <a:t>https://pixabay.com/vectors/luggage-travel-suitcase-business-1626470/</a:t>
            </a:r>
            <a:endParaRPr lang="en-IN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Metal Key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IN" dirty="0">
                <a:hlinkClick r:id="rId5"/>
              </a:rPr>
              <a:t>https://pixabay.com/vectors/key-old-skeleton-lock-metal-door-30417/</a:t>
            </a:r>
            <a:endParaRPr lang="en-IN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IN" b="1" dirty="0"/>
              <a:t>Open box: </a:t>
            </a:r>
            <a:r>
              <a:rPr lang="en-IN" dirty="0">
                <a:hlinkClick r:id="rId6"/>
              </a:rPr>
              <a:t>https://pixabay.com/illustrations/jackpot-prosperity-isolated-1198050/</a:t>
            </a:r>
            <a:endParaRPr lang="en-IN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IN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IN" dirty="0"/>
          </a:p>
          <a:p>
            <a:pPr marL="228600" indent="-228600">
              <a:buFont typeface="+mj-lt"/>
              <a:buAutoNum type="arabicPeriod"/>
            </a:pPr>
            <a:endParaRPr lang="en-IN" sz="1200" dirty="0">
              <a:solidFill>
                <a:schemeClr val="tx1"/>
              </a:solidFill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IN" dirty="0"/>
          </a:p>
          <a:p>
            <a:pPr marL="228600" indent="-228600">
              <a:buFont typeface="+mj-lt"/>
              <a:buAutoNum type="arabicPeriod"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4767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–N/A</a:t>
            </a:r>
          </a:p>
          <a:p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N/A</a:t>
            </a:r>
            <a:b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(Image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/audio/ Video/Animation) used in this slide - 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b="1" dirty="0"/>
              <a:t>Banker: </a:t>
            </a:r>
            <a:r>
              <a:rPr lang="en-IN" dirty="0">
                <a:hlinkClick r:id="rId3"/>
              </a:rPr>
              <a:t>https://pixabay.com/vectors/boy-business-cartoon-comic-1300242/</a:t>
            </a:r>
            <a:endParaRPr lang="en-IN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IN" b="1" dirty="0"/>
              <a:t>Businessman</a:t>
            </a:r>
            <a:r>
              <a:rPr lang="en-IN" dirty="0"/>
              <a:t>: </a:t>
            </a:r>
            <a:r>
              <a:rPr lang="en-IN" dirty="0">
                <a:hlinkClick r:id="rId4"/>
              </a:rPr>
              <a:t>https://pixabay.com/illustrations/boy-business-businessman-cartoon-1921381/</a:t>
            </a:r>
            <a:endParaRPr lang="en-IN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IN" b="1" dirty="0"/>
              <a:t>Box: </a:t>
            </a:r>
            <a:r>
              <a:rPr lang="en-IN" dirty="0">
                <a:hlinkClick r:id="rId5"/>
              </a:rPr>
              <a:t>https://pixabay.com/vectors/luggage-travel-suitcase-business-1626470/</a:t>
            </a:r>
            <a:endParaRPr lang="en-IN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IN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IN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8978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Notes for Teacher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–N/A</a:t>
            </a:r>
          </a:p>
          <a:p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N/A</a:t>
            </a:r>
            <a:b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 of Multimedia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Objects (Image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/audio/ Video/Animation) used in this slide - </a:t>
            </a:r>
          </a:p>
          <a:p>
            <a:pPr marL="228600" indent="-228600">
              <a:buAutoNum type="arabicPeriod"/>
            </a:pP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Hacker: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https://pixabay.com/illustrations/hacker-hacking-theft-cyber-malware-5027679/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Metal Key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IN" dirty="0">
                <a:hlinkClick r:id="rId3"/>
              </a:rPr>
              <a:t>https://pixabay.com/vectors/key-old-skeleton-lock-metal-door-30417/</a:t>
            </a:r>
            <a:endParaRPr lang="en-IN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IN" b="1" dirty="0"/>
              <a:t>Open box: </a:t>
            </a:r>
            <a:r>
              <a:rPr lang="en-IN" dirty="0">
                <a:hlinkClick r:id="rId4"/>
              </a:rPr>
              <a:t>https://pixabay.com/illustrations/jackpot-prosperity-isolated-1198050/</a:t>
            </a:r>
            <a:endParaRPr lang="en-IN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IN" b="1" dirty="0"/>
              <a:t>Businessman</a:t>
            </a:r>
            <a:r>
              <a:rPr lang="en-IN" dirty="0"/>
              <a:t>: </a:t>
            </a:r>
            <a:r>
              <a:rPr lang="en-IN" dirty="0">
                <a:hlinkClick r:id="rId5"/>
              </a:rPr>
              <a:t>https://pixabay.com/illustrations/boy-business-businessman-cartoon-1921381/</a:t>
            </a:r>
            <a:endParaRPr lang="en-IN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IN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IN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IN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IN" dirty="0"/>
          </a:p>
          <a:p>
            <a:pPr marL="228600" indent="-228600">
              <a:buAutoNum type="arabicPeriod"/>
            </a:pPr>
            <a:endParaRPr lang="en-IN" b="0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476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Asset Title (Size 54)</a:t>
            </a:r>
            <a:endParaRPr lang="en-IN" dirty="0"/>
          </a:p>
        </p:txBody>
      </p:sp>
      <p:grpSp>
        <p:nvGrpSpPr>
          <p:cNvPr id="7" name="Group 14"/>
          <p:cNvGrpSpPr>
            <a:grpSpLocks/>
          </p:cNvGrpSpPr>
          <p:nvPr userDrawn="1"/>
        </p:nvGrpSpPr>
        <p:grpSpPr bwMode="auto">
          <a:xfrm>
            <a:off x="0" y="0"/>
            <a:ext cx="873125" cy="852488"/>
            <a:chOff x="0" y="0"/>
            <a:chExt cx="872351" cy="85210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71855" y="79223"/>
              <a:ext cx="228600" cy="228600"/>
            </a:xfrm>
            <a:prstGeom prst="round2DiagRect">
              <a:avLst/>
            </a:prstGeom>
            <a:solidFill>
              <a:srgbClr val="00B0F0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I</a:t>
              </a: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376655" y="79223"/>
              <a:ext cx="228600" cy="228600"/>
            </a:xfrm>
            <a:prstGeom prst="round2DiagRect">
              <a:avLst/>
            </a:prstGeom>
            <a:solidFill>
              <a:srgbClr val="FB3B69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I</a:t>
              </a:r>
            </a:p>
          </p:txBody>
        </p:sp>
        <p:sp>
          <p:nvSpPr>
            <p:cNvPr id="10" name="Round Diagonal Corner Rectangle 9"/>
            <p:cNvSpPr/>
            <p:nvPr/>
          </p:nvSpPr>
          <p:spPr>
            <a:xfrm>
              <a:off x="65362" y="392172"/>
              <a:ext cx="228600" cy="228600"/>
            </a:xfrm>
            <a:prstGeom prst="round2Diag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E</a:t>
              </a:r>
            </a:p>
          </p:txBody>
        </p:sp>
        <p:sp>
          <p:nvSpPr>
            <p:cNvPr id="11" name="Round Diagonal Corner Rectangle 10"/>
            <p:cNvSpPr/>
            <p:nvPr/>
          </p:nvSpPr>
          <p:spPr>
            <a:xfrm>
              <a:off x="370162" y="392172"/>
              <a:ext cx="228600" cy="228600"/>
            </a:xfrm>
            <a:prstGeom prst="round2DiagRect">
              <a:avLst/>
            </a:prstGeom>
            <a:solidFill>
              <a:srgbClr val="008000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P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82020" y="0"/>
              <a:ext cx="0" cy="814025"/>
            </a:xfrm>
            <a:prstGeom prst="line">
              <a:avLst/>
            </a:prstGeom>
            <a:ln w="12700">
              <a:solidFill>
                <a:srgbClr val="FE6E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51981"/>
              <a:ext cx="828291" cy="0"/>
            </a:xfrm>
            <a:prstGeom prst="line">
              <a:avLst/>
            </a:prstGeom>
            <a:ln w="12700">
              <a:solidFill>
                <a:srgbClr val="FE6E2E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48636" y="218977"/>
              <a:ext cx="0" cy="633131"/>
            </a:xfrm>
            <a:prstGeom prst="line">
              <a:avLst/>
            </a:prstGeom>
            <a:ln w="12700">
              <a:solidFill>
                <a:srgbClr val="FE6E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96227" y="712914"/>
              <a:ext cx="676124" cy="0"/>
            </a:xfrm>
            <a:prstGeom prst="line">
              <a:avLst/>
            </a:prstGeom>
            <a:ln w="12700">
              <a:solidFill>
                <a:srgbClr val="FE6E2E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 userDrawn="1"/>
        </p:nvSpPr>
        <p:spPr>
          <a:xfrm>
            <a:off x="5726764" y="6509319"/>
            <a:ext cx="3350443" cy="412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8482B"/>
                </a:solidFill>
              </a:rPr>
              <a:t>Integral Education</a:t>
            </a:r>
            <a:r>
              <a:rPr lang="en-US" sz="1400" dirty="0">
                <a:solidFill>
                  <a:srgbClr val="08482B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FOR  </a:t>
            </a:r>
            <a:r>
              <a:rPr lang="en-US" sz="1400" b="1" dirty="0">
                <a:solidFill>
                  <a:srgbClr val="C00000"/>
                </a:solidFill>
              </a:rPr>
              <a:t>ALL, </a:t>
            </a:r>
            <a:r>
              <a:rPr lang="en-US" sz="1400" b="1" dirty="0">
                <a:solidFill>
                  <a:srgbClr val="002060"/>
                </a:solidFill>
              </a:rPr>
              <a:t>BY</a:t>
            </a:r>
            <a:r>
              <a:rPr lang="en-US" sz="1400" b="1" dirty="0">
                <a:solidFill>
                  <a:srgbClr val="C00000"/>
                </a:solidFill>
              </a:rPr>
              <a:t> ALL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807" y="55434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6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Slide Title (Size 36)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Sub Title (Size 32) Second level (Size 28) Third level (Size 24)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r>
              <a:rPr lang="en-US" dirty="0"/>
              <a:t>Second level (Size 28)</a:t>
            </a:r>
          </a:p>
          <a:p>
            <a:pPr lvl="2"/>
            <a:r>
              <a:rPr lang="en-US" dirty="0"/>
              <a:t>Third level (Size 24)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1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MM Index</a:t>
            </a:r>
            <a:endParaRPr lang="en-IN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45411247"/>
              </p:ext>
            </p:extLst>
          </p:nvPr>
        </p:nvGraphicFramePr>
        <p:xfrm>
          <a:off x="457200" y="1397000"/>
          <a:ext cx="8229600" cy="485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30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Slide#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Thumbnail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and Attribution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057"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057"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057"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057"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057"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3057"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69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risathyasaividyavahini.org/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090" y="52321"/>
            <a:ext cx="967390" cy="938279"/>
          </a:xfrm>
          <a:prstGeom prst="rect">
            <a:avLst/>
          </a:prstGeom>
        </p:spPr>
      </p:pic>
      <p:sp>
        <p:nvSpPr>
          <p:cNvPr id="3" name="Rectangle 2">
            <a:hlinkClick r:id="rId6"/>
          </p:cNvPr>
          <p:cNvSpPr/>
          <p:nvPr userDrawn="1"/>
        </p:nvSpPr>
        <p:spPr>
          <a:xfrm>
            <a:off x="-304800" y="6488113"/>
            <a:ext cx="2762250" cy="3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©www.srisathyasaividyavahini.org</a:t>
            </a:r>
          </a:p>
        </p:txBody>
      </p:sp>
    </p:spTree>
    <p:extLst>
      <p:ext uri="{BB962C8B-B14F-4D97-AF65-F5344CB8AC3E}">
        <p14:creationId xmlns:p14="http://schemas.microsoft.com/office/powerpoint/2010/main" val="335197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vectors/luggage-travel-suitcase-business-1626470/" TargetMode="External"/><Relationship Id="rId13" Type="http://schemas.openxmlformats.org/officeDocument/2006/relationships/image" Target="../media/image3.png"/><Relationship Id="rId18" Type="http://schemas.openxmlformats.org/officeDocument/2006/relationships/image" Target="../media/image20.png"/><Relationship Id="rId3" Type="http://schemas.openxmlformats.org/officeDocument/2006/relationships/hyperlink" Target="https://pixabay.com/photos/julius-caesar-roman-emperor-492489/" TargetMode="External"/><Relationship Id="rId21" Type="http://schemas.openxmlformats.org/officeDocument/2006/relationships/image" Target="../media/image12.png"/><Relationship Id="rId7" Type="http://schemas.openxmlformats.org/officeDocument/2006/relationships/hyperlink" Target="https://pixabay.com/illustrations/kid-school-child-blackboard-hat-3072605/" TargetMode="External"/><Relationship Id="rId12" Type="http://schemas.openxmlformats.org/officeDocument/2006/relationships/hyperlink" Target="https://pixabay.com/illustrations/boy-business-businessman-cartoon-1921381/" TargetMode="External"/><Relationship Id="rId17" Type="http://schemas.openxmlformats.org/officeDocument/2006/relationships/image" Target="../media/image19.jpeg"/><Relationship Id="rId2" Type="http://schemas.openxmlformats.org/officeDocument/2006/relationships/hyperlink" Target="https://pixabay.com/illustrations/security-castle-sure-internet-1202344/" TargetMode="External"/><Relationship Id="rId16" Type="http://schemas.openxmlformats.org/officeDocument/2006/relationships/image" Target="../media/image18.pn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vectors/credit-card-withdrawals-calculation-1369111/" TargetMode="External"/><Relationship Id="rId11" Type="http://schemas.openxmlformats.org/officeDocument/2006/relationships/hyperlink" Target="https://pixabay.com/vectors/boy-business-cartoon-comic-1300242/" TargetMode="External"/><Relationship Id="rId24" Type="http://schemas.openxmlformats.org/officeDocument/2006/relationships/image" Target="../media/image9.png"/><Relationship Id="rId5" Type="http://schemas.openxmlformats.org/officeDocument/2006/relationships/hyperlink" Target="https://pixabay.com/illustrations/email-newsletter-marketing-online-3249062/" TargetMode="External"/><Relationship Id="rId15" Type="http://schemas.openxmlformats.org/officeDocument/2006/relationships/image" Target="../media/image17.png"/><Relationship Id="rId23" Type="http://schemas.openxmlformats.org/officeDocument/2006/relationships/image" Target="../media/image10.png"/><Relationship Id="rId10" Type="http://schemas.openxmlformats.org/officeDocument/2006/relationships/hyperlink" Target="https://pixabay.com/illustrations/jackpot-prosperity-isolated-1198050/" TargetMode="External"/><Relationship Id="rId19" Type="http://schemas.openxmlformats.org/officeDocument/2006/relationships/image" Target="../media/image21.jpeg"/><Relationship Id="rId4" Type="http://schemas.openxmlformats.org/officeDocument/2006/relationships/hyperlink" Target="https://pixabay.com/illustrations/visa-business-buying-card-3082813/" TargetMode="External"/><Relationship Id="rId9" Type="http://schemas.openxmlformats.org/officeDocument/2006/relationships/hyperlink" Target="https://pixabay.com/vectors/key-old-skeleton-lock-metal-door-30417/" TargetMode="External"/><Relationship Id="rId14" Type="http://schemas.openxmlformats.org/officeDocument/2006/relationships/image" Target="../media/image16.jpeg"/><Relationship Id="rId2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urity-1202344_6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6468" y="3135719"/>
            <a:ext cx="4953000" cy="2786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ound Diagonal Corner Rectangle 2"/>
          <p:cNvSpPr/>
          <p:nvPr/>
        </p:nvSpPr>
        <p:spPr>
          <a:xfrm>
            <a:off x="1676400" y="1012418"/>
            <a:ext cx="5633136" cy="1905000"/>
          </a:xfrm>
          <a:prstGeom prst="round2Diag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5400" dirty="0">
                <a:solidFill>
                  <a:srgbClr val="00B0F0"/>
                </a:solidFill>
              </a:rPr>
              <a:t>Cryptography and Factorization</a:t>
            </a:r>
          </a:p>
        </p:txBody>
      </p:sp>
    </p:spTree>
    <p:extLst>
      <p:ext uri="{BB962C8B-B14F-4D97-AF65-F5344CB8AC3E}">
        <p14:creationId xmlns:p14="http://schemas.microsoft.com/office/powerpoint/2010/main" val="2250731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DB8DC9-F523-4EAE-B344-25EE10DC7598}"/>
              </a:ext>
            </a:extLst>
          </p:cNvPr>
          <p:cNvSpPr txBox="1">
            <a:spLocks/>
          </p:cNvSpPr>
          <p:nvPr/>
        </p:nvSpPr>
        <p:spPr>
          <a:xfrm>
            <a:off x="3238500" y="152399"/>
            <a:ext cx="293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MM Index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4E96DA9-2633-4603-81B9-D9CC52B2C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58647"/>
              </p:ext>
            </p:extLst>
          </p:nvPr>
        </p:nvGraphicFramePr>
        <p:xfrm>
          <a:off x="1066800" y="798731"/>
          <a:ext cx="7086600" cy="5643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3620">
                  <a:extLst>
                    <a:ext uri="{9D8B030D-6E8A-4147-A177-3AD203B41FA5}">
                      <a16:colId xmlns:a16="http://schemas.microsoft.com/office/drawing/2014/main" val="2264299238"/>
                    </a:ext>
                  </a:extLst>
                </a:gridCol>
                <a:gridCol w="1770580">
                  <a:extLst>
                    <a:ext uri="{9D8B030D-6E8A-4147-A177-3AD203B41FA5}">
                      <a16:colId xmlns:a16="http://schemas.microsoft.com/office/drawing/2014/main" val="19075804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17856199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Slide#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Thumb Nail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Source and Attributions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262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Security: </a:t>
                      </a:r>
                      <a:r>
                        <a:rPr lang="en-IN" sz="800" dirty="0">
                          <a:hlinkClick r:id="rId2"/>
                        </a:rPr>
                        <a:t>https://pixabay.com/illustrations/security-castle-sure-internet-1202344/</a:t>
                      </a:r>
                      <a:endParaRPr lang="en-IN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6927532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Julius Caesar: </a:t>
                      </a:r>
                      <a:r>
                        <a:rPr lang="en-IN" sz="800" dirty="0">
                          <a:hlinkClick r:id="rId3"/>
                        </a:rPr>
                        <a:t>https://pixabay.com/photos/julius-caesar-roman-emperor-492489/</a:t>
                      </a:r>
                      <a:endParaRPr lang="en-IN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362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Electronic buying: </a:t>
                      </a:r>
                      <a:r>
                        <a:rPr lang="en-IN" sz="800" dirty="0">
                          <a:hlinkClick r:id="rId4"/>
                        </a:rPr>
                        <a:t>https://pixabay.com/illustrations/visa-business-buying-card-3082813/</a:t>
                      </a:r>
                      <a:endParaRPr lang="en-IN" sz="800" dirty="0"/>
                    </a:p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499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1" dirty="0"/>
                        <a:t>Email: </a:t>
                      </a:r>
                      <a:r>
                        <a:rPr lang="en-IN" sz="800" dirty="0">
                          <a:hlinkClick r:id="rId5"/>
                        </a:rPr>
                        <a:t>https://pixabay.com/illustrations/email-newsletter-marketing-online-3249062/</a:t>
                      </a:r>
                      <a:endParaRPr lang="en-IN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54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dirty="0"/>
                        <a:t>Cre</a:t>
                      </a:r>
                      <a:r>
                        <a:rPr lang="en-IN" sz="800" b="1" dirty="0"/>
                        <a:t>dit card: </a:t>
                      </a:r>
                      <a:r>
                        <a:rPr lang="en-IN" sz="800" dirty="0">
                          <a:hlinkClick r:id="rId6"/>
                        </a:rPr>
                        <a:t>https://pixabay.com/vectors/credit-card-withdrawals-calculation-1369111/</a:t>
                      </a:r>
                      <a:endParaRPr lang="en-IN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171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1" dirty="0"/>
                        <a:t>Public: </a:t>
                      </a:r>
                      <a:r>
                        <a:rPr lang="en-IN" sz="800" dirty="0">
                          <a:hlinkClick r:id="rId7"/>
                        </a:rPr>
                        <a:t>https://pixabay.com/illustrations/kid-school-child-blackboard-hat-3072605/</a:t>
                      </a:r>
                      <a:endParaRPr lang="en-IN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836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1" dirty="0"/>
                        <a:t>Box: </a:t>
                      </a:r>
                      <a:r>
                        <a:rPr lang="en-IN" sz="800" dirty="0">
                          <a:hlinkClick r:id="rId8"/>
                        </a:rPr>
                        <a:t>https://pixabay.com/vectors/luggage-travel-suitcase-business-1626470/</a:t>
                      </a:r>
                      <a:endParaRPr lang="en-IN" sz="800" dirty="0"/>
                    </a:p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29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Metal Key</a:t>
                      </a:r>
                      <a:r>
                        <a:rPr lang="en-US" sz="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IN" sz="800" dirty="0">
                          <a:hlinkClick r:id="rId9"/>
                        </a:rPr>
                        <a:t>https://pixabay.com/vectors/key-old-skeleton-lock-metal-door-30417/</a:t>
                      </a:r>
                      <a:endParaRPr lang="en-IN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295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7, 8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1" dirty="0"/>
                        <a:t>Open box: </a:t>
                      </a:r>
                      <a:r>
                        <a:rPr lang="en-IN" sz="800" dirty="0">
                          <a:hlinkClick r:id="rId10"/>
                        </a:rPr>
                        <a:t>https://pixabay.com/illustrations/jackpot-prosperity-isolated-1198050/</a:t>
                      </a:r>
                      <a:endParaRPr lang="en-IN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693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dirty="0"/>
                        <a:t>Banker: </a:t>
                      </a:r>
                      <a:r>
                        <a:rPr lang="en-IN" sz="800" dirty="0">
                          <a:hlinkClick r:id="rId11"/>
                        </a:rPr>
                        <a:t>https://pixabay.com/vectors/boy-business-cartoon-comic-1300242/</a:t>
                      </a:r>
                      <a:endParaRPr lang="en-IN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523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1" dirty="0"/>
                        <a:t>Businessman</a:t>
                      </a:r>
                      <a:r>
                        <a:rPr lang="en-IN" sz="800" dirty="0"/>
                        <a:t>: </a:t>
                      </a:r>
                      <a:r>
                        <a:rPr lang="en-IN" sz="800" dirty="0">
                          <a:hlinkClick r:id="rId12"/>
                        </a:rPr>
                        <a:t>https://pixabay.com/illustrations/boy-business-businessman-cartoon-1921381/</a:t>
                      </a:r>
                      <a:endParaRPr lang="en-IN" sz="800" dirty="0"/>
                    </a:p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86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Hacker:</a:t>
                      </a:r>
                      <a:r>
                        <a:rPr lang="en-US" sz="8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https://pixabay.com/illustrations/hacker-hacking-theft-cyber-malware-5027679/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653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b="1" dirty="0"/>
                        <a:t>Public: </a:t>
                      </a:r>
                      <a:r>
                        <a:rPr lang="en-IN" sz="800" dirty="0">
                          <a:hlinkClick r:id="rId7"/>
                        </a:rPr>
                        <a:t>https://pixabay.com/illustrations/kid-school-child-blackboard-hat-3072605/</a:t>
                      </a:r>
                      <a:endParaRPr lang="en-IN" sz="800" dirty="0"/>
                    </a:p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114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436347"/>
                  </a:ext>
                </a:extLst>
              </a:tr>
            </a:tbl>
          </a:graphicData>
        </a:graphic>
      </p:graphicFrame>
      <p:pic>
        <p:nvPicPr>
          <p:cNvPr id="6" name="Picture 5" descr="security-1202344_640.png">
            <a:extLst>
              <a:ext uri="{FF2B5EF4-FFF2-40B4-BE49-F238E27FC236}">
                <a16:creationId xmlns:a16="http://schemas.microsoft.com/office/drawing/2014/main" id="{2247C0C4-534A-465F-A835-52B5E9E88BE1}"/>
              </a:ext>
            </a:extLst>
          </p:cNvPr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238500" y="1219200"/>
            <a:ext cx="180000" cy="18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 descr="visa-3082813_640.jpg">
            <a:extLst>
              <a:ext uri="{FF2B5EF4-FFF2-40B4-BE49-F238E27FC236}">
                <a16:creationId xmlns:a16="http://schemas.microsoft.com/office/drawing/2014/main" id="{BDC78F6E-D767-49B8-BA44-95C18D7C5088}"/>
              </a:ext>
            </a:extLst>
          </p:cNvPr>
          <p:cNvPicPr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226900" y="2050738"/>
            <a:ext cx="180000" cy="180000"/>
          </a:xfrm>
          <a:prstGeom prst="rect">
            <a:avLst/>
          </a:prstGeom>
        </p:spPr>
      </p:pic>
      <p:pic>
        <p:nvPicPr>
          <p:cNvPr id="9" name="Picture 8" descr="email-3249062_640.png">
            <a:extLst>
              <a:ext uri="{FF2B5EF4-FFF2-40B4-BE49-F238E27FC236}">
                <a16:creationId xmlns:a16="http://schemas.microsoft.com/office/drawing/2014/main" id="{34C2840B-6C94-4371-9C75-8065C6A4A81E}"/>
              </a:ext>
            </a:extLst>
          </p:cNvPr>
          <p:cNvPicPr>
            <a:picLocks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242810" y="2450170"/>
            <a:ext cx="180000" cy="180000"/>
          </a:xfrm>
          <a:prstGeom prst="rect">
            <a:avLst/>
          </a:prstGeom>
        </p:spPr>
      </p:pic>
      <p:pic>
        <p:nvPicPr>
          <p:cNvPr id="10" name="Picture 9" descr="credit-card-1369111_640.png">
            <a:extLst>
              <a:ext uri="{FF2B5EF4-FFF2-40B4-BE49-F238E27FC236}">
                <a16:creationId xmlns:a16="http://schemas.microsoft.com/office/drawing/2014/main" id="{6E99788B-F93E-4B0F-8CC7-70CDEB9B44FB}"/>
              </a:ext>
            </a:extLst>
          </p:cNvPr>
          <p:cNvPicPr>
            <a:picLocks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247276" y="2759602"/>
            <a:ext cx="180000" cy="180000"/>
          </a:xfrm>
          <a:prstGeom prst="rect">
            <a:avLst/>
          </a:prstGeom>
        </p:spPr>
      </p:pic>
      <p:pic>
        <p:nvPicPr>
          <p:cNvPr id="11" name="Picture 10" descr="julius-caesar-492489_640.jpg">
            <a:extLst>
              <a:ext uri="{FF2B5EF4-FFF2-40B4-BE49-F238E27FC236}">
                <a16:creationId xmlns:a16="http://schemas.microsoft.com/office/drawing/2014/main" id="{091CB9D3-20ED-4BA5-95BD-EDA631BE1558}"/>
              </a:ext>
            </a:extLst>
          </p:cNvPr>
          <p:cNvPicPr>
            <a:picLocks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226900" y="1679969"/>
            <a:ext cx="180000" cy="18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11" descr="key-30417_640.png">
            <a:extLst>
              <a:ext uri="{FF2B5EF4-FFF2-40B4-BE49-F238E27FC236}">
                <a16:creationId xmlns:a16="http://schemas.microsoft.com/office/drawing/2014/main" id="{9378175C-1C3E-4814-BD00-D64760849EE4}"/>
              </a:ext>
            </a:extLst>
          </p:cNvPr>
          <p:cNvPicPr>
            <a:picLocks/>
          </p:cNvPicPr>
          <p:nvPr/>
        </p:nvPicPr>
        <p:blipFill>
          <a:blip r:embed="rId18" cstate="print"/>
          <a:stretch>
            <a:fillRect/>
          </a:stretch>
        </p:blipFill>
        <p:spPr>
          <a:xfrm flipH="1">
            <a:off x="3232868" y="3884260"/>
            <a:ext cx="180000" cy="180000"/>
          </a:xfrm>
          <a:prstGeom prst="rect">
            <a:avLst/>
          </a:prstGeom>
        </p:spPr>
      </p:pic>
      <p:pic>
        <p:nvPicPr>
          <p:cNvPr id="13" name="Picture 12" descr="boy-1921381_640.jpg">
            <a:extLst>
              <a:ext uri="{FF2B5EF4-FFF2-40B4-BE49-F238E27FC236}">
                <a16:creationId xmlns:a16="http://schemas.microsoft.com/office/drawing/2014/main" id="{973EAB7B-A4D0-42A3-923A-7BFCEDF8C6F7}"/>
              </a:ext>
            </a:extLst>
          </p:cNvPr>
          <p:cNvPicPr>
            <a:picLocks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207659" y="5008918"/>
            <a:ext cx="180000" cy="180000"/>
          </a:xfrm>
          <a:prstGeom prst="rect">
            <a:avLst/>
          </a:prstGeom>
        </p:spPr>
      </p:pic>
      <p:pic>
        <p:nvPicPr>
          <p:cNvPr id="14" name="Picture 2" descr="Hacker, Hacking, Theft, Cyber, Malware, Computer">
            <a:extLst>
              <a:ext uri="{FF2B5EF4-FFF2-40B4-BE49-F238E27FC236}">
                <a16:creationId xmlns:a16="http://schemas.microsoft.com/office/drawing/2014/main" id="{03A2352F-C347-4810-BCA4-9C3224BB2D97}"/>
              </a:ext>
            </a:extLst>
          </p:cNvPr>
          <p:cNvPicPr>
            <a:picLocks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59" y="5429387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Boy, Business, Cartoon, Comic, Comic Characters, Male">
            <a:extLst>
              <a:ext uri="{FF2B5EF4-FFF2-40B4-BE49-F238E27FC236}">
                <a16:creationId xmlns:a16="http://schemas.microsoft.com/office/drawing/2014/main" id="{746FFE9D-E55E-4C93-8659-3235F32A9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207659" y="4516686"/>
            <a:ext cx="156951" cy="313902"/>
          </a:xfrm>
          <a:prstGeom prst="rect">
            <a:avLst/>
          </a:prstGeom>
          <a:noFill/>
        </p:spPr>
      </p:pic>
      <p:pic>
        <p:nvPicPr>
          <p:cNvPr id="3074" name="Picture 2" descr="Kid, School, Child, Blackboard, Hat, Holding, Girl">
            <a:extLst>
              <a:ext uri="{FF2B5EF4-FFF2-40B4-BE49-F238E27FC236}">
                <a16:creationId xmlns:a16="http://schemas.microsoft.com/office/drawing/2014/main" id="{AB7942AD-FB0D-4CE1-ADE6-5876615C578B}"/>
              </a:ext>
            </a:extLst>
          </p:cNvPr>
          <p:cNvPicPr>
            <a:picLocks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643" y="3162768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luggage-1626470_640.png">
            <a:extLst>
              <a:ext uri="{FF2B5EF4-FFF2-40B4-BE49-F238E27FC236}">
                <a16:creationId xmlns:a16="http://schemas.microsoft.com/office/drawing/2014/main" id="{04833CA7-E2E8-410D-AFBC-66F171E7DFE6}"/>
              </a:ext>
            </a:extLst>
          </p:cNvPr>
          <p:cNvPicPr>
            <a:picLocks noChangeAspect="1"/>
          </p:cNvPicPr>
          <p:nvPr/>
        </p:nvPicPr>
        <p:blipFill>
          <a:blip r:embed="rId23" cstate="print"/>
          <a:srcRect l="12500" t="20833" r="12500" b="20833"/>
          <a:stretch>
            <a:fillRect/>
          </a:stretch>
        </p:blipFill>
        <p:spPr>
          <a:xfrm>
            <a:off x="3217095" y="3520753"/>
            <a:ext cx="231429" cy="180000"/>
          </a:xfrm>
          <a:prstGeom prst="rect">
            <a:avLst/>
          </a:prstGeom>
        </p:spPr>
      </p:pic>
      <p:pic>
        <p:nvPicPr>
          <p:cNvPr id="18" name="Picture 17" descr="jackpot-1198050_640.png">
            <a:extLst>
              <a:ext uri="{FF2B5EF4-FFF2-40B4-BE49-F238E27FC236}">
                <a16:creationId xmlns:a16="http://schemas.microsoft.com/office/drawing/2014/main" id="{326ECD9B-6994-479E-BCC2-8BD5AE54D0E3}"/>
              </a:ext>
            </a:extLst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978066" y="3539112"/>
            <a:ext cx="18000" cy="13500"/>
          </a:xfrm>
          <a:prstGeom prst="rect">
            <a:avLst/>
          </a:prstGeom>
        </p:spPr>
      </p:pic>
      <p:pic>
        <p:nvPicPr>
          <p:cNvPr id="19" name="Picture 18" descr="jackpot-1198050_640.png">
            <a:extLst>
              <a:ext uri="{FF2B5EF4-FFF2-40B4-BE49-F238E27FC236}">
                <a16:creationId xmlns:a16="http://schemas.microsoft.com/office/drawing/2014/main" id="{7CC7C9D0-6831-429C-ACB0-DFC22BF431DE}"/>
              </a:ext>
            </a:extLst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175719" y="4241642"/>
            <a:ext cx="271848" cy="203886"/>
          </a:xfrm>
          <a:prstGeom prst="rect">
            <a:avLst/>
          </a:prstGeom>
        </p:spPr>
      </p:pic>
      <p:pic>
        <p:nvPicPr>
          <p:cNvPr id="20" name="Picture 2" descr="Kid, School, Child, Blackboard, Hat, Holding, Girl">
            <a:extLst>
              <a:ext uri="{FF2B5EF4-FFF2-40B4-BE49-F238E27FC236}">
                <a16:creationId xmlns:a16="http://schemas.microsoft.com/office/drawing/2014/main" id="{D71349FF-6072-4836-864D-522A33741166}"/>
              </a:ext>
            </a:extLst>
          </p:cNvPr>
          <p:cNvPicPr>
            <a:picLocks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10" y="5800074"/>
            <a:ext cx="18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83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371600" y="127044"/>
            <a:ext cx="6400800" cy="685800"/>
          </a:xfrm>
          <a:prstGeom prst="round2DiagRect">
            <a:avLst/>
          </a:prstGeom>
          <a:noFill/>
          <a:ln>
            <a:solidFill>
              <a:srgbClr val="00B0F0"/>
            </a:solidFill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>
                <a:solidFill>
                  <a:srgbClr val="00B0F0"/>
                </a:solidFill>
              </a:rPr>
              <a:t>Cryptography and Factorization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066800"/>
            <a:ext cx="106679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rgbClr val="002060"/>
                </a:solidFill>
              </a:rPr>
              <a:t>Crypto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3486" y="1051449"/>
            <a:ext cx="110402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IN" sz="2400" dirty="0" err="1">
                <a:solidFill>
                  <a:srgbClr val="002060"/>
                </a:solidFill>
              </a:rPr>
              <a:t>graphy</a:t>
            </a:r>
            <a:r>
              <a:rPr lang="en-IN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1" y="1060379"/>
            <a:ext cx="10667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rgbClr val="002060"/>
                </a:solidFill>
              </a:rPr>
              <a:t>Crypto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3486" y="1066800"/>
            <a:ext cx="110402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IN" sz="2400" dirty="0" err="1">
                <a:solidFill>
                  <a:srgbClr val="002060"/>
                </a:solidFill>
              </a:rPr>
              <a:t>graphy</a:t>
            </a:r>
            <a:r>
              <a:rPr lang="en-IN" sz="2400" dirty="0">
                <a:solidFill>
                  <a:srgbClr val="002060"/>
                </a:solidFill>
              </a:rPr>
              <a:t>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33786" y="2002972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712014" y="268879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734500" y="1753380"/>
            <a:ext cx="105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/>
              <a:t>hidden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29691" y="2450068"/>
            <a:ext cx="1061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/>
              <a:t>writing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0600" y="3066087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/>
              <a:t>‘Cryptography is the science of hiding the information in order to conceal it from unauthorized access. </a:t>
            </a:r>
          </a:p>
        </p:txBody>
      </p:sp>
      <p:pic>
        <p:nvPicPr>
          <p:cNvPr id="17" name="Picture 16" descr="security-1202344_6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3962400"/>
            <a:ext cx="4241800" cy="2386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441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175 0.10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9167 0.2 " pathEditMode="relative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6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  <p:bldP spid="6" grpId="1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990600" y="914400"/>
            <a:ext cx="1905000" cy="4572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sender Data</a:t>
            </a:r>
            <a:endParaRPr lang="en-IN" sz="2400" dirty="0"/>
          </a:p>
        </p:txBody>
      </p:sp>
      <p:sp>
        <p:nvSpPr>
          <p:cNvPr id="23" name="Rounded Rectangle 22"/>
          <p:cNvSpPr/>
          <p:nvPr/>
        </p:nvSpPr>
        <p:spPr>
          <a:xfrm>
            <a:off x="2667000" y="1981200"/>
            <a:ext cx="1905000" cy="457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cipher text</a:t>
            </a:r>
            <a:endParaRPr lang="en-IN" sz="2400" dirty="0"/>
          </a:p>
        </p:txBody>
      </p:sp>
      <p:sp>
        <p:nvSpPr>
          <p:cNvPr id="24" name="Rounded Rectangle 23"/>
          <p:cNvSpPr/>
          <p:nvPr/>
        </p:nvSpPr>
        <p:spPr>
          <a:xfrm>
            <a:off x="4419600" y="2819400"/>
            <a:ext cx="2438400" cy="6858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decrypt or decode the data</a:t>
            </a:r>
            <a:endParaRPr lang="en-IN" sz="2400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1981200" y="1371600"/>
            <a:ext cx="0" cy="838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3" idx="1"/>
          </p:cNvCxnSpPr>
          <p:nvPr/>
        </p:nvCxnSpPr>
        <p:spPr>
          <a:xfrm>
            <a:off x="1981200" y="2209800"/>
            <a:ext cx="685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733800" y="2438400"/>
            <a:ext cx="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733800" y="3189516"/>
            <a:ext cx="685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981200" y="1436912"/>
            <a:ext cx="2596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/>
              <a:t>unreadable format 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096000" y="3962400"/>
            <a:ext cx="2057400" cy="4572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receiver Data</a:t>
            </a:r>
            <a:endParaRPr lang="en-IN" sz="2400" dirty="0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5334000" y="3505200"/>
            <a:ext cx="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334000" y="4191000"/>
            <a:ext cx="762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2286000" y="2521019"/>
            <a:ext cx="1505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/>
              <a:t>secret key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75811" y="4901815"/>
            <a:ext cx="7010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dirty="0">
                <a:solidFill>
                  <a:srgbClr val="002060"/>
                </a:solidFill>
              </a:rPr>
              <a:t>All the data transmitted between the computers where the data is kept and where it is received must be encrypted. It is very important in Internet.</a:t>
            </a:r>
          </a:p>
        </p:txBody>
      </p:sp>
      <p:sp>
        <p:nvSpPr>
          <p:cNvPr id="16" name="Round Diagonal Corner Rectangle 1">
            <a:extLst>
              <a:ext uri="{FF2B5EF4-FFF2-40B4-BE49-F238E27FC236}">
                <a16:creationId xmlns:a16="http://schemas.microsoft.com/office/drawing/2014/main" id="{C8F9A4AF-D4AA-4408-BADA-950D5B194B13}"/>
              </a:ext>
            </a:extLst>
          </p:cNvPr>
          <p:cNvSpPr/>
          <p:nvPr/>
        </p:nvSpPr>
        <p:spPr>
          <a:xfrm>
            <a:off x="1371600" y="91391"/>
            <a:ext cx="6400800" cy="685800"/>
          </a:xfrm>
          <a:prstGeom prst="round2DiagRect">
            <a:avLst/>
          </a:prstGeom>
          <a:noFill/>
          <a:ln>
            <a:solidFill>
              <a:srgbClr val="00B0F0"/>
            </a:solidFill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>
                <a:solidFill>
                  <a:srgbClr val="00B0F0"/>
                </a:solidFill>
              </a:rPr>
              <a:t>Cryptography and Factorization</a:t>
            </a:r>
          </a:p>
        </p:txBody>
      </p:sp>
    </p:spTree>
    <p:extLst>
      <p:ext uri="{BB962C8B-B14F-4D97-AF65-F5344CB8AC3E}">
        <p14:creationId xmlns:p14="http://schemas.microsoft.com/office/powerpoint/2010/main" val="249441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44" grpId="0"/>
      <p:bldP spid="45" grpId="0" animBg="1"/>
      <p:bldP spid="5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1371600" y="153260"/>
            <a:ext cx="6400800" cy="685800"/>
          </a:xfrm>
          <a:prstGeom prst="round2Diag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>
                <a:solidFill>
                  <a:srgbClr val="00B0F0"/>
                </a:solidFill>
              </a:rPr>
              <a:t>Caesar Shift Cipher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1205376" y="4103049"/>
            <a:ext cx="1371600" cy="381000"/>
          </a:xfrm>
          <a:prstGeom prst="round2Diag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Example</a:t>
            </a:r>
            <a:endParaRPr lang="en-IN" sz="2400" dirty="0"/>
          </a:p>
        </p:txBody>
      </p:sp>
      <p:sp>
        <p:nvSpPr>
          <p:cNvPr id="11" name="Rectangle 10"/>
          <p:cNvSpPr/>
          <p:nvPr/>
        </p:nvSpPr>
        <p:spPr>
          <a:xfrm>
            <a:off x="3048000" y="41910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6600" y="41910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5200" y="41910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33800" y="41910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33800" y="4190998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71262" y="420188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34544" y="421277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28456" y="4201888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35286" y="4201886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92484" y="4180112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p.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85654" y="4201886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08174" y="4212766"/>
            <a:ext cx="522516" cy="195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m.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48000" y="5453742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276600" y="5453742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q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505200" y="5453742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733800" y="545374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071262" y="5464626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234544" y="5475512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528456" y="546463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757056" y="5464628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y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192484" y="5442854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r.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985654" y="5464628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q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508174" y="5475508"/>
            <a:ext cx="522516" cy="195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o.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048000" y="421277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276600" y="421277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505200" y="421277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733800" y="4212772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071262" y="4223658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234544" y="4234544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528456" y="4223662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757056" y="4201886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w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192484" y="4201886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p.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985654" y="422366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508174" y="4234540"/>
            <a:ext cx="522516" cy="195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m.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334000" y="4659868"/>
            <a:ext cx="3073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/>
              <a:t>shifted by  2 alphabets </a:t>
            </a:r>
          </a:p>
        </p:txBody>
      </p:sp>
      <p:pic>
        <p:nvPicPr>
          <p:cNvPr id="41" name="Picture 40" descr="julius-caesar-492489_640.jpg">
            <a:extLst>
              <a:ext uri="{FF2B5EF4-FFF2-40B4-BE49-F238E27FC236}">
                <a16:creationId xmlns:a16="http://schemas.microsoft.com/office/drawing/2014/main" id="{5BD42E60-5226-46C9-849E-11E81980CAE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980550"/>
            <a:ext cx="2324100" cy="1543348"/>
          </a:xfrm>
          <a:prstGeom prst="rect">
            <a:avLst/>
          </a:prstGeom>
          <a:ln>
            <a:noFill/>
          </a:ln>
          <a:effectLst/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3DE39638-40B3-43D8-9484-8AF4F2FBB163}"/>
              </a:ext>
            </a:extLst>
          </p:cNvPr>
          <p:cNvSpPr/>
          <p:nvPr/>
        </p:nvSpPr>
        <p:spPr>
          <a:xfrm>
            <a:off x="3842952" y="967394"/>
            <a:ext cx="3929448" cy="1569660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2400" dirty="0"/>
              <a:t>Around 100 B.C., Julius Caesar</a:t>
            </a:r>
          </a:p>
          <a:p>
            <a:pPr algn="ctr"/>
            <a:r>
              <a:rPr lang="en-IN" sz="2400" dirty="0"/>
              <a:t>used cryptography to convey secret messages to his army generals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F2D2183-4368-4FBA-A902-B575AD0B4FCF}"/>
              </a:ext>
            </a:extLst>
          </p:cNvPr>
          <p:cNvSpPr txBox="1"/>
          <p:nvPr/>
        </p:nvSpPr>
        <p:spPr>
          <a:xfrm>
            <a:off x="1371600" y="2704839"/>
            <a:ext cx="6400800" cy="11430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2400" dirty="0"/>
              <a:t>In this method the letters of a message were shifted by a number 3 </a:t>
            </a:r>
          </a:p>
        </p:txBody>
      </p:sp>
    </p:spTree>
    <p:extLst>
      <p:ext uri="{BB962C8B-B14F-4D97-AF65-F5344CB8AC3E}">
        <p14:creationId xmlns:p14="http://schemas.microsoft.com/office/powerpoint/2010/main" val="314292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888 " pathEditMode="relative" ptsTypes="AA">
                                      <p:cBhvr>
                                        <p:cTn id="6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888 " pathEditMode="relative" ptsTypes="AA">
                                      <p:cBhvr>
                                        <p:cTn id="6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888 " pathEditMode="relative" ptsTypes="AA">
                                      <p:cBhvr>
                                        <p:cTn id="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888 " pathEditMode="relative" ptsTypes="AA">
                                      <p:cBhvr>
                                        <p:cTn id="7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888 " pathEditMode="relative" ptsTypes="AA">
                                      <p:cBhvr>
                                        <p:cTn id="7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888 " pathEditMode="relative" ptsTypes="AA">
                                      <p:cBhvr>
                                        <p:cTn id="7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888 " pathEditMode="relative" ptsTypes="AA">
                                      <p:cBhvr>
                                        <p:cTn id="7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3.33333E-6 0.1888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888 " pathEditMode="relative" ptsTypes="AA">
                                      <p:cBhvr>
                                        <p:cTn id="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888 " pathEditMode="relative" ptsTypes="AA">
                                      <p:cBhvr>
                                        <p:cTn id="8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8888 " pathEditMode="relative" ptsTypes="AA">
                                      <p:cBhvr>
                                        <p:cTn id="8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7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40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1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80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1" presetClass="exit" presetSubtype="0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200"/>
                            </p:stCondLst>
                            <p:childTnLst>
                              <p:par>
                                <p:cTn id="117" presetID="1" presetClass="exit" presetSubtype="0" fill="hold" grpId="2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90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600"/>
                            </p:stCondLst>
                            <p:childTnLst>
                              <p:par>
                                <p:cTn id="127" presetID="1" presetClass="exit" presetSubtype="0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300"/>
                            </p:stCondLst>
                            <p:childTnLst>
                              <p:par>
                                <p:cTn id="132" presetID="1" presetClass="exit" presetSubtype="0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1" presetClass="exit" presetSubtype="0" fill="hold" grpId="1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700"/>
                            </p:stCondLst>
                            <p:childTnLst>
                              <p:par>
                                <p:cTn id="14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1" grpId="2" animBg="1"/>
      <p:bldP spid="62" grpId="0" animBg="1"/>
      <p:bldP spid="62" grpId="2" animBg="1"/>
      <p:bldP spid="62" grpId="3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371600" y="152400"/>
            <a:ext cx="6400800" cy="685800"/>
          </a:xfrm>
          <a:prstGeom prst="round2DiagRect">
            <a:avLst/>
          </a:prstGeom>
          <a:noFill/>
          <a:ln>
            <a:solidFill>
              <a:srgbClr val="00B0F0"/>
            </a:solidFill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>
                <a:solidFill>
                  <a:srgbClr val="00B0F0"/>
                </a:solidFill>
              </a:rPr>
              <a:t>Uses of Cryptography</a:t>
            </a:r>
          </a:p>
        </p:txBody>
      </p:sp>
      <p:pic>
        <p:nvPicPr>
          <p:cNvPr id="4" name="Picture 3" descr="visa-3082813_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7027" y="1347773"/>
            <a:ext cx="3109138" cy="2181255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1017835" y="1347773"/>
            <a:ext cx="3554165" cy="2081228"/>
          </a:xfrm>
          <a:prstGeom prst="round2DiagRect">
            <a:avLst/>
          </a:prstGeom>
          <a:noFill/>
          <a:ln>
            <a:solidFill>
              <a:srgbClr val="00B0F0"/>
            </a:solidFill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Protects</a:t>
            </a:r>
          </a:p>
          <a:p>
            <a:pPr algn="ctr"/>
            <a:r>
              <a:rPr lang="en-US" sz="2400" dirty="0">
                <a:solidFill>
                  <a:srgbClr val="00B0F0"/>
                </a:solidFill>
              </a:rPr>
              <a:t>Electronic transactions</a:t>
            </a:r>
          </a:p>
          <a:p>
            <a:pPr algn="ctr"/>
            <a:r>
              <a:rPr lang="en-US" sz="2400" dirty="0">
                <a:solidFill>
                  <a:srgbClr val="00B0F0"/>
                </a:solidFill>
              </a:rPr>
              <a:t>Credit card information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rgbClr val="00B0F0"/>
                </a:solidFill>
              </a:rPr>
              <a:t>E-mail messages</a:t>
            </a:r>
            <a:endParaRPr lang="en-IN" sz="2400" dirty="0">
              <a:solidFill>
                <a:srgbClr val="00B0F0"/>
              </a:solidFill>
            </a:endParaRPr>
          </a:p>
          <a:p>
            <a:pPr algn="ctr"/>
            <a:endParaRPr lang="en-IN" sz="2400" dirty="0">
              <a:solidFill>
                <a:srgbClr val="00B0F0"/>
              </a:solidFill>
            </a:endParaRPr>
          </a:p>
        </p:txBody>
      </p:sp>
      <p:pic>
        <p:nvPicPr>
          <p:cNvPr id="7" name="Picture 6" descr="email-3249062_6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2549" y="4038600"/>
            <a:ext cx="3541809" cy="1981200"/>
          </a:xfrm>
          <a:prstGeom prst="rect">
            <a:avLst/>
          </a:prstGeom>
        </p:spPr>
      </p:pic>
      <p:pic>
        <p:nvPicPr>
          <p:cNvPr id="9" name="Picture 8" descr="credit-card-1369111_64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7835" y="4038600"/>
            <a:ext cx="325924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7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1295400"/>
            <a:ext cx="13548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Example:</a:t>
            </a:r>
          </a:p>
        </p:txBody>
      </p:sp>
      <p:sp>
        <p:nvSpPr>
          <p:cNvPr id="5" name="Rectangle 4"/>
          <p:cNvSpPr/>
          <p:nvPr/>
        </p:nvSpPr>
        <p:spPr>
          <a:xfrm>
            <a:off x="876300" y="1905000"/>
            <a:ext cx="7391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IN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let n = pxq where </a:t>
            </a:r>
            <a:r>
              <a:rPr lang="en-IN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p,q </a:t>
            </a:r>
            <a:r>
              <a:rPr lang="en-IN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are prime numbers </a:t>
            </a:r>
          </a:p>
          <a:p>
            <a:pPr marL="358775" indent="-3587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The number </a:t>
            </a:r>
            <a:r>
              <a:rPr lang="en-IN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‘n’</a:t>
            </a:r>
            <a:r>
              <a:rPr lang="en-IN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can be used as a public key to open the   box in which  private information are stored 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Using </a:t>
            </a:r>
            <a:r>
              <a:rPr lang="en-IN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IN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any person can open the box</a:t>
            </a:r>
          </a:p>
          <a:p>
            <a:pPr marL="358775" indent="-358775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But to access the information inside, one should   know </a:t>
            </a:r>
            <a:r>
              <a:rPr lang="en-IN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‘</a:t>
            </a:r>
            <a:r>
              <a:rPr lang="en-IN" sz="2400" dirty="0" err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p,q</a:t>
            </a:r>
            <a:r>
              <a:rPr lang="en-IN" sz="24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'</a:t>
            </a:r>
          </a:p>
          <a:p>
            <a:br>
              <a:rPr lang="en-IN" dirty="0">
                <a:solidFill>
                  <a:srgbClr val="002060"/>
                </a:solidFill>
              </a:rPr>
            </a:b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1371600" y="140388"/>
            <a:ext cx="6400800" cy="685800"/>
          </a:xfrm>
          <a:prstGeom prst="round2DiagRect">
            <a:avLst/>
          </a:prstGeom>
          <a:noFill/>
          <a:ln>
            <a:solidFill>
              <a:srgbClr val="00B0F0"/>
            </a:solidFill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>
                <a:solidFill>
                  <a:srgbClr val="00B0F0"/>
                </a:solidFill>
              </a:rPr>
              <a:t>Cryptography and Factorization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6173" y="1403970"/>
            <a:ext cx="1992082" cy="990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Isosceles Triangle 3"/>
          <p:cNvSpPr/>
          <p:nvPr/>
        </p:nvSpPr>
        <p:spPr>
          <a:xfrm>
            <a:off x="833901" y="767448"/>
            <a:ext cx="2196627" cy="640976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BANK</a:t>
            </a:r>
            <a:endParaRPr lang="en-IN" sz="2400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1371600" y="87084"/>
            <a:ext cx="6400800" cy="598716"/>
          </a:xfrm>
          <a:prstGeom prst="round2DiagRect">
            <a:avLst/>
          </a:prstGeom>
          <a:noFill/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>
                <a:solidFill>
                  <a:srgbClr val="00B0F0"/>
                </a:solidFill>
              </a:rPr>
              <a:t>Cryptography and Factorization</a:t>
            </a:r>
          </a:p>
        </p:txBody>
      </p:sp>
      <p:pic>
        <p:nvPicPr>
          <p:cNvPr id="6" name="Picture 5" descr="key-30417_6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721472" y="2470002"/>
            <a:ext cx="9144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08725" y="2202270"/>
            <a:ext cx="73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</a:t>
            </a:r>
            <a:r>
              <a:rPr lang="en-US" sz="2400" dirty="0" err="1">
                <a:latin typeface="Cambria"/>
              </a:rPr>
              <a:t>⨯q</a:t>
            </a:r>
            <a:endParaRPr lang="en-IN" sz="2400" dirty="0"/>
          </a:p>
        </p:txBody>
      </p:sp>
      <p:pic>
        <p:nvPicPr>
          <p:cNvPr id="8" name="Picture 7" descr="jackpot-1198050_6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111" y="2512450"/>
            <a:ext cx="2833719" cy="21252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92872" y="4325133"/>
            <a:ext cx="228600" cy="228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  <a:endParaRPr lang="en-IN" sz="2400" dirty="0"/>
          </a:p>
        </p:txBody>
      </p:sp>
      <p:sp>
        <p:nvSpPr>
          <p:cNvPr id="11" name="Block Arc 10"/>
          <p:cNvSpPr/>
          <p:nvPr/>
        </p:nvSpPr>
        <p:spPr>
          <a:xfrm>
            <a:off x="2530972" y="4222425"/>
            <a:ext cx="152400" cy="152400"/>
          </a:xfrm>
          <a:prstGeom prst="blockArc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18" name="Picture 17" descr="luggage-1626470_640.png"/>
          <p:cNvPicPr>
            <a:picLocks noChangeAspect="1"/>
          </p:cNvPicPr>
          <p:nvPr/>
        </p:nvPicPr>
        <p:blipFill>
          <a:blip r:embed="rId5" cstate="print"/>
          <a:srcRect l="12500" t="20833" r="12500" b="20833"/>
          <a:stretch>
            <a:fillRect/>
          </a:stretch>
        </p:blipFill>
        <p:spPr>
          <a:xfrm>
            <a:off x="5583391" y="5401649"/>
            <a:ext cx="1600200" cy="1244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298006" y="5216850"/>
            <a:ext cx="228600" cy="228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  <a:endParaRPr lang="en-IN" sz="2400" dirty="0"/>
          </a:p>
        </p:txBody>
      </p:sp>
      <p:sp>
        <p:nvSpPr>
          <p:cNvPr id="20" name="Block Arc 19"/>
          <p:cNvSpPr/>
          <p:nvPr/>
        </p:nvSpPr>
        <p:spPr>
          <a:xfrm>
            <a:off x="6347790" y="5088835"/>
            <a:ext cx="104145" cy="171815"/>
          </a:xfrm>
          <a:prstGeom prst="blockArc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 cstate="print"/>
          <a:srcRect l="55033"/>
          <a:stretch>
            <a:fillRect/>
          </a:stretch>
        </p:blipFill>
        <p:spPr bwMode="auto">
          <a:xfrm>
            <a:off x="7317968" y="4762164"/>
            <a:ext cx="838200" cy="186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ular Callout 31"/>
          <p:cNvSpPr/>
          <p:nvPr/>
        </p:nvSpPr>
        <p:spPr>
          <a:xfrm>
            <a:off x="3743263" y="3546518"/>
            <a:ext cx="4495800" cy="914400"/>
          </a:xfrm>
          <a:prstGeom prst="wedgeRectCallout">
            <a:avLst>
              <a:gd name="adj1" fmla="val -59090"/>
              <a:gd name="adj2" fmla="val 52977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Let n is the product of two primes p and q while encrypting</a:t>
            </a:r>
          </a:p>
        </p:txBody>
      </p:sp>
      <p:sp>
        <p:nvSpPr>
          <p:cNvPr id="33" name="Rectangular Callout 32"/>
          <p:cNvSpPr/>
          <p:nvPr/>
        </p:nvSpPr>
        <p:spPr>
          <a:xfrm>
            <a:off x="3743263" y="1049276"/>
            <a:ext cx="4495800" cy="1066800"/>
          </a:xfrm>
          <a:prstGeom prst="wedgeRectCallout">
            <a:avLst>
              <a:gd name="adj1" fmla="val -59090"/>
              <a:gd name="adj2" fmla="val 52977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The number n can be used as a ‘public key’ which can be read by anyone in the network </a:t>
            </a:r>
          </a:p>
        </p:txBody>
      </p:sp>
      <p:sp>
        <p:nvSpPr>
          <p:cNvPr id="34" name="Rectangular Callout 33"/>
          <p:cNvSpPr/>
          <p:nvPr/>
        </p:nvSpPr>
        <p:spPr>
          <a:xfrm>
            <a:off x="3743263" y="2285401"/>
            <a:ext cx="4495800" cy="1066800"/>
          </a:xfrm>
          <a:prstGeom prst="wedgeRectCallout">
            <a:avLst>
              <a:gd name="adj1" fmla="val -59090"/>
              <a:gd name="adj2" fmla="val 52977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The ‘public key’ is to open the box in which private information are stored. </a:t>
            </a:r>
          </a:p>
        </p:txBody>
      </p:sp>
      <p:sp>
        <p:nvSpPr>
          <p:cNvPr id="36" name="Rectangular Callout 35"/>
          <p:cNvSpPr/>
          <p:nvPr/>
        </p:nvSpPr>
        <p:spPr>
          <a:xfrm>
            <a:off x="936173" y="4944449"/>
            <a:ext cx="4495800" cy="914400"/>
          </a:xfrm>
          <a:prstGeom prst="wedgeRectCallout">
            <a:avLst>
              <a:gd name="adj1" fmla="val 61954"/>
              <a:gd name="adj2" fmla="val -16443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To access the information inside, one should have the ‘private key’. </a:t>
            </a:r>
          </a:p>
        </p:txBody>
      </p:sp>
    </p:spTree>
    <p:extLst>
      <p:ext uri="{BB962C8B-B14F-4D97-AF65-F5344CB8AC3E}">
        <p14:creationId xmlns:p14="http://schemas.microsoft.com/office/powerpoint/2010/main" val="322606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10" grpId="0" animBg="1"/>
      <p:bldP spid="11" grpId="0" animBg="1"/>
      <p:bldP spid="19" grpId="0" animBg="1"/>
      <p:bldP spid="20" grpId="0" animBg="1"/>
      <p:bldP spid="32" grpId="0" animBg="1"/>
      <p:bldP spid="33" grpId="0" animBg="1"/>
      <p:bldP spid="34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0">
            <a:extLst>
              <a:ext uri="{FF2B5EF4-FFF2-40B4-BE49-F238E27FC236}">
                <a16:creationId xmlns:a16="http://schemas.microsoft.com/office/drawing/2014/main" id="{2B29569F-8991-4C10-A61C-E9D696A4E53C}"/>
              </a:ext>
            </a:extLst>
          </p:cNvPr>
          <p:cNvSpPr/>
          <p:nvPr/>
        </p:nvSpPr>
        <p:spPr>
          <a:xfrm>
            <a:off x="3124200" y="5192239"/>
            <a:ext cx="4876800" cy="1066800"/>
          </a:xfrm>
          <a:prstGeom prst="wedgeRectCallout">
            <a:avLst>
              <a:gd name="adj1" fmla="val -22403"/>
              <a:gd name="adj2" fmla="val -82285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The ‘private key’ contains the two prime numbers p and q and to use the ‘private key’  </a:t>
            </a:r>
          </a:p>
        </p:txBody>
      </p:sp>
      <p:pic>
        <p:nvPicPr>
          <p:cNvPr id="7" name="Picture 6" descr="jackpot-1198050_640.png">
            <a:extLst>
              <a:ext uri="{FF2B5EF4-FFF2-40B4-BE49-F238E27FC236}">
                <a16:creationId xmlns:a16="http://schemas.microsoft.com/office/drawing/2014/main" id="{51C70109-6B7F-49BA-AF0A-CFAD0A4E6A2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0" y="1905000"/>
            <a:ext cx="1828800" cy="1371600"/>
          </a:xfrm>
          <a:prstGeom prst="rect">
            <a:avLst/>
          </a:prstGeom>
        </p:spPr>
      </p:pic>
      <p:sp>
        <p:nvSpPr>
          <p:cNvPr id="8" name="Rectangular Callout 37">
            <a:extLst>
              <a:ext uri="{FF2B5EF4-FFF2-40B4-BE49-F238E27FC236}">
                <a16:creationId xmlns:a16="http://schemas.microsoft.com/office/drawing/2014/main" id="{22656FEB-74E4-4ED7-A6A4-95246F667DF1}"/>
              </a:ext>
            </a:extLst>
          </p:cNvPr>
          <p:cNvSpPr/>
          <p:nvPr/>
        </p:nvSpPr>
        <p:spPr>
          <a:xfrm>
            <a:off x="3124200" y="1330740"/>
            <a:ext cx="4876800" cy="914400"/>
          </a:xfrm>
          <a:prstGeom prst="wedgeRectCallout">
            <a:avLst>
              <a:gd name="adj1" fmla="val -27954"/>
              <a:gd name="adj2" fmla="val 71964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The bank and the owner of the credit card process this ‘private key’.  </a:t>
            </a:r>
          </a:p>
        </p:txBody>
      </p:sp>
      <p:pic>
        <p:nvPicPr>
          <p:cNvPr id="9" name="Picture 8" descr="luggage-1626470_640.png">
            <a:extLst>
              <a:ext uri="{FF2B5EF4-FFF2-40B4-BE49-F238E27FC236}">
                <a16:creationId xmlns:a16="http://schemas.microsoft.com/office/drawing/2014/main" id="{11AC86C9-50B7-453F-B866-9977087FE4D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2500" t="20833" r="12500" b="20833"/>
          <a:stretch>
            <a:fillRect/>
          </a:stretch>
        </p:blipFill>
        <p:spPr>
          <a:xfrm>
            <a:off x="3084891" y="3029537"/>
            <a:ext cx="2066631" cy="1607380"/>
          </a:xfrm>
          <a:prstGeom prst="rect">
            <a:avLst/>
          </a:prstGeom>
        </p:spPr>
      </p:pic>
      <p:pic>
        <p:nvPicPr>
          <p:cNvPr id="10" name="Picture 9" descr="Boy, Business, Cartoon, Comic, Comic Characters, Male">
            <a:extLst>
              <a:ext uri="{FF2B5EF4-FFF2-40B4-BE49-F238E27FC236}">
                <a16:creationId xmlns:a16="http://schemas.microsoft.com/office/drawing/2014/main" id="{8C852665-D5CE-4107-AC32-D66859B02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4734" y="2920369"/>
            <a:ext cx="985079" cy="1970160"/>
          </a:xfrm>
          <a:prstGeom prst="rect">
            <a:avLst/>
          </a:prstGeom>
          <a:noFill/>
        </p:spPr>
      </p:pic>
      <p:pic>
        <p:nvPicPr>
          <p:cNvPr id="11" name="Picture 10" descr="boy-1921381_640.jpg">
            <a:extLst>
              <a:ext uri="{FF2B5EF4-FFF2-40B4-BE49-F238E27FC236}">
                <a16:creationId xmlns:a16="http://schemas.microsoft.com/office/drawing/2014/main" id="{7CA3CF49-6BE1-49BE-A464-9F272FD691E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600" y="3260035"/>
            <a:ext cx="2101464" cy="1484160"/>
          </a:xfrm>
          <a:prstGeom prst="rect">
            <a:avLst/>
          </a:prstGeom>
        </p:spPr>
      </p:pic>
      <p:sp>
        <p:nvSpPr>
          <p:cNvPr id="12" name="Round Diagonal Corner Rectangle 4">
            <a:extLst>
              <a:ext uri="{FF2B5EF4-FFF2-40B4-BE49-F238E27FC236}">
                <a16:creationId xmlns:a16="http://schemas.microsoft.com/office/drawing/2014/main" id="{7D7DDB64-0636-4DBA-BF78-2B1C92F9A222}"/>
              </a:ext>
            </a:extLst>
          </p:cNvPr>
          <p:cNvSpPr/>
          <p:nvPr/>
        </p:nvSpPr>
        <p:spPr>
          <a:xfrm>
            <a:off x="1371600" y="87084"/>
            <a:ext cx="6400800" cy="598716"/>
          </a:xfrm>
          <a:prstGeom prst="round2DiagRect">
            <a:avLst/>
          </a:prstGeom>
          <a:noFill/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>
                <a:solidFill>
                  <a:srgbClr val="00B0F0"/>
                </a:solidFill>
              </a:rPr>
              <a:t>Cryptography and Factorization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5880C-2783-46A9-9333-76773E113983}"/>
              </a:ext>
            </a:extLst>
          </p:cNvPr>
          <p:cNvSpPr/>
          <p:nvPr/>
        </p:nvSpPr>
        <p:spPr>
          <a:xfrm>
            <a:off x="785483" y="1565422"/>
            <a:ext cx="1992082" cy="990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8AC50B18-384F-4873-8DD5-C02AF287D081}"/>
              </a:ext>
            </a:extLst>
          </p:cNvPr>
          <p:cNvSpPr/>
          <p:nvPr/>
        </p:nvSpPr>
        <p:spPr>
          <a:xfrm>
            <a:off x="683210" y="924446"/>
            <a:ext cx="2196627" cy="640976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BANK</a:t>
            </a:r>
            <a:endParaRPr lang="en-IN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7A7984-C1F2-4065-BEBC-0A8D79CCDA7B}"/>
              </a:ext>
            </a:extLst>
          </p:cNvPr>
          <p:cNvSpPr/>
          <p:nvPr/>
        </p:nvSpPr>
        <p:spPr>
          <a:xfrm>
            <a:off x="3956364" y="2806069"/>
            <a:ext cx="228600" cy="228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  <a:endParaRPr lang="en-IN" sz="2400" dirty="0"/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D7FAE748-327B-4668-B5BB-8797FDA875EF}"/>
              </a:ext>
            </a:extLst>
          </p:cNvPr>
          <p:cNvSpPr/>
          <p:nvPr/>
        </p:nvSpPr>
        <p:spPr>
          <a:xfrm>
            <a:off x="4006148" y="2678054"/>
            <a:ext cx="104145" cy="171815"/>
          </a:xfrm>
          <a:prstGeom prst="blockArc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91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1">
            <a:extLst>
              <a:ext uri="{FF2B5EF4-FFF2-40B4-BE49-F238E27FC236}">
                <a16:creationId xmlns:a16="http://schemas.microsoft.com/office/drawing/2014/main" id="{D426C31A-B822-450E-868E-6323188D417C}"/>
              </a:ext>
            </a:extLst>
          </p:cNvPr>
          <p:cNvSpPr/>
          <p:nvPr/>
        </p:nvSpPr>
        <p:spPr>
          <a:xfrm>
            <a:off x="1694873" y="4985658"/>
            <a:ext cx="6005810" cy="1458684"/>
          </a:xfrm>
          <a:prstGeom prst="wedgeRectCallout">
            <a:avLst>
              <a:gd name="adj1" fmla="val 34129"/>
              <a:gd name="adj2" fmla="val -73135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The thief (hacker) must factorize n which could take thousands of years by computers if p and q are hundreds of digits long. </a:t>
            </a:r>
          </a:p>
        </p:txBody>
      </p:sp>
      <p:pic>
        <p:nvPicPr>
          <p:cNvPr id="11" name="Picture 10" descr="boy-1921381_640.jpg">
            <a:extLst>
              <a:ext uri="{FF2B5EF4-FFF2-40B4-BE49-F238E27FC236}">
                <a16:creationId xmlns:a16="http://schemas.microsoft.com/office/drawing/2014/main" id="{CBEAD2CF-7F62-44DA-BB5D-0B5816B7DC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8768" y="2133158"/>
            <a:ext cx="2508531" cy="1771650"/>
          </a:xfrm>
          <a:prstGeom prst="rect">
            <a:avLst/>
          </a:prstGeom>
        </p:spPr>
      </p:pic>
      <p:pic>
        <p:nvPicPr>
          <p:cNvPr id="15" name="Picture 14" descr="jackpot-1198050_640.png">
            <a:extLst>
              <a:ext uri="{FF2B5EF4-FFF2-40B4-BE49-F238E27FC236}">
                <a16:creationId xmlns:a16="http://schemas.microsoft.com/office/drawing/2014/main" id="{1F473A43-07F9-46D4-86BB-22801E456E1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587" y="1143000"/>
            <a:ext cx="2678413" cy="2008810"/>
          </a:xfrm>
          <a:prstGeom prst="rect">
            <a:avLst/>
          </a:prstGeom>
        </p:spPr>
      </p:pic>
      <p:pic>
        <p:nvPicPr>
          <p:cNvPr id="16" name="Picture 15" descr="key-30417_640.png">
            <a:extLst>
              <a:ext uri="{FF2B5EF4-FFF2-40B4-BE49-F238E27FC236}">
                <a16:creationId xmlns:a16="http://schemas.microsoft.com/office/drawing/2014/main" id="{A414D894-9105-45D1-8875-AD90AEDD53F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H="1">
            <a:off x="2859422" y="2861805"/>
            <a:ext cx="457200" cy="2286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03B7F12-B363-4946-94F8-CBD439D2A3F1}"/>
              </a:ext>
            </a:extLst>
          </p:cNvPr>
          <p:cNvSpPr/>
          <p:nvPr/>
        </p:nvSpPr>
        <p:spPr>
          <a:xfrm>
            <a:off x="2571635" y="2935025"/>
            <a:ext cx="228600" cy="2286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  <a:endParaRPr lang="en-IN" sz="2400" dirty="0"/>
          </a:p>
        </p:txBody>
      </p:sp>
      <p:sp>
        <p:nvSpPr>
          <p:cNvPr id="18" name="Block Arc 17">
            <a:extLst>
              <a:ext uri="{FF2B5EF4-FFF2-40B4-BE49-F238E27FC236}">
                <a16:creationId xmlns:a16="http://schemas.microsoft.com/office/drawing/2014/main" id="{5A26A376-102B-4BEB-8543-E159CEDD1FE3}"/>
              </a:ext>
            </a:extLst>
          </p:cNvPr>
          <p:cNvSpPr/>
          <p:nvPr/>
        </p:nvSpPr>
        <p:spPr>
          <a:xfrm>
            <a:off x="2594140" y="2823705"/>
            <a:ext cx="152400" cy="152400"/>
          </a:xfrm>
          <a:prstGeom prst="blockArc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9" name="Round Diagonal Corner Rectangle 4">
            <a:extLst>
              <a:ext uri="{FF2B5EF4-FFF2-40B4-BE49-F238E27FC236}">
                <a16:creationId xmlns:a16="http://schemas.microsoft.com/office/drawing/2014/main" id="{95BE3425-F2E7-4AFA-A130-0E284FA05806}"/>
              </a:ext>
            </a:extLst>
          </p:cNvPr>
          <p:cNvSpPr/>
          <p:nvPr/>
        </p:nvSpPr>
        <p:spPr>
          <a:xfrm>
            <a:off x="1299883" y="203930"/>
            <a:ext cx="6400800" cy="598716"/>
          </a:xfrm>
          <a:prstGeom prst="round2DiagRect">
            <a:avLst/>
          </a:prstGeom>
          <a:noFill/>
          <a:ln>
            <a:solidFill>
              <a:srgbClr val="00B0F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>
                <a:solidFill>
                  <a:srgbClr val="00B0F0"/>
                </a:solidFill>
              </a:rPr>
              <a:t>Cryptography and Factorization</a:t>
            </a:r>
          </a:p>
        </p:txBody>
      </p:sp>
      <p:pic>
        <p:nvPicPr>
          <p:cNvPr id="1026" name="Picture 2" descr="Hacker, Hacking, Theft, Cyber, Malware, Computer">
            <a:extLst>
              <a:ext uri="{FF2B5EF4-FFF2-40B4-BE49-F238E27FC236}">
                <a16:creationId xmlns:a16="http://schemas.microsoft.com/office/drawing/2014/main" id="{740C877D-BD65-4597-BCCA-56110090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254" y="3151810"/>
            <a:ext cx="2155246" cy="161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1408</TotalTime>
  <Words>1074</Words>
  <Application>Microsoft Office PowerPoint</Application>
  <PresentationFormat>On-screen Show (4:3)</PresentationFormat>
  <Paragraphs>191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keshaba</dc:creator>
  <cp:lastModifiedBy>Sneha Prabhu</cp:lastModifiedBy>
  <cp:revision>152</cp:revision>
  <dcterms:created xsi:type="dcterms:W3CDTF">2018-12-16T04:20:25Z</dcterms:created>
  <dcterms:modified xsi:type="dcterms:W3CDTF">2021-03-02T02:51:16Z</dcterms:modified>
</cp:coreProperties>
</file>