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65" autoAdjust="0"/>
  </p:normalViewPr>
  <p:slideViewPr>
    <p:cSldViewPr>
      <p:cViewPr varScale="1">
        <p:scale>
          <a:sx n="56" d="100"/>
          <a:sy n="56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12-02-2021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anywhere in the slide for answer.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anywhere in the slide for answer. 3 Clicks in this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steps to appear on the slide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4" name="Rectangle 3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133600"/>
            <a:ext cx="8153400" cy="1754326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Is every polynomial factorizable?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7792" y="175017"/>
            <a:ext cx="6468417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Is every polynomial </a:t>
            </a:r>
            <a:r>
              <a:rPr lang="en-US" sz="3600" dirty="0" err="1"/>
              <a:t>factorizable</a:t>
            </a:r>
            <a:r>
              <a:rPr lang="en-US" sz="3600" dirty="0"/>
              <a:t>?</a:t>
            </a:r>
            <a:endParaRPr lang="en-IN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1227784" y="1580924"/>
            <a:ext cx="6597763" cy="1295400"/>
            <a:chOff x="457200" y="609600"/>
            <a:chExt cx="7696200" cy="1295400"/>
          </a:xfrm>
          <a:solidFill>
            <a:schemeClr val="accent1"/>
          </a:solidFill>
        </p:grpSpPr>
        <p:sp>
          <p:nvSpPr>
            <p:cNvPr id="8" name="Rounded Rectangular Callout 7"/>
            <p:cNvSpPr/>
            <p:nvPr/>
          </p:nvSpPr>
          <p:spPr>
            <a:xfrm>
              <a:off x="457200" y="609600"/>
              <a:ext cx="7696200" cy="1295400"/>
            </a:xfrm>
            <a:prstGeom prst="wedgeRound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IN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77133" y="838200"/>
              <a:ext cx="6582747" cy="8381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519113" indent="-519113">
                <a:buFont typeface="+mj-lt"/>
                <a:buAutoNum type="arabicPeriod"/>
              </a:pPr>
              <a:r>
                <a:rPr lang="en-US" sz="2400" b="1" dirty="0">
                  <a:solidFill>
                    <a:schemeClr val="bg1"/>
                  </a:solidFill>
                </a:rPr>
                <a:t>Is it possible to factorize any given algebraic expression/ polynomial?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49381" y="3962400"/>
            <a:ext cx="5924538" cy="126188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No. </a:t>
            </a:r>
            <a:r>
              <a:rPr lang="en-US" sz="28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+ </a:t>
            </a:r>
            <a:r>
              <a:rPr lang="en-US" sz="2800" b="1" i="1" dirty="0"/>
              <a:t>x </a:t>
            </a:r>
            <a:r>
              <a:rPr lang="en-US" sz="2400" b="1" dirty="0"/>
              <a:t>+ 1 is an example of a polynomial which is not factorizable as the product of two linear factors. 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37790" y="1219200"/>
            <a:ext cx="6587009" cy="914400"/>
            <a:chOff x="457200" y="609600"/>
            <a:chExt cx="7696200" cy="1295400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457200" y="609600"/>
              <a:ext cx="7696200" cy="1295400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I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7154" y="676127"/>
              <a:ext cx="7039270" cy="117724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519113" indent="-519113">
                <a:buFont typeface="+mj-lt"/>
                <a:buAutoNum type="arabicPeriod" startAt="2"/>
              </a:pPr>
              <a:r>
                <a:rPr lang="en-US" sz="2400" b="1" dirty="0">
                  <a:solidFill>
                    <a:schemeClr val="bg1"/>
                  </a:solidFill>
                </a:rPr>
                <a:t> Why it is useful to know how to factor polynomials?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37790" y="2531452"/>
            <a:ext cx="658701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If you have an equation saying that a product of several factors must be equal to zero, the solution is that one or more of the factors must be zero.</a:t>
            </a:r>
            <a:endParaRPr lang="en-IN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2CF1B1-427B-42B7-BDD8-99517C007A7C}"/>
              </a:ext>
            </a:extLst>
          </p:cNvPr>
          <p:cNvSpPr txBox="1"/>
          <p:nvPr/>
        </p:nvSpPr>
        <p:spPr>
          <a:xfrm>
            <a:off x="1337792" y="161764"/>
            <a:ext cx="6468417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Is every polynomial </a:t>
            </a:r>
            <a:r>
              <a:rPr lang="en-US" sz="3600" dirty="0" err="1"/>
              <a:t>factorizable</a:t>
            </a:r>
            <a:r>
              <a:rPr lang="en-US" sz="3600" dirty="0"/>
              <a:t>?</a:t>
            </a:r>
            <a:endParaRPr lang="en-I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7F0732-51B6-4FAB-9FE7-10981B586DBC}"/>
              </a:ext>
            </a:extLst>
          </p:cNvPr>
          <p:cNvSpPr txBox="1"/>
          <p:nvPr/>
        </p:nvSpPr>
        <p:spPr>
          <a:xfrm>
            <a:off x="1337790" y="4042966"/>
            <a:ext cx="6587008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Example: Suppose you throw a ball into the air and want to find when it hits the ground.</a:t>
            </a:r>
            <a:endParaRPr lang="en-IN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B070A7-E97F-4A9F-9A0C-3969B8043EE6}"/>
              </a:ext>
            </a:extLst>
          </p:cNvPr>
          <p:cNvSpPr txBox="1"/>
          <p:nvPr/>
        </p:nvSpPr>
        <p:spPr>
          <a:xfrm>
            <a:off x="1337790" y="5161957"/>
            <a:ext cx="658700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Laws of Physics tell you that the height of the ball, t seconds after you threw it is a quadratic polynomial in t and t = 0 when the ball hits the ground. 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1329" y="912899"/>
            <a:ext cx="750894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 ball is thrown vertically upwards and its height h ft. after any time t </a:t>
            </a:r>
            <a:r>
              <a:rPr lang="en-US" sz="2400" dirty="0" err="1"/>
              <a:t>secs</a:t>
            </a:r>
            <a:r>
              <a:rPr lang="en-US" sz="2400" dirty="0"/>
              <a:t> is given by the formula,</a:t>
            </a:r>
            <a:r>
              <a:rPr lang="en-IN" sz="2400" dirty="0"/>
              <a:t> </a:t>
            </a:r>
            <a:r>
              <a:rPr lang="en-US" sz="2400" dirty="0"/>
              <a:t>h = - t</a:t>
            </a:r>
            <a:r>
              <a:rPr lang="en-US" sz="2400" baseline="30000" dirty="0"/>
              <a:t>2</a:t>
            </a:r>
            <a:r>
              <a:rPr lang="en-US" sz="2400" dirty="0"/>
              <a:t> + 5t + 6.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6096000"/>
            <a:ext cx="381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16752" y="2971800"/>
            <a:ext cx="0" cy="32606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957106" y="3516443"/>
            <a:ext cx="3321524" cy="2631636"/>
          </a:xfrm>
          <a:custGeom>
            <a:avLst/>
            <a:gdLst>
              <a:gd name="connsiteX0" fmla="*/ 0 w 2251881"/>
              <a:gd name="connsiteY0" fmla="*/ 1617260 h 1658203"/>
              <a:gd name="connsiteX1" fmla="*/ 504968 w 2251881"/>
              <a:gd name="connsiteY1" fmla="*/ 648269 h 1658203"/>
              <a:gd name="connsiteX2" fmla="*/ 1078174 w 2251881"/>
              <a:gd name="connsiteY2" fmla="*/ 61415 h 1658203"/>
              <a:gd name="connsiteX3" fmla="*/ 1583141 w 2251881"/>
              <a:gd name="connsiteY3" fmla="*/ 279779 h 1658203"/>
              <a:gd name="connsiteX4" fmla="*/ 2019869 w 2251881"/>
              <a:gd name="connsiteY4" fmla="*/ 989463 h 1658203"/>
              <a:gd name="connsiteX5" fmla="*/ 2251881 w 2251881"/>
              <a:gd name="connsiteY5" fmla="*/ 1658203 h 1658203"/>
              <a:gd name="connsiteX6" fmla="*/ 2251881 w 2251881"/>
              <a:gd name="connsiteY6" fmla="*/ 1658203 h 165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881" h="1658203">
                <a:moveTo>
                  <a:pt x="0" y="1617260"/>
                </a:moveTo>
                <a:cubicBezTo>
                  <a:pt x="162636" y="1262418"/>
                  <a:pt x="325272" y="907576"/>
                  <a:pt x="504968" y="648269"/>
                </a:cubicBezTo>
                <a:cubicBezTo>
                  <a:pt x="684664" y="388962"/>
                  <a:pt x="898479" y="122830"/>
                  <a:pt x="1078174" y="61415"/>
                </a:cubicBezTo>
                <a:cubicBezTo>
                  <a:pt x="1257869" y="0"/>
                  <a:pt x="1426192" y="125104"/>
                  <a:pt x="1583141" y="279779"/>
                </a:cubicBezTo>
                <a:cubicBezTo>
                  <a:pt x="1740090" y="434454"/>
                  <a:pt x="1908412" y="759726"/>
                  <a:pt x="2019869" y="989463"/>
                </a:cubicBezTo>
                <a:cubicBezTo>
                  <a:pt x="2131326" y="1219200"/>
                  <a:pt x="2251881" y="1658203"/>
                  <a:pt x="2251881" y="1658203"/>
                </a:cubicBezTo>
                <a:lnTo>
                  <a:pt x="2251881" y="1658203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681990" y="6025618"/>
            <a:ext cx="728718" cy="395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t=1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3615534" y="6025617"/>
            <a:ext cx="728718" cy="395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t=6</a:t>
            </a:r>
            <a:endParaRPr lang="en-IN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81150" y="6180135"/>
            <a:ext cx="1461135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3125" y="600570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06542" y="3190784"/>
            <a:ext cx="3643724" cy="1569660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If we factor left hand side the equation becomes </a:t>
            </a:r>
          </a:p>
          <a:p>
            <a:pPr algn="ctr"/>
            <a:r>
              <a:rPr lang="en-US" sz="2400" b="1" dirty="0"/>
              <a:t> –(t – 6)(t + 1) = 0,   t = 6 or t = –1.</a:t>
            </a:r>
            <a:endParaRPr lang="en-IN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789F4A-8B1F-4B30-AF47-86800D7A3FD8}"/>
              </a:ext>
            </a:extLst>
          </p:cNvPr>
          <p:cNvSpPr txBox="1"/>
          <p:nvPr/>
        </p:nvSpPr>
        <p:spPr>
          <a:xfrm>
            <a:off x="1261591" y="115668"/>
            <a:ext cx="6468417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Is every polynomial </a:t>
            </a:r>
            <a:r>
              <a:rPr lang="en-US" sz="3600" dirty="0" err="1"/>
              <a:t>factorizable</a:t>
            </a:r>
            <a:r>
              <a:rPr lang="en-US" sz="3600" dirty="0"/>
              <a:t>?</a:t>
            </a:r>
            <a:endParaRPr lang="en-IN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80B093-23BC-4FD5-A01C-EB6DDFA83574}"/>
              </a:ext>
            </a:extLst>
          </p:cNvPr>
          <p:cNvSpPr txBox="1"/>
          <p:nvPr/>
        </p:nvSpPr>
        <p:spPr>
          <a:xfrm>
            <a:off x="741329" y="1868481"/>
            <a:ext cx="7508937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To find when the ball hits the ground, you will have to find the value of t, which satisfies the equation</a:t>
            </a:r>
            <a:r>
              <a:rPr lang="en-IN" sz="2400" dirty="0"/>
              <a:t> </a:t>
            </a:r>
            <a:r>
              <a:rPr lang="en-US" sz="2400" dirty="0"/>
              <a:t>- t</a:t>
            </a:r>
            <a:r>
              <a:rPr lang="en-US" sz="2400" baseline="30000" dirty="0"/>
              <a:t>2</a:t>
            </a:r>
            <a:r>
              <a:rPr lang="en-US" sz="2400" dirty="0"/>
              <a:t> + 5t + 6 = 0.</a:t>
            </a:r>
            <a:endParaRPr lang="en-IN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EEB387-DA48-4997-AB72-DAD50FCE1ED1}"/>
              </a:ext>
            </a:extLst>
          </p:cNvPr>
          <p:cNvSpPr txBox="1"/>
          <p:nvPr/>
        </p:nvSpPr>
        <p:spPr>
          <a:xfrm>
            <a:off x="4661594" y="5265003"/>
            <a:ext cx="3643724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The ball hits the ground six seconds after you throw it.</a:t>
            </a:r>
            <a:endParaRPr lang="en-I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21" grpId="0"/>
      <p:bldP spid="25" grpId="0" animBg="1"/>
      <p:bldP spid="1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40C3-187B-4D89-AA58-57A7359C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274638"/>
            <a:ext cx="6324600" cy="715962"/>
          </a:xfrm>
        </p:spPr>
        <p:txBody>
          <a:bodyPr/>
          <a:lstStyle/>
          <a:p>
            <a:r>
              <a:rPr lang="en-GB" dirty="0"/>
              <a:t>MM INDEX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4BD4A2-4BA0-4EDB-85C6-73B4E9B06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36786"/>
              </p:ext>
            </p:extLst>
          </p:nvPr>
        </p:nvGraphicFramePr>
        <p:xfrm>
          <a:off x="1047750" y="1397000"/>
          <a:ext cx="7048500" cy="332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36539880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0392191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3507651837"/>
                    </a:ext>
                  </a:extLst>
                </a:gridCol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Slide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35953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465069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8448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613721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35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1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439</Words>
  <Application>Microsoft Office PowerPoint</Application>
  <PresentationFormat>On-screen Show (4:3)</PresentationFormat>
  <Paragraphs>41</Paragraphs>
  <Slides>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43</cp:revision>
  <dcterms:created xsi:type="dcterms:W3CDTF">2018-12-16T04:20:25Z</dcterms:created>
  <dcterms:modified xsi:type="dcterms:W3CDTF">2021-02-12T11:32:11Z</dcterms:modified>
</cp:coreProperties>
</file>