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0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66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00FF"/>
    <a:srgbClr val="FF7C8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49C52D-966F-43DC-BA7C-0FFABD13787F}" v="33" dt="2021-03-02T09:38:45.894"/>
  </p1510:revLst>
</p1510:revInfo>
</file>

<file path=ppt/tableStyles.xml><?xml version="1.0" encoding="utf-8"?>
<a:tblStyleLst xmlns:a="http://schemas.openxmlformats.org/drawingml/2006/main" def="{6DE7579A-BA40-4581-9164-F773E8C5F85E}">
  <a:tblStyle styleId="{6DE7579A-BA40-4581-9164-F773E8C5F85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800" autoAdjust="0"/>
  </p:normalViewPr>
  <p:slideViewPr>
    <p:cSldViewPr snapToGrid="0">
      <p:cViewPr varScale="1">
        <p:scale>
          <a:sx n="52" d="100"/>
          <a:sy n="52" d="100"/>
        </p:scale>
        <p:origin x="19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bhu, Shashank" userId="434abcaa-a364-4d99-837b-dd4fc4d70a8a" providerId="ADAL" clId="{0849C52D-966F-43DC-BA7C-0FFABD13787F}"/>
    <pc:docChg chg="modSld">
      <pc:chgData name="Prabhu, Shashank" userId="434abcaa-a364-4d99-837b-dd4fc4d70a8a" providerId="ADAL" clId="{0849C52D-966F-43DC-BA7C-0FFABD13787F}" dt="2021-03-02T09:38:45.894" v="31"/>
      <pc:docMkLst>
        <pc:docMk/>
      </pc:docMkLst>
      <pc:sldChg chg="modAnim">
        <pc:chgData name="Prabhu, Shashank" userId="434abcaa-a364-4d99-837b-dd4fc4d70a8a" providerId="ADAL" clId="{0849C52D-966F-43DC-BA7C-0FFABD13787F}" dt="2021-03-02T09:33:10.972" v="4"/>
        <pc:sldMkLst>
          <pc:docMk/>
          <pc:sldMk cId="2309054203" sldId="267"/>
        </pc:sldMkLst>
      </pc:sldChg>
      <pc:sldChg chg="modSp modAnim">
        <pc:chgData name="Prabhu, Shashank" userId="434abcaa-a364-4d99-837b-dd4fc4d70a8a" providerId="ADAL" clId="{0849C52D-966F-43DC-BA7C-0FFABD13787F}" dt="2021-03-02T09:36:24.026" v="18"/>
        <pc:sldMkLst>
          <pc:docMk/>
          <pc:sldMk cId="3367025090" sldId="269"/>
        </pc:sldMkLst>
        <pc:graphicFrameChg chg="mod">
          <ac:chgData name="Prabhu, Shashank" userId="434abcaa-a364-4d99-837b-dd4fc4d70a8a" providerId="ADAL" clId="{0849C52D-966F-43DC-BA7C-0FFABD13787F}" dt="2021-03-02T09:36:24.026" v="18"/>
          <ac:graphicFrameMkLst>
            <pc:docMk/>
            <pc:sldMk cId="3367025090" sldId="269"/>
            <ac:graphicFrameMk id="8" creationId="{00000000-0000-0000-0000-000000000000}"/>
          </ac:graphicFrameMkLst>
        </pc:graphicFrameChg>
      </pc:sldChg>
      <pc:sldChg chg="modSp mod modAnim">
        <pc:chgData name="Prabhu, Shashank" userId="434abcaa-a364-4d99-837b-dd4fc4d70a8a" providerId="ADAL" clId="{0849C52D-966F-43DC-BA7C-0FFABD13787F}" dt="2021-03-02T09:38:45.894" v="31"/>
        <pc:sldMkLst>
          <pc:docMk/>
          <pc:sldMk cId="3903488091" sldId="270"/>
        </pc:sldMkLst>
        <pc:spChg chg="mod">
          <ac:chgData name="Prabhu, Shashank" userId="434abcaa-a364-4d99-837b-dd4fc4d70a8a" providerId="ADAL" clId="{0849C52D-966F-43DC-BA7C-0FFABD13787F}" dt="2021-03-02T09:38:40.799" v="30" actId="1076"/>
          <ac:spMkLst>
            <pc:docMk/>
            <pc:sldMk cId="3903488091" sldId="270"/>
            <ac:spMk id="11" creationId="{304D8631-EB9E-4581-AD85-2CF0BF9495C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A8E194-FABA-4D92-87D6-36CF8192315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8FB7E821-07DD-4D3B-B308-88C28B39C36B}">
      <dgm:prSet phldrT="[Tex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en-IN" sz="2400" dirty="0">
              <a:solidFill>
                <a:schemeClr val="tx1"/>
              </a:solidFill>
              <a:latin typeface="Calibri" panose="020F0502020204030204" pitchFamily="34" charset="0"/>
            </a:rPr>
            <a:t>A process of finding the factors or finding what to multiply together to get the number/algebraic expression</a:t>
          </a:r>
          <a:endParaRPr lang="en-SG" sz="24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AF2BFCFF-6416-4BAB-B34B-C5F456E46B3E}" type="parTrans" cxnId="{D50CD9AF-B133-4437-A803-252B368A3626}">
      <dgm:prSet/>
      <dgm:spPr/>
      <dgm:t>
        <a:bodyPr/>
        <a:lstStyle/>
        <a:p>
          <a:endParaRPr lang="en-SG"/>
        </a:p>
      </dgm:t>
    </dgm:pt>
    <dgm:pt modelId="{2E75F573-3918-44E5-BD4C-27BC302C43BB}" type="sibTrans" cxnId="{D50CD9AF-B133-4437-A803-252B368A3626}">
      <dgm:prSet/>
      <dgm:spPr/>
      <dgm:t>
        <a:bodyPr/>
        <a:lstStyle/>
        <a:p>
          <a:endParaRPr lang="en-SG"/>
        </a:p>
      </dgm:t>
    </dgm:pt>
    <dgm:pt modelId="{28AD3D0E-4F48-4748-B304-5CACFB25016E}">
      <dgm:prSet phldrT="[Text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en-IN" sz="2400" dirty="0">
              <a:solidFill>
                <a:schemeClr val="tx1"/>
              </a:solidFill>
              <a:latin typeface="Calibri" panose="020F0502020204030204" pitchFamily="34" charset="0"/>
            </a:rPr>
            <a:t>It is like "splitting" the expression into a product of simpler expressions</a:t>
          </a:r>
          <a:endParaRPr lang="en-SG" sz="24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D14B8A50-97F2-4D48-A9DD-17474506671F}" type="parTrans" cxnId="{3190D0DF-984A-4764-9E67-60546AE363A5}">
      <dgm:prSet/>
      <dgm:spPr/>
      <dgm:t>
        <a:bodyPr/>
        <a:lstStyle/>
        <a:p>
          <a:endParaRPr lang="en-SG"/>
        </a:p>
      </dgm:t>
    </dgm:pt>
    <dgm:pt modelId="{E2F56C5D-15E0-48F4-B53F-9AFE3CDAA5F3}" type="sibTrans" cxnId="{3190D0DF-984A-4764-9E67-60546AE363A5}">
      <dgm:prSet/>
      <dgm:spPr/>
      <dgm:t>
        <a:bodyPr/>
        <a:lstStyle/>
        <a:p>
          <a:endParaRPr lang="en-SG"/>
        </a:p>
      </dgm:t>
    </dgm:pt>
    <dgm:pt modelId="{577DAB91-C3BE-403A-A9EA-EECA6838ED39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IN" sz="2400" dirty="0">
              <a:solidFill>
                <a:schemeClr val="tx1"/>
              </a:solidFill>
              <a:latin typeface="Calibri" panose="020F0502020204030204" pitchFamily="34" charset="0"/>
            </a:rPr>
            <a:t>The factors of an algebraic expression may be numbers or algebraic expressions</a:t>
          </a:r>
          <a:endParaRPr lang="en-SG" sz="24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9293EE0-35B8-474C-B7AF-E96CAB2A1B32}" type="parTrans" cxnId="{457817A7-4F44-4B55-878D-8090B4395B8B}">
      <dgm:prSet/>
      <dgm:spPr/>
      <dgm:t>
        <a:bodyPr/>
        <a:lstStyle/>
        <a:p>
          <a:endParaRPr lang="en-SG"/>
        </a:p>
      </dgm:t>
    </dgm:pt>
    <dgm:pt modelId="{A8F0652C-41A5-41DE-BCEB-DFEF572E92C0}" type="sibTrans" cxnId="{457817A7-4F44-4B55-878D-8090B4395B8B}">
      <dgm:prSet/>
      <dgm:spPr/>
      <dgm:t>
        <a:bodyPr/>
        <a:lstStyle/>
        <a:p>
          <a:endParaRPr lang="en-SG"/>
        </a:p>
      </dgm:t>
    </dgm:pt>
    <dgm:pt modelId="{A19CC004-1032-490D-8679-55E45390859C}" type="pres">
      <dgm:prSet presAssocID="{6BA8E194-FABA-4D92-87D6-36CF8192315E}" presName="Name0" presStyleCnt="0">
        <dgm:presLayoutVars>
          <dgm:chMax val="7"/>
          <dgm:chPref val="7"/>
          <dgm:dir/>
        </dgm:presLayoutVars>
      </dgm:prSet>
      <dgm:spPr/>
    </dgm:pt>
    <dgm:pt modelId="{C9FC76E1-CFC4-4858-9DA1-B8F86A133449}" type="pres">
      <dgm:prSet presAssocID="{6BA8E194-FABA-4D92-87D6-36CF8192315E}" presName="Name1" presStyleCnt="0"/>
      <dgm:spPr/>
    </dgm:pt>
    <dgm:pt modelId="{FB3EC292-BF88-4AAA-B739-7FA1DE575287}" type="pres">
      <dgm:prSet presAssocID="{6BA8E194-FABA-4D92-87D6-36CF8192315E}" presName="cycle" presStyleCnt="0"/>
      <dgm:spPr/>
    </dgm:pt>
    <dgm:pt modelId="{2701382C-71F4-412A-A57F-70D3132BDBFE}" type="pres">
      <dgm:prSet presAssocID="{6BA8E194-FABA-4D92-87D6-36CF8192315E}" presName="srcNode" presStyleLbl="node1" presStyleIdx="0" presStyleCnt="3"/>
      <dgm:spPr/>
    </dgm:pt>
    <dgm:pt modelId="{D8B529B6-9AC7-4B88-88A7-4862FCD6CB66}" type="pres">
      <dgm:prSet presAssocID="{6BA8E194-FABA-4D92-87D6-36CF8192315E}" presName="conn" presStyleLbl="parChTrans1D2" presStyleIdx="0" presStyleCnt="1"/>
      <dgm:spPr/>
    </dgm:pt>
    <dgm:pt modelId="{6EA0A51F-5A2D-4421-8ACB-8FA73382A4AA}" type="pres">
      <dgm:prSet presAssocID="{6BA8E194-FABA-4D92-87D6-36CF8192315E}" presName="extraNode" presStyleLbl="node1" presStyleIdx="0" presStyleCnt="3"/>
      <dgm:spPr/>
    </dgm:pt>
    <dgm:pt modelId="{6ED3F9F0-D038-4607-89AC-7558D0269F7B}" type="pres">
      <dgm:prSet presAssocID="{6BA8E194-FABA-4D92-87D6-36CF8192315E}" presName="dstNode" presStyleLbl="node1" presStyleIdx="0" presStyleCnt="3"/>
      <dgm:spPr/>
    </dgm:pt>
    <dgm:pt modelId="{BFA23A3F-74DC-4CB0-9024-B2F9AF5CBD27}" type="pres">
      <dgm:prSet presAssocID="{8FB7E821-07DD-4D3B-B308-88C28B39C36B}" presName="text_1" presStyleLbl="node1" presStyleIdx="0" presStyleCnt="3" custScaleX="102889" custScaleY="102669" custLinFactNeighborX="116" custLinFactNeighborY="0">
        <dgm:presLayoutVars>
          <dgm:bulletEnabled val="1"/>
        </dgm:presLayoutVars>
      </dgm:prSet>
      <dgm:spPr/>
    </dgm:pt>
    <dgm:pt modelId="{DC9BB6C8-1990-4EBD-B528-BE0EBAEA9FB7}" type="pres">
      <dgm:prSet presAssocID="{8FB7E821-07DD-4D3B-B308-88C28B39C36B}" presName="accent_1" presStyleCnt="0"/>
      <dgm:spPr/>
    </dgm:pt>
    <dgm:pt modelId="{F7434D89-001A-48FD-84DC-56BB9F884141}" type="pres">
      <dgm:prSet presAssocID="{8FB7E821-07DD-4D3B-B308-88C28B39C36B}" presName="accentRepeatNode" presStyleLbl="solidFgAcc1" presStyleIdx="0" presStyleCnt="3" custScaleX="83447" custScaleY="82135" custLinFactNeighborX="2081" custLinFactNeighborY="-370"/>
      <dgm:spPr>
        <a:solidFill>
          <a:schemeClr val="accent2"/>
        </a:solidFill>
        <a:ln>
          <a:solidFill>
            <a:schemeClr val="accent2"/>
          </a:solidFill>
        </a:ln>
      </dgm:spPr>
    </dgm:pt>
    <dgm:pt modelId="{CABC2B6A-B81F-4C26-8583-8D27C0185579}" type="pres">
      <dgm:prSet presAssocID="{28AD3D0E-4F48-4748-B304-5CACFB25016E}" presName="text_2" presStyleLbl="node1" presStyleIdx="1" presStyleCnt="3" custScaleX="102631" custScaleY="93158">
        <dgm:presLayoutVars>
          <dgm:bulletEnabled val="1"/>
        </dgm:presLayoutVars>
      </dgm:prSet>
      <dgm:spPr/>
    </dgm:pt>
    <dgm:pt modelId="{B29EA71B-2E39-402D-9BE6-0CE6DE62831A}" type="pres">
      <dgm:prSet presAssocID="{28AD3D0E-4F48-4748-B304-5CACFB25016E}" presName="accent_2" presStyleCnt="0"/>
      <dgm:spPr/>
    </dgm:pt>
    <dgm:pt modelId="{714D9135-F7F1-493E-BACA-57CA01B2F5D6}" type="pres">
      <dgm:prSet presAssocID="{28AD3D0E-4F48-4748-B304-5CACFB25016E}" presName="accentRepeatNode" presStyleLbl="solidFgAcc1" presStyleIdx="1" presStyleCnt="3" custScaleX="79792" custScaleY="76083"/>
      <dgm:spPr>
        <a:solidFill>
          <a:schemeClr val="accent5"/>
        </a:solidFill>
        <a:ln>
          <a:solidFill>
            <a:schemeClr val="accent5"/>
          </a:solidFill>
        </a:ln>
      </dgm:spPr>
    </dgm:pt>
    <dgm:pt modelId="{1850E47D-2281-4016-81E5-1C3E62DAB4C3}" type="pres">
      <dgm:prSet presAssocID="{577DAB91-C3BE-403A-A9EA-EECA6838ED39}" presName="text_3" presStyleLbl="node1" presStyleIdx="2" presStyleCnt="3" custScaleX="102468" custScaleY="88744">
        <dgm:presLayoutVars>
          <dgm:bulletEnabled val="1"/>
        </dgm:presLayoutVars>
      </dgm:prSet>
      <dgm:spPr/>
    </dgm:pt>
    <dgm:pt modelId="{812E40E8-D43E-42BE-9196-F33862D7CA42}" type="pres">
      <dgm:prSet presAssocID="{577DAB91-C3BE-403A-A9EA-EECA6838ED39}" presName="accent_3" presStyleCnt="0"/>
      <dgm:spPr/>
    </dgm:pt>
    <dgm:pt modelId="{BA9E7EAC-5146-4631-BF2D-EF5C78E7F046}" type="pres">
      <dgm:prSet presAssocID="{577DAB91-C3BE-403A-A9EA-EECA6838ED39}" presName="accentRepeatNode" presStyleLbl="solidFgAcc1" presStyleIdx="2" presStyleCnt="3" custScaleX="80333" custScaleY="74796"/>
      <dgm:spPr>
        <a:solidFill>
          <a:schemeClr val="accent6">
            <a:lumMod val="60000"/>
            <a:lumOff val="40000"/>
          </a:schemeClr>
        </a:solidFill>
        <a:ln>
          <a:solidFill>
            <a:schemeClr val="accent3"/>
          </a:solidFill>
        </a:ln>
      </dgm:spPr>
    </dgm:pt>
  </dgm:ptLst>
  <dgm:cxnLst>
    <dgm:cxn modelId="{150F9611-4EAC-43DC-87A3-DFAF47575652}" type="presOf" srcId="{6BA8E194-FABA-4D92-87D6-36CF8192315E}" destId="{A19CC004-1032-490D-8679-55E45390859C}" srcOrd="0" destOrd="0" presId="urn:microsoft.com/office/officeart/2008/layout/VerticalCurvedList"/>
    <dgm:cxn modelId="{11807B2E-D13E-4559-B847-07BBBB470116}" type="presOf" srcId="{2E75F573-3918-44E5-BD4C-27BC302C43BB}" destId="{D8B529B6-9AC7-4B88-88A7-4862FCD6CB66}" srcOrd="0" destOrd="0" presId="urn:microsoft.com/office/officeart/2008/layout/VerticalCurvedList"/>
    <dgm:cxn modelId="{D17D105F-D228-46EF-9F5C-A03FC384334F}" type="presOf" srcId="{28AD3D0E-4F48-4748-B304-5CACFB25016E}" destId="{CABC2B6A-B81F-4C26-8583-8D27C0185579}" srcOrd="0" destOrd="0" presId="urn:microsoft.com/office/officeart/2008/layout/VerticalCurvedList"/>
    <dgm:cxn modelId="{6CF54D43-F03C-42DA-82CD-87171C023629}" type="presOf" srcId="{8FB7E821-07DD-4D3B-B308-88C28B39C36B}" destId="{BFA23A3F-74DC-4CB0-9024-B2F9AF5CBD27}" srcOrd="0" destOrd="0" presId="urn:microsoft.com/office/officeart/2008/layout/VerticalCurvedList"/>
    <dgm:cxn modelId="{457817A7-4F44-4B55-878D-8090B4395B8B}" srcId="{6BA8E194-FABA-4D92-87D6-36CF8192315E}" destId="{577DAB91-C3BE-403A-A9EA-EECA6838ED39}" srcOrd="2" destOrd="0" parTransId="{19293EE0-35B8-474C-B7AF-E96CAB2A1B32}" sibTransId="{A8F0652C-41A5-41DE-BCEB-DFEF572E92C0}"/>
    <dgm:cxn modelId="{D50CD9AF-B133-4437-A803-252B368A3626}" srcId="{6BA8E194-FABA-4D92-87D6-36CF8192315E}" destId="{8FB7E821-07DD-4D3B-B308-88C28B39C36B}" srcOrd="0" destOrd="0" parTransId="{AF2BFCFF-6416-4BAB-B34B-C5F456E46B3E}" sibTransId="{2E75F573-3918-44E5-BD4C-27BC302C43BB}"/>
    <dgm:cxn modelId="{7F059ADA-80E7-445B-B4A0-12F74AE3878F}" type="presOf" srcId="{577DAB91-C3BE-403A-A9EA-EECA6838ED39}" destId="{1850E47D-2281-4016-81E5-1C3E62DAB4C3}" srcOrd="0" destOrd="0" presId="urn:microsoft.com/office/officeart/2008/layout/VerticalCurvedList"/>
    <dgm:cxn modelId="{3190D0DF-984A-4764-9E67-60546AE363A5}" srcId="{6BA8E194-FABA-4D92-87D6-36CF8192315E}" destId="{28AD3D0E-4F48-4748-B304-5CACFB25016E}" srcOrd="1" destOrd="0" parTransId="{D14B8A50-97F2-4D48-A9DD-17474506671F}" sibTransId="{E2F56C5D-15E0-48F4-B53F-9AFE3CDAA5F3}"/>
    <dgm:cxn modelId="{DA12B55A-6F9A-42CA-9B64-9C52DA090333}" type="presParOf" srcId="{A19CC004-1032-490D-8679-55E45390859C}" destId="{C9FC76E1-CFC4-4858-9DA1-B8F86A133449}" srcOrd="0" destOrd="0" presId="urn:microsoft.com/office/officeart/2008/layout/VerticalCurvedList"/>
    <dgm:cxn modelId="{EC8A5C77-CE00-4ABB-BC01-0D0075C6D5F8}" type="presParOf" srcId="{C9FC76E1-CFC4-4858-9DA1-B8F86A133449}" destId="{FB3EC292-BF88-4AAA-B739-7FA1DE575287}" srcOrd="0" destOrd="0" presId="urn:microsoft.com/office/officeart/2008/layout/VerticalCurvedList"/>
    <dgm:cxn modelId="{3F79F601-9B1D-452D-B738-1FBB248DD6C4}" type="presParOf" srcId="{FB3EC292-BF88-4AAA-B739-7FA1DE575287}" destId="{2701382C-71F4-412A-A57F-70D3132BDBFE}" srcOrd="0" destOrd="0" presId="urn:microsoft.com/office/officeart/2008/layout/VerticalCurvedList"/>
    <dgm:cxn modelId="{605C6610-347E-4704-ABFC-D50A0B831646}" type="presParOf" srcId="{FB3EC292-BF88-4AAA-B739-7FA1DE575287}" destId="{D8B529B6-9AC7-4B88-88A7-4862FCD6CB66}" srcOrd="1" destOrd="0" presId="urn:microsoft.com/office/officeart/2008/layout/VerticalCurvedList"/>
    <dgm:cxn modelId="{CA76FD70-27DA-4A6C-87A8-156048124D10}" type="presParOf" srcId="{FB3EC292-BF88-4AAA-B739-7FA1DE575287}" destId="{6EA0A51F-5A2D-4421-8ACB-8FA73382A4AA}" srcOrd="2" destOrd="0" presId="urn:microsoft.com/office/officeart/2008/layout/VerticalCurvedList"/>
    <dgm:cxn modelId="{4452AA68-EF1D-4FFE-884E-D3067BF50726}" type="presParOf" srcId="{FB3EC292-BF88-4AAA-B739-7FA1DE575287}" destId="{6ED3F9F0-D038-4607-89AC-7558D0269F7B}" srcOrd="3" destOrd="0" presId="urn:microsoft.com/office/officeart/2008/layout/VerticalCurvedList"/>
    <dgm:cxn modelId="{7DD8C85E-38B8-4E0C-8AF1-4040C1C3B7E4}" type="presParOf" srcId="{C9FC76E1-CFC4-4858-9DA1-B8F86A133449}" destId="{BFA23A3F-74DC-4CB0-9024-B2F9AF5CBD27}" srcOrd="1" destOrd="0" presId="urn:microsoft.com/office/officeart/2008/layout/VerticalCurvedList"/>
    <dgm:cxn modelId="{64AD7950-3618-46CE-9D8C-B5CFFE78001F}" type="presParOf" srcId="{C9FC76E1-CFC4-4858-9DA1-B8F86A133449}" destId="{DC9BB6C8-1990-4EBD-B528-BE0EBAEA9FB7}" srcOrd="2" destOrd="0" presId="urn:microsoft.com/office/officeart/2008/layout/VerticalCurvedList"/>
    <dgm:cxn modelId="{41403B0F-4A8D-4734-9784-AEE98D68762B}" type="presParOf" srcId="{DC9BB6C8-1990-4EBD-B528-BE0EBAEA9FB7}" destId="{F7434D89-001A-48FD-84DC-56BB9F884141}" srcOrd="0" destOrd="0" presId="urn:microsoft.com/office/officeart/2008/layout/VerticalCurvedList"/>
    <dgm:cxn modelId="{2D5F4785-975F-4B6C-83BA-9213B3F7B8BB}" type="presParOf" srcId="{C9FC76E1-CFC4-4858-9DA1-B8F86A133449}" destId="{CABC2B6A-B81F-4C26-8583-8D27C0185579}" srcOrd="3" destOrd="0" presId="urn:microsoft.com/office/officeart/2008/layout/VerticalCurvedList"/>
    <dgm:cxn modelId="{1046D8A3-2183-4657-9DAE-CBE9F00A40CD}" type="presParOf" srcId="{C9FC76E1-CFC4-4858-9DA1-B8F86A133449}" destId="{B29EA71B-2E39-402D-9BE6-0CE6DE62831A}" srcOrd="4" destOrd="0" presId="urn:microsoft.com/office/officeart/2008/layout/VerticalCurvedList"/>
    <dgm:cxn modelId="{04C81A02-6906-4DF0-BEE7-1167DE15F2FB}" type="presParOf" srcId="{B29EA71B-2E39-402D-9BE6-0CE6DE62831A}" destId="{714D9135-F7F1-493E-BACA-57CA01B2F5D6}" srcOrd="0" destOrd="0" presId="urn:microsoft.com/office/officeart/2008/layout/VerticalCurvedList"/>
    <dgm:cxn modelId="{9AE21B6E-D3F5-4060-8AB4-F79E2DCACD84}" type="presParOf" srcId="{C9FC76E1-CFC4-4858-9DA1-B8F86A133449}" destId="{1850E47D-2281-4016-81E5-1C3E62DAB4C3}" srcOrd="5" destOrd="0" presId="urn:microsoft.com/office/officeart/2008/layout/VerticalCurvedList"/>
    <dgm:cxn modelId="{FF47BDA5-573F-49DB-ADBF-9FB36FD024AE}" type="presParOf" srcId="{C9FC76E1-CFC4-4858-9DA1-B8F86A133449}" destId="{812E40E8-D43E-42BE-9196-F33862D7CA42}" srcOrd="6" destOrd="0" presId="urn:microsoft.com/office/officeart/2008/layout/VerticalCurvedList"/>
    <dgm:cxn modelId="{404C3D59-5D42-466C-B156-7CB07CBE498F}" type="presParOf" srcId="{812E40E8-D43E-42BE-9196-F33862D7CA42}" destId="{BA9E7EAC-5146-4631-BF2D-EF5C78E7F04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529B6-9AC7-4B88-88A7-4862FCD6CB66}">
      <dsp:nvSpPr>
        <dsp:cNvPr id="0" name=""/>
        <dsp:cNvSpPr/>
      </dsp:nvSpPr>
      <dsp:spPr>
        <a:xfrm>
          <a:off x="-4888420" y="-741784"/>
          <a:ext cx="5764875" cy="5764875"/>
        </a:xfrm>
        <a:prstGeom prst="blockArc">
          <a:avLst>
            <a:gd name="adj1" fmla="val 18900000"/>
            <a:gd name="adj2" fmla="val 2700000"/>
            <a:gd name="adj3" fmla="val 37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A23A3F-74DC-4CB0-9024-B2F9AF5CBD27}">
      <dsp:nvSpPr>
        <dsp:cNvPr id="0" name=""/>
        <dsp:cNvSpPr/>
      </dsp:nvSpPr>
      <dsp:spPr>
        <a:xfrm>
          <a:off x="457768" y="416703"/>
          <a:ext cx="6870479" cy="879114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965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solidFill>
                <a:schemeClr val="tx1"/>
              </a:solidFill>
              <a:latin typeface="Calibri" panose="020F0502020204030204" pitchFamily="34" charset="0"/>
            </a:rPr>
            <a:t>A process of finding the factors or finding what to multiply together to get the number/algebraic expression</a:t>
          </a:r>
          <a:endParaRPr lang="en-SG" sz="24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457768" y="416703"/>
        <a:ext cx="6870479" cy="879114"/>
      </dsp:txXfrm>
    </dsp:sp>
    <dsp:sp modelId="{F7434D89-001A-48FD-84DC-56BB9F884141}">
      <dsp:nvSpPr>
        <dsp:cNvPr id="0" name=""/>
        <dsp:cNvSpPr/>
      </dsp:nvSpPr>
      <dsp:spPr>
        <a:xfrm>
          <a:off x="122175" y="412744"/>
          <a:ext cx="893155" cy="879112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BC2B6A-B81F-4C26-8583-8D27C0185579}">
      <dsp:nvSpPr>
        <dsp:cNvPr id="0" name=""/>
        <dsp:cNvSpPr/>
      </dsp:nvSpPr>
      <dsp:spPr>
        <a:xfrm>
          <a:off x="773981" y="1741815"/>
          <a:ext cx="6533811" cy="79767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965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solidFill>
                <a:schemeClr val="tx1"/>
              </a:solidFill>
              <a:latin typeface="Calibri" panose="020F0502020204030204" pitchFamily="34" charset="0"/>
            </a:rPr>
            <a:t>It is like "splitting" the expression into a product of simpler expressions</a:t>
          </a:r>
          <a:endParaRPr lang="en-SG" sz="24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773981" y="1741815"/>
        <a:ext cx="6533811" cy="797675"/>
      </dsp:txXfrm>
    </dsp:sp>
    <dsp:sp modelId="{714D9135-F7F1-493E-BACA-57CA01B2F5D6}">
      <dsp:nvSpPr>
        <dsp:cNvPr id="0" name=""/>
        <dsp:cNvSpPr/>
      </dsp:nvSpPr>
      <dsp:spPr>
        <a:xfrm>
          <a:off x="430713" y="1733484"/>
          <a:ext cx="854034" cy="814336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50E47D-2281-4016-81E5-1C3E62DAB4C3}">
      <dsp:nvSpPr>
        <dsp:cNvPr id="0" name=""/>
        <dsp:cNvSpPr/>
      </dsp:nvSpPr>
      <dsp:spPr>
        <a:xfrm>
          <a:off x="464078" y="3045104"/>
          <a:ext cx="6842367" cy="75988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965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solidFill>
                <a:schemeClr val="tx1"/>
              </a:solidFill>
              <a:latin typeface="Calibri" panose="020F0502020204030204" pitchFamily="34" charset="0"/>
            </a:rPr>
            <a:t>The factors of an algebraic expression may be numbers or algebraic expressions</a:t>
          </a:r>
          <a:endParaRPr lang="en-SG" sz="24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464078" y="3045104"/>
        <a:ext cx="6842367" cy="759880"/>
      </dsp:txXfrm>
    </dsp:sp>
    <dsp:sp modelId="{BA9E7EAC-5146-4631-BF2D-EF5C78E7F046}">
      <dsp:nvSpPr>
        <dsp:cNvPr id="0" name=""/>
        <dsp:cNvSpPr/>
      </dsp:nvSpPr>
      <dsp:spPr>
        <a:xfrm>
          <a:off x="116567" y="3024764"/>
          <a:ext cx="859825" cy="800561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440843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" name="Google Shape;3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Objects (Image/audio/ Video/Animation) used in this slide - 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&lt;Short Description&gt; - &lt;SOURCE URL&gt;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2" name="Google Shape;3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for more info to appear on the slide as needed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Objects (Image/audio/ Video/Animation) used in this slide -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b="1" i="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Teacher: </a:t>
            </a:r>
            <a:r>
              <a:rPr lang="en-US" sz="1200" b="1" dirty="0">
                <a:solidFill>
                  <a:schemeClr val="dk1"/>
                </a:solidFill>
              </a:rPr>
              <a:t>SSSVV Gallery </a:t>
            </a:r>
            <a:r>
              <a:rPr lang="en-US" sz="1200" dirty="0">
                <a:solidFill>
                  <a:schemeClr val="dk1"/>
                </a:solidFill>
              </a:rPr>
              <a:t>: Keyword</a:t>
            </a:r>
            <a:r>
              <a:rPr lang="en-US" sz="1200" baseline="0" dirty="0">
                <a:solidFill>
                  <a:schemeClr val="dk1"/>
                </a:solidFill>
              </a:rPr>
              <a:t>  : Teacher</a:t>
            </a:r>
            <a:endParaRPr lang="en-US"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3856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</a:t>
            </a: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for more info to appear on the slide as needed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Objects (Image/audio/ Video/Animation) used in this slide - 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5485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Objects (Image/audio/ Video/Animation) used in this slide - </a:t>
            </a:r>
            <a:endParaRPr lang="en-US"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Teacher: </a:t>
            </a:r>
            <a:r>
              <a:rPr lang="en-US" sz="1200" b="1" dirty="0">
                <a:solidFill>
                  <a:schemeClr val="dk1"/>
                </a:solidFill>
              </a:rPr>
              <a:t>SSSVV Gallery </a:t>
            </a:r>
            <a:r>
              <a:rPr lang="en-US" sz="1200" dirty="0">
                <a:solidFill>
                  <a:schemeClr val="dk1"/>
                </a:solidFill>
              </a:rPr>
              <a:t>: Keyword</a:t>
            </a:r>
            <a:r>
              <a:rPr lang="en-US" sz="1200" baseline="0" dirty="0">
                <a:solidFill>
                  <a:schemeClr val="dk1"/>
                </a:solidFill>
              </a:rPr>
              <a:t>  : Teacher</a:t>
            </a:r>
            <a:endParaRPr lang="en-US" sz="1200" dirty="0">
              <a:solidFill>
                <a:schemeClr val="dk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2169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</a:t>
            </a: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for more info to appear on the slide as needed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Objects (Image/audio/ Video/Animation) used in this slide - 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9756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Objects (Image/audio/ Video/Animation) used in this slide -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b="1" i="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Teacher: </a:t>
            </a:r>
            <a:r>
              <a:rPr lang="en-US" sz="1200" b="1" dirty="0">
                <a:solidFill>
                  <a:schemeClr val="dk1"/>
                </a:solidFill>
              </a:rPr>
              <a:t>SSSVV Gallery </a:t>
            </a:r>
            <a:r>
              <a:rPr lang="en-US" sz="1200" dirty="0">
                <a:solidFill>
                  <a:schemeClr val="dk1"/>
                </a:solidFill>
              </a:rPr>
              <a:t>: Keyword</a:t>
            </a:r>
            <a:r>
              <a:rPr lang="en-US" sz="1200" baseline="0" dirty="0">
                <a:solidFill>
                  <a:schemeClr val="dk1"/>
                </a:solidFill>
              </a:rPr>
              <a:t>  : Teacher</a:t>
            </a:r>
            <a:endParaRPr lang="en-US" sz="1200" dirty="0">
              <a:solidFill>
                <a:schemeClr val="dk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7983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Objects (Image/audio/ Video/Animation) used in this slide -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b="1" i="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Teacher: </a:t>
            </a:r>
            <a:r>
              <a:rPr lang="en-US" sz="1200" b="1" dirty="0">
                <a:solidFill>
                  <a:schemeClr val="dk1"/>
                </a:solidFill>
              </a:rPr>
              <a:t>SSSVV Gallery </a:t>
            </a:r>
            <a:r>
              <a:rPr lang="en-US" sz="1200" dirty="0">
                <a:solidFill>
                  <a:schemeClr val="dk1"/>
                </a:solidFill>
              </a:rPr>
              <a:t>: Keyword</a:t>
            </a:r>
            <a:r>
              <a:rPr lang="en-US" sz="1200" baseline="0" dirty="0">
                <a:solidFill>
                  <a:schemeClr val="dk1"/>
                </a:solidFill>
              </a:rPr>
              <a:t>  : Teacher</a:t>
            </a:r>
            <a:endParaRPr lang="en-US"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523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15" name="Google Shape;15;p2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00B0F0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endParaRPr dirty="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FB3B69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endParaRPr dirty="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3F3151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 dirty="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008000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 dirty="0"/>
            </a:p>
          </p:txBody>
        </p:sp>
        <p:cxnSp>
          <p:nvCxnSpPr>
            <p:cNvPr id="19" name="Google Shape;19;p2"/>
            <p:cNvCxnSpPr/>
            <p:nvPr/>
          </p:nvCxnSpPr>
          <p:spPr>
            <a:xfrm>
              <a:off x="682020" y="0"/>
              <a:ext cx="0" cy="814025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0" y="651981"/>
              <a:ext cx="828291" cy="0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748636" y="218977"/>
              <a:ext cx="0" cy="633131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" name="Google Shape;22;p2"/>
            <p:cNvCxnSpPr/>
            <p:nvPr/>
          </p:nvCxnSpPr>
          <p:spPr>
            <a:xfrm>
              <a:off x="196227" y="712914"/>
              <a:ext cx="676124" cy="0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3" name="Google Shape;23;p2"/>
          <p:cNvSpPr/>
          <p:nvPr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Integral Education</a:t>
            </a:r>
            <a:r>
              <a:rPr lang="en-US" sz="1400" b="0" i="0" u="none" strike="noStrike" cap="none" dirty="0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FOR  </a:t>
            </a:r>
            <a:r>
              <a:rPr lang="en-US" sz="14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ALL, </a:t>
            </a:r>
            <a:r>
              <a:rPr lang="en-US" sz="1400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en-US" sz="14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ALL</a:t>
            </a:r>
            <a:endParaRPr dirty="0"/>
          </a:p>
        </p:txBody>
      </p:sp>
      <p:pic>
        <p:nvPicPr>
          <p:cNvPr id="24" name="Google Shape;24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62807" y="554349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29600" y="594360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1090" y="52321"/>
            <a:ext cx="967390" cy="93827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>
            <a:hlinkClick r:id="rId5"/>
          </p:cNvPr>
          <p:cNvSpPr/>
          <p:nvPr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 dirty="0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©www.srisathyasaividyavahini.org</a:t>
            </a:r>
            <a:endParaRPr sz="1100" b="1" i="0" u="none" strike="noStrike" cap="none" dirty="0">
              <a:solidFill>
                <a:srgbClr val="0000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ctrTitle"/>
          </p:nvPr>
        </p:nvSpPr>
        <p:spPr>
          <a:xfrm>
            <a:off x="762712" y="2591898"/>
            <a:ext cx="7772400" cy="962463"/>
          </a:xfrm>
          <a:prstGeom prst="rect">
            <a:avLst/>
          </a:prstGeom>
          <a:solidFill>
            <a:srgbClr val="FF7C8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b="1" dirty="0">
                <a:solidFill>
                  <a:srgbClr val="FFFFFF"/>
                </a:solidFill>
              </a:rPr>
              <a:t>What is </a:t>
            </a:r>
            <a:r>
              <a:rPr lang="en-US" b="1" dirty="0" err="1">
                <a:solidFill>
                  <a:srgbClr val="FFFFFF"/>
                </a:solidFill>
              </a:rPr>
              <a:t>Factorisation</a:t>
            </a:r>
            <a:r>
              <a:rPr lang="en-US" b="1" dirty="0">
                <a:solidFill>
                  <a:srgbClr val="FFFFFF"/>
                </a:solidFill>
              </a:rPr>
              <a:t>?</a:t>
            </a:r>
            <a:endParaRPr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9371" y="176701"/>
            <a:ext cx="6633029" cy="646331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3600" dirty="0">
                <a:latin typeface="Calibri" panose="020F0502020204030204" pitchFamily="34" charset="0"/>
              </a:rPr>
              <a:t>1. What is a factor of a number?</a:t>
            </a:r>
            <a:endParaRPr lang="en-SG" sz="360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8755" y="1728386"/>
            <a:ext cx="6365194" cy="1200329"/>
          </a:xfrm>
          <a:prstGeom prst="rect">
            <a:avLst/>
          </a:prstGeom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400" dirty="0">
                <a:latin typeface="Calibri" panose="020F0502020204030204" pitchFamily="34" charset="0"/>
              </a:rPr>
              <a:t>E.g. When 29 is divided by 3; we will get 9 as the quotient and 2 as the remainder. </a:t>
            </a:r>
            <a:endParaRPr lang="en-SG" sz="2400" dirty="0">
              <a:latin typeface="Calibri" panose="020F0502020204030204" pitchFamily="34" charset="0"/>
            </a:endParaRPr>
          </a:p>
          <a:p>
            <a:r>
              <a:rPr lang="en-IN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29 = 9 × 3 + 2. </a:t>
            </a:r>
            <a:r>
              <a:rPr lang="en-IN" sz="2400" dirty="0">
                <a:latin typeface="Calibri" panose="020F0502020204030204" pitchFamily="34" charset="0"/>
              </a:rPr>
              <a:t>Here, 3 does not divide 29.</a:t>
            </a:r>
            <a:endParaRPr lang="en-SG" sz="24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8755" y="4271362"/>
            <a:ext cx="6477000" cy="1569660"/>
          </a:xfrm>
          <a:prstGeom prst="rect">
            <a:avLst/>
          </a:prstGeom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400" dirty="0">
                <a:latin typeface="Calibri" panose="020F0502020204030204" pitchFamily="34" charset="0"/>
              </a:rPr>
              <a:t>E.g. When 27 is divided by 3, the quotient is 9 and the remainder is 0</a:t>
            </a:r>
            <a:endParaRPr lang="en-SG" sz="2400" dirty="0">
              <a:latin typeface="Calibri" panose="020F0502020204030204" pitchFamily="34" charset="0"/>
            </a:endParaRPr>
          </a:p>
          <a:p>
            <a:r>
              <a:rPr lang="en-IN" sz="2400" dirty="0">
                <a:latin typeface="Calibri" panose="020F0502020204030204" pitchFamily="34" charset="0"/>
              </a:rPr>
              <a:t>Thus, </a:t>
            </a:r>
            <a:r>
              <a:rPr lang="en-IN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27 = 9 × 3 + 0 = 9 × 3</a:t>
            </a:r>
            <a:endParaRPr lang="en-SG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en-IN" sz="2400" dirty="0">
                <a:latin typeface="Calibri" panose="020F0502020204030204" pitchFamily="34" charset="0"/>
              </a:rPr>
              <a:t>Thus 3, 9 are the factors of the number 27.</a:t>
            </a:r>
            <a:endParaRPr lang="en-SG" sz="2400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136" y="2279186"/>
            <a:ext cx="2474387" cy="330294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83DE77E-E0BD-4EAA-9336-AC1272610AD5}"/>
              </a:ext>
            </a:extLst>
          </p:cNvPr>
          <p:cNvSpPr txBox="1"/>
          <p:nvPr/>
        </p:nvSpPr>
        <p:spPr>
          <a:xfrm>
            <a:off x="2154251" y="1110492"/>
            <a:ext cx="34879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Factor is an exact divisor. </a:t>
            </a:r>
            <a:endParaRPr lang="en-SG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DA4A7D-F9A5-4435-AFA9-030AD42BDF44}"/>
              </a:ext>
            </a:extLst>
          </p:cNvPr>
          <p:cNvSpPr txBox="1"/>
          <p:nvPr/>
        </p:nvSpPr>
        <p:spPr>
          <a:xfrm>
            <a:off x="2028755" y="3184540"/>
            <a:ext cx="63651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When the remainder is 0, the divisor is called the factor of the number.</a:t>
            </a:r>
          </a:p>
        </p:txBody>
      </p:sp>
    </p:spTree>
    <p:extLst>
      <p:ext uri="{BB962C8B-B14F-4D97-AF65-F5344CB8AC3E}">
        <p14:creationId xmlns:p14="http://schemas.microsoft.com/office/powerpoint/2010/main" val="230905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3942" y="123680"/>
            <a:ext cx="5796116" cy="1200329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3600" dirty="0">
                <a:latin typeface="Calibri" panose="020F0502020204030204" pitchFamily="34" charset="0"/>
              </a:rPr>
              <a:t>2. What is a factor of an algebraic expression?</a:t>
            </a:r>
            <a:endParaRPr lang="en-SG" sz="360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7391" y="3744716"/>
            <a:ext cx="5232667" cy="2308324"/>
          </a:xfrm>
          <a:prstGeom prst="rect">
            <a:avLst/>
          </a:prstGeom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SG" sz="2400" dirty="0">
                <a:latin typeface="Calibri" panose="020F0502020204030204" pitchFamily="34" charset="0"/>
              </a:rPr>
              <a:t>E</a:t>
            </a:r>
            <a:r>
              <a:rPr lang="en-IN" sz="2400" dirty="0">
                <a:latin typeface="Calibri" panose="020F0502020204030204" pitchFamily="34" charset="0"/>
              </a:rPr>
              <a:t>.g. when we multiply, x + 1 and x + 2, we get the product,</a:t>
            </a:r>
          </a:p>
          <a:p>
            <a:endParaRPr lang="en-SG" sz="2400" dirty="0">
              <a:latin typeface="Calibri" panose="020F0502020204030204" pitchFamily="34" charset="0"/>
            </a:endParaRPr>
          </a:p>
          <a:p>
            <a:r>
              <a:rPr lang="en-IN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(x + 1)(x + 2) = x</a:t>
            </a:r>
            <a:r>
              <a:rPr lang="en-IN" sz="24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IN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+ 3x + 2</a:t>
            </a:r>
          </a:p>
          <a:p>
            <a:endParaRPr lang="en-SG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en-IN" sz="2400" dirty="0">
                <a:latin typeface="Calibri" panose="020F0502020204030204" pitchFamily="34" charset="0"/>
              </a:rPr>
              <a:t>x + 1 and x + 2 are factors of x</a:t>
            </a:r>
            <a:r>
              <a:rPr lang="en-IN" sz="2400" baseline="30000" dirty="0">
                <a:latin typeface="Calibri" panose="020F0502020204030204" pitchFamily="34" charset="0"/>
              </a:rPr>
              <a:t>2</a:t>
            </a:r>
            <a:r>
              <a:rPr lang="en-IN" sz="2400" dirty="0">
                <a:latin typeface="Calibri" panose="020F0502020204030204" pitchFamily="34" charset="0"/>
              </a:rPr>
              <a:t> + 3x + 2</a:t>
            </a:r>
            <a:endParaRPr lang="en-SG" sz="2400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0251"/>
            <a:ext cx="2871314" cy="383278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962871B-A759-434F-B918-20058E8D97AF}"/>
              </a:ext>
            </a:extLst>
          </p:cNvPr>
          <p:cNvSpPr txBox="1"/>
          <p:nvPr/>
        </p:nvSpPr>
        <p:spPr>
          <a:xfrm>
            <a:off x="2237390" y="1848669"/>
            <a:ext cx="599772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When we multiply two or more algebraic expressions, we get another algebraic expression</a:t>
            </a:r>
            <a:r>
              <a:rPr lang="en-IN" sz="2400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006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2936" y="147484"/>
            <a:ext cx="5678129" cy="646331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3600" dirty="0">
                <a:latin typeface="Calibri" panose="020F0502020204030204" pitchFamily="34" charset="0"/>
              </a:rPr>
              <a:t>3. What is factorisation? </a:t>
            </a:r>
            <a:endParaRPr lang="en-SG" sz="3600" dirty="0">
              <a:latin typeface="Calibri" panose="020F0502020204030204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70586120"/>
              </p:ext>
            </p:extLst>
          </p:nvPr>
        </p:nvGraphicFramePr>
        <p:xfrm>
          <a:off x="1164178" y="1288347"/>
          <a:ext cx="7330892" cy="4281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01" y="2468220"/>
            <a:ext cx="1598134" cy="2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02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8B529B6-9AC7-4B88-88A7-4862FCD6CB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D8B529B6-9AC7-4B88-88A7-4862FCD6CB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434D89-001A-48FD-84DC-56BB9F884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8">
                                            <p:graphicEl>
                                              <a:dgm id="{F7434D89-001A-48FD-84DC-56BB9F8841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FA23A3F-74DC-4CB0-9024-B2F9AF5CB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8">
                                            <p:graphicEl>
                                              <a:dgm id="{BFA23A3F-74DC-4CB0-9024-B2F9AF5CBD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14D9135-F7F1-493E-BACA-57CA01B2F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8">
                                            <p:graphicEl>
                                              <a:dgm id="{714D9135-F7F1-493E-BACA-57CA01B2F5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ABC2B6A-B81F-4C26-8583-8D27C01855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8">
                                            <p:graphicEl>
                                              <a:dgm id="{CABC2B6A-B81F-4C26-8583-8D27C01855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A9E7EAC-5146-4631-BF2D-EF5C78E7F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8">
                                            <p:graphicEl>
                                              <a:dgm id="{BA9E7EAC-5146-4631-BF2D-EF5C78E7F0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850E47D-2281-4016-81E5-1C3E62DAB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8">
                                            <p:graphicEl>
                                              <a:dgm id="{1850E47D-2281-4016-81E5-1C3E62DAB4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2426" y="113564"/>
            <a:ext cx="6118790" cy="1200329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3600" dirty="0">
                <a:latin typeface="Calibri" panose="020F0502020204030204" pitchFamily="34" charset="0"/>
              </a:rPr>
              <a:t>4 </a:t>
            </a:r>
            <a:r>
              <a:rPr lang="en-IN" sz="3600" dirty="0">
                <a:solidFill>
                  <a:schemeClr val="tx1"/>
                </a:solidFill>
                <a:latin typeface="Calibri" panose="020F0502020204030204" pitchFamily="34" charset="0"/>
              </a:rPr>
              <a:t>a) What is a prime number or prime algebraic expression?</a:t>
            </a:r>
            <a:endParaRPr lang="en-SG" sz="3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995417" y="1504270"/>
            <a:ext cx="2961118" cy="315939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2400" kern="1200" dirty="0">
                <a:latin typeface="Calibri" panose="020F0502020204030204" pitchFamily="34" charset="0"/>
              </a:rPr>
              <a:t>A positive integer greater than 1 that has only two factors (i.e., itself and 1) is termed as prime number.  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2400" kern="1200" dirty="0">
                <a:latin typeface="Calibri" panose="020F0502020204030204" pitchFamily="34" charset="0"/>
              </a:rPr>
              <a:t>E.g. 2, 3, 5, 7 are some primes.</a:t>
            </a:r>
            <a:endParaRPr lang="en-SG" sz="2400" kern="1200" dirty="0">
              <a:latin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87466" y="1725997"/>
            <a:ext cx="2990752" cy="157319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2400" kern="1200" dirty="0">
                <a:latin typeface="Calibri" panose="020F0502020204030204" pitchFamily="34" charset="0"/>
              </a:rPr>
              <a:t>Algebraic expression is irreducible if it has only two factors, 1 and itself.</a:t>
            </a:r>
            <a:endParaRPr lang="en-SG" sz="2400" kern="1200" dirty="0">
              <a:latin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32279" y="4602947"/>
            <a:ext cx="3281586" cy="132802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IN" sz="2400" dirty="0">
                <a:latin typeface="Calibri" panose="020F0502020204030204" pitchFamily="34" charset="0"/>
              </a:rPr>
              <a:t>x + 1, x – 3 etc. are some examples of irreducible expressions</a:t>
            </a:r>
            <a:endParaRPr lang="en-SG" sz="2400" dirty="0">
              <a:latin typeface="Calibri" panose="020F0502020204030204" pitchFamily="34" charset="0"/>
            </a:endParaRPr>
          </a:p>
        </p:txBody>
      </p:sp>
      <p:sp>
        <p:nvSpPr>
          <p:cNvPr id="10" name="Striped Right Arrow 9"/>
          <p:cNvSpPr/>
          <p:nvPr/>
        </p:nvSpPr>
        <p:spPr>
          <a:xfrm>
            <a:off x="4083787" y="2002426"/>
            <a:ext cx="1048492" cy="888763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1" name="Striped Right Arrow 9">
            <a:extLst>
              <a:ext uri="{FF2B5EF4-FFF2-40B4-BE49-F238E27FC236}">
                <a16:creationId xmlns:a16="http://schemas.microsoft.com/office/drawing/2014/main" id="{304D8631-EB9E-4581-AD85-2CF0BF9495C6}"/>
              </a:ext>
            </a:extLst>
          </p:cNvPr>
          <p:cNvSpPr/>
          <p:nvPr/>
        </p:nvSpPr>
        <p:spPr>
          <a:xfrm rot="5400000">
            <a:off x="6158595" y="3506691"/>
            <a:ext cx="1048492" cy="888763"/>
          </a:xfrm>
          <a:prstGeom prst="striped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0348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601126" y="1347515"/>
            <a:ext cx="3941748" cy="274320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65113" indent="-36513"/>
            <a:r>
              <a:rPr lang="en-IN" sz="2400" dirty="0">
                <a:latin typeface="Calibri" panose="020F0502020204030204" pitchFamily="34" charset="0"/>
                <a:cs typeface="Calibri" panose="020F0502020204030204" pitchFamily="34" charset="0"/>
              </a:rPr>
              <a:t>Every positive integer larger than 1 can be expressed uniquely as the product of its prime factors except for the order in which the prime factors are written.</a:t>
            </a:r>
            <a:endParaRPr lang="en-S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 flipH="1">
            <a:off x="4144296" y="4138885"/>
            <a:ext cx="3937821" cy="2547541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2400" dirty="0">
                <a:latin typeface="Calibri" panose="020F0502020204030204" pitchFamily="34" charset="0"/>
              </a:rPr>
              <a:t>Split any number/algebraic expression into prime/irreducible factors and the splitting is unique.</a:t>
            </a:r>
            <a:endParaRPr lang="en-SG" sz="24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1096" y="99016"/>
            <a:ext cx="6341807" cy="1200329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3600" dirty="0">
                <a:latin typeface="Calibri" panose="020F0502020204030204" pitchFamily="34" charset="0"/>
              </a:rPr>
              <a:t>4 b) What is unique factorisation theorem?</a:t>
            </a:r>
            <a:endParaRPr lang="en-SG" sz="3600" dirty="0">
              <a:latin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79" y="2964425"/>
            <a:ext cx="2625975" cy="350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09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6546399" y="1929786"/>
            <a:ext cx="1926608" cy="1556983"/>
          </a:xfrm>
          <a:custGeom>
            <a:avLst/>
            <a:gdLst>
              <a:gd name="connsiteX0" fmla="*/ 79612 w 1869743"/>
              <a:gd name="connsiteY0" fmla="*/ 15922 h 1205551"/>
              <a:gd name="connsiteX1" fmla="*/ 106907 w 1869743"/>
              <a:gd name="connsiteY1" fmla="*/ 302525 h 1205551"/>
              <a:gd name="connsiteX2" fmla="*/ 529988 w 1869743"/>
              <a:gd name="connsiteY2" fmla="*/ 943970 h 1205551"/>
              <a:gd name="connsiteX3" fmla="*/ 1294263 w 1869743"/>
              <a:gd name="connsiteY3" fmla="*/ 1189629 h 1205551"/>
              <a:gd name="connsiteX4" fmla="*/ 1785582 w 1869743"/>
              <a:gd name="connsiteY4" fmla="*/ 1039504 h 1205551"/>
              <a:gd name="connsiteX5" fmla="*/ 1799230 w 1869743"/>
              <a:gd name="connsiteY5" fmla="*/ 439002 h 1205551"/>
              <a:gd name="connsiteX6" fmla="*/ 1553570 w 1869743"/>
              <a:gd name="connsiteY6" fmla="*/ 493593 h 1205551"/>
              <a:gd name="connsiteX7" fmla="*/ 1444388 w 1869743"/>
              <a:gd name="connsiteY7" fmla="*/ 821140 h 1205551"/>
              <a:gd name="connsiteX8" fmla="*/ 871182 w 1869743"/>
              <a:gd name="connsiteY8" fmla="*/ 807492 h 1205551"/>
              <a:gd name="connsiteX9" fmla="*/ 584579 w 1869743"/>
              <a:gd name="connsiteY9" fmla="*/ 206990 h 1205551"/>
              <a:gd name="connsiteX10" fmla="*/ 79612 w 1869743"/>
              <a:gd name="connsiteY10" fmla="*/ 15922 h 1205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9743" h="1205551">
                <a:moveTo>
                  <a:pt x="79612" y="15922"/>
                </a:moveTo>
                <a:cubicBezTo>
                  <a:pt x="0" y="31844"/>
                  <a:pt x="31844" y="147850"/>
                  <a:pt x="106907" y="302525"/>
                </a:cubicBezTo>
                <a:cubicBezTo>
                  <a:pt x="181970" y="457200"/>
                  <a:pt x="332095" y="796119"/>
                  <a:pt x="529988" y="943970"/>
                </a:cubicBezTo>
                <a:cubicBezTo>
                  <a:pt x="727881" y="1091821"/>
                  <a:pt x="1084997" y="1173707"/>
                  <a:pt x="1294263" y="1189629"/>
                </a:cubicBezTo>
                <a:cubicBezTo>
                  <a:pt x="1503529" y="1205551"/>
                  <a:pt x="1701421" y="1164609"/>
                  <a:pt x="1785582" y="1039504"/>
                </a:cubicBezTo>
                <a:cubicBezTo>
                  <a:pt x="1869743" y="914399"/>
                  <a:pt x="1837899" y="529987"/>
                  <a:pt x="1799230" y="439002"/>
                </a:cubicBezTo>
                <a:cubicBezTo>
                  <a:pt x="1760561" y="348017"/>
                  <a:pt x="1612710" y="429903"/>
                  <a:pt x="1553570" y="493593"/>
                </a:cubicBezTo>
                <a:cubicBezTo>
                  <a:pt x="1494430" y="557283"/>
                  <a:pt x="1558119" y="768824"/>
                  <a:pt x="1444388" y="821140"/>
                </a:cubicBezTo>
                <a:cubicBezTo>
                  <a:pt x="1330657" y="873456"/>
                  <a:pt x="1014483" y="909850"/>
                  <a:pt x="871182" y="807492"/>
                </a:cubicBezTo>
                <a:cubicBezTo>
                  <a:pt x="727881" y="705134"/>
                  <a:pt x="714233" y="343468"/>
                  <a:pt x="584579" y="206990"/>
                </a:cubicBezTo>
                <a:cubicBezTo>
                  <a:pt x="454925" y="70512"/>
                  <a:pt x="159224" y="0"/>
                  <a:pt x="79612" y="15922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1809214" y="1711657"/>
            <a:ext cx="1035808" cy="3445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221A2C"/>
                </a:solidFill>
              </a:rPr>
              <a:t>2 x 3 = 6</a:t>
            </a:r>
            <a:endParaRPr lang="en-IN" sz="2400" b="1" dirty="0">
              <a:solidFill>
                <a:srgbClr val="221A2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170034"/>
            <a:ext cx="833188" cy="3445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8E0000"/>
                </a:solidFill>
              </a:rPr>
              <a:t>Factor</a:t>
            </a:r>
            <a:endParaRPr lang="en-IN" sz="2400" b="1" dirty="0">
              <a:solidFill>
                <a:srgbClr val="8E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7770" y="2148426"/>
            <a:ext cx="833188" cy="3445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8E0000"/>
                </a:solidFill>
              </a:rPr>
              <a:t>Factor</a:t>
            </a:r>
            <a:endParaRPr lang="en-IN" sz="2400" b="1" dirty="0">
              <a:solidFill>
                <a:srgbClr val="8E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49109" y="2058511"/>
            <a:ext cx="325132" cy="227489"/>
          </a:xfrm>
          <a:prstGeom prst="straightConnector1">
            <a:avLst/>
          </a:prstGeom>
          <a:ln w="3810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 flipV="1">
            <a:off x="2357870" y="2081368"/>
            <a:ext cx="299899" cy="239342"/>
          </a:xfrm>
          <a:prstGeom prst="straightConnector1">
            <a:avLst/>
          </a:prstGeom>
          <a:ln w="3810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788392" y="2596822"/>
            <a:ext cx="2514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93193" y="2632080"/>
            <a:ext cx="952499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2 x 2</a:t>
            </a:r>
            <a:endParaRPr lang="en-IN" sz="2400" dirty="0">
              <a:solidFill>
                <a:srgbClr val="C0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245592" y="2444422"/>
            <a:ext cx="152400" cy="2638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550392" y="2444422"/>
            <a:ext cx="103496" cy="2831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08144" y="207829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  <a:endParaRPr lang="en-IN" sz="24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519167" y="1889414"/>
            <a:ext cx="376969" cy="2434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27896" y="164716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24</a:t>
            </a:r>
            <a:endParaRPr lang="en-IN" sz="24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464792" y="2444422"/>
            <a:ext cx="1524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5832144" y="2465696"/>
            <a:ext cx="76200" cy="2562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68288" y="2110054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</a:t>
            </a:r>
            <a:endParaRPr lang="en-IN" sz="2400" dirty="0"/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5296249" y="1864351"/>
            <a:ext cx="369847" cy="3378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23432" y="202247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endParaRPr lang="en-IN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433502" y="304549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2 x 2</a:t>
            </a:r>
            <a:endParaRPr lang="en-IN" sz="2400" dirty="0">
              <a:solidFill>
                <a:srgbClr val="C000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7585902" y="2893090"/>
            <a:ext cx="1524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7890702" y="2893090"/>
            <a:ext cx="1524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34806" y="2525738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 x 3</a:t>
            </a:r>
            <a:endParaRPr lang="en-IN" sz="2400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7814502" y="2297138"/>
            <a:ext cx="1524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8051062" y="2297138"/>
            <a:ext cx="1524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787206" y="191167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12</a:t>
            </a:r>
            <a:endParaRPr lang="en-IN" sz="2400" dirty="0"/>
          </a:p>
        </p:txBody>
      </p:sp>
      <p:cxnSp>
        <p:nvCxnSpPr>
          <p:cNvPr id="29" name="Straight Connector 28"/>
          <p:cNvCxnSpPr/>
          <p:nvPr/>
        </p:nvCxnSpPr>
        <p:spPr>
          <a:xfrm flipH="1" flipV="1">
            <a:off x="7509702" y="1826290"/>
            <a:ext cx="449130" cy="1524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052502" y="159769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24</a:t>
            </a:r>
            <a:endParaRPr lang="en-IN" sz="2400" dirty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6900102" y="1842171"/>
            <a:ext cx="228600" cy="1501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52086" y="185708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endParaRPr lang="en-IN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7281834" y="1892337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endParaRPr lang="en-IN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307835" y="2632078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2 x 3</a:t>
            </a: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89581" y="3694413"/>
            <a:ext cx="6112222" cy="2385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N" sz="2400" dirty="0">
                <a:latin typeface="Calibri" panose="020F0502020204030204" pitchFamily="34" charset="0"/>
              </a:rPr>
              <a:t>E.g.</a:t>
            </a:r>
            <a:endParaRPr lang="en-SG" sz="2400" dirty="0">
              <a:latin typeface="Calibri" panose="020F0502020204030204" pitchFamily="34" charset="0"/>
            </a:endParaRPr>
          </a:p>
          <a:p>
            <a:r>
              <a:rPr lang="en-IN" sz="2400" dirty="0">
                <a:latin typeface="Calibri" panose="020F0502020204030204" pitchFamily="34" charset="0"/>
              </a:rPr>
              <a:t>We can write, 24 as 4 × 6 or 2 × 12</a:t>
            </a:r>
            <a:endParaRPr lang="en-SG" sz="2400" dirty="0">
              <a:latin typeface="Calibri" panose="020F0502020204030204" pitchFamily="34" charset="0"/>
            </a:endParaRPr>
          </a:p>
          <a:p>
            <a:r>
              <a:rPr lang="en-IN" sz="2400" dirty="0">
                <a:latin typeface="Calibri" panose="020F0502020204030204" pitchFamily="34" charset="0"/>
              </a:rPr>
              <a:t>Now </a:t>
            </a:r>
            <a:r>
              <a:rPr lang="en-IN" sz="2400" dirty="0">
                <a:solidFill>
                  <a:srgbClr val="C00000"/>
                </a:solidFill>
                <a:latin typeface="Calibri" panose="020F0502020204030204" pitchFamily="34" charset="0"/>
              </a:rPr>
              <a:t>24 = 4 × 6 = 2 × 2 × 2 × 3</a:t>
            </a:r>
            <a:endParaRPr lang="en-SG" sz="24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en-IN" sz="2400" dirty="0">
                <a:latin typeface="Calibri" panose="020F0502020204030204" pitchFamily="34" charset="0"/>
              </a:rPr>
              <a:t>Also </a:t>
            </a:r>
            <a:r>
              <a:rPr lang="en-IN" sz="2400" dirty="0">
                <a:solidFill>
                  <a:srgbClr val="C00000"/>
                </a:solidFill>
                <a:latin typeface="Calibri" panose="020F0502020204030204" pitchFamily="34" charset="0"/>
              </a:rPr>
              <a:t>24 = 2 × 12 = 2 × 4 × 3 = 2 × 2 × 2 × 3</a:t>
            </a:r>
            <a:endParaRPr lang="en-SG" sz="24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en-IN" sz="2400" dirty="0">
                <a:latin typeface="Calibri" panose="020F0502020204030204" pitchFamily="34" charset="0"/>
              </a:rPr>
              <a:t>Thus 24 has a unique representation 2 × 2 × 2 × 3 as product of primes.</a:t>
            </a:r>
            <a:endParaRPr lang="en-SG" sz="2400" dirty="0">
              <a:latin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17946" y="100861"/>
            <a:ext cx="6302992" cy="1200329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3600" dirty="0">
                <a:latin typeface="Calibri" panose="020F0502020204030204" pitchFamily="34" charset="0"/>
              </a:rPr>
              <a:t>4 b) What is unique factorisation theorem?</a:t>
            </a:r>
            <a:endParaRPr lang="en-SG" sz="3600" dirty="0">
              <a:latin typeface="Calibri" panose="020F0502020204030204" pitchFamily="34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137" y="2756570"/>
            <a:ext cx="2474387" cy="330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9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5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1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10" grpId="0" animBg="1"/>
      <p:bldP spid="14" grpId="0"/>
      <p:bldP spid="16" grpId="0"/>
      <p:bldP spid="19" grpId="0"/>
      <p:bldP spid="21" grpId="0"/>
      <p:bldP spid="22" grpId="0"/>
      <p:bldP spid="25" grpId="0"/>
      <p:bldP spid="28" grpId="0"/>
      <p:bldP spid="30" grpId="0"/>
      <p:bldP spid="32" grpId="0"/>
      <p:bldP spid="33" grpId="0"/>
      <p:bldP spid="34" grpId="0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4"/>
          <p:cNvSpPr txBox="1">
            <a:spLocks noGrp="1"/>
          </p:cNvSpPr>
          <p:nvPr>
            <p:ph type="title"/>
          </p:nvPr>
        </p:nvSpPr>
        <p:spPr>
          <a:xfrm>
            <a:off x="2374491" y="274638"/>
            <a:ext cx="4395019" cy="698756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 Index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9" name="Google Shape;119;p14"/>
          <p:cNvGraphicFramePr/>
          <p:nvPr>
            <p:extLst>
              <p:ext uri="{D42A27DB-BD31-4B8C-83A1-F6EECF244321}">
                <p14:modId xmlns:p14="http://schemas.microsoft.com/office/powerpoint/2010/main" val="3394246836"/>
              </p:ext>
            </p:extLst>
          </p:nvPr>
        </p:nvGraphicFramePr>
        <p:xfrm>
          <a:off x="1176693" y="2297120"/>
          <a:ext cx="6790614" cy="16014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2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5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1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232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 dirty="0"/>
                        <a:t>Slide#</a:t>
                      </a:r>
                      <a:endParaRPr sz="2000" u="none" strike="noStrike" cap="none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 dirty="0"/>
                        <a:t>Thumbnail</a:t>
                      </a:r>
                      <a:endParaRPr sz="2000" u="none" strike="noStrike" cap="none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 dirty="0"/>
                        <a:t>Source and Attribution</a:t>
                      </a:r>
                      <a:endParaRPr sz="2000" u="none" strike="noStrike" cap="none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12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3404</TotalTime>
  <Words>910</Words>
  <Application>Microsoft Office PowerPoint</Application>
  <PresentationFormat>On-screen Show (4:3)</PresentationFormat>
  <Paragraphs>93</Paragraphs>
  <Slides>8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What is Factorisation?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MM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Equations: Difference between a variable and a constant</dc:title>
  <dc:creator>Shankar</dc:creator>
  <cp:lastModifiedBy>Sneha Prabhu</cp:lastModifiedBy>
  <cp:revision>106</cp:revision>
  <dcterms:modified xsi:type="dcterms:W3CDTF">2021-03-02T09:39:14Z</dcterms:modified>
</cp:coreProperties>
</file>