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50"/>
    <a:srgbClr val="0035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89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398F4-68C7-45DD-917F-850F0F97DF8C}" type="datetimeFigureOut">
              <a:rPr lang="en-IN" smtClean="0"/>
              <a:pPr/>
              <a:t>19-02-2021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D701E-2B11-4C64-8620-9E97557E8B0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372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N/A</a:t>
            </a: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23244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single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required.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–single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required.</a:t>
            </a: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–single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required.</a:t>
            </a: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12</a:t>
            </a:fld>
            <a:endParaRPr lang="en-I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</a:t>
            </a:r>
            <a:r>
              <a:rPr lang="en-US" sz="1200" b="1" i="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Teacher</a:t>
            </a:r>
            <a:r>
              <a:rPr lang="en-US" sz="12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single</a:t>
            </a:r>
            <a:r>
              <a:rPr lang="en-US" sz="12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required.</a:t>
            </a: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13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Only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click at the starting of slide.</a:t>
            </a: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4767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1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for example box to appear and second click for answer.</a:t>
            </a: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4767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Only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 click at the starting of slide for answer.</a:t>
            </a: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4767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click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each step.</a:t>
            </a: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clicks</a:t>
            </a: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single click required.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single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required.</a:t>
            </a: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single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required.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Asset Title (Size 54)</a:t>
            </a:r>
            <a:endParaRPr lang="en-IN" dirty="0"/>
          </a:p>
        </p:txBody>
      </p:sp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0" y="0"/>
            <a:ext cx="873125" cy="852488"/>
            <a:chOff x="0" y="0"/>
            <a:chExt cx="872351" cy="852108"/>
          </a:xfrm>
        </p:grpSpPr>
        <p:sp>
          <p:nvSpPr>
            <p:cNvPr id="8" name="Round Diagonal Corner Rectangle 7"/>
            <p:cNvSpPr/>
            <p:nvPr/>
          </p:nvSpPr>
          <p:spPr>
            <a:xfrm>
              <a:off x="71855" y="79223"/>
              <a:ext cx="228600" cy="228600"/>
            </a:xfrm>
            <a:prstGeom prst="round2DiagRect">
              <a:avLst/>
            </a:prstGeom>
            <a:solidFill>
              <a:srgbClr val="00B0F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9" name="Round Diagonal Corner Rectangle 8"/>
            <p:cNvSpPr/>
            <p:nvPr/>
          </p:nvSpPr>
          <p:spPr>
            <a:xfrm>
              <a:off x="376655" y="79223"/>
              <a:ext cx="228600" cy="228600"/>
            </a:xfrm>
            <a:prstGeom prst="round2DiagRect">
              <a:avLst/>
            </a:prstGeom>
            <a:solidFill>
              <a:srgbClr val="FB3B69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10" name="Round Diagonal Corner Rectangle 9"/>
            <p:cNvSpPr/>
            <p:nvPr/>
          </p:nvSpPr>
          <p:spPr>
            <a:xfrm>
              <a:off x="65362" y="392172"/>
              <a:ext cx="228600" cy="228600"/>
            </a:xfrm>
            <a:prstGeom prst="round2Diag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E</a:t>
              </a:r>
            </a:p>
          </p:txBody>
        </p:sp>
        <p:sp>
          <p:nvSpPr>
            <p:cNvPr id="11" name="Round Diagonal Corner Rectangle 10"/>
            <p:cNvSpPr/>
            <p:nvPr/>
          </p:nvSpPr>
          <p:spPr>
            <a:xfrm>
              <a:off x="370162" y="392172"/>
              <a:ext cx="228600" cy="228600"/>
            </a:xfrm>
            <a:prstGeom prst="round2DiagRect">
              <a:avLst/>
            </a:prstGeom>
            <a:solidFill>
              <a:srgbClr val="0080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P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82020" y="0"/>
              <a:ext cx="0" cy="814025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651981"/>
              <a:ext cx="828291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48636" y="218977"/>
              <a:ext cx="0" cy="633131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6227" y="712914"/>
              <a:ext cx="676124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 userDrawn="1"/>
        </p:nvSpPr>
        <p:spPr>
          <a:xfrm>
            <a:off x="5726764" y="6509319"/>
            <a:ext cx="3350443" cy="412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8482B"/>
                </a:solidFill>
              </a:rPr>
              <a:t>Integral Education</a:t>
            </a:r>
            <a:r>
              <a:rPr lang="en-US" sz="1400" dirty="0">
                <a:solidFill>
                  <a:srgbClr val="08482B"/>
                </a:solidFill>
              </a:rPr>
              <a:t> </a:t>
            </a:r>
            <a:r>
              <a:rPr lang="en-US" sz="1400" b="1" dirty="0">
                <a:solidFill>
                  <a:srgbClr val="002060"/>
                </a:solidFill>
              </a:rPr>
              <a:t>FOR  </a:t>
            </a:r>
            <a:r>
              <a:rPr lang="en-US" sz="1400" b="1" dirty="0">
                <a:solidFill>
                  <a:srgbClr val="C00000"/>
                </a:solidFill>
              </a:rPr>
              <a:t>ALL, </a:t>
            </a:r>
            <a:r>
              <a:rPr lang="en-US" sz="1400" b="1" dirty="0">
                <a:solidFill>
                  <a:srgbClr val="002060"/>
                </a:solidFill>
              </a:rPr>
              <a:t>BY</a:t>
            </a:r>
            <a:r>
              <a:rPr lang="en-US" sz="1400" b="1" dirty="0">
                <a:solidFill>
                  <a:srgbClr val="C00000"/>
                </a:solidFill>
              </a:rPr>
              <a:t> ALL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807" y="55434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26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Slide Title (Size 36)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>
              <a:defRPr/>
            </a:lvl2pPr>
            <a:lvl3pPr>
              <a:defRPr/>
            </a:lvl3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Sub Title (Size 32) Second level (Size 28) Third level (Size 24)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  <a:p>
            <a:pPr lvl="1"/>
            <a:r>
              <a:rPr lang="en-US" dirty="0"/>
              <a:t>Second level (Size 28)</a:t>
            </a:r>
          </a:p>
          <a:p>
            <a:pPr lvl="2"/>
            <a:r>
              <a:rPr lang="en-US" dirty="0"/>
              <a:t>Third level (Size 24)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31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risathyasaividyavahini.org/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090" y="52321"/>
            <a:ext cx="967390" cy="938279"/>
          </a:xfrm>
          <a:prstGeom prst="rect">
            <a:avLst/>
          </a:prstGeom>
        </p:spPr>
      </p:pic>
      <p:sp>
        <p:nvSpPr>
          <p:cNvPr id="3" name="Rectangle 2">
            <a:hlinkClick r:id="rId5"/>
          </p:cNvPr>
          <p:cNvSpPr/>
          <p:nvPr userDrawn="1"/>
        </p:nvSpPr>
        <p:spPr>
          <a:xfrm>
            <a:off x="-304800" y="6488113"/>
            <a:ext cx="2762250" cy="377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©www.srisathyasaividyavahini.org</a:t>
            </a:r>
          </a:p>
        </p:txBody>
      </p:sp>
    </p:spTree>
    <p:extLst>
      <p:ext uri="{BB962C8B-B14F-4D97-AF65-F5344CB8AC3E}">
        <p14:creationId xmlns:p14="http://schemas.microsoft.com/office/powerpoint/2010/main" val="335197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1" y="2133600"/>
            <a:ext cx="7010400" cy="1754326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14300" prst="artDeco"/>
          </a:sp3d>
        </p:spPr>
        <p:txBody>
          <a:bodyPr wrap="square" rtlCol="0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solidFill>
                  <a:schemeClr val="accent2">
                    <a:lumMod val="50000"/>
                  </a:schemeClr>
                </a:solidFill>
              </a:rPr>
              <a:t>Division of </a:t>
            </a:r>
          </a:p>
          <a:p>
            <a:pPr algn="ctr"/>
            <a:r>
              <a:rPr lang="en-US" sz="5400" b="1" dirty="0">
                <a:ln w="11430"/>
                <a:solidFill>
                  <a:schemeClr val="accent2">
                    <a:lumMod val="50000"/>
                  </a:schemeClr>
                </a:solidFill>
              </a:rPr>
              <a:t>Algebraic expressions</a:t>
            </a:r>
            <a:endParaRPr lang="en-IN" sz="5400" b="1" dirty="0">
              <a:ln w="11430"/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731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34099" y="1600200"/>
            <a:ext cx="2268185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Second method:</a:t>
            </a:r>
            <a:endParaRPr lang="en-IN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82748" y="2393324"/>
            <a:ext cx="72390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255713" indent="-1255713"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Step 1: </a:t>
            </a:r>
            <a:r>
              <a:rPr lang="en-US" sz="2400" dirty="0"/>
              <a:t>The Dividend and the divisor should be arranged in decreasing order of the degrees of their variables.</a:t>
            </a:r>
            <a:endParaRPr lang="en-IN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4057471"/>
            <a:ext cx="7239000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14400" indent="-914400" algn="just"/>
            <a:r>
              <a:rPr lang="en-US" sz="2400" b="1" dirty="0"/>
              <a:t>Step 2: </a:t>
            </a:r>
            <a:r>
              <a:rPr lang="en-US" sz="2400" dirty="0"/>
              <a:t>Divide the first term of the dividend by the first term of the divisor to get the first term of the quotient.</a:t>
            </a:r>
            <a:endParaRPr lang="en-IN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257B0A-F7F0-486C-AC9D-02C495C93E82}"/>
              </a:ext>
            </a:extLst>
          </p:cNvPr>
          <p:cNvSpPr txBox="1"/>
          <p:nvPr/>
        </p:nvSpPr>
        <p:spPr>
          <a:xfrm>
            <a:off x="1989636" y="80196"/>
            <a:ext cx="5164729" cy="120032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2E50"/>
                </a:solidFill>
              </a:rPr>
              <a:t>Division of Polynomial by polynomial</a:t>
            </a:r>
            <a:endParaRPr lang="en-IN" sz="3600" dirty="0">
              <a:solidFill>
                <a:srgbClr val="002E5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496B17-7C72-4CFC-86FE-31DF86D301EB}"/>
              </a:ext>
            </a:extLst>
          </p:cNvPr>
          <p:cNvSpPr txBox="1"/>
          <p:nvPr/>
        </p:nvSpPr>
        <p:spPr>
          <a:xfrm>
            <a:off x="2142036" y="232596"/>
            <a:ext cx="5164729" cy="120032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2E50"/>
                </a:solidFill>
              </a:rPr>
              <a:t>Division of Polynomial by polynomial</a:t>
            </a:r>
            <a:endParaRPr lang="en-IN" sz="3600" dirty="0">
              <a:solidFill>
                <a:srgbClr val="002E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14400" y="1752600"/>
            <a:ext cx="7315200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146175" indent="-1092200" algn="just"/>
            <a:r>
              <a:rPr lang="en-US" sz="2400" b="1" dirty="0"/>
              <a:t>Step 3: </a:t>
            </a:r>
            <a:r>
              <a:rPr lang="en-US" sz="2400" dirty="0"/>
              <a:t>Multiply the divisor by the first term of the quotient and subtract the product from the dividend.  The remainder obtained becomes the next dividend.</a:t>
            </a:r>
            <a:endParaRPr lang="en-IN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936008" y="4038600"/>
            <a:ext cx="7239000" cy="172354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Step 4: </a:t>
            </a:r>
            <a:r>
              <a:rPr lang="en-US" sz="2400" dirty="0"/>
              <a:t>Repeat steps 2 and 3 with the new dividend.</a:t>
            </a:r>
            <a:endParaRPr lang="en-IN" sz="2400" dirty="0"/>
          </a:p>
          <a:p>
            <a:pPr marL="91440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 steps are repeated till we get a zero or the dividend cannot be further divided and we get a remainder.</a:t>
            </a:r>
            <a:endParaRPr lang="en-IN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64F066-455F-491A-9183-A2854ED5251B}"/>
              </a:ext>
            </a:extLst>
          </p:cNvPr>
          <p:cNvSpPr txBox="1"/>
          <p:nvPr/>
        </p:nvSpPr>
        <p:spPr>
          <a:xfrm>
            <a:off x="1989636" y="52061"/>
            <a:ext cx="5164729" cy="120032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2E50"/>
                </a:solidFill>
              </a:rPr>
              <a:t>Division of Polynomial by polynomial</a:t>
            </a:r>
            <a:endParaRPr lang="en-IN" sz="3600" dirty="0">
              <a:solidFill>
                <a:srgbClr val="002E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9542" y="1452438"/>
            <a:ext cx="1835182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For example:</a:t>
            </a:r>
            <a:endParaRPr lang="en-IN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01511" y="1512752"/>
            <a:ext cx="4188967" cy="52322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1.  Divide (</a:t>
            </a:r>
            <a:r>
              <a:rPr lang="en-US" sz="2800" b="1" dirty="0">
                <a:solidFill>
                  <a:schemeClr val="tx1"/>
                </a:solidFill>
                <a:latin typeface="Monotype Corsiva" pitchFamily="66" charset="0"/>
              </a:rPr>
              <a:t>x </a:t>
            </a:r>
            <a:r>
              <a:rPr lang="en-US" sz="2400" b="1" dirty="0">
                <a:solidFill>
                  <a:schemeClr val="tx1"/>
                </a:solidFill>
              </a:rPr>
              <a:t>² + 8</a:t>
            </a:r>
            <a:r>
              <a:rPr lang="en-US" sz="2800" b="1" dirty="0">
                <a:solidFill>
                  <a:schemeClr val="tx1"/>
                </a:solidFill>
                <a:latin typeface="Monotype Corsiva" pitchFamily="66" charset="0"/>
              </a:rPr>
              <a:t>x</a:t>
            </a:r>
            <a:r>
              <a:rPr lang="en-US" sz="2400" b="1" dirty="0">
                <a:solidFill>
                  <a:schemeClr val="tx1"/>
                </a:solidFill>
              </a:rPr>
              <a:t> + 16)÷ (</a:t>
            </a:r>
            <a:r>
              <a:rPr lang="en-US" sz="2800" b="1" dirty="0">
                <a:solidFill>
                  <a:schemeClr val="tx1"/>
                </a:solidFill>
                <a:latin typeface="Monotype Corsiva" pitchFamily="66" charset="0"/>
              </a:rPr>
              <a:t>x </a:t>
            </a:r>
            <a:r>
              <a:rPr lang="en-US" sz="2400" b="1" dirty="0">
                <a:solidFill>
                  <a:schemeClr val="tx1"/>
                </a:solidFill>
              </a:rPr>
              <a:t>+ 4</a:t>
            </a:r>
            <a:r>
              <a:rPr lang="en-US" sz="2400" b="1" dirty="0"/>
              <a:t>)</a:t>
            </a:r>
            <a:endParaRPr lang="en-IN" sz="24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429000" y="3200400"/>
            <a:ext cx="0" cy="2895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819400" y="3200400"/>
            <a:ext cx="3352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48336" y="3222008"/>
            <a:ext cx="1906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(</a:t>
            </a:r>
            <a:r>
              <a:rPr lang="en-US" sz="2800" b="1" dirty="0">
                <a:latin typeface="Monotype Corsiva" pitchFamily="66" charset="0"/>
              </a:rPr>
              <a:t>x </a:t>
            </a:r>
            <a:r>
              <a:rPr lang="en-US" sz="2400" dirty="0"/>
              <a:t>² + 8</a:t>
            </a:r>
            <a:r>
              <a:rPr lang="en-US" sz="2800" b="1" dirty="0">
                <a:latin typeface="Monotype Corsiva" pitchFamily="66" charset="0"/>
              </a:rPr>
              <a:t>x</a:t>
            </a:r>
            <a:r>
              <a:rPr lang="en-US" sz="2400" dirty="0"/>
              <a:t> + 16)</a:t>
            </a:r>
            <a:endParaRPr lang="en-IN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676936" y="3689388"/>
            <a:ext cx="13805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</a:t>
            </a:r>
            <a:r>
              <a:rPr lang="en-US" sz="2800" b="1" dirty="0">
                <a:latin typeface="Monotype Corsiva" pitchFamily="66" charset="0"/>
              </a:rPr>
              <a:t>x </a:t>
            </a:r>
            <a:r>
              <a:rPr lang="en-US" sz="2400" dirty="0"/>
              <a:t>² + 4</a:t>
            </a:r>
            <a:r>
              <a:rPr lang="en-US" sz="2800" b="1" dirty="0">
                <a:latin typeface="Monotype Corsiva" pitchFamily="66" charset="0"/>
              </a:rPr>
              <a:t>x </a:t>
            </a:r>
            <a:r>
              <a:rPr lang="en-US" sz="2400" dirty="0"/>
              <a:t>)</a:t>
            </a:r>
            <a:endParaRPr lang="en-IN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638264" y="2707944"/>
            <a:ext cx="978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</a:t>
            </a:r>
            <a:r>
              <a:rPr lang="en-US" sz="2800" b="1" dirty="0">
                <a:latin typeface="Monotype Corsiva" pitchFamily="66" charset="0"/>
              </a:rPr>
              <a:t>x </a:t>
            </a:r>
            <a:r>
              <a:rPr lang="en-US" sz="2400" dirty="0"/>
              <a:t>+ 4)</a:t>
            </a:r>
            <a:endParaRPr lang="en-IN" sz="24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3429000" y="4267200"/>
            <a:ext cx="2743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44767" y="4343400"/>
            <a:ext cx="1540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 + 4</a:t>
            </a:r>
            <a:r>
              <a:rPr lang="en-US" sz="2800" b="1" dirty="0">
                <a:latin typeface="Monotype Corsiva" pitchFamily="66" charset="0"/>
              </a:rPr>
              <a:t>x</a:t>
            </a:r>
            <a:r>
              <a:rPr lang="en-US" sz="2400" dirty="0"/>
              <a:t> + 16</a:t>
            </a:r>
            <a:endParaRPr lang="en-IN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495800" y="4800600"/>
            <a:ext cx="10935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  <a:r>
              <a:rPr lang="en-US" sz="2800" b="1" dirty="0">
                <a:latin typeface="Monotype Corsiva" pitchFamily="66" charset="0"/>
              </a:rPr>
              <a:t>x</a:t>
            </a:r>
            <a:r>
              <a:rPr lang="en-US" sz="2400" dirty="0"/>
              <a:t> + 16</a:t>
            </a:r>
            <a:endParaRPr lang="en-IN" sz="24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429000" y="5334000"/>
            <a:ext cx="2743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572000" y="54864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0</a:t>
            </a:r>
            <a:endParaRPr lang="en-IN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514600" y="3286780"/>
            <a:ext cx="978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</a:t>
            </a:r>
            <a:r>
              <a:rPr lang="en-US" sz="2800" b="1" dirty="0">
                <a:latin typeface="Monotype Corsiva" pitchFamily="66" charset="0"/>
              </a:rPr>
              <a:t>x </a:t>
            </a:r>
            <a:r>
              <a:rPr lang="en-US" sz="2400" dirty="0"/>
              <a:t>+ 4)</a:t>
            </a:r>
            <a:endParaRPr lang="en-IN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754B77-A77D-4BFE-BF32-54101A377FA5}"/>
              </a:ext>
            </a:extLst>
          </p:cNvPr>
          <p:cNvSpPr txBox="1"/>
          <p:nvPr/>
        </p:nvSpPr>
        <p:spPr>
          <a:xfrm>
            <a:off x="1989636" y="52061"/>
            <a:ext cx="5164729" cy="120032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2E50"/>
                </a:solidFill>
              </a:rPr>
              <a:t>Division of Polynomial by polynomial</a:t>
            </a:r>
            <a:endParaRPr lang="en-IN" sz="3600" dirty="0">
              <a:solidFill>
                <a:srgbClr val="002E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3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15" grpId="0"/>
      <p:bldP spid="17" grpId="0"/>
      <p:bldP spid="22" grpId="0"/>
      <p:bldP spid="23" grpId="0"/>
      <p:bldP spid="26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31556" y="1490955"/>
            <a:ext cx="6280887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>
                <a:latin typeface="+mj-lt"/>
              </a:rPr>
              <a:t>2.  Divide (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6a⁴</a:t>
            </a:r>
            <a:r>
              <a:rPr lang="en-US" sz="2400" b="1" dirty="0">
                <a:latin typeface="+mj-lt"/>
              </a:rPr>
              <a:t> + 7a² + 15a³ + 13a + 56) ÷ (</a:t>
            </a:r>
            <a:r>
              <a:rPr lang="en-US" sz="2400" b="1" dirty="0">
                <a:solidFill>
                  <a:schemeClr val="bg1"/>
                </a:solidFill>
                <a:latin typeface="+mj-lt"/>
              </a:rPr>
              <a:t>2a </a:t>
            </a:r>
            <a:r>
              <a:rPr lang="en-US" sz="2400" b="1" dirty="0">
                <a:latin typeface="+mj-lt"/>
              </a:rPr>
              <a:t>+ 3) </a:t>
            </a:r>
            <a:endParaRPr lang="en-IN" sz="2400" b="1" dirty="0">
              <a:latin typeface="+mj-l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952464" y="2576651"/>
            <a:ext cx="0" cy="43081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71800" y="2598259"/>
            <a:ext cx="3502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6a⁴ + 15a³ + 7a² + 13a + 56</a:t>
            </a:r>
            <a:endParaRPr lang="en-IN" sz="24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52464" y="3065639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6a⁴ + 9a³</a:t>
            </a:r>
            <a:endParaRPr lang="en-IN" sz="24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61728" y="2084195"/>
            <a:ext cx="21162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3a³ + 3a² - a + 8</a:t>
            </a:r>
            <a:endParaRPr lang="en-IN" sz="24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28664" y="3567251"/>
            <a:ext cx="1289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6a³ + 7a²</a:t>
            </a:r>
            <a:endParaRPr lang="en-IN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038204" y="4024451"/>
            <a:ext cx="1289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6a³ + 9a²</a:t>
            </a:r>
            <a:endParaRPr lang="en-IN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1885664" y="2652851"/>
            <a:ext cx="934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2a + 3</a:t>
            </a:r>
            <a:endParaRPr lang="en-IN" sz="2400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38264" y="4557851"/>
            <a:ext cx="1436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-2a² + 13a</a:t>
            </a:r>
            <a:endParaRPr lang="en-IN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3651912" y="5010586"/>
            <a:ext cx="1290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-2a² - 3a</a:t>
            </a:r>
            <a:endParaRPr lang="en-IN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3665560" y="5401739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16a + 56</a:t>
            </a:r>
            <a:endParaRPr lang="en-IN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3733800" y="5854474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16a + 24</a:t>
            </a:r>
            <a:endParaRPr lang="en-IN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4476464" y="631613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32</a:t>
            </a:r>
            <a:endParaRPr lang="en-IN" sz="2400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2952464" y="2568691"/>
            <a:ext cx="358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952464" y="3531995"/>
            <a:ext cx="358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952464" y="4522595"/>
            <a:ext cx="358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952464" y="5436995"/>
            <a:ext cx="358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952464" y="6351395"/>
            <a:ext cx="358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E1FE5DE-98B1-4CDC-AB75-43D2E01BEEED}"/>
              </a:ext>
            </a:extLst>
          </p:cNvPr>
          <p:cNvSpPr txBox="1"/>
          <p:nvPr/>
        </p:nvSpPr>
        <p:spPr>
          <a:xfrm>
            <a:off x="1989636" y="52061"/>
            <a:ext cx="5164729" cy="120032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2E50"/>
                </a:solidFill>
              </a:rPr>
              <a:t>Division of </a:t>
            </a:r>
            <a:r>
              <a:rPr lang="en-US" sz="3600">
                <a:solidFill>
                  <a:srgbClr val="002E50"/>
                </a:solidFill>
              </a:rPr>
              <a:t>Polynomial by polynomial</a:t>
            </a:r>
            <a:endParaRPr lang="en-IN" sz="3600" dirty="0">
              <a:solidFill>
                <a:srgbClr val="002E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6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3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22" grpId="0"/>
      <p:bldP spid="23" grpId="0"/>
      <p:bldP spid="27" grpId="0"/>
      <p:bldP spid="26" grpId="0"/>
      <p:bldP spid="28" grpId="0"/>
      <p:bldP spid="33" grpId="0"/>
      <p:bldP spid="34" grpId="0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47D101F-35D1-4F2F-A289-9F2EC85C0972}"/>
              </a:ext>
            </a:extLst>
          </p:cNvPr>
          <p:cNvSpPr txBox="1"/>
          <p:nvPr/>
        </p:nvSpPr>
        <p:spPr>
          <a:xfrm>
            <a:off x="2971800" y="3048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MM Index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F96916AA-7164-446A-93C5-022CA405D8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300432"/>
              </p:ext>
            </p:extLst>
          </p:nvPr>
        </p:nvGraphicFramePr>
        <p:xfrm>
          <a:off x="1524000" y="1397000"/>
          <a:ext cx="6324600" cy="294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174898651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4131981614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4281977572"/>
                    </a:ext>
                  </a:extLst>
                </a:gridCol>
              </a:tblGrid>
              <a:tr h="589280">
                <a:tc>
                  <a:txBody>
                    <a:bodyPr/>
                    <a:lstStyle/>
                    <a:p>
                      <a:r>
                        <a:rPr lang="en-GB" sz="2000" b="1" dirty="0"/>
                        <a:t>SLIDE 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Thumb Nail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Source and Attributions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195715"/>
                  </a:ext>
                </a:extLst>
              </a:tr>
              <a:tr h="5892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75074"/>
                  </a:ext>
                </a:extLst>
              </a:tr>
              <a:tr h="5892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822769"/>
                  </a:ext>
                </a:extLst>
              </a:tr>
              <a:tr h="5892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91352"/>
                  </a:ext>
                </a:extLst>
              </a:tr>
              <a:tr h="58928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330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846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0733" y="69697"/>
            <a:ext cx="6551326" cy="64633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2E50"/>
                </a:solidFill>
              </a:rPr>
              <a:t>Division of Algebraic expressions</a:t>
            </a:r>
            <a:endParaRPr lang="en-IN" sz="3600" dirty="0">
              <a:solidFill>
                <a:srgbClr val="002E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8226" y="857375"/>
            <a:ext cx="659634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/>
              <a:t>Division is the inverse operation of multiplication.</a:t>
            </a:r>
            <a:endParaRPr lang="en-IN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03957" y="1517844"/>
            <a:ext cx="6620609" cy="461665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Thus, 7 × 8 = 56 gives 56 ÷ 8 = 7 or 56 ÷ 7 = 8</a:t>
            </a:r>
            <a:endParaRPr lang="en-IN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386424" y="2266766"/>
            <a:ext cx="1835182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For example:</a:t>
            </a:r>
            <a:endParaRPr lang="en-IN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40029" y="2806749"/>
            <a:ext cx="3863943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1.  We have  2</a:t>
            </a:r>
            <a:r>
              <a:rPr lang="en-US" sz="2800" b="1" i="1" dirty="0">
                <a:latin typeface="Monotype Corsiva" pitchFamily="66" charset="0"/>
              </a:rPr>
              <a:t>x</a:t>
            </a:r>
            <a:r>
              <a:rPr lang="en-US" sz="2400" dirty="0"/>
              <a:t> × 3</a:t>
            </a:r>
            <a:r>
              <a:rPr lang="en-US" sz="2800" b="1" i="1" dirty="0">
                <a:latin typeface="Monotype Corsiva" pitchFamily="66" charset="0"/>
              </a:rPr>
              <a:t>x </a:t>
            </a:r>
            <a:r>
              <a:rPr lang="en-US" sz="2400" baseline="30000" dirty="0"/>
              <a:t>2</a:t>
            </a:r>
            <a:r>
              <a:rPr lang="en-US" sz="2400" dirty="0"/>
              <a:t> = 6</a:t>
            </a:r>
            <a:r>
              <a:rPr lang="en-US" sz="2800" b="1" i="1" dirty="0">
                <a:latin typeface="Monotype Corsiva" pitchFamily="66" charset="0"/>
              </a:rPr>
              <a:t>x </a:t>
            </a:r>
            <a:r>
              <a:rPr lang="en-US" sz="2400" baseline="30000" dirty="0"/>
              <a:t>3</a:t>
            </a:r>
            <a:endParaRPr lang="en-IN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     Therefore, 6</a:t>
            </a:r>
            <a:r>
              <a:rPr lang="en-US" sz="2800" b="1" i="1" dirty="0">
                <a:latin typeface="Monotype Corsiva" pitchFamily="66" charset="0"/>
              </a:rPr>
              <a:t>x </a:t>
            </a:r>
            <a:r>
              <a:rPr lang="en-US" sz="2400" baseline="30000" dirty="0"/>
              <a:t>3 </a:t>
            </a:r>
            <a:r>
              <a:rPr lang="en-US" sz="2400" dirty="0"/>
              <a:t>÷ 2</a:t>
            </a:r>
            <a:r>
              <a:rPr lang="en-US" sz="2800" b="1" i="1" dirty="0">
                <a:latin typeface="Monotype Corsiva" pitchFamily="66" charset="0"/>
              </a:rPr>
              <a:t>x</a:t>
            </a:r>
            <a:r>
              <a:rPr lang="en-US" sz="2400" dirty="0"/>
              <a:t> = 3</a:t>
            </a:r>
            <a:r>
              <a:rPr lang="en-US" sz="2800" b="1" i="1" dirty="0">
                <a:latin typeface="Monotype Corsiva" pitchFamily="66" charset="0"/>
              </a:rPr>
              <a:t>x </a:t>
            </a:r>
            <a:r>
              <a:rPr lang="en-US" sz="2400" baseline="30000" dirty="0"/>
              <a:t>2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aseline="30000" dirty="0"/>
              <a:t>         </a:t>
            </a:r>
            <a:r>
              <a:rPr lang="en-US" sz="2400" dirty="0"/>
              <a:t>and also, 6</a:t>
            </a:r>
            <a:r>
              <a:rPr lang="en-US" sz="2800" b="1" i="1" dirty="0">
                <a:latin typeface="Monotype Corsiva" pitchFamily="66" charset="0"/>
              </a:rPr>
              <a:t>x </a:t>
            </a:r>
            <a:r>
              <a:rPr lang="en-US" sz="2400" baseline="30000" dirty="0"/>
              <a:t>3 </a:t>
            </a:r>
            <a:r>
              <a:rPr lang="en-US" sz="2400" dirty="0"/>
              <a:t>÷ 3</a:t>
            </a:r>
            <a:r>
              <a:rPr lang="en-US" sz="2800" b="1" i="1" dirty="0">
                <a:latin typeface="Monotype Corsiva" pitchFamily="66" charset="0"/>
              </a:rPr>
              <a:t>x </a:t>
            </a:r>
            <a:r>
              <a:rPr lang="en-US" sz="2400" baseline="30000" dirty="0"/>
              <a:t>2</a:t>
            </a:r>
            <a:r>
              <a:rPr lang="en-US" sz="2400" dirty="0"/>
              <a:t> =2</a:t>
            </a:r>
            <a:r>
              <a:rPr lang="en-US" sz="2800" b="1" i="1" dirty="0">
                <a:latin typeface="Monotype Corsiva" pitchFamily="66" charset="0"/>
              </a:rPr>
              <a:t>x</a:t>
            </a:r>
            <a:endParaRPr lang="en-IN" sz="2800" b="1" i="1" dirty="0">
              <a:latin typeface="Monotype Corsiva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10721" y="4844577"/>
            <a:ext cx="4965527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2.   5</a:t>
            </a:r>
            <a:r>
              <a:rPr lang="en-US" sz="2800" b="1" i="1" dirty="0">
                <a:latin typeface="Monotype Corsiva" pitchFamily="66" charset="0"/>
              </a:rPr>
              <a:t>x</a:t>
            </a:r>
            <a:r>
              <a:rPr lang="en-US" sz="2400" dirty="0"/>
              <a:t> (</a:t>
            </a:r>
            <a:r>
              <a:rPr lang="en-US" sz="2800" b="1" i="1" dirty="0">
                <a:latin typeface="Monotype Corsiva" pitchFamily="66" charset="0"/>
              </a:rPr>
              <a:t>x </a:t>
            </a:r>
            <a:r>
              <a:rPr lang="en-US" sz="2400" dirty="0"/>
              <a:t>+ 4) = 5</a:t>
            </a:r>
            <a:r>
              <a:rPr lang="en-US" sz="2800" b="1" i="1" dirty="0">
                <a:latin typeface="Monotype Corsiva" pitchFamily="66" charset="0"/>
              </a:rPr>
              <a:t>x </a:t>
            </a:r>
            <a:r>
              <a:rPr lang="en-US" sz="2400" baseline="30000" dirty="0"/>
              <a:t>2</a:t>
            </a:r>
            <a:r>
              <a:rPr lang="en-US" sz="2400" dirty="0"/>
              <a:t> + 20</a:t>
            </a:r>
            <a:r>
              <a:rPr lang="en-US" sz="2800" b="1" i="1" dirty="0">
                <a:latin typeface="Monotype Corsiva" pitchFamily="66" charset="0"/>
              </a:rPr>
              <a:t>x</a:t>
            </a:r>
            <a:endParaRPr lang="en-IN" sz="2800" b="1" i="1" dirty="0">
              <a:latin typeface="Monotype Corsiva" pitchFamily="66" charset="0"/>
            </a:endParaRPr>
          </a:p>
          <a:p>
            <a:pPr marL="395288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Therefore, (5</a:t>
            </a:r>
            <a:r>
              <a:rPr lang="en-US" sz="2800" b="1" i="1" dirty="0">
                <a:latin typeface="Monotype Corsiva" pitchFamily="66" charset="0"/>
              </a:rPr>
              <a:t>x </a:t>
            </a:r>
            <a:r>
              <a:rPr lang="en-US" sz="2400" baseline="30000" dirty="0"/>
              <a:t>2</a:t>
            </a:r>
            <a:r>
              <a:rPr lang="en-US" sz="2400" dirty="0"/>
              <a:t> + 20</a:t>
            </a:r>
            <a:r>
              <a:rPr lang="en-US" sz="2800" b="1" i="1" dirty="0">
                <a:latin typeface="Monotype Corsiva" pitchFamily="66" charset="0"/>
              </a:rPr>
              <a:t>x </a:t>
            </a:r>
            <a:r>
              <a:rPr lang="en-US" sz="2400" dirty="0"/>
              <a:t>) ÷ 5</a:t>
            </a:r>
            <a:r>
              <a:rPr lang="en-US" sz="2800" b="1" i="1" dirty="0">
                <a:latin typeface="Monotype Corsiva" pitchFamily="66" charset="0"/>
              </a:rPr>
              <a:t>x</a:t>
            </a:r>
            <a:r>
              <a:rPr lang="en-US" sz="2800" i="1" dirty="0"/>
              <a:t> </a:t>
            </a:r>
            <a:r>
              <a:rPr lang="en-US" sz="2400" dirty="0"/>
              <a:t>= </a:t>
            </a:r>
            <a:r>
              <a:rPr lang="en-US" sz="2800" b="1" i="1" dirty="0">
                <a:latin typeface="Monotype Corsiva" pitchFamily="66" charset="0"/>
              </a:rPr>
              <a:t>x</a:t>
            </a:r>
            <a:r>
              <a:rPr lang="en-US" sz="2400" dirty="0"/>
              <a:t> + 4</a:t>
            </a:r>
            <a:endParaRPr lang="en-IN" sz="2400" dirty="0"/>
          </a:p>
          <a:p>
            <a:pPr marL="395288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and also, (5</a:t>
            </a:r>
            <a:r>
              <a:rPr lang="en-US" sz="2800" b="1" i="1" dirty="0">
                <a:latin typeface="Monotype Corsiva" pitchFamily="66" charset="0"/>
              </a:rPr>
              <a:t>x </a:t>
            </a:r>
            <a:r>
              <a:rPr lang="en-US" sz="2400" baseline="30000" dirty="0"/>
              <a:t>2</a:t>
            </a:r>
            <a:r>
              <a:rPr lang="en-US" sz="2400" dirty="0"/>
              <a:t> + 20</a:t>
            </a:r>
            <a:r>
              <a:rPr lang="en-US" sz="2800" b="1" i="1" dirty="0">
                <a:latin typeface="Monotype Corsiva" pitchFamily="66" charset="0"/>
              </a:rPr>
              <a:t>x </a:t>
            </a:r>
            <a:r>
              <a:rPr lang="en-US" sz="2400" dirty="0"/>
              <a:t>) ÷ (</a:t>
            </a:r>
            <a:r>
              <a:rPr lang="en-US" sz="2800" b="1" i="1" dirty="0">
                <a:latin typeface="Monotype Corsiva" pitchFamily="66" charset="0"/>
              </a:rPr>
              <a:t>x </a:t>
            </a:r>
            <a:r>
              <a:rPr lang="en-US" sz="2400" dirty="0"/>
              <a:t>+ 4) = 5</a:t>
            </a:r>
            <a:r>
              <a:rPr lang="en-US" sz="2800" b="1" i="1" dirty="0">
                <a:latin typeface="Monotype Corsiva" pitchFamily="66" charset="0"/>
              </a:rPr>
              <a:t>x</a:t>
            </a:r>
            <a:endParaRPr lang="en-IN" sz="2800" b="1" i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4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66564" y="39703"/>
            <a:ext cx="5757401" cy="1200329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2E50"/>
                </a:solidFill>
              </a:rPr>
              <a:t>Division of a monomial by another monomial</a:t>
            </a:r>
            <a:endParaRPr lang="en-IN" sz="3600" dirty="0">
              <a:solidFill>
                <a:srgbClr val="002E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2447826"/>
            <a:ext cx="1835182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For example:</a:t>
            </a:r>
            <a:endParaRPr lang="en-IN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1432833"/>
            <a:ext cx="76200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For dividing the monomial, we need to divide the numerical   coefficients of the variables and the variables themselves.</a:t>
            </a:r>
            <a:endParaRPr lang="en-IN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844149" y="2423166"/>
            <a:ext cx="2768707" cy="523220"/>
          </a:xfrm>
          <a:prstGeom prst="rect">
            <a:avLst/>
          </a:prstGeom>
          <a:solidFill>
            <a:schemeClr val="bg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1. Consider 6</a:t>
            </a:r>
            <a:r>
              <a:rPr lang="en-US" sz="2800" b="1" i="1" dirty="0">
                <a:solidFill>
                  <a:srgbClr val="002060"/>
                </a:solidFill>
                <a:latin typeface="Monotype Corsiva" pitchFamily="66" charset="0"/>
              </a:rPr>
              <a:t>x </a:t>
            </a:r>
            <a:r>
              <a:rPr lang="en-US" sz="2400" b="1" baseline="30000" dirty="0">
                <a:solidFill>
                  <a:srgbClr val="002060"/>
                </a:solidFill>
              </a:rPr>
              <a:t>3</a:t>
            </a:r>
            <a:r>
              <a:rPr lang="en-US" sz="2400" b="1" dirty="0">
                <a:solidFill>
                  <a:srgbClr val="002060"/>
                </a:solidFill>
              </a:rPr>
              <a:t> ÷ 2</a:t>
            </a:r>
            <a:r>
              <a:rPr lang="en-US" sz="2800" b="1" i="1" dirty="0">
                <a:solidFill>
                  <a:srgbClr val="002060"/>
                </a:solidFill>
                <a:latin typeface="Monotype Corsiva" pitchFamily="66" charset="0"/>
              </a:rPr>
              <a:t>x</a:t>
            </a:r>
            <a:endParaRPr lang="en-IN" sz="2800" b="1" i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865659" y="3354035"/>
            <a:ext cx="4724400" cy="775648"/>
            <a:chOff x="1143000" y="4419600"/>
            <a:chExt cx="4724400" cy="775648"/>
          </a:xfrm>
        </p:grpSpPr>
        <p:sp>
          <p:nvSpPr>
            <p:cNvPr id="15" name="TextBox 14"/>
            <p:cNvSpPr txBox="1"/>
            <p:nvPr/>
          </p:nvSpPr>
          <p:spPr>
            <a:xfrm>
              <a:off x="1143000" y="4572000"/>
              <a:ext cx="472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77  ÷ 7 =           =               = 11</a:t>
              </a:r>
              <a:endParaRPr lang="en-IN" sz="2400" dirty="0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2399951" y="4420823"/>
              <a:ext cx="495649" cy="774425"/>
              <a:chOff x="2667000" y="4343400"/>
              <a:chExt cx="495649" cy="774425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2667000" y="4724400"/>
                <a:ext cx="4572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2667000" y="4343400"/>
                <a:ext cx="495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77</a:t>
                </a:r>
                <a:endParaRPr lang="en-IN" sz="24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729450" y="465616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7</a:t>
                </a:r>
                <a:endParaRPr lang="en-IN" sz="2400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3200400" y="4419600"/>
              <a:ext cx="922360" cy="774425"/>
              <a:chOff x="4868840" y="4495800"/>
              <a:chExt cx="922360" cy="774425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4876800" y="4876800"/>
                <a:ext cx="914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4868840" y="4495800"/>
                <a:ext cx="9220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7 x 11</a:t>
                </a:r>
                <a:endParaRPr lang="en-IN" sz="24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070042" y="4808560"/>
                <a:ext cx="3401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7</a:t>
                </a:r>
                <a:endParaRPr lang="en-IN" sz="2400" dirty="0"/>
              </a:p>
            </p:txBody>
          </p:sp>
        </p:grpSp>
      </p:grpSp>
      <p:sp>
        <p:nvSpPr>
          <p:cNvPr id="29" name="TextBox 28"/>
          <p:cNvSpPr txBox="1"/>
          <p:nvPr/>
        </p:nvSpPr>
        <p:spPr>
          <a:xfrm>
            <a:off x="1524000" y="438268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Similarly, 6</a:t>
            </a:r>
            <a:r>
              <a:rPr lang="en-US" sz="2800" b="1" i="1" dirty="0">
                <a:latin typeface="Monotype Corsiva" pitchFamily="66" charset="0"/>
              </a:rPr>
              <a:t>x </a:t>
            </a:r>
            <a:r>
              <a:rPr lang="en-US" sz="2800" i="1" dirty="0"/>
              <a:t>³</a:t>
            </a:r>
            <a:r>
              <a:rPr lang="en-US" sz="2400" dirty="0"/>
              <a:t> ÷ 2</a:t>
            </a:r>
            <a:r>
              <a:rPr lang="en-US" sz="2800" b="1" i="1" dirty="0">
                <a:latin typeface="Monotype Corsiva" pitchFamily="66" charset="0"/>
              </a:rPr>
              <a:t>x</a:t>
            </a:r>
            <a:r>
              <a:rPr lang="en-US" sz="2800" i="1" dirty="0"/>
              <a:t>  </a:t>
            </a:r>
            <a:r>
              <a:rPr lang="en-US" sz="2400" dirty="0"/>
              <a:t>=              </a:t>
            </a:r>
            <a:endParaRPr lang="en-IN" sz="24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4223989" y="4226811"/>
            <a:ext cx="771492" cy="844367"/>
            <a:chOff x="2667000" y="4339018"/>
            <a:chExt cx="493118" cy="768522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667000" y="4724400"/>
              <a:ext cx="4572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2719336" y="4339018"/>
              <a:ext cx="440782" cy="4762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6</a:t>
              </a:r>
              <a:r>
                <a:rPr lang="en-US" sz="2800" b="1" i="1" dirty="0">
                  <a:latin typeface="Monotype Corsiva" pitchFamily="66" charset="0"/>
                </a:rPr>
                <a:t>x </a:t>
              </a:r>
              <a:r>
                <a:rPr lang="en-US" sz="2800" i="1" dirty="0"/>
                <a:t>³</a:t>
              </a:r>
              <a:endParaRPr lang="en-IN" sz="2400" i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729445" y="4631318"/>
              <a:ext cx="316806" cy="4762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2</a:t>
              </a:r>
              <a:r>
                <a:rPr lang="en-US" sz="2800" b="1" i="1" dirty="0">
                  <a:latin typeface="Monotype Corsiva" pitchFamily="66" charset="0"/>
                </a:rPr>
                <a:t>x</a:t>
              </a:r>
              <a:endParaRPr lang="en-IN" sz="2800" b="1" i="1" dirty="0">
                <a:latin typeface="Monotype Corsiva" pitchFamily="66" charset="0"/>
              </a:endParaRPr>
            </a:p>
          </p:txBody>
        </p:sp>
      </p:grpSp>
      <p:cxnSp>
        <p:nvCxnSpPr>
          <p:cNvPr id="32" name="Straight Connector 31"/>
          <p:cNvCxnSpPr/>
          <p:nvPr/>
        </p:nvCxnSpPr>
        <p:spPr>
          <a:xfrm>
            <a:off x="5231066" y="4656721"/>
            <a:ext cx="2278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380259" y="4223349"/>
            <a:ext cx="21419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 x 3 x </a:t>
            </a:r>
            <a:r>
              <a:rPr lang="en-US" sz="2800" b="1" i="1" dirty="0" err="1">
                <a:latin typeface="Monotype Corsiva" pitchFamily="66" charset="0"/>
              </a:rPr>
              <a:t>x</a:t>
            </a:r>
            <a:r>
              <a:rPr lang="en-US" sz="2800" i="1" dirty="0"/>
              <a:t> </a:t>
            </a:r>
            <a:r>
              <a:rPr lang="en-US" sz="2400" dirty="0" err="1"/>
              <a:t>x</a:t>
            </a:r>
            <a:r>
              <a:rPr lang="en-US" sz="2800" i="1" dirty="0"/>
              <a:t> </a:t>
            </a:r>
            <a:r>
              <a:rPr lang="en-US" sz="2800" b="1" i="1" dirty="0" err="1">
                <a:latin typeface="Monotype Corsiva" pitchFamily="66" charset="0"/>
              </a:rPr>
              <a:t>x</a:t>
            </a:r>
            <a:r>
              <a:rPr lang="en-US" sz="2800" i="1" dirty="0"/>
              <a:t> </a:t>
            </a:r>
            <a:r>
              <a:rPr lang="en-US" sz="2400" dirty="0" err="1"/>
              <a:t>x</a:t>
            </a:r>
            <a:r>
              <a:rPr lang="en-US" sz="2800" i="1" dirty="0"/>
              <a:t> </a:t>
            </a:r>
            <a:r>
              <a:rPr lang="en-US" sz="2800" b="1" i="1" dirty="0" err="1">
                <a:latin typeface="Monotype Corsiva" pitchFamily="66" charset="0"/>
              </a:rPr>
              <a:t>x</a:t>
            </a:r>
            <a:endParaRPr lang="en-IN" sz="2800" b="1" i="1" dirty="0">
              <a:latin typeface="Monotype Corsiva" pitchFamily="66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5389154" y="4307509"/>
            <a:ext cx="3048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6221666" y="4321157"/>
            <a:ext cx="3048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804227" y="4621465"/>
            <a:ext cx="9733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 2  x  </a:t>
            </a:r>
            <a:r>
              <a:rPr lang="en-US" sz="2800" b="1" i="1" dirty="0" err="1">
                <a:latin typeface="Monotype Corsiva" pitchFamily="66" charset="0"/>
              </a:rPr>
              <a:t>x</a:t>
            </a:r>
            <a:endParaRPr lang="en-IN" sz="2800" b="1" i="1" dirty="0">
              <a:latin typeface="Monotype Corsiva" pitchFamily="66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5846354" y="4721391"/>
            <a:ext cx="3048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6418426" y="4748687"/>
            <a:ext cx="3048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099942" y="5659648"/>
            <a:ext cx="23887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= 3 x</a:t>
            </a:r>
            <a:r>
              <a:rPr lang="en-US" sz="2800" b="1" i="1" dirty="0">
                <a:latin typeface="Monotype Corsiva" pitchFamily="66" charset="0"/>
              </a:rPr>
              <a:t> </a:t>
            </a:r>
            <a:r>
              <a:rPr lang="en-US" sz="2800" b="1" i="1" dirty="0" err="1">
                <a:latin typeface="Monotype Corsiva" pitchFamily="66" charset="0"/>
              </a:rPr>
              <a:t>x</a:t>
            </a:r>
            <a:r>
              <a:rPr lang="en-US" sz="2800" b="1" i="1" dirty="0">
                <a:latin typeface="Monotype Corsiva" pitchFamily="66" charset="0"/>
              </a:rPr>
              <a:t>  </a:t>
            </a:r>
            <a:r>
              <a:rPr lang="en-US" sz="2400" dirty="0" err="1"/>
              <a:t>x</a:t>
            </a:r>
            <a:r>
              <a:rPr lang="en-US" sz="2400" dirty="0"/>
              <a:t> </a:t>
            </a:r>
            <a:r>
              <a:rPr lang="en-US" sz="2800" b="1" i="1" dirty="0" err="1">
                <a:latin typeface="Monotype Corsiva" pitchFamily="66" charset="0"/>
              </a:rPr>
              <a:t>x</a:t>
            </a:r>
            <a:r>
              <a:rPr lang="en-US" sz="2800" b="1" i="1" dirty="0">
                <a:latin typeface="Monotype Corsiva" pitchFamily="66" charset="0"/>
              </a:rPr>
              <a:t>  </a:t>
            </a:r>
            <a:r>
              <a:rPr lang="en-US" sz="2400" dirty="0"/>
              <a:t>= 3</a:t>
            </a:r>
            <a:r>
              <a:rPr lang="en-US" sz="2800" b="1" i="1" dirty="0">
                <a:latin typeface="Monotype Corsiva" pitchFamily="66" charset="0"/>
              </a:rPr>
              <a:t>x </a:t>
            </a:r>
            <a:r>
              <a:rPr lang="en-US" sz="2800" i="1" dirty="0"/>
              <a:t>²</a:t>
            </a:r>
            <a:endParaRPr lang="en-IN" sz="2400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4945040" y="439513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=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4944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3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4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33" grpId="0"/>
      <p:bldP spid="34" grpId="0"/>
      <p:bldP spid="55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687437" y="1683237"/>
            <a:ext cx="3249608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2. Consider  -20x</a:t>
            </a:r>
            <a:r>
              <a:rPr lang="en-US" sz="2400" b="1" baseline="30000" dirty="0"/>
              <a:t>4</a:t>
            </a:r>
            <a:r>
              <a:rPr lang="en-US" sz="2400" b="1" dirty="0"/>
              <a:t> ÷ 10x</a:t>
            </a:r>
            <a:r>
              <a:rPr lang="en-US" sz="2400" b="1" baseline="30000" dirty="0"/>
              <a:t>2</a:t>
            </a:r>
            <a:endParaRPr lang="en-IN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162416" y="3145654"/>
            <a:ext cx="2455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(-20</a:t>
            </a:r>
            <a:r>
              <a:rPr lang="en-US" sz="2800" b="1" i="1" dirty="0">
                <a:latin typeface="Monotype Corsiva" pitchFamily="66" charset="0"/>
              </a:rPr>
              <a:t>x </a:t>
            </a:r>
            <a:r>
              <a:rPr lang="en-US" sz="2800" i="1" dirty="0"/>
              <a:t>⁴</a:t>
            </a:r>
            <a:r>
              <a:rPr lang="en-US" sz="2400" b="1" dirty="0"/>
              <a:t>) </a:t>
            </a:r>
            <a:r>
              <a:rPr lang="en-US" sz="2400" dirty="0"/>
              <a:t>÷ 10</a:t>
            </a:r>
            <a:r>
              <a:rPr lang="en-US" sz="2800" b="1" i="1" dirty="0">
                <a:latin typeface="Monotype Corsiva" pitchFamily="66" charset="0"/>
              </a:rPr>
              <a:t>x </a:t>
            </a:r>
            <a:r>
              <a:rPr lang="en-US" sz="2800" i="1" dirty="0"/>
              <a:t>² </a:t>
            </a:r>
            <a:r>
              <a:rPr lang="en-US" sz="2400" dirty="0"/>
              <a:t>=                                                         </a:t>
            </a:r>
            <a:endParaRPr lang="en-IN" sz="24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4528529" y="3389165"/>
            <a:ext cx="341591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625036" y="2905780"/>
            <a:ext cx="3278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(-2) x 2 x 5 x </a:t>
            </a:r>
            <a:r>
              <a:rPr lang="en-US" sz="2800" b="1" i="1" dirty="0" err="1">
                <a:latin typeface="Monotype Corsiva" pitchFamily="66" charset="0"/>
              </a:rPr>
              <a:t>x</a:t>
            </a:r>
            <a:r>
              <a:rPr lang="en-US" sz="2800" b="1" i="1" dirty="0">
                <a:latin typeface="Monotype Corsiva" pitchFamily="66" charset="0"/>
              </a:rPr>
              <a:t> </a:t>
            </a:r>
            <a:r>
              <a:rPr lang="en-US" sz="2400" dirty="0" err="1"/>
              <a:t>x</a:t>
            </a:r>
            <a:r>
              <a:rPr lang="en-US" sz="2800" i="1" dirty="0"/>
              <a:t> </a:t>
            </a:r>
            <a:r>
              <a:rPr lang="en-US" sz="2800" b="1" i="1" dirty="0" err="1">
                <a:latin typeface="Monotype Corsiva" pitchFamily="66" charset="0"/>
              </a:rPr>
              <a:t>x</a:t>
            </a:r>
            <a:r>
              <a:rPr lang="en-US" sz="2800" i="1" dirty="0"/>
              <a:t> </a:t>
            </a:r>
            <a:r>
              <a:rPr lang="en-US" sz="2400" dirty="0" err="1"/>
              <a:t>x</a:t>
            </a:r>
            <a:r>
              <a:rPr lang="en-US" sz="2800" i="1" dirty="0"/>
              <a:t> </a:t>
            </a:r>
            <a:r>
              <a:rPr lang="en-US" sz="2800" b="1" i="1" dirty="0" err="1">
                <a:latin typeface="Monotype Corsiva" pitchFamily="66" charset="0"/>
              </a:rPr>
              <a:t>x</a:t>
            </a:r>
            <a:r>
              <a:rPr lang="en-US" sz="2800" i="1" dirty="0">
                <a:latin typeface="Monotype Corsiva" pitchFamily="66" charset="0"/>
              </a:rPr>
              <a:t> </a:t>
            </a:r>
            <a:r>
              <a:rPr lang="en-US" sz="2400" dirty="0" err="1"/>
              <a:t>x</a:t>
            </a:r>
            <a:r>
              <a:rPr lang="en-US" sz="2800" i="1" dirty="0"/>
              <a:t> </a:t>
            </a:r>
            <a:r>
              <a:rPr lang="en-US" sz="2800" b="1" i="1" dirty="0" err="1">
                <a:latin typeface="Monotype Corsiva" pitchFamily="66" charset="0"/>
              </a:rPr>
              <a:t>x</a:t>
            </a:r>
            <a:endParaRPr lang="en-IN" sz="2400" b="1" i="1" dirty="0">
              <a:latin typeface="Monotype Corsiva" pitchFamily="66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5310427" y="3049109"/>
            <a:ext cx="3048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6191843" y="3035461"/>
            <a:ext cx="3048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5740331" y="3049109"/>
            <a:ext cx="3048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6649043" y="3029773"/>
            <a:ext cx="3048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6496643" y="3455185"/>
            <a:ext cx="3048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5887043" y="3468833"/>
            <a:ext cx="3048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896443" y="3357377"/>
            <a:ext cx="19239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 2  x 5 x </a:t>
            </a:r>
            <a:r>
              <a:rPr lang="en-US" sz="2800" b="1" i="1" dirty="0" err="1">
                <a:latin typeface="Monotype Corsiva" pitchFamily="66" charset="0"/>
              </a:rPr>
              <a:t>x</a:t>
            </a:r>
            <a:r>
              <a:rPr lang="en-US" sz="2800" i="1" dirty="0"/>
              <a:t>  </a:t>
            </a:r>
            <a:r>
              <a:rPr lang="en-US" sz="2400" dirty="0" err="1"/>
              <a:t>x</a:t>
            </a:r>
            <a:r>
              <a:rPr lang="en-US" sz="2400" dirty="0"/>
              <a:t> </a:t>
            </a:r>
            <a:r>
              <a:rPr lang="en-US" sz="2800" i="1" dirty="0"/>
              <a:t> </a:t>
            </a:r>
            <a:r>
              <a:rPr lang="en-US" sz="2800" b="1" i="1" dirty="0" err="1">
                <a:latin typeface="Monotype Corsiva" pitchFamily="66" charset="0"/>
              </a:rPr>
              <a:t>x</a:t>
            </a:r>
            <a:endParaRPr lang="en-IN" sz="2800" b="1" i="1" dirty="0">
              <a:latin typeface="Monotype Corsiva" pitchFamily="66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4973205" y="3432227"/>
            <a:ext cx="3048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5490685" y="3473171"/>
            <a:ext cx="3048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251149" y="4364954"/>
            <a:ext cx="10086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= -2</a:t>
            </a:r>
            <a:r>
              <a:rPr lang="en-US" sz="2800" b="1" i="1" dirty="0">
                <a:latin typeface="Monotype Corsiva" pitchFamily="66" charset="0"/>
              </a:rPr>
              <a:t>x </a:t>
            </a:r>
            <a:r>
              <a:rPr lang="en-US" sz="2800" i="1" dirty="0"/>
              <a:t>²</a:t>
            </a:r>
            <a:endParaRPr lang="en-IN" sz="2400" i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6E389F-D770-4362-982B-EB44AD8B0272}"/>
              </a:ext>
            </a:extLst>
          </p:cNvPr>
          <p:cNvSpPr txBox="1"/>
          <p:nvPr/>
        </p:nvSpPr>
        <p:spPr>
          <a:xfrm>
            <a:off x="1693299" y="86001"/>
            <a:ext cx="5757401" cy="1200329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2E50"/>
                </a:solidFill>
              </a:rPr>
              <a:t>Division of a monomial by another monomial</a:t>
            </a:r>
            <a:endParaRPr lang="en-IN" sz="3600" dirty="0">
              <a:solidFill>
                <a:srgbClr val="002E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4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6143" y="238780"/>
            <a:ext cx="6934200" cy="64633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2E50"/>
                </a:solidFill>
              </a:rPr>
              <a:t>Division of Polynomial by monomial</a:t>
            </a:r>
            <a:endParaRPr lang="en-IN" sz="3600" dirty="0">
              <a:solidFill>
                <a:srgbClr val="002E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543" y="1362564"/>
            <a:ext cx="7391400" cy="121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68375" indent="-968375" algn="just"/>
            <a:r>
              <a:rPr lang="en-US" sz="2400" b="1" dirty="0"/>
              <a:t>Step 1: </a:t>
            </a:r>
            <a:r>
              <a:rPr lang="en-US" sz="2400" dirty="0"/>
              <a:t>When a polynomial divide by a monomial, write it as a fraction with the polynomial in the numerator and monomial in the denominator.</a:t>
            </a: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368450" y="2910503"/>
            <a:ext cx="4407100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E.g. (4</a:t>
            </a:r>
            <a:r>
              <a:rPr lang="en-US" sz="2800" b="1" dirty="0">
                <a:latin typeface="Monotype Corsiva" pitchFamily="66" charset="0"/>
              </a:rPr>
              <a:t>x </a:t>
            </a:r>
            <a:r>
              <a:rPr lang="en-US" sz="2400" baseline="30000" dirty="0"/>
              <a:t>3</a:t>
            </a:r>
            <a:r>
              <a:rPr lang="en-US" sz="2400" dirty="0"/>
              <a:t> – 6</a:t>
            </a:r>
            <a:r>
              <a:rPr lang="en-US" sz="2800" b="1" dirty="0">
                <a:latin typeface="Monotype Corsiva" pitchFamily="66" charset="0"/>
              </a:rPr>
              <a:t>x </a:t>
            </a:r>
            <a:r>
              <a:rPr lang="en-US" sz="2400" baseline="30000" dirty="0"/>
              <a:t>2</a:t>
            </a:r>
            <a:r>
              <a:rPr lang="en-US" sz="2400" dirty="0"/>
              <a:t> +3</a:t>
            </a:r>
            <a:r>
              <a:rPr lang="en-US" sz="2800" b="1" dirty="0">
                <a:latin typeface="Monotype Corsiva" pitchFamily="66" charset="0"/>
              </a:rPr>
              <a:t>x</a:t>
            </a:r>
            <a:r>
              <a:rPr lang="en-US" sz="2400" dirty="0"/>
              <a:t> -9) ÷ 6</a:t>
            </a:r>
            <a:r>
              <a:rPr lang="en-US" sz="2800" b="1" dirty="0">
                <a:latin typeface="Monotype Corsiva" pitchFamily="66" charset="0"/>
              </a:rPr>
              <a:t>x</a:t>
            </a:r>
            <a:endParaRPr lang="en-IN" sz="2800" b="1" dirty="0">
              <a:latin typeface="Monotype Corsiva" pitchFamily="66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Write it as (4</a:t>
            </a:r>
            <a:r>
              <a:rPr lang="en-US" sz="2800" b="1" dirty="0">
                <a:latin typeface="Monotype Corsiva" pitchFamily="66" charset="0"/>
              </a:rPr>
              <a:t>x </a:t>
            </a:r>
            <a:r>
              <a:rPr lang="en-US" sz="2400" baseline="30000" dirty="0"/>
              <a:t>3</a:t>
            </a:r>
            <a:r>
              <a:rPr lang="en-US" sz="2400" dirty="0"/>
              <a:t> – 6</a:t>
            </a:r>
            <a:r>
              <a:rPr lang="en-US" sz="2800" b="1" dirty="0">
                <a:latin typeface="Monotype Corsiva" pitchFamily="66" charset="0"/>
              </a:rPr>
              <a:t>x </a:t>
            </a:r>
            <a:r>
              <a:rPr lang="en-US" sz="2400" baseline="30000" dirty="0"/>
              <a:t>2</a:t>
            </a:r>
            <a:r>
              <a:rPr lang="en-US" sz="2400" dirty="0"/>
              <a:t> +3</a:t>
            </a:r>
            <a:r>
              <a:rPr lang="en-US" sz="2800" b="1" dirty="0">
                <a:latin typeface="Monotype Corsiva" pitchFamily="66" charset="0"/>
              </a:rPr>
              <a:t>x</a:t>
            </a:r>
            <a:r>
              <a:rPr lang="en-US" sz="2400" dirty="0"/>
              <a:t> -9) / 6</a:t>
            </a:r>
            <a:r>
              <a:rPr lang="en-US" sz="2800" b="1" dirty="0">
                <a:latin typeface="Monotype Corsiva" pitchFamily="66" charset="0"/>
              </a:rPr>
              <a:t>x</a:t>
            </a:r>
            <a:endParaRPr lang="en-IN" sz="2800" b="1" dirty="0"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543" y="4295107"/>
            <a:ext cx="73914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023938" indent="-1023938" algn="just"/>
            <a:r>
              <a:rPr lang="en-US" sz="2400" b="1" dirty="0"/>
              <a:t>Step 2: </a:t>
            </a:r>
            <a:r>
              <a:rPr lang="en-US" sz="2400" dirty="0"/>
              <a:t>Write the polynomial as the sum or difference of individual terms each divided by the monomial in the denominator.</a:t>
            </a:r>
            <a:endParaRPr lang="en-IN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712082" y="5805186"/>
            <a:ext cx="571983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I.e. (4</a:t>
            </a:r>
            <a:r>
              <a:rPr lang="en-US" sz="2800" b="1" dirty="0">
                <a:latin typeface="Monotype Corsiva" pitchFamily="66" charset="0"/>
              </a:rPr>
              <a:t>x </a:t>
            </a:r>
            <a:r>
              <a:rPr lang="en-US" sz="2400" baseline="30000" dirty="0"/>
              <a:t>3</a:t>
            </a:r>
            <a:r>
              <a:rPr lang="en-US" sz="2400" dirty="0"/>
              <a:t>/6</a:t>
            </a:r>
            <a:r>
              <a:rPr lang="en-US" sz="2800" b="1" dirty="0">
                <a:latin typeface="Monotype Corsiva" pitchFamily="66" charset="0"/>
              </a:rPr>
              <a:t>x </a:t>
            </a:r>
            <a:r>
              <a:rPr lang="en-US" sz="2400" dirty="0"/>
              <a:t>) – (6</a:t>
            </a:r>
            <a:r>
              <a:rPr lang="en-US" sz="2800" b="1" dirty="0">
                <a:latin typeface="Monotype Corsiva" pitchFamily="66" charset="0"/>
              </a:rPr>
              <a:t>x </a:t>
            </a:r>
            <a:r>
              <a:rPr lang="en-US" sz="2400" baseline="30000" dirty="0"/>
              <a:t>2</a:t>
            </a:r>
            <a:r>
              <a:rPr lang="en-US" sz="2400" dirty="0"/>
              <a:t>/6</a:t>
            </a:r>
            <a:r>
              <a:rPr lang="en-US" sz="2800" b="1" dirty="0">
                <a:latin typeface="Monotype Corsiva" pitchFamily="66" charset="0"/>
              </a:rPr>
              <a:t>x </a:t>
            </a:r>
            <a:r>
              <a:rPr lang="en-US" sz="2400" dirty="0"/>
              <a:t>) +(3</a:t>
            </a:r>
            <a:r>
              <a:rPr lang="en-US" sz="2800" b="1" dirty="0">
                <a:latin typeface="Monotype Corsiva" pitchFamily="66" charset="0"/>
              </a:rPr>
              <a:t>x </a:t>
            </a:r>
            <a:r>
              <a:rPr lang="en-US" sz="2400" dirty="0"/>
              <a:t>/6</a:t>
            </a:r>
            <a:r>
              <a:rPr lang="en-US" sz="2800" b="1" dirty="0">
                <a:latin typeface="Monotype Corsiva" pitchFamily="66" charset="0"/>
              </a:rPr>
              <a:t>x </a:t>
            </a:r>
            <a:r>
              <a:rPr lang="en-US" sz="2400" dirty="0"/>
              <a:t>) – (9/6</a:t>
            </a:r>
            <a:r>
              <a:rPr lang="en-US" sz="2800" b="1" dirty="0">
                <a:latin typeface="Monotype Corsiva" pitchFamily="66" charset="0"/>
              </a:rPr>
              <a:t>x </a:t>
            </a:r>
            <a:r>
              <a:rPr lang="en-US" sz="2400" dirty="0"/>
              <a:t>)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1447800"/>
            <a:ext cx="7315200" cy="838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68375" indent="-968375"/>
            <a:r>
              <a:rPr lang="en-US" sz="2400" b="1" dirty="0"/>
              <a:t>Step 3: Simplify each term. Use the rules for exponents to simplify the variables in each term.</a:t>
            </a:r>
            <a:endParaRPr lang="en-IN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61816" y="2869791"/>
            <a:ext cx="5440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above quotient after simplification is, </a:t>
            </a:r>
            <a:endParaRPr lang="en-IN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971799" y="3877472"/>
            <a:ext cx="3220753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(2/3) </a:t>
            </a:r>
            <a:r>
              <a:rPr lang="en-US" sz="2800" b="1" dirty="0">
                <a:latin typeface="Monotype Corsiva" pitchFamily="66" charset="0"/>
              </a:rPr>
              <a:t>x </a:t>
            </a:r>
            <a:r>
              <a:rPr lang="en-US" sz="2400" baseline="30000" dirty="0"/>
              <a:t>2</a:t>
            </a:r>
            <a:r>
              <a:rPr lang="en-US" sz="2400" dirty="0"/>
              <a:t> – </a:t>
            </a:r>
            <a:r>
              <a:rPr lang="en-US" sz="2800" b="1" dirty="0">
                <a:latin typeface="Monotype Corsiva" pitchFamily="66" charset="0"/>
              </a:rPr>
              <a:t>x</a:t>
            </a:r>
            <a:r>
              <a:rPr lang="en-US" sz="2400" dirty="0"/>
              <a:t> + ½ - 3/(2</a:t>
            </a:r>
            <a:r>
              <a:rPr lang="en-US" sz="2800" b="1" dirty="0">
                <a:latin typeface="Monotype Corsiva" pitchFamily="66" charset="0"/>
              </a:rPr>
              <a:t>x </a:t>
            </a:r>
            <a:r>
              <a:rPr lang="en-US" sz="2400" dirty="0"/>
              <a:t>)</a:t>
            </a:r>
            <a:endParaRPr lang="en-IN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327823-4FCC-4EDD-AA07-23B8EBB4C86D}"/>
              </a:ext>
            </a:extLst>
          </p:cNvPr>
          <p:cNvSpPr txBox="1"/>
          <p:nvPr/>
        </p:nvSpPr>
        <p:spPr>
          <a:xfrm>
            <a:off x="1086143" y="238780"/>
            <a:ext cx="6934200" cy="64633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2E50"/>
                </a:solidFill>
              </a:rPr>
              <a:t>Division of Polynomial by monomial</a:t>
            </a:r>
            <a:endParaRPr lang="en-IN" sz="3600" dirty="0">
              <a:solidFill>
                <a:srgbClr val="002E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99714"/>
            <a:ext cx="7293663" cy="646331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rgbClr val="002E50"/>
                </a:solidFill>
              </a:rPr>
              <a:t>Division of Polynomial by polynomial</a:t>
            </a:r>
            <a:endParaRPr lang="en-IN" sz="3600" dirty="0">
              <a:solidFill>
                <a:srgbClr val="002E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1999" y="1077925"/>
            <a:ext cx="7293663" cy="830997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Division of a Polynomial with a polynomial can be done in two ways.</a:t>
            </a:r>
            <a:endParaRPr lang="en-IN" sz="2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0134" y="2362200"/>
            <a:ext cx="1893724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First method:</a:t>
            </a:r>
            <a:endParaRPr lang="en-IN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76300" y="3124200"/>
            <a:ext cx="7391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lvl="0" indent="-341313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Write the dividend and divisor as numerator and denominator respectively</a:t>
            </a:r>
            <a:endParaRPr lang="en-IN" sz="2400" dirty="0"/>
          </a:p>
          <a:p>
            <a:pPr marL="341313" lvl="0" indent="-341313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If possible, factorize the numerator </a:t>
            </a:r>
            <a:endParaRPr lang="en-IN" sz="2400" dirty="0"/>
          </a:p>
          <a:p>
            <a:pPr marL="341313" lvl="0" indent="-341313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Cancel the common terms in the numerator and denominator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9636" y="108332"/>
            <a:ext cx="5164729" cy="120032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2E50"/>
                </a:solidFill>
              </a:rPr>
              <a:t>Division of Polynomial by polynomial</a:t>
            </a:r>
            <a:endParaRPr lang="en-IN" sz="3600" dirty="0">
              <a:solidFill>
                <a:srgbClr val="002E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1037" y="1614187"/>
            <a:ext cx="149432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Example 1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7798" y="1589996"/>
            <a:ext cx="4421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(15</a:t>
            </a:r>
            <a:r>
              <a:rPr lang="en-US" sz="2800" b="1" dirty="0">
                <a:latin typeface="Monotype Corsiva" pitchFamily="66" charset="0"/>
              </a:rPr>
              <a:t>x </a:t>
            </a:r>
            <a:r>
              <a:rPr lang="en-US" sz="2400" dirty="0"/>
              <a:t>⁴ - 10</a:t>
            </a:r>
            <a:r>
              <a:rPr lang="en-US" sz="2800" b="1" dirty="0">
                <a:latin typeface="Monotype Corsiva" pitchFamily="66" charset="0"/>
              </a:rPr>
              <a:t>x </a:t>
            </a:r>
            <a:r>
              <a:rPr lang="en-US" sz="2400" dirty="0"/>
              <a:t>² + 3</a:t>
            </a:r>
            <a:r>
              <a:rPr lang="en-US" sz="2800" b="1" dirty="0">
                <a:latin typeface="Monotype Corsiva" pitchFamily="66" charset="0"/>
              </a:rPr>
              <a:t>x </a:t>
            </a:r>
            <a:r>
              <a:rPr lang="en-US" sz="2400" dirty="0"/>
              <a:t>² - 2) ÷ (3</a:t>
            </a:r>
            <a:r>
              <a:rPr lang="en-US" sz="2800" b="1" dirty="0">
                <a:latin typeface="Monotype Corsiva" pitchFamily="66" charset="0"/>
              </a:rPr>
              <a:t>x </a:t>
            </a:r>
            <a:r>
              <a:rPr lang="en-US" sz="2400" dirty="0"/>
              <a:t>² - 2)</a:t>
            </a:r>
            <a:endParaRPr lang="en-IN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4384184"/>
            <a:ext cx="6172200" cy="539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                                                        </a:t>
            </a:r>
            <a:endParaRPr lang="en-IN" sz="2400" dirty="0"/>
          </a:p>
        </p:txBody>
      </p:sp>
      <p:grpSp>
        <p:nvGrpSpPr>
          <p:cNvPr id="71" name="Group 70"/>
          <p:cNvGrpSpPr/>
          <p:nvPr/>
        </p:nvGrpSpPr>
        <p:grpSpPr>
          <a:xfrm>
            <a:off x="3071092" y="4581319"/>
            <a:ext cx="2923666" cy="866599"/>
            <a:chOff x="2549086" y="4568584"/>
            <a:chExt cx="2923666" cy="866599"/>
          </a:xfrm>
        </p:grpSpPr>
        <p:grpSp>
          <p:nvGrpSpPr>
            <p:cNvPr id="70" name="Group 69"/>
            <p:cNvGrpSpPr/>
            <p:nvPr/>
          </p:nvGrpSpPr>
          <p:grpSpPr>
            <a:xfrm>
              <a:off x="3007056" y="4568584"/>
              <a:ext cx="2465696" cy="866599"/>
              <a:chOff x="2362200" y="4800600"/>
              <a:chExt cx="2465696" cy="866599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2381538" y="4800600"/>
                <a:ext cx="243848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(5</a:t>
                </a:r>
                <a:r>
                  <a:rPr lang="en-US" sz="2800" b="1" i="1" dirty="0">
                    <a:latin typeface="Monotype Corsiva" pitchFamily="66" charset="0"/>
                  </a:rPr>
                  <a:t>x </a:t>
                </a:r>
                <a:r>
                  <a:rPr lang="en-US" sz="2400" dirty="0"/>
                  <a:t>² + 1) (3</a:t>
                </a:r>
                <a:r>
                  <a:rPr lang="en-US" sz="2800" b="1" i="1" dirty="0">
                    <a:latin typeface="Monotype Corsiva" pitchFamily="66" charset="0"/>
                  </a:rPr>
                  <a:t>x </a:t>
                </a:r>
                <a:r>
                  <a:rPr lang="en-US" sz="2400" dirty="0"/>
                  <a:t>² - 2)</a:t>
                </a:r>
                <a:endParaRPr lang="en-IN" sz="2400" b="1" i="1" dirty="0">
                  <a:latin typeface="Monotype Corsiva" pitchFamily="66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116277" y="5143979"/>
                <a:ext cx="133241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 (3</a:t>
                </a:r>
                <a:r>
                  <a:rPr lang="en-US" sz="2800" b="1" i="1" dirty="0">
                    <a:latin typeface="Monotype Corsiva" pitchFamily="66" charset="0"/>
                  </a:rPr>
                  <a:t>x ² - </a:t>
                </a:r>
                <a:r>
                  <a:rPr lang="en-US" sz="2400" dirty="0">
                    <a:latin typeface="+mj-lt"/>
                  </a:rPr>
                  <a:t>2)</a:t>
                </a:r>
                <a:endParaRPr lang="en-IN" sz="2400" dirty="0">
                  <a:latin typeface="+mj-lt"/>
                </a:endParaRPr>
              </a:p>
            </p:txBody>
          </p:sp>
          <p:cxnSp>
            <p:nvCxnSpPr>
              <p:cNvPr id="58" name="Straight Connector 57"/>
              <p:cNvCxnSpPr/>
              <p:nvPr/>
            </p:nvCxnSpPr>
            <p:spPr>
              <a:xfrm>
                <a:off x="2362200" y="5260072"/>
                <a:ext cx="246569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0" name="TextBox 59"/>
            <p:cNvSpPr txBox="1"/>
            <p:nvPr/>
          </p:nvSpPr>
          <p:spPr>
            <a:xfrm>
              <a:off x="2549086" y="4738048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=</a:t>
              </a:r>
              <a:endParaRPr lang="en-IN" sz="2400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038496" y="3444133"/>
            <a:ext cx="3546914" cy="1094146"/>
            <a:chOff x="2549086" y="3733800"/>
            <a:chExt cx="3546914" cy="1094146"/>
          </a:xfrm>
        </p:grpSpPr>
        <p:grpSp>
          <p:nvGrpSpPr>
            <p:cNvPr id="64" name="Group 63"/>
            <p:cNvGrpSpPr/>
            <p:nvPr/>
          </p:nvGrpSpPr>
          <p:grpSpPr>
            <a:xfrm>
              <a:off x="2969823" y="3733800"/>
              <a:ext cx="3126177" cy="1094146"/>
              <a:chOff x="5301049" y="2442879"/>
              <a:chExt cx="3126177" cy="1094146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6263081" y="2784036"/>
                <a:ext cx="1228431" cy="752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 3</a:t>
                </a:r>
                <a:r>
                  <a:rPr lang="en-US" sz="2800" b="1" i="1" dirty="0">
                    <a:latin typeface="Monotype Corsiva" pitchFamily="66" charset="0"/>
                  </a:rPr>
                  <a:t>x ² - </a:t>
                </a:r>
                <a:r>
                  <a:rPr lang="en-US" sz="2400" dirty="0">
                    <a:latin typeface="+mj-lt"/>
                  </a:rPr>
                  <a:t>2</a:t>
                </a:r>
                <a:endParaRPr lang="en-IN" sz="2400" dirty="0">
                  <a:latin typeface="+mj-lt"/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>
                <a:off x="5322657" y="2884211"/>
                <a:ext cx="304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5301049" y="2442879"/>
                <a:ext cx="312617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5</a:t>
                </a:r>
                <a:r>
                  <a:rPr lang="en-US" sz="2800" b="1" i="1" dirty="0">
                    <a:latin typeface="Monotype Corsiva" pitchFamily="66" charset="0"/>
                  </a:rPr>
                  <a:t>x </a:t>
                </a:r>
                <a:r>
                  <a:rPr lang="en-US" sz="2400" dirty="0"/>
                  <a:t>²(3x² - 2) + 1(3</a:t>
                </a:r>
                <a:r>
                  <a:rPr lang="en-US" sz="2800" b="1" i="1" dirty="0">
                    <a:latin typeface="Monotype Corsiva" pitchFamily="66" charset="0"/>
                  </a:rPr>
                  <a:t>x </a:t>
                </a:r>
                <a:r>
                  <a:rPr lang="en-US" sz="2400" dirty="0"/>
                  <a:t>² - 2)</a:t>
                </a:r>
                <a:endParaRPr lang="en-IN" sz="2400" b="1" i="1" dirty="0">
                  <a:latin typeface="Monotype Corsiva" pitchFamily="66" charset="0"/>
                </a:endParaRPr>
              </a:p>
            </p:txBody>
          </p:sp>
        </p:grpSp>
        <p:sp>
          <p:nvSpPr>
            <p:cNvPr id="63" name="TextBox 62"/>
            <p:cNvSpPr txBox="1"/>
            <p:nvPr/>
          </p:nvSpPr>
          <p:spPr>
            <a:xfrm>
              <a:off x="2549086" y="3927144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=</a:t>
              </a:r>
              <a:endParaRPr lang="en-IN" sz="2400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976778" y="2403213"/>
            <a:ext cx="3520756" cy="883623"/>
            <a:chOff x="2517246" y="2362200"/>
            <a:chExt cx="3520756" cy="883623"/>
          </a:xfrm>
        </p:grpSpPr>
        <p:grpSp>
          <p:nvGrpSpPr>
            <p:cNvPr id="65" name="Group 64"/>
            <p:cNvGrpSpPr/>
            <p:nvPr/>
          </p:nvGrpSpPr>
          <p:grpSpPr>
            <a:xfrm>
              <a:off x="2895600" y="2362200"/>
              <a:ext cx="3142402" cy="883623"/>
              <a:chOff x="2133600" y="2438400"/>
              <a:chExt cx="3142402" cy="883623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2149102" y="2874000"/>
                <a:ext cx="2835713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2133600" y="2438400"/>
                <a:ext cx="3142402" cy="605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15</a:t>
                </a:r>
                <a:r>
                  <a:rPr lang="en-US" sz="2800" b="1" i="1" dirty="0">
                    <a:latin typeface="Monotype Corsiva" pitchFamily="66" charset="0"/>
                  </a:rPr>
                  <a:t>x </a:t>
                </a:r>
                <a:r>
                  <a:rPr lang="en-US" sz="2400" dirty="0"/>
                  <a:t>⁴ - 10</a:t>
                </a:r>
                <a:r>
                  <a:rPr lang="en-US" sz="2800" b="1" i="1" dirty="0">
                    <a:latin typeface="Monotype Corsiva" pitchFamily="66" charset="0"/>
                  </a:rPr>
                  <a:t>x </a:t>
                </a:r>
                <a:r>
                  <a:rPr lang="en-US" sz="2400" dirty="0"/>
                  <a:t>² + 3</a:t>
                </a:r>
                <a:r>
                  <a:rPr lang="en-US" sz="2800" b="1" i="1" dirty="0">
                    <a:latin typeface="Monotype Corsiva" pitchFamily="66" charset="0"/>
                  </a:rPr>
                  <a:t>x </a:t>
                </a:r>
                <a:r>
                  <a:rPr lang="en-US" sz="2400" dirty="0"/>
                  <a:t>² - 2</a:t>
                </a:r>
                <a:endParaRPr lang="en-IN" sz="2400" b="1" i="1" dirty="0">
                  <a:latin typeface="Monotype Corsiva" pitchFamily="66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868339" y="2795429"/>
                <a:ext cx="1228429" cy="5265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 3</a:t>
                </a:r>
                <a:r>
                  <a:rPr lang="en-US" sz="2800" b="1" i="1" dirty="0">
                    <a:latin typeface="Monotype Corsiva" pitchFamily="66" charset="0"/>
                  </a:rPr>
                  <a:t>x ² - </a:t>
                </a:r>
                <a:r>
                  <a:rPr lang="en-US" sz="2400" dirty="0">
                    <a:latin typeface="+mj-lt"/>
                  </a:rPr>
                  <a:t>2</a:t>
                </a:r>
                <a:endParaRPr lang="en-IN" sz="2400" dirty="0">
                  <a:latin typeface="+mj-lt"/>
                </a:endParaRPr>
              </a:p>
            </p:txBody>
          </p:sp>
        </p:grpSp>
        <p:sp>
          <p:nvSpPr>
            <p:cNvPr id="66" name="TextBox 65"/>
            <p:cNvSpPr txBox="1"/>
            <p:nvPr/>
          </p:nvSpPr>
          <p:spPr>
            <a:xfrm>
              <a:off x="2517246" y="2553351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=</a:t>
              </a:r>
              <a:endParaRPr lang="en-IN" sz="2400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3074339" y="5776486"/>
            <a:ext cx="1699922" cy="523220"/>
            <a:chOff x="2567278" y="5725180"/>
            <a:chExt cx="1699922" cy="523220"/>
          </a:xfrm>
        </p:grpSpPr>
        <p:sp>
          <p:nvSpPr>
            <p:cNvPr id="46" name="TextBox 45"/>
            <p:cNvSpPr txBox="1"/>
            <p:nvPr/>
          </p:nvSpPr>
          <p:spPr>
            <a:xfrm>
              <a:off x="2998904" y="5725180"/>
              <a:ext cx="12682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 5</a:t>
              </a:r>
              <a:r>
                <a:rPr lang="en-US" sz="2800" b="1" i="1" dirty="0">
                  <a:latin typeface="Monotype Corsiva" pitchFamily="66" charset="0"/>
                </a:rPr>
                <a:t>x ²  </a:t>
              </a:r>
              <a:r>
                <a:rPr lang="en-US" sz="2400" dirty="0">
                  <a:latin typeface="+mj-lt"/>
                </a:rPr>
                <a:t>+ 1</a:t>
              </a:r>
              <a:endParaRPr lang="en-IN" sz="2400" dirty="0">
                <a:latin typeface="+mj-lt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567278" y="575821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=</a:t>
              </a:r>
              <a:endParaRPr lang="en-IN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99039" y="1605117"/>
            <a:ext cx="149432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Example 2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78163" y="1629699"/>
            <a:ext cx="4488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(21</a:t>
            </a:r>
            <a:r>
              <a:rPr lang="en-US" sz="2400" dirty="0">
                <a:latin typeface="+mj-lt"/>
              </a:rPr>
              <a:t>m³</a:t>
            </a:r>
            <a:r>
              <a:rPr lang="en-US" sz="2400" dirty="0"/>
              <a:t> + 7</a:t>
            </a:r>
            <a:r>
              <a:rPr lang="en-US" sz="2400" dirty="0">
                <a:latin typeface="+mj-lt"/>
              </a:rPr>
              <a:t>m</a:t>
            </a:r>
            <a:r>
              <a:rPr lang="en-US" sz="2400" dirty="0"/>
              <a:t>² - 45m - 15) ÷ (</a:t>
            </a:r>
            <a:r>
              <a:rPr lang="en-US" sz="2400" dirty="0">
                <a:latin typeface="+mj-lt"/>
              </a:rPr>
              <a:t>3m + 1</a:t>
            </a:r>
            <a:r>
              <a:rPr lang="en-US" sz="2400" dirty="0"/>
              <a:t>)</a:t>
            </a:r>
            <a:endParaRPr lang="en-IN" sz="2400" dirty="0"/>
          </a:p>
        </p:txBody>
      </p:sp>
      <p:grpSp>
        <p:nvGrpSpPr>
          <p:cNvPr id="5" name="Group 66"/>
          <p:cNvGrpSpPr/>
          <p:nvPr/>
        </p:nvGrpSpPr>
        <p:grpSpPr>
          <a:xfrm>
            <a:off x="2780873" y="3478817"/>
            <a:ext cx="3611768" cy="789174"/>
            <a:chOff x="2549086" y="3761096"/>
            <a:chExt cx="3611768" cy="789174"/>
          </a:xfrm>
        </p:grpSpPr>
        <p:grpSp>
          <p:nvGrpSpPr>
            <p:cNvPr id="9" name="Group 63"/>
            <p:cNvGrpSpPr/>
            <p:nvPr/>
          </p:nvGrpSpPr>
          <p:grpSpPr>
            <a:xfrm>
              <a:off x="2928879" y="3761096"/>
              <a:ext cx="3231975" cy="789174"/>
              <a:chOff x="5260105" y="2470175"/>
              <a:chExt cx="3231975" cy="789174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6126601" y="2797684"/>
                <a:ext cx="128753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 (3m + 1)</a:t>
                </a:r>
                <a:endParaRPr lang="en-IN" sz="2400" dirty="0">
                  <a:latin typeface="+mj-lt"/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>
              <a:xfrm>
                <a:off x="5322657" y="2884211"/>
                <a:ext cx="3048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5260105" y="2470175"/>
                <a:ext cx="32319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7m²(3m + 1) - 15(3</a:t>
                </a:r>
                <a:r>
                  <a:rPr lang="en-US" sz="2400" dirty="0">
                    <a:latin typeface="+mj-lt"/>
                  </a:rPr>
                  <a:t>m</a:t>
                </a:r>
                <a:r>
                  <a:rPr lang="en-US" sz="2400" dirty="0"/>
                  <a:t> +1)</a:t>
                </a:r>
                <a:endParaRPr lang="en-IN" sz="2400" b="1" i="1" dirty="0">
                  <a:latin typeface="Monotype Corsiva" pitchFamily="66" charset="0"/>
                </a:endParaRPr>
              </a:p>
            </p:txBody>
          </p:sp>
        </p:grpSp>
        <p:sp>
          <p:nvSpPr>
            <p:cNvPr id="63" name="TextBox 62"/>
            <p:cNvSpPr txBox="1"/>
            <p:nvPr/>
          </p:nvSpPr>
          <p:spPr>
            <a:xfrm>
              <a:off x="2549086" y="3927144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=</a:t>
              </a:r>
              <a:endParaRPr lang="en-IN" sz="2400" dirty="0"/>
            </a:p>
          </p:txBody>
        </p:sp>
      </p:grpSp>
      <p:grpSp>
        <p:nvGrpSpPr>
          <p:cNvPr id="14" name="Group 71"/>
          <p:cNvGrpSpPr/>
          <p:nvPr/>
        </p:nvGrpSpPr>
        <p:grpSpPr>
          <a:xfrm>
            <a:off x="2878163" y="4606691"/>
            <a:ext cx="1839384" cy="523220"/>
            <a:chOff x="2567278" y="5725180"/>
            <a:chExt cx="1839384" cy="523220"/>
          </a:xfrm>
        </p:grpSpPr>
        <p:sp>
          <p:nvSpPr>
            <p:cNvPr id="46" name="TextBox 45"/>
            <p:cNvSpPr txBox="1"/>
            <p:nvPr/>
          </p:nvSpPr>
          <p:spPr>
            <a:xfrm>
              <a:off x="2998904" y="5725180"/>
              <a:ext cx="140775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 7m</a:t>
              </a:r>
              <a:r>
                <a:rPr lang="en-US" sz="2400" dirty="0">
                  <a:latin typeface="+mj-lt"/>
                </a:rPr>
                <a:t>²</a:t>
              </a:r>
              <a:r>
                <a:rPr lang="en-US" sz="2800" b="1" i="1" dirty="0">
                  <a:latin typeface="Monotype Corsiva" pitchFamily="66" charset="0"/>
                </a:rPr>
                <a:t>  </a:t>
              </a:r>
              <a:r>
                <a:rPr lang="en-US" sz="2400" dirty="0">
                  <a:latin typeface="+mj-lt"/>
                </a:rPr>
                <a:t>- 15</a:t>
              </a:r>
              <a:endParaRPr lang="en-IN" sz="2400" dirty="0">
                <a:latin typeface="+mj-lt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567278" y="5758216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=</a:t>
              </a:r>
              <a:endParaRPr lang="en-IN" sz="24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780873" y="2419182"/>
            <a:ext cx="3582253" cy="816474"/>
            <a:chOff x="2517246" y="2425975"/>
            <a:chExt cx="3582253" cy="816474"/>
          </a:xfrm>
        </p:grpSpPr>
        <p:grpSp>
          <p:nvGrpSpPr>
            <p:cNvPr id="11" name="Group 67"/>
            <p:cNvGrpSpPr/>
            <p:nvPr/>
          </p:nvGrpSpPr>
          <p:grpSpPr>
            <a:xfrm>
              <a:off x="2517246" y="2425975"/>
              <a:ext cx="3582253" cy="816474"/>
              <a:chOff x="2517246" y="2425975"/>
              <a:chExt cx="3582253" cy="816474"/>
            </a:xfrm>
          </p:grpSpPr>
          <p:grpSp>
            <p:nvGrpSpPr>
              <p:cNvPr id="13" name="Group 64"/>
              <p:cNvGrpSpPr/>
              <p:nvPr/>
            </p:nvGrpSpPr>
            <p:grpSpPr>
              <a:xfrm>
                <a:off x="2881952" y="2425975"/>
                <a:ext cx="3217547" cy="816474"/>
                <a:chOff x="2119952" y="2502175"/>
                <a:chExt cx="3217547" cy="816474"/>
              </a:xfrm>
            </p:grpSpPr>
            <p:sp>
              <p:nvSpPr>
                <p:cNvPr id="18" name="TextBox 17"/>
                <p:cNvSpPr txBox="1"/>
                <p:nvPr/>
              </p:nvSpPr>
              <p:spPr>
                <a:xfrm>
                  <a:off x="2119952" y="2502175"/>
                  <a:ext cx="321754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/>
                    <a:t>(21m³ + 7m² - 45m – 15)</a:t>
                  </a:r>
                  <a:endParaRPr lang="en-IN" sz="2400" b="1" i="1" dirty="0">
                    <a:latin typeface="Monotype Corsiva" pitchFamily="66" charset="0"/>
                  </a:endParaRP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2868339" y="2795429"/>
                  <a:ext cx="177986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dirty="0"/>
                    <a:t> (3</a:t>
                  </a:r>
                  <a:r>
                    <a:rPr lang="en-US" sz="2400" dirty="0">
                      <a:latin typeface="+mj-lt"/>
                    </a:rPr>
                    <a:t>m</a:t>
                  </a:r>
                  <a:r>
                    <a:rPr lang="en-US" sz="2800" b="1" i="1" dirty="0">
                      <a:latin typeface="Monotype Corsiva" pitchFamily="66" charset="0"/>
                    </a:rPr>
                    <a:t> </a:t>
                  </a:r>
                  <a:r>
                    <a:rPr lang="en-US" sz="2400" dirty="0">
                      <a:latin typeface="+mj-lt"/>
                    </a:rPr>
                    <a:t>+ 1)</a:t>
                  </a:r>
                  <a:endParaRPr lang="en-IN" sz="2000" dirty="0">
                    <a:latin typeface="+mj-lt"/>
                  </a:endParaRPr>
                </a:p>
              </p:txBody>
            </p:sp>
          </p:grpSp>
          <p:sp>
            <p:nvSpPr>
              <p:cNvPr id="66" name="TextBox 65"/>
              <p:cNvSpPr txBox="1"/>
              <p:nvPr/>
            </p:nvSpPr>
            <p:spPr>
              <a:xfrm>
                <a:off x="2517246" y="2553351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=</a:t>
                </a:r>
                <a:endParaRPr lang="en-IN" sz="2400" dirty="0"/>
              </a:p>
            </p:txBody>
          </p:sp>
        </p:grpSp>
        <p:cxnSp>
          <p:nvCxnSpPr>
            <p:cNvPr id="37" name="Straight Connector 36"/>
            <p:cNvCxnSpPr/>
            <p:nvPr/>
          </p:nvCxnSpPr>
          <p:spPr>
            <a:xfrm>
              <a:off x="2855800" y="2819400"/>
              <a:ext cx="32402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5C8A57B6-8E45-4281-A0FE-88C3B4E49048}"/>
              </a:ext>
            </a:extLst>
          </p:cNvPr>
          <p:cNvSpPr txBox="1"/>
          <p:nvPr/>
        </p:nvSpPr>
        <p:spPr>
          <a:xfrm>
            <a:off x="1989636" y="80196"/>
            <a:ext cx="5164729" cy="1200329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2E50"/>
                </a:solidFill>
              </a:rPr>
              <a:t>Division of Polynomial by polynomial</a:t>
            </a:r>
            <a:endParaRPr lang="en-IN" sz="3600" dirty="0">
              <a:solidFill>
                <a:srgbClr val="002E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1348</Words>
  <Application>Microsoft Office PowerPoint</Application>
  <PresentationFormat>On-screen Show (4:3)</PresentationFormat>
  <Paragraphs>177</Paragraphs>
  <Slides>14</Slides>
  <Notes>13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Monotype Corsiva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keshaba</dc:creator>
  <cp:lastModifiedBy>Sneha Prabhu</cp:lastModifiedBy>
  <cp:revision>121</cp:revision>
  <dcterms:created xsi:type="dcterms:W3CDTF">2018-12-16T04:20:25Z</dcterms:created>
  <dcterms:modified xsi:type="dcterms:W3CDTF">2021-02-18T19:32:51Z</dcterms:modified>
</cp:coreProperties>
</file>