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666A38-564A-4B82-85CA-72B0E52F04A9}" v="62" dt="2021-02-03T11:42:39.7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14" autoAdjust="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bhu, Shashank" userId="434abcaa-a364-4d99-837b-dd4fc4d70a8a" providerId="ADAL" clId="{D3666A38-564A-4B82-85CA-72B0E52F04A9}"/>
    <pc:docChg chg="undo custSel modSld">
      <pc:chgData name="Prabhu, Shashank" userId="434abcaa-a364-4d99-837b-dd4fc4d70a8a" providerId="ADAL" clId="{D3666A38-564A-4B82-85CA-72B0E52F04A9}" dt="2021-02-03T11:44:46.706" v="280" actId="208"/>
      <pc:docMkLst>
        <pc:docMk/>
      </pc:docMkLst>
      <pc:sldChg chg="modSp mod modNotesTx">
        <pc:chgData name="Prabhu, Shashank" userId="434abcaa-a364-4d99-837b-dd4fc4d70a8a" providerId="ADAL" clId="{D3666A38-564A-4B82-85CA-72B0E52F04A9}" dt="2021-02-03T11:40:38.002" v="229" actId="12788"/>
        <pc:sldMkLst>
          <pc:docMk/>
          <pc:sldMk cId="2494416350" sldId="257"/>
        </pc:sldMkLst>
        <pc:spChg chg="mod">
          <ac:chgData name="Prabhu, Shashank" userId="434abcaa-a364-4d99-837b-dd4fc4d70a8a" providerId="ADAL" clId="{D3666A38-564A-4B82-85CA-72B0E52F04A9}" dt="2021-02-03T11:40:38.002" v="229" actId="12788"/>
          <ac:spMkLst>
            <pc:docMk/>
            <pc:sldMk cId="2494416350" sldId="257"/>
            <ac:spMk id="5" creationId="{00000000-0000-0000-0000-000000000000}"/>
          </ac:spMkLst>
        </pc:spChg>
      </pc:sldChg>
      <pc:sldChg chg="modSp mod modNotesTx">
        <pc:chgData name="Prabhu, Shashank" userId="434abcaa-a364-4d99-837b-dd4fc4d70a8a" providerId="ADAL" clId="{D3666A38-564A-4B82-85CA-72B0E52F04A9}" dt="2021-02-03T11:40:44.969" v="230" actId="12788"/>
        <pc:sldMkLst>
          <pc:docMk/>
          <pc:sldMk cId="0" sldId="259"/>
        </pc:sldMkLst>
        <pc:spChg chg="mod">
          <ac:chgData name="Prabhu, Shashank" userId="434abcaa-a364-4d99-837b-dd4fc4d70a8a" providerId="ADAL" clId="{D3666A38-564A-4B82-85CA-72B0E52F04A9}" dt="2021-02-03T11:40:44.969" v="230" actId="12788"/>
          <ac:spMkLst>
            <pc:docMk/>
            <pc:sldMk cId="0" sldId="259"/>
            <ac:spMk id="12" creationId="{3FA44945-2B0A-4DDC-ADA7-1274B227B3AA}"/>
          </ac:spMkLst>
        </pc:spChg>
      </pc:sldChg>
      <pc:sldChg chg="modSp mod modNotesTx">
        <pc:chgData name="Prabhu, Shashank" userId="434abcaa-a364-4d99-837b-dd4fc4d70a8a" providerId="ADAL" clId="{D3666A38-564A-4B82-85CA-72B0E52F04A9}" dt="2021-02-03T11:41:49.395" v="240" actId="12788"/>
        <pc:sldMkLst>
          <pc:docMk/>
          <pc:sldMk cId="0" sldId="260"/>
        </pc:sldMkLst>
        <pc:spChg chg="mod">
          <ac:chgData name="Prabhu, Shashank" userId="434abcaa-a364-4d99-837b-dd4fc4d70a8a" providerId="ADAL" clId="{D3666A38-564A-4B82-85CA-72B0E52F04A9}" dt="2021-02-03T11:41:24.387" v="237" actId="1076"/>
          <ac:spMkLst>
            <pc:docMk/>
            <pc:sldMk cId="0" sldId="260"/>
            <ac:spMk id="5" creationId="{00000000-0000-0000-0000-000000000000}"/>
          </ac:spMkLst>
        </pc:spChg>
        <pc:spChg chg="mod">
          <ac:chgData name="Prabhu, Shashank" userId="434abcaa-a364-4d99-837b-dd4fc4d70a8a" providerId="ADAL" clId="{D3666A38-564A-4B82-85CA-72B0E52F04A9}" dt="2021-02-03T11:41:01.183" v="233" actId="1076"/>
          <ac:spMkLst>
            <pc:docMk/>
            <pc:sldMk cId="0" sldId="260"/>
            <ac:spMk id="7" creationId="{00000000-0000-0000-0000-000000000000}"/>
          </ac:spMkLst>
        </pc:spChg>
        <pc:spChg chg="mod">
          <ac:chgData name="Prabhu, Shashank" userId="434abcaa-a364-4d99-837b-dd4fc4d70a8a" providerId="ADAL" clId="{D3666A38-564A-4B82-85CA-72B0E52F04A9}" dt="2021-02-03T11:41:07.486" v="234" actId="1076"/>
          <ac:spMkLst>
            <pc:docMk/>
            <pc:sldMk cId="0" sldId="260"/>
            <ac:spMk id="8" creationId="{00000000-0000-0000-0000-000000000000}"/>
          </ac:spMkLst>
        </pc:spChg>
        <pc:spChg chg="mod">
          <ac:chgData name="Prabhu, Shashank" userId="434abcaa-a364-4d99-837b-dd4fc4d70a8a" providerId="ADAL" clId="{D3666A38-564A-4B82-85CA-72B0E52F04A9}" dt="2021-02-03T11:41:43.869" v="239" actId="1076"/>
          <ac:spMkLst>
            <pc:docMk/>
            <pc:sldMk cId="0" sldId="260"/>
            <ac:spMk id="9" creationId="{00000000-0000-0000-0000-000000000000}"/>
          </ac:spMkLst>
        </pc:spChg>
        <pc:spChg chg="mod">
          <ac:chgData name="Prabhu, Shashank" userId="434abcaa-a364-4d99-837b-dd4fc4d70a8a" providerId="ADAL" clId="{D3666A38-564A-4B82-85CA-72B0E52F04A9}" dt="2021-02-03T11:41:49.395" v="240" actId="12788"/>
          <ac:spMkLst>
            <pc:docMk/>
            <pc:sldMk cId="0" sldId="260"/>
            <ac:spMk id="12" creationId="{134DAE5A-74E7-46C8-9081-56F896932C7C}"/>
          </ac:spMkLst>
        </pc:spChg>
        <pc:spChg chg="mod">
          <ac:chgData name="Prabhu, Shashank" userId="434abcaa-a364-4d99-837b-dd4fc4d70a8a" providerId="ADAL" clId="{D3666A38-564A-4B82-85CA-72B0E52F04A9}" dt="2021-02-03T11:41:31.357" v="238" actId="1076"/>
          <ac:spMkLst>
            <pc:docMk/>
            <pc:sldMk cId="0" sldId="260"/>
            <ac:spMk id="13" creationId="{AFD248F5-1A18-4162-A9B6-94A018A59E53}"/>
          </ac:spMkLst>
        </pc:spChg>
        <pc:spChg chg="mod">
          <ac:chgData name="Prabhu, Shashank" userId="434abcaa-a364-4d99-837b-dd4fc4d70a8a" providerId="ADAL" clId="{D3666A38-564A-4B82-85CA-72B0E52F04A9}" dt="2021-02-03T11:41:21.556" v="236" actId="1076"/>
          <ac:spMkLst>
            <pc:docMk/>
            <pc:sldMk cId="0" sldId="260"/>
            <ac:spMk id="15" creationId="{52978788-A237-4EA2-9AB0-F852020530CF}"/>
          </ac:spMkLst>
        </pc:spChg>
        <pc:spChg chg="mod">
          <ac:chgData name="Prabhu, Shashank" userId="434abcaa-a364-4d99-837b-dd4fc4d70a8a" providerId="ADAL" clId="{D3666A38-564A-4B82-85CA-72B0E52F04A9}" dt="2021-02-03T11:41:14.257" v="235" actId="1076"/>
          <ac:spMkLst>
            <pc:docMk/>
            <pc:sldMk cId="0" sldId="260"/>
            <ac:spMk id="17" creationId="{F29E825E-2E8F-4B8E-9A0F-27669A3971C8}"/>
          </ac:spMkLst>
        </pc:spChg>
      </pc:sldChg>
      <pc:sldChg chg="addSp delSp modSp mod addAnim delAnim modNotesTx">
        <pc:chgData name="Prabhu, Shashank" userId="434abcaa-a364-4d99-837b-dd4fc4d70a8a" providerId="ADAL" clId="{D3666A38-564A-4B82-85CA-72B0E52F04A9}" dt="2021-02-03T11:44:46.706" v="280" actId="208"/>
        <pc:sldMkLst>
          <pc:docMk/>
          <pc:sldMk cId="0" sldId="261"/>
        </pc:sldMkLst>
        <pc:spChg chg="mod">
          <ac:chgData name="Prabhu, Shashank" userId="434abcaa-a364-4d99-837b-dd4fc4d70a8a" providerId="ADAL" clId="{D3666A38-564A-4B82-85CA-72B0E52F04A9}" dt="2021-02-03T11:43:03.405" v="256" actId="1076"/>
          <ac:spMkLst>
            <pc:docMk/>
            <pc:sldMk cId="0" sldId="261"/>
            <ac:spMk id="3" creationId="{80D8FE01-7B0C-4A4D-9FF9-101DBBCC5345}"/>
          </ac:spMkLst>
        </pc:spChg>
        <pc:spChg chg="mod">
          <ac:chgData name="Prabhu, Shashank" userId="434abcaa-a364-4d99-837b-dd4fc4d70a8a" providerId="ADAL" clId="{D3666A38-564A-4B82-85CA-72B0E52F04A9}" dt="2021-02-03T11:44:16.767" v="272" actId="1076"/>
          <ac:spMkLst>
            <pc:docMk/>
            <pc:sldMk cId="0" sldId="261"/>
            <ac:spMk id="5" creationId="{00000000-0000-0000-0000-000000000000}"/>
          </ac:spMkLst>
        </pc:spChg>
        <pc:spChg chg="mod">
          <ac:chgData name="Prabhu, Shashank" userId="434abcaa-a364-4d99-837b-dd4fc4d70a8a" providerId="ADAL" clId="{D3666A38-564A-4B82-85CA-72B0E52F04A9}" dt="2021-02-03T11:42:03.054" v="241" actId="12788"/>
          <ac:spMkLst>
            <pc:docMk/>
            <pc:sldMk cId="0" sldId="261"/>
            <ac:spMk id="7" creationId="{7C722068-4CA6-4397-8F7F-9505F0584D1A}"/>
          </ac:spMkLst>
        </pc:spChg>
        <pc:spChg chg="mod">
          <ac:chgData name="Prabhu, Shashank" userId="434abcaa-a364-4d99-837b-dd4fc4d70a8a" providerId="ADAL" clId="{D3666A38-564A-4B82-85CA-72B0E52F04A9}" dt="2021-02-03T11:44:20.792" v="273" actId="1076"/>
          <ac:spMkLst>
            <pc:docMk/>
            <pc:sldMk cId="0" sldId="261"/>
            <ac:spMk id="14" creationId="{D76F08C6-855A-4BF4-99AB-F20A577EFF1A}"/>
          </ac:spMkLst>
        </pc:spChg>
        <pc:spChg chg="mod">
          <ac:chgData name="Prabhu, Shashank" userId="434abcaa-a364-4d99-837b-dd4fc4d70a8a" providerId="ADAL" clId="{D3666A38-564A-4B82-85CA-72B0E52F04A9}" dt="2021-02-03T11:44:22.887" v="274" actId="1076"/>
          <ac:spMkLst>
            <pc:docMk/>
            <pc:sldMk cId="0" sldId="261"/>
            <ac:spMk id="15" creationId="{FDCA6FCB-3448-4C2B-B012-F0E068338F7E}"/>
          </ac:spMkLst>
        </pc:spChg>
        <pc:spChg chg="add del mod">
          <ac:chgData name="Prabhu, Shashank" userId="434abcaa-a364-4d99-837b-dd4fc4d70a8a" providerId="ADAL" clId="{D3666A38-564A-4B82-85CA-72B0E52F04A9}" dt="2021-02-03T11:44:12.652" v="271" actId="1076"/>
          <ac:spMkLst>
            <pc:docMk/>
            <pc:sldMk cId="0" sldId="261"/>
            <ac:spMk id="17" creationId="{EDFF9BF9-55CA-4A61-95EC-DB4D1E5BED3C}"/>
          </ac:spMkLst>
        </pc:spChg>
        <pc:spChg chg="mod">
          <ac:chgData name="Prabhu, Shashank" userId="434abcaa-a364-4d99-837b-dd4fc4d70a8a" providerId="ADAL" clId="{D3666A38-564A-4B82-85CA-72B0E52F04A9}" dt="2021-02-03T11:44:46.706" v="280" actId="208"/>
          <ac:spMkLst>
            <pc:docMk/>
            <pc:sldMk cId="0" sldId="261"/>
            <ac:spMk id="19" creationId="{DA763ECC-8CF6-4292-9C73-399078B231B5}"/>
          </ac:spMkLst>
        </pc:spChg>
      </pc:sldChg>
      <pc:sldChg chg="modAnim">
        <pc:chgData name="Prabhu, Shashank" userId="434abcaa-a364-4d99-837b-dd4fc4d70a8a" providerId="ADAL" clId="{D3666A38-564A-4B82-85CA-72B0E52F04A9}" dt="2021-02-03T11:34:39.231" v="134"/>
        <pc:sldMkLst>
          <pc:docMk/>
          <pc:sldMk cId="0" sldId="262"/>
        </pc:sldMkLst>
      </pc:sldChg>
      <pc:sldChg chg="modSp mod modAnim modNotesTx">
        <pc:chgData name="Prabhu, Shashank" userId="434abcaa-a364-4d99-837b-dd4fc4d70a8a" providerId="ADAL" clId="{D3666A38-564A-4B82-85CA-72B0E52F04A9}" dt="2021-02-03T11:37:28.009" v="179"/>
        <pc:sldMkLst>
          <pc:docMk/>
          <pc:sldMk cId="0" sldId="263"/>
        </pc:sldMkLst>
        <pc:spChg chg="mod">
          <ac:chgData name="Prabhu, Shashank" userId="434abcaa-a364-4d99-837b-dd4fc4d70a8a" providerId="ADAL" clId="{D3666A38-564A-4B82-85CA-72B0E52F04A9}" dt="2021-02-03T11:37:03.708" v="178" actId="1076"/>
          <ac:spMkLst>
            <pc:docMk/>
            <pc:sldMk cId="0" sldId="263"/>
            <ac:spMk id="9" creationId="{9D442D72-513E-4E22-AFDF-00B08975F1D4}"/>
          </ac:spMkLst>
        </pc:spChg>
      </pc:sldChg>
      <pc:sldChg chg="modNotesTx">
        <pc:chgData name="Prabhu, Shashank" userId="434abcaa-a364-4d99-837b-dd4fc4d70a8a" providerId="ADAL" clId="{D3666A38-564A-4B82-85CA-72B0E52F04A9}" dt="2021-02-03T11:40:12.266" v="228" actId="20577"/>
        <pc:sldMkLst>
          <pc:docMk/>
          <pc:sldMk cId="0" sldId="264"/>
        </pc:sldMkLst>
      </pc:sldChg>
      <pc:sldChg chg="modAnim modNotesTx">
        <pc:chgData name="Prabhu, Shashank" userId="434abcaa-a364-4d99-837b-dd4fc4d70a8a" providerId="ADAL" clId="{D3666A38-564A-4B82-85CA-72B0E52F04A9}" dt="2021-02-03T11:40:06.500" v="224" actId="113"/>
        <pc:sldMkLst>
          <pc:docMk/>
          <pc:sldMk cId="0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03-02-2021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N/A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clicks 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for each step.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more information to appear on the slide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more information to appear on the slide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N/A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more information to appear on the slide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click only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click only</a:t>
            </a: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057400"/>
            <a:ext cx="6781800" cy="1908215"/>
          </a:xfrm>
          <a:prstGeom prst="rect">
            <a:avLst/>
          </a:prstGeom>
          <a:solidFill>
            <a:schemeClr val="accent6">
              <a:lumMod val="5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5400" dirty="0"/>
              <a:t>Factorization by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5400" dirty="0"/>
              <a:t>regrouping the terms</a:t>
            </a: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17937D9-0EB0-411D-B256-EB17DA8B5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91336"/>
              </p:ext>
            </p:extLst>
          </p:nvPr>
        </p:nvGraphicFramePr>
        <p:xfrm>
          <a:off x="1447800" y="1488440"/>
          <a:ext cx="6248400" cy="194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365">
                  <a:extLst>
                    <a:ext uri="{9D8B030D-6E8A-4147-A177-3AD203B41FA5}">
                      <a16:colId xmlns:a16="http://schemas.microsoft.com/office/drawing/2014/main" val="3974672683"/>
                    </a:ext>
                  </a:extLst>
                </a:gridCol>
                <a:gridCol w="1796415">
                  <a:extLst>
                    <a:ext uri="{9D8B030D-6E8A-4147-A177-3AD203B41FA5}">
                      <a16:colId xmlns:a16="http://schemas.microsoft.com/office/drawing/2014/main" val="828165196"/>
                    </a:ext>
                  </a:extLst>
                </a:gridCol>
                <a:gridCol w="3436620">
                  <a:extLst>
                    <a:ext uri="{9D8B030D-6E8A-4147-A177-3AD203B41FA5}">
                      <a16:colId xmlns:a16="http://schemas.microsoft.com/office/drawing/2014/main" val="153678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Slide #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Thumb Nail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Source and Attributions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660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70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96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231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78442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D2C9FEF-4709-400D-9282-D300838E1A6E}"/>
              </a:ext>
            </a:extLst>
          </p:cNvPr>
          <p:cNvSpPr txBox="1"/>
          <p:nvPr/>
        </p:nvSpPr>
        <p:spPr>
          <a:xfrm>
            <a:off x="3352800" y="304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MM INDEX</a:t>
            </a:r>
          </a:p>
        </p:txBody>
      </p:sp>
    </p:spTree>
    <p:extLst>
      <p:ext uri="{BB962C8B-B14F-4D97-AF65-F5344CB8AC3E}">
        <p14:creationId xmlns:p14="http://schemas.microsoft.com/office/powerpoint/2010/main" val="1323650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6616" y="1016532"/>
            <a:ext cx="7848600" cy="46166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Consider the factorization of the expression x</a:t>
            </a:r>
            <a:r>
              <a:rPr lang="en-US" sz="2400" b="1" baseline="30000" dirty="0"/>
              <a:t>2 </a:t>
            </a:r>
            <a:r>
              <a:rPr lang="en-US" sz="2400" b="1" dirty="0"/>
              <a:t>+ 2x + 7x + 14 </a:t>
            </a:r>
            <a:endParaRPr lang="en-IN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11693" y="103496"/>
            <a:ext cx="5520614" cy="646331"/>
          </a:xfrm>
          <a:prstGeom prst="rect">
            <a:avLst/>
          </a:prstGeom>
          <a:noFill/>
          <a:ln w="28575">
            <a:solidFill>
              <a:srgbClr val="92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Factorization by Regrouping</a:t>
            </a:r>
            <a:endParaRPr lang="en-IN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56779" y="1720840"/>
            <a:ext cx="1064137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Step 1:</a:t>
            </a:r>
            <a:endParaRPr lang="en-IN" sz="2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4646EE-A047-4432-AE7A-2E79EB7F0198}"/>
              </a:ext>
            </a:extLst>
          </p:cNvPr>
          <p:cNvSpPr txBox="1"/>
          <p:nvPr/>
        </p:nvSpPr>
        <p:spPr>
          <a:xfrm>
            <a:off x="2031043" y="1733675"/>
            <a:ext cx="5529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Finding a common factor of the expression</a:t>
            </a:r>
            <a:endParaRPr lang="en-GB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E3C223-30FA-445C-8DE7-61CCA78543A9}"/>
              </a:ext>
            </a:extLst>
          </p:cNvPr>
          <p:cNvSpPr txBox="1"/>
          <p:nvPr/>
        </p:nvSpPr>
        <p:spPr>
          <a:xfrm>
            <a:off x="2169484" y="2369571"/>
            <a:ext cx="5305445" cy="83099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No common factor for the above expression other than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0E29E7-1F40-4458-AB03-1343C36F7CE3}"/>
              </a:ext>
            </a:extLst>
          </p:cNvPr>
          <p:cNvSpPr txBox="1"/>
          <p:nvPr/>
        </p:nvSpPr>
        <p:spPr>
          <a:xfrm>
            <a:off x="2208867" y="3642635"/>
            <a:ext cx="5173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Expressed as sum of two binomial terms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CE522D-1640-414E-BDA4-46C9A5359D0C}"/>
              </a:ext>
            </a:extLst>
          </p:cNvPr>
          <p:cNvSpPr txBox="1"/>
          <p:nvPr/>
        </p:nvSpPr>
        <p:spPr>
          <a:xfrm>
            <a:off x="2221861" y="4337377"/>
            <a:ext cx="4700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Common factor obtained separately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138E8D-C6EB-4C38-8ED1-49FC9534F79F}"/>
              </a:ext>
            </a:extLst>
          </p:cNvPr>
          <p:cNvSpPr txBox="1"/>
          <p:nvPr/>
        </p:nvSpPr>
        <p:spPr>
          <a:xfrm>
            <a:off x="2578123" y="5349025"/>
            <a:ext cx="4488168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Thus  </a:t>
            </a:r>
            <a:r>
              <a:rPr lang="en-US" sz="2400" b="1" i="1" dirty="0"/>
              <a:t>x</a:t>
            </a:r>
            <a:r>
              <a:rPr lang="en-US" sz="2400" b="1" i="1" baseline="30000" dirty="0"/>
              <a:t>2</a:t>
            </a:r>
            <a:r>
              <a:rPr lang="en-US" sz="2400" b="1" baseline="30000" dirty="0"/>
              <a:t> </a:t>
            </a:r>
            <a:r>
              <a:rPr lang="en-US" sz="2400" b="1" dirty="0"/>
              <a:t>+ 2</a:t>
            </a:r>
            <a:r>
              <a:rPr lang="en-US" sz="2400" b="1" i="1" dirty="0"/>
              <a:t>x</a:t>
            </a:r>
            <a:r>
              <a:rPr lang="en-US" sz="2400" b="1" dirty="0"/>
              <a:t> + 7</a:t>
            </a:r>
            <a:r>
              <a:rPr lang="en-US" sz="2400" b="1" i="1" dirty="0"/>
              <a:t>x</a:t>
            </a:r>
            <a:r>
              <a:rPr lang="en-US" sz="2400" b="1" dirty="0"/>
              <a:t> + 14 </a:t>
            </a:r>
            <a:endParaRPr lang="en-IN" sz="2400" b="1" dirty="0"/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 = (</a:t>
            </a:r>
            <a:r>
              <a:rPr lang="en-US" sz="2400" b="1" i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 + 2</a:t>
            </a:r>
            <a:r>
              <a:rPr lang="en-US" sz="2400" b="1" i="1" dirty="0"/>
              <a:t>x</a:t>
            </a:r>
            <a:r>
              <a:rPr lang="en-US" sz="2400" b="1" dirty="0"/>
              <a:t>) + (7</a:t>
            </a:r>
            <a:r>
              <a:rPr lang="en-US" sz="2400" b="1" i="1" dirty="0"/>
              <a:t>x</a:t>
            </a:r>
            <a:r>
              <a:rPr lang="en-US" sz="2400" b="1" dirty="0"/>
              <a:t> + 14)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/>
      <p:bldP spid="15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93843" y="1676256"/>
            <a:ext cx="393249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b="1" dirty="0">
                <a:solidFill>
                  <a:schemeClr val="bg1"/>
                </a:solidFill>
              </a:rPr>
              <a:t>Common factor of 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baseline="30000" dirty="0">
                <a:solidFill>
                  <a:schemeClr val="bg1"/>
                </a:solidFill>
              </a:rPr>
              <a:t>2 </a:t>
            </a:r>
            <a:r>
              <a:rPr lang="en-US" sz="2400" b="1" dirty="0">
                <a:solidFill>
                  <a:schemeClr val="bg1"/>
                </a:solidFill>
              </a:rPr>
              <a:t>+ 2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 = 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5648" y="1059478"/>
            <a:ext cx="1064137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Step 2:</a:t>
            </a:r>
            <a:endParaRPr lang="en-I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62921" y="3388285"/>
            <a:ext cx="252505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 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baseline="30000" dirty="0">
                <a:solidFill>
                  <a:schemeClr val="bg1"/>
                </a:solidFill>
              </a:rPr>
              <a:t>2 </a:t>
            </a:r>
            <a:r>
              <a:rPr lang="en-US" sz="2400" b="1" dirty="0">
                <a:solidFill>
                  <a:schemeClr val="bg1"/>
                </a:solidFill>
              </a:rPr>
              <a:t>+ 2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 = 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 (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+ 2) 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5648" y="2831800"/>
            <a:ext cx="1064137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Step 3:</a:t>
            </a:r>
            <a:endParaRPr lang="en-IN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75648" y="4604122"/>
            <a:ext cx="1133067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Step 4: </a:t>
            </a:r>
            <a:endParaRPr lang="en-IN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96149" y="5324728"/>
            <a:ext cx="403860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Common factor of 7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 + 14 = 7 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563794-8D6B-420B-8463-F952CBB6182A}"/>
              </a:ext>
            </a:extLst>
          </p:cNvPr>
          <p:cNvSpPr txBox="1"/>
          <p:nvPr/>
        </p:nvSpPr>
        <p:spPr>
          <a:xfrm>
            <a:off x="2038718" y="987287"/>
            <a:ext cx="45869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Finding a common factor of 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+ 2</a:t>
            </a:r>
            <a:r>
              <a:rPr lang="en-US" sz="2400" i="1" dirty="0"/>
              <a:t>x</a:t>
            </a:r>
            <a:endParaRPr lang="en-GB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A44945-2B0A-4DDC-ADA7-1274B227B3AA}"/>
              </a:ext>
            </a:extLst>
          </p:cNvPr>
          <p:cNvSpPr txBox="1"/>
          <p:nvPr/>
        </p:nvSpPr>
        <p:spPr>
          <a:xfrm>
            <a:off x="1811693" y="103496"/>
            <a:ext cx="5520614" cy="646331"/>
          </a:xfrm>
          <a:prstGeom prst="rect">
            <a:avLst/>
          </a:prstGeom>
          <a:noFill/>
          <a:ln w="28575">
            <a:solidFill>
              <a:srgbClr val="92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Factorization by Regrouping</a:t>
            </a:r>
            <a:endParaRPr lang="en-IN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C74CA4-D893-4598-86CE-39633F285EFD}"/>
              </a:ext>
            </a:extLst>
          </p:cNvPr>
          <p:cNvSpPr txBox="1"/>
          <p:nvPr/>
        </p:nvSpPr>
        <p:spPr>
          <a:xfrm>
            <a:off x="2196149" y="2746387"/>
            <a:ext cx="23725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Factorize </a:t>
            </a:r>
            <a:r>
              <a:rPr lang="en-US" sz="2400" i="1" dirty="0"/>
              <a:t>x</a:t>
            </a:r>
            <a:r>
              <a:rPr lang="en-US" sz="2400" baseline="30000" dirty="0"/>
              <a:t>2 </a:t>
            </a:r>
            <a:r>
              <a:rPr lang="en-US" sz="2400" dirty="0"/>
              <a:t>+ 2</a:t>
            </a:r>
            <a:r>
              <a:rPr lang="en-US" sz="2400" i="1" dirty="0"/>
              <a:t>x</a:t>
            </a:r>
            <a:endParaRPr lang="en-GB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86ED76-23C7-40AC-AE66-DE776C0EEA52}"/>
              </a:ext>
            </a:extLst>
          </p:cNvPr>
          <p:cNvSpPr txBox="1"/>
          <p:nvPr/>
        </p:nvSpPr>
        <p:spPr>
          <a:xfrm>
            <a:off x="2093843" y="4577762"/>
            <a:ext cx="4724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Finding a common factor of 7</a:t>
            </a:r>
            <a:r>
              <a:rPr lang="en-US" sz="2400" i="1" dirty="0"/>
              <a:t>x</a:t>
            </a:r>
            <a:r>
              <a:rPr lang="en-US" sz="2400" dirty="0"/>
              <a:t> + 14 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7337" y="1663559"/>
            <a:ext cx="249780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 7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 + 14 = 7 (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 + 2)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720" y="1066800"/>
            <a:ext cx="1064137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Step 5:</a:t>
            </a:r>
            <a:endParaRPr lang="en-IN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16003" y="3540873"/>
            <a:ext cx="5520614" cy="11079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baseline="30000" dirty="0">
                <a:solidFill>
                  <a:schemeClr val="bg1"/>
                </a:solidFill>
              </a:rPr>
              <a:t>2 </a:t>
            </a:r>
            <a:r>
              <a:rPr lang="en-US" sz="2400" b="1" dirty="0">
                <a:solidFill>
                  <a:schemeClr val="bg1"/>
                </a:solidFill>
              </a:rPr>
              <a:t>+ 2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 + 7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 + 14 = (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baseline="30000" dirty="0">
                <a:solidFill>
                  <a:schemeClr val="bg1"/>
                </a:solidFill>
              </a:rPr>
              <a:t>2 </a:t>
            </a:r>
            <a:r>
              <a:rPr lang="en-US" sz="2400" b="1" dirty="0">
                <a:solidFill>
                  <a:schemeClr val="bg1"/>
                </a:solidFill>
              </a:rPr>
              <a:t>+ 2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) + (7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 + 14)</a:t>
            </a:r>
            <a:endParaRPr lang="en-IN" sz="2400" b="1" dirty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                             = 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 ( 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 + 2) + 7 (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 + 2)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0786" y="2600296"/>
            <a:ext cx="1096325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968375" indent="-968375"/>
            <a:r>
              <a:rPr lang="en-US" sz="2400" b="1" dirty="0"/>
              <a:t>Step 6:</a:t>
            </a:r>
            <a:endParaRPr lang="en-IN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68115" y="5675556"/>
            <a:ext cx="1318566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It’s  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 + 2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2395" y="5062185"/>
            <a:ext cx="1096325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Step7:</a:t>
            </a:r>
            <a:endParaRPr lang="en-IN" sz="2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4DAE5A-74E7-46C8-9081-56F896932C7C}"/>
              </a:ext>
            </a:extLst>
          </p:cNvPr>
          <p:cNvSpPr txBox="1"/>
          <p:nvPr/>
        </p:nvSpPr>
        <p:spPr>
          <a:xfrm>
            <a:off x="1811693" y="103496"/>
            <a:ext cx="5520614" cy="646331"/>
          </a:xfrm>
          <a:prstGeom prst="rect">
            <a:avLst/>
          </a:prstGeom>
          <a:noFill/>
          <a:ln w="28575">
            <a:solidFill>
              <a:srgbClr val="92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Factorization by Regrouping</a:t>
            </a:r>
            <a:endParaRPr lang="en-IN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D248F5-1A18-4162-A9B6-94A018A59E53}"/>
              </a:ext>
            </a:extLst>
          </p:cNvPr>
          <p:cNvSpPr txBox="1"/>
          <p:nvPr/>
        </p:nvSpPr>
        <p:spPr>
          <a:xfrm>
            <a:off x="2090807" y="1003277"/>
            <a:ext cx="24721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Factorize 7x +14</a:t>
            </a:r>
            <a:endParaRPr lang="en-GB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978788-A237-4EA2-9AB0-F852020530CF}"/>
              </a:ext>
            </a:extLst>
          </p:cNvPr>
          <p:cNvSpPr txBox="1"/>
          <p:nvPr/>
        </p:nvSpPr>
        <p:spPr>
          <a:xfrm>
            <a:off x="2137337" y="2486130"/>
            <a:ext cx="63836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Write an expression equivalent to x</a:t>
            </a:r>
            <a:r>
              <a:rPr lang="en-US" sz="2400" baseline="30000" dirty="0"/>
              <a:t>2 </a:t>
            </a:r>
            <a:r>
              <a:rPr lang="en-US" sz="2400" dirty="0"/>
              <a:t>+ 2x + 7x + 14 with the factorization in steps 3 and 5 above</a:t>
            </a:r>
            <a:endParaRPr lang="en-GB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9E825E-2E8F-4B8E-9A0F-27669A3971C8}"/>
              </a:ext>
            </a:extLst>
          </p:cNvPr>
          <p:cNvSpPr txBox="1"/>
          <p:nvPr/>
        </p:nvSpPr>
        <p:spPr>
          <a:xfrm>
            <a:off x="2116003" y="5062185"/>
            <a:ext cx="70098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Find the common binomial factor in x(x + 2) + 7(x + 2)?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7535" y="4842897"/>
            <a:ext cx="5381716" cy="11079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 (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baseline="30000" dirty="0">
                <a:solidFill>
                  <a:schemeClr val="bg1"/>
                </a:solidFill>
              </a:rPr>
              <a:t>2</a:t>
            </a:r>
            <a:r>
              <a:rPr lang="en-US" sz="2400" b="1" dirty="0">
                <a:solidFill>
                  <a:schemeClr val="bg1"/>
                </a:solidFill>
              </a:rPr>
              <a:t> + 7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) + (2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 + 14) = 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(</a:t>
            </a:r>
            <a:r>
              <a:rPr lang="en-US" sz="2800" b="1" i="1" dirty="0">
                <a:solidFill>
                  <a:schemeClr val="bg1"/>
                </a:solidFill>
              </a:rPr>
              <a:t>x </a:t>
            </a:r>
            <a:r>
              <a:rPr lang="en-US" sz="2400" b="1" dirty="0">
                <a:solidFill>
                  <a:schemeClr val="bg1"/>
                </a:solidFill>
              </a:rPr>
              <a:t>+ 7) + 2(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 + 7)</a:t>
            </a:r>
            <a:endParaRPr lang="en-IN" sz="2400" b="1" dirty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= (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 + 7)(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 + 2)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480" y="914400"/>
            <a:ext cx="1178213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968375" indent="-968375"/>
            <a:r>
              <a:rPr lang="en-US" sz="2400" b="1" dirty="0"/>
              <a:t>Step 8:</a:t>
            </a:r>
            <a:endParaRPr lang="en-IN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722068-4CA6-4397-8F7F-9505F0584D1A}"/>
              </a:ext>
            </a:extLst>
          </p:cNvPr>
          <p:cNvSpPr txBox="1"/>
          <p:nvPr/>
        </p:nvSpPr>
        <p:spPr>
          <a:xfrm>
            <a:off x="1811693" y="103496"/>
            <a:ext cx="5520614" cy="646331"/>
          </a:xfrm>
          <a:prstGeom prst="rect">
            <a:avLst/>
          </a:prstGeom>
          <a:noFill/>
          <a:ln w="28575">
            <a:solidFill>
              <a:srgbClr val="92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Factorization by Regrouping</a:t>
            </a:r>
            <a:endParaRPr lang="en-IN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D8FE01-7B0C-4A4D-9FF9-101DBBCC5345}"/>
              </a:ext>
            </a:extLst>
          </p:cNvPr>
          <p:cNvSpPr txBox="1"/>
          <p:nvPr/>
        </p:nvSpPr>
        <p:spPr>
          <a:xfrm>
            <a:off x="2177535" y="775905"/>
            <a:ext cx="4855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68375" indent="-968375"/>
            <a:r>
              <a:rPr lang="en-US" sz="2400" dirty="0"/>
              <a:t>Use the distributive property to write an expression equivalent to</a:t>
            </a:r>
            <a:r>
              <a:rPr lang="en-IN" sz="2400" dirty="0"/>
              <a:t>   </a:t>
            </a:r>
            <a:r>
              <a:rPr lang="en-US" sz="2400" i="1" dirty="0"/>
              <a:t>x</a:t>
            </a:r>
            <a:r>
              <a:rPr lang="en-US" sz="2400" dirty="0"/>
              <a:t> (</a:t>
            </a:r>
            <a:r>
              <a:rPr lang="en-US" sz="2400" i="1" dirty="0"/>
              <a:t>x</a:t>
            </a:r>
            <a:r>
              <a:rPr lang="en-US" sz="2400" dirty="0"/>
              <a:t> + 2) + 7 (</a:t>
            </a:r>
            <a:r>
              <a:rPr lang="en-US" sz="2400" i="1" dirty="0"/>
              <a:t>x</a:t>
            </a:r>
            <a:r>
              <a:rPr lang="en-US" sz="2400" dirty="0"/>
              <a:t> + 2)</a:t>
            </a:r>
            <a:endParaRPr lang="en-IN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6F08C6-855A-4BF4-99AB-F20A577EFF1A}"/>
              </a:ext>
            </a:extLst>
          </p:cNvPr>
          <p:cNvSpPr txBox="1"/>
          <p:nvPr/>
        </p:nvSpPr>
        <p:spPr>
          <a:xfrm>
            <a:off x="2203674" y="2066408"/>
            <a:ext cx="3429000" cy="46166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x(x + 2) +7 = (x + 2) (x +7)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CA6FCB-3448-4C2B-B012-F0E068338F7E}"/>
              </a:ext>
            </a:extLst>
          </p:cNvPr>
          <p:cNvSpPr txBox="1"/>
          <p:nvPr/>
        </p:nvSpPr>
        <p:spPr>
          <a:xfrm>
            <a:off x="2177535" y="2657914"/>
            <a:ext cx="5381716" cy="83099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Thus, 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 + 2</a:t>
            </a:r>
            <a:r>
              <a:rPr lang="en-US" sz="2400" i="1" dirty="0"/>
              <a:t>x</a:t>
            </a:r>
            <a:r>
              <a:rPr lang="en-US" sz="2400" dirty="0"/>
              <a:t> + 7</a:t>
            </a:r>
            <a:r>
              <a:rPr lang="en-US" sz="2400" i="1" dirty="0"/>
              <a:t>x</a:t>
            </a:r>
            <a:r>
              <a:rPr lang="en-US" sz="2400" dirty="0"/>
              <a:t> + 14 is factorized by grouping the terms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FF9BF9-55CA-4A61-95EC-DB4D1E5BED3C}"/>
              </a:ext>
            </a:extLst>
          </p:cNvPr>
          <p:cNvSpPr txBox="1"/>
          <p:nvPr/>
        </p:nvSpPr>
        <p:spPr>
          <a:xfrm>
            <a:off x="2497141" y="6271900"/>
            <a:ext cx="487623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Grouping done in different ways</a:t>
            </a:r>
            <a:endParaRPr lang="en-IN" sz="1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763ECC-8CF6-4292-9C73-399078B231B5}"/>
              </a:ext>
            </a:extLst>
          </p:cNvPr>
          <p:cNvSpPr txBox="1"/>
          <p:nvPr/>
        </p:nvSpPr>
        <p:spPr>
          <a:xfrm>
            <a:off x="2177535" y="3755092"/>
            <a:ext cx="541700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 + 2</a:t>
            </a:r>
            <a:r>
              <a:rPr lang="en-US" sz="2400" i="1" dirty="0"/>
              <a:t>x</a:t>
            </a:r>
            <a:r>
              <a:rPr lang="en-US" sz="2400" dirty="0"/>
              <a:t> + 7</a:t>
            </a:r>
            <a:r>
              <a:rPr lang="en-US" sz="2400" i="1" dirty="0"/>
              <a:t>x</a:t>
            </a:r>
            <a:r>
              <a:rPr lang="en-US" sz="2400" dirty="0"/>
              <a:t> + 14, we can also group the terms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/>
      <p:bldP spid="17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371600"/>
            <a:ext cx="7239000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092200" indent="-109220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Step 1: Arrange the terms of the given expression in suitable groups such that each group has a common factor.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41014" y="3352800"/>
            <a:ext cx="3976730" cy="46166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just"/>
            <a:r>
              <a:rPr lang="en-US" sz="2400" dirty="0"/>
              <a:t>Step 2:   Factorize each group.</a:t>
            </a:r>
            <a:endParaRPr lang="en-I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08712" y="4648201"/>
            <a:ext cx="7315200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146175" indent="-114617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Step 3: Take out the factor which is common to each group.</a:t>
            </a:r>
            <a:endParaRPr lang="en-IN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B06153-42D1-4625-8A3B-69EF788A2566}"/>
              </a:ext>
            </a:extLst>
          </p:cNvPr>
          <p:cNvSpPr txBox="1"/>
          <p:nvPr/>
        </p:nvSpPr>
        <p:spPr>
          <a:xfrm>
            <a:off x="1811693" y="103496"/>
            <a:ext cx="5520614" cy="646331"/>
          </a:xfrm>
          <a:prstGeom prst="rect">
            <a:avLst/>
          </a:prstGeom>
          <a:noFill/>
          <a:ln w="28575">
            <a:solidFill>
              <a:srgbClr val="92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Factorization by Regrouping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73754F6-69C3-46D4-9D83-0615E44B7DD1}"/>
              </a:ext>
            </a:extLst>
          </p:cNvPr>
          <p:cNvSpPr txBox="1"/>
          <p:nvPr/>
        </p:nvSpPr>
        <p:spPr>
          <a:xfrm>
            <a:off x="1811693" y="103496"/>
            <a:ext cx="5520614" cy="646331"/>
          </a:xfrm>
          <a:prstGeom prst="rect">
            <a:avLst/>
          </a:prstGeom>
          <a:noFill/>
          <a:ln w="28575">
            <a:solidFill>
              <a:srgbClr val="92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Factorization by Regrouping</a:t>
            </a:r>
            <a:endParaRPr lang="en-IN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1142D8-6B62-4793-A8D7-D00F0BA39680}"/>
              </a:ext>
            </a:extLst>
          </p:cNvPr>
          <p:cNvSpPr txBox="1"/>
          <p:nvPr/>
        </p:nvSpPr>
        <p:spPr>
          <a:xfrm>
            <a:off x="990600" y="1066800"/>
            <a:ext cx="73533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In the following algebraic expression, there are six terms. </a:t>
            </a:r>
            <a:endParaRPr lang="en-IN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2B99AE-8282-4F62-8BB9-A566016F1865}"/>
              </a:ext>
            </a:extLst>
          </p:cNvPr>
          <p:cNvSpPr txBox="1"/>
          <p:nvPr/>
        </p:nvSpPr>
        <p:spPr>
          <a:xfrm>
            <a:off x="990600" y="1668586"/>
            <a:ext cx="6390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920000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Divide the expression into 3 groups of two terms each</a:t>
            </a:r>
            <a:endParaRPr lang="en-GB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442D72-513E-4E22-AFDF-00B08975F1D4}"/>
              </a:ext>
            </a:extLst>
          </p:cNvPr>
          <p:cNvSpPr txBox="1"/>
          <p:nvPr/>
        </p:nvSpPr>
        <p:spPr>
          <a:xfrm>
            <a:off x="2895600" y="3218264"/>
            <a:ext cx="33528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y</a:t>
            </a:r>
            <a:r>
              <a:rPr lang="en-US" sz="2400" b="1" baseline="30000" dirty="0"/>
              <a:t>3 </a:t>
            </a:r>
            <a:r>
              <a:rPr lang="en-US" sz="2400" b="1" dirty="0"/>
              <a:t>- 3y</a:t>
            </a:r>
            <a:r>
              <a:rPr lang="en-US" sz="2400" b="1" baseline="30000" dirty="0"/>
              <a:t>2</a:t>
            </a:r>
            <a:r>
              <a:rPr lang="en-US" sz="2400" b="1" dirty="0"/>
              <a:t> + 2y – 6 – </a:t>
            </a:r>
            <a:r>
              <a:rPr lang="en-US" sz="2800" b="1" i="1" dirty="0" err="1"/>
              <a:t>x</a:t>
            </a:r>
            <a:r>
              <a:rPr lang="en-US" sz="2400" b="1" dirty="0" err="1"/>
              <a:t>y</a:t>
            </a:r>
            <a:r>
              <a:rPr lang="en-US" sz="2400" b="1" dirty="0"/>
              <a:t> + 3</a:t>
            </a:r>
            <a:r>
              <a:rPr lang="en-US" sz="2800" b="1" i="1" dirty="0"/>
              <a:t>x</a:t>
            </a:r>
            <a:endParaRPr lang="en-IN" sz="2800" b="1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7E889E-5B0B-4361-979C-B7875EEB531F}"/>
              </a:ext>
            </a:extLst>
          </p:cNvPr>
          <p:cNvSpPr txBox="1"/>
          <p:nvPr/>
        </p:nvSpPr>
        <p:spPr>
          <a:xfrm>
            <a:off x="2786270" y="3960874"/>
            <a:ext cx="3886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(y</a:t>
            </a:r>
            <a:r>
              <a:rPr lang="en-US" sz="2400" b="1" baseline="30000" dirty="0"/>
              <a:t>3 </a:t>
            </a:r>
            <a:r>
              <a:rPr lang="en-US" sz="2400" b="1" dirty="0"/>
              <a:t>- 3y</a:t>
            </a:r>
            <a:r>
              <a:rPr lang="en-US" sz="2400" b="1" baseline="30000" dirty="0"/>
              <a:t>2</a:t>
            </a:r>
            <a:r>
              <a:rPr lang="en-US" sz="2400" b="1" dirty="0"/>
              <a:t>) + (2y -6) – (</a:t>
            </a:r>
            <a:r>
              <a:rPr lang="en-US" sz="2400" b="1" i="1" dirty="0" err="1"/>
              <a:t>x</a:t>
            </a:r>
            <a:r>
              <a:rPr lang="en-US" sz="2400" b="1" dirty="0" err="1"/>
              <a:t>y</a:t>
            </a:r>
            <a:r>
              <a:rPr lang="en-US" sz="2400" b="1" dirty="0"/>
              <a:t>  - 3</a:t>
            </a:r>
            <a:r>
              <a:rPr lang="en-US" sz="2400" b="1" i="1" dirty="0"/>
              <a:t>x</a:t>
            </a:r>
            <a:r>
              <a:rPr lang="en-US" sz="2400" b="1" dirty="0"/>
              <a:t>) </a:t>
            </a:r>
            <a:endParaRPr lang="en-IN" sz="2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BAC410-0235-405F-AEE9-7808A2E9353C}"/>
              </a:ext>
            </a:extLst>
          </p:cNvPr>
          <p:cNvSpPr txBox="1"/>
          <p:nvPr/>
        </p:nvSpPr>
        <p:spPr>
          <a:xfrm>
            <a:off x="2819400" y="4641929"/>
            <a:ext cx="3581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= y</a:t>
            </a:r>
            <a:r>
              <a:rPr lang="en-US" sz="2400" b="1" baseline="30000" dirty="0"/>
              <a:t>2</a:t>
            </a:r>
            <a:r>
              <a:rPr lang="en-US" sz="2400" b="1" dirty="0"/>
              <a:t> (y-3) + 2(y-3) - </a:t>
            </a:r>
            <a:r>
              <a:rPr lang="en-US" sz="2400" b="1" i="1" dirty="0"/>
              <a:t>x</a:t>
            </a:r>
            <a:r>
              <a:rPr lang="en-US" sz="2400" b="1" dirty="0"/>
              <a:t>(y-3)</a:t>
            </a:r>
            <a:endParaRPr lang="en-IN" sz="2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11A2D6-A850-43D7-BBDA-61B6024EEAD7}"/>
              </a:ext>
            </a:extLst>
          </p:cNvPr>
          <p:cNvSpPr txBox="1"/>
          <p:nvPr/>
        </p:nvSpPr>
        <p:spPr>
          <a:xfrm>
            <a:off x="2819400" y="5422165"/>
            <a:ext cx="3581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= (y – 3)(y</a:t>
            </a:r>
            <a:r>
              <a:rPr lang="en-US" sz="2400" b="1" baseline="30000" dirty="0"/>
              <a:t>2</a:t>
            </a:r>
            <a:r>
              <a:rPr lang="en-US" sz="2400" b="1" dirty="0"/>
              <a:t> + 2 - </a:t>
            </a:r>
            <a:r>
              <a:rPr lang="en-US" sz="2400" b="1" i="1" dirty="0"/>
              <a:t>x</a:t>
            </a:r>
            <a:r>
              <a:rPr lang="en-US" sz="2400" b="1" dirty="0"/>
              <a:t>)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BD7043-C590-46F9-BFE7-7AB59075C256}"/>
              </a:ext>
            </a:extLst>
          </p:cNvPr>
          <p:cNvSpPr txBox="1"/>
          <p:nvPr/>
        </p:nvSpPr>
        <p:spPr>
          <a:xfrm>
            <a:off x="1013791" y="2548858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20000"/>
              </a:buClr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Then factorise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1" grpId="0"/>
      <p:bldP spid="13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05067" y="1247479"/>
            <a:ext cx="1511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Example:</a:t>
            </a:r>
            <a:endParaRPr lang="en-IN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503951" y="2362200"/>
            <a:ext cx="3376565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1313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  3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 + 6</a:t>
            </a:r>
            <a:r>
              <a:rPr lang="en-US" sz="2800" i="1" dirty="0"/>
              <a:t>x </a:t>
            </a:r>
            <a:r>
              <a:rPr lang="en-US" sz="2400" dirty="0"/>
              <a:t>- 7</a:t>
            </a:r>
            <a:r>
              <a:rPr lang="en-US" sz="2800" i="1" dirty="0"/>
              <a:t>x</a:t>
            </a:r>
            <a:r>
              <a:rPr lang="en-US" sz="2400" dirty="0"/>
              <a:t> - 14</a:t>
            </a:r>
            <a:endParaRPr lang="en-IN" sz="2400" dirty="0"/>
          </a:p>
          <a:p>
            <a:pPr marL="341313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  3</a:t>
            </a:r>
            <a:r>
              <a:rPr lang="en-US" sz="2800" i="1" dirty="0"/>
              <a:t>x</a:t>
            </a:r>
            <a:r>
              <a:rPr lang="en-US" sz="2400" dirty="0"/>
              <a:t> (</a:t>
            </a:r>
            <a:r>
              <a:rPr lang="en-US" sz="2800" i="1" dirty="0"/>
              <a:t>x </a:t>
            </a:r>
            <a:r>
              <a:rPr lang="en-US" sz="2400" dirty="0"/>
              <a:t>+ 2) – 7 (</a:t>
            </a:r>
            <a:r>
              <a:rPr lang="en-US" sz="2800" i="1" dirty="0"/>
              <a:t>x</a:t>
            </a:r>
            <a:r>
              <a:rPr lang="en-US" sz="2400" dirty="0"/>
              <a:t> + 2)</a:t>
            </a:r>
            <a:endParaRPr lang="en-IN" sz="2400" dirty="0"/>
          </a:p>
          <a:p>
            <a:pPr marL="341313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  (</a:t>
            </a:r>
            <a:r>
              <a:rPr lang="en-US" sz="2800" i="1" dirty="0"/>
              <a:t>x</a:t>
            </a:r>
            <a:r>
              <a:rPr lang="en-US" sz="2400" dirty="0"/>
              <a:t> + 2)(3</a:t>
            </a:r>
            <a:r>
              <a:rPr lang="en-US" sz="2800" i="1" dirty="0"/>
              <a:t>x</a:t>
            </a:r>
            <a:r>
              <a:rPr lang="en-US" sz="2400" dirty="0"/>
              <a:t> - 7) </a:t>
            </a:r>
            <a:endParaRPr lang="en-IN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A6E877-63EC-4409-A721-A1642F290FD9}"/>
              </a:ext>
            </a:extLst>
          </p:cNvPr>
          <p:cNvSpPr txBox="1"/>
          <p:nvPr/>
        </p:nvSpPr>
        <p:spPr>
          <a:xfrm>
            <a:off x="1811693" y="103496"/>
            <a:ext cx="5520614" cy="646331"/>
          </a:xfrm>
          <a:prstGeom prst="rect">
            <a:avLst/>
          </a:prstGeom>
          <a:noFill/>
          <a:ln w="28575">
            <a:solidFill>
              <a:srgbClr val="92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Factorization by Regrouping</a:t>
            </a:r>
            <a:endParaRPr lang="en-IN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40C6D7-3FBE-4122-BA60-09C0B307E572}"/>
              </a:ext>
            </a:extLst>
          </p:cNvPr>
          <p:cNvSpPr txBox="1"/>
          <p:nvPr/>
        </p:nvSpPr>
        <p:spPr>
          <a:xfrm>
            <a:off x="3782533" y="1309034"/>
            <a:ext cx="2819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1)  3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 – 7</a:t>
            </a:r>
            <a:r>
              <a:rPr lang="en-US" sz="2400" i="1" dirty="0"/>
              <a:t>x</a:t>
            </a:r>
            <a:r>
              <a:rPr lang="en-US" sz="2400" dirty="0"/>
              <a:t> + 6</a:t>
            </a:r>
            <a:r>
              <a:rPr lang="en-US" sz="2400" i="1" dirty="0"/>
              <a:t>x</a:t>
            </a:r>
            <a:r>
              <a:rPr lang="en-US" sz="2400" dirty="0"/>
              <a:t> - 14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03655" y="2796385"/>
            <a:ext cx="5303888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6355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= (z</a:t>
            </a:r>
            <a:r>
              <a:rPr lang="en-US" sz="2400" baseline="30000" dirty="0"/>
              <a:t>3</a:t>
            </a:r>
            <a:r>
              <a:rPr lang="en-US" sz="2400" dirty="0"/>
              <a:t> – z</a:t>
            </a:r>
            <a:r>
              <a:rPr lang="en-US" sz="2400" baseline="30000" dirty="0"/>
              <a:t>2</a:t>
            </a:r>
            <a:r>
              <a:rPr lang="en-US" sz="2400" dirty="0"/>
              <a:t>) – (9z – 9)</a:t>
            </a:r>
            <a:endParaRPr lang="en-IN" sz="2400" dirty="0"/>
          </a:p>
          <a:p>
            <a:pPr marL="46355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z</a:t>
            </a:r>
            <a:r>
              <a:rPr lang="en-US" sz="2400" baseline="30000" dirty="0"/>
              <a:t>2</a:t>
            </a:r>
            <a:r>
              <a:rPr lang="en-US" sz="2400" dirty="0"/>
              <a:t>(z - 1) - 9(z - 1) = (z – 1) (z</a:t>
            </a:r>
            <a:r>
              <a:rPr lang="en-US" sz="2400" baseline="30000" dirty="0"/>
              <a:t>2 </a:t>
            </a:r>
            <a:r>
              <a:rPr lang="en-US" sz="2400" dirty="0"/>
              <a:t>– 9)</a:t>
            </a:r>
            <a:endParaRPr lang="en-IN" sz="2400" dirty="0"/>
          </a:p>
          <a:p>
            <a:pPr marL="46355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z</a:t>
            </a:r>
            <a:r>
              <a:rPr lang="en-US" sz="2400" baseline="30000" dirty="0"/>
              <a:t>3</a:t>
            </a:r>
            <a:r>
              <a:rPr lang="en-US" sz="2400" dirty="0"/>
              <a:t> - z</a:t>
            </a:r>
            <a:r>
              <a:rPr lang="en-US" sz="2400" baseline="30000" dirty="0"/>
              <a:t>2</a:t>
            </a:r>
            <a:r>
              <a:rPr lang="en-US" sz="2400" dirty="0"/>
              <a:t> - 9z + 9 = (z - 1) (z</a:t>
            </a:r>
            <a:r>
              <a:rPr lang="en-US" sz="2400" baseline="30000" dirty="0"/>
              <a:t>2 </a:t>
            </a:r>
            <a:r>
              <a:rPr lang="en-US" sz="2400" dirty="0"/>
              <a:t>– 9)</a:t>
            </a:r>
            <a:endParaRPr lang="en-IN" sz="2400" dirty="0"/>
          </a:p>
          <a:p>
            <a:pPr marL="46355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z</a:t>
            </a:r>
            <a:r>
              <a:rPr lang="en-US" sz="2400" baseline="30000" dirty="0"/>
              <a:t>2</a:t>
            </a:r>
            <a:r>
              <a:rPr lang="en-US" sz="2400" dirty="0"/>
              <a:t> - 9 is a difference of squares. </a:t>
            </a:r>
            <a:endParaRPr lang="en-IN" sz="2400" dirty="0"/>
          </a:p>
          <a:p>
            <a:pPr marL="46355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(z</a:t>
            </a:r>
            <a:r>
              <a:rPr lang="en-US" sz="2400" baseline="30000" dirty="0"/>
              <a:t>2 </a:t>
            </a:r>
            <a:r>
              <a:rPr lang="en-US" sz="2400" dirty="0"/>
              <a:t>– 9) = (z - 3) (z + 3)</a:t>
            </a:r>
            <a:endParaRPr lang="en-IN" sz="2400" dirty="0"/>
          </a:p>
          <a:p>
            <a:pPr marL="46355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So, z</a:t>
            </a:r>
            <a:r>
              <a:rPr lang="en-US" sz="2400" baseline="30000" dirty="0"/>
              <a:t>3</a:t>
            </a:r>
            <a:r>
              <a:rPr lang="en-US" sz="2400" dirty="0"/>
              <a:t>- z</a:t>
            </a:r>
            <a:r>
              <a:rPr lang="en-US" sz="2400" baseline="30000" dirty="0"/>
              <a:t>2</a:t>
            </a:r>
            <a:r>
              <a:rPr lang="en-US" sz="2400" dirty="0"/>
              <a:t> - 9z + 9 = (z – 1) (z - 3) (z + 3)</a:t>
            </a:r>
            <a:endParaRPr lang="en-IN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8BF3FF-9B4F-4205-B971-1C8E0C6BEF9E}"/>
              </a:ext>
            </a:extLst>
          </p:cNvPr>
          <p:cNvSpPr txBox="1"/>
          <p:nvPr/>
        </p:nvSpPr>
        <p:spPr>
          <a:xfrm>
            <a:off x="1811693" y="103496"/>
            <a:ext cx="5520614" cy="646331"/>
          </a:xfrm>
          <a:prstGeom prst="rect">
            <a:avLst/>
          </a:prstGeom>
          <a:noFill/>
          <a:ln w="28575">
            <a:solidFill>
              <a:srgbClr val="92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Factorization by Regrouping</a:t>
            </a:r>
            <a:endParaRPr lang="en-IN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71299A-BE6D-4E84-8B4C-D3E750ED5216}"/>
              </a:ext>
            </a:extLst>
          </p:cNvPr>
          <p:cNvSpPr txBox="1"/>
          <p:nvPr/>
        </p:nvSpPr>
        <p:spPr>
          <a:xfrm>
            <a:off x="1676400" y="838974"/>
            <a:ext cx="1511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Example:</a:t>
            </a:r>
            <a:endParaRPr lang="en-IN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45F03E-BED6-45D4-855C-8C61784AF88E}"/>
              </a:ext>
            </a:extLst>
          </p:cNvPr>
          <p:cNvSpPr txBox="1"/>
          <p:nvPr/>
        </p:nvSpPr>
        <p:spPr>
          <a:xfrm>
            <a:off x="3188289" y="870813"/>
            <a:ext cx="41440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2)    z</a:t>
            </a:r>
            <a:r>
              <a:rPr lang="en-US" sz="2400" baseline="30000" dirty="0"/>
              <a:t>3</a:t>
            </a:r>
            <a:r>
              <a:rPr lang="en-US" sz="2400" dirty="0"/>
              <a:t>- z</a:t>
            </a:r>
            <a:r>
              <a:rPr lang="en-US" sz="2400" baseline="30000" dirty="0"/>
              <a:t>2</a:t>
            </a:r>
            <a:r>
              <a:rPr lang="en-US" sz="2400" dirty="0"/>
              <a:t> - 9z + 9</a:t>
            </a:r>
            <a:endParaRPr lang="en-IN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C2D498-3CC0-45FC-879E-AF27B67B57CB}"/>
              </a:ext>
            </a:extLst>
          </p:cNvPr>
          <p:cNvSpPr txBox="1"/>
          <p:nvPr/>
        </p:nvSpPr>
        <p:spPr>
          <a:xfrm>
            <a:off x="1253661" y="1543930"/>
            <a:ext cx="6936626" cy="46166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Try factorizing the first two and second two separately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2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5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75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25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1027</Words>
  <Application>Microsoft Office PowerPoint</Application>
  <PresentationFormat>On-screen Show (4:3)</PresentationFormat>
  <Paragraphs>116</Paragraphs>
  <Slides>10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Sneha Prabhu</cp:lastModifiedBy>
  <cp:revision>58</cp:revision>
  <dcterms:created xsi:type="dcterms:W3CDTF">2018-12-16T04:20:25Z</dcterms:created>
  <dcterms:modified xsi:type="dcterms:W3CDTF">2021-02-03T11:45:01Z</dcterms:modified>
</cp:coreProperties>
</file>