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3505"/>
    <a:srgbClr val="153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>
      <p:cViewPr>
        <p:scale>
          <a:sx n="66" d="100"/>
          <a:sy n="66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clicks in the slide 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each step to appear on the slide</a:t>
            </a:r>
          </a:p>
          <a:p>
            <a:pPr algn="l"/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Clicks in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3 times for different steps.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3 times for different steps.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3 times for steps </a:t>
            </a:r>
            <a:r>
              <a:rPr lang="en-US" sz="1200" b="1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appear.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40766B-1183-4BF2-A8D3-14F6DCBDFC8B}"/>
              </a:ext>
            </a:extLst>
          </p:cNvPr>
          <p:cNvSpPr txBox="1"/>
          <p:nvPr/>
        </p:nvSpPr>
        <p:spPr>
          <a:xfrm>
            <a:off x="304800" y="1828800"/>
            <a:ext cx="8534400" cy="258532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Factorization of a quadratic polynomial with negative constant term 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1111" y="52505"/>
            <a:ext cx="5510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1110" y="1669793"/>
            <a:ext cx="551093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trinomial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m</a:t>
            </a:r>
            <a:r>
              <a:rPr lang="en-US" sz="2800" i="1" dirty="0"/>
              <a:t>x</a:t>
            </a:r>
            <a:r>
              <a:rPr lang="en-US" sz="2400" dirty="0"/>
              <a:t> + 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41111" y="3522063"/>
            <a:ext cx="5510930" cy="83099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Find two numbers  a, b </a:t>
            </a:r>
          </a:p>
          <a:p>
            <a:pPr algn="ctr"/>
            <a:r>
              <a:rPr lang="en-US" sz="2400" dirty="0"/>
              <a:t>a + b = m and ab = n</a:t>
            </a:r>
            <a:endParaRPr lang="en-IN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1110" y="4988015"/>
            <a:ext cx="5510931" cy="83099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If the product of two numbers is </a:t>
            </a:r>
            <a:r>
              <a:rPr lang="en-US" sz="2400" b="1" dirty="0">
                <a:solidFill>
                  <a:srgbClr val="C00000"/>
                </a:solidFill>
              </a:rPr>
              <a:t>negative</a:t>
            </a:r>
            <a:r>
              <a:rPr lang="en-US" sz="2400" dirty="0"/>
              <a:t> then the numbers have the </a:t>
            </a:r>
            <a:r>
              <a:rPr lang="en-US" sz="2400" b="1" dirty="0">
                <a:solidFill>
                  <a:srgbClr val="C00000"/>
                </a:solidFill>
              </a:rPr>
              <a:t>opposite sign. 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02411D-69C6-4529-BE79-4496E83A381E}"/>
              </a:ext>
            </a:extLst>
          </p:cNvPr>
          <p:cNvSpPr txBox="1"/>
          <p:nvPr/>
        </p:nvSpPr>
        <p:spPr>
          <a:xfrm>
            <a:off x="1941112" y="2566358"/>
            <a:ext cx="5510929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n is negative and m is positive or negative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28700" y="2790539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2: </a:t>
            </a:r>
            <a:r>
              <a:rPr lang="en-US" sz="2400" dirty="0"/>
              <a:t>What are the signs of the factors? </a:t>
            </a:r>
            <a:endParaRPr lang="en-IN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961571" y="4197067"/>
            <a:ext cx="7068457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3: </a:t>
            </a:r>
            <a:r>
              <a:rPr lang="en-US" sz="2400" dirty="0"/>
              <a:t>In the algebraic expression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m</a:t>
            </a:r>
            <a:r>
              <a:rPr lang="en-US" sz="2800" i="1" dirty="0"/>
              <a:t>x</a:t>
            </a:r>
            <a:r>
              <a:rPr lang="en-US" sz="2400" dirty="0"/>
              <a:t> + n</a:t>
            </a:r>
          </a:p>
          <a:p>
            <a:pPr marL="287338" indent="-287338"/>
            <a:r>
              <a:rPr lang="en-US" sz="2400" dirty="0"/>
              <a:t>               replace m</a:t>
            </a:r>
            <a:r>
              <a:rPr lang="en-US" sz="2800" i="1" dirty="0"/>
              <a:t>x</a:t>
            </a:r>
            <a:r>
              <a:rPr lang="en-US" sz="2400" dirty="0"/>
              <a:t> by a</a:t>
            </a:r>
            <a:r>
              <a:rPr lang="en-US" sz="2800" i="1" dirty="0"/>
              <a:t>x </a:t>
            </a:r>
            <a:r>
              <a:rPr lang="en-US" sz="2400" dirty="0"/>
              <a:t>+ b</a:t>
            </a:r>
            <a:r>
              <a:rPr lang="en-US" sz="2800" i="1" dirty="0"/>
              <a:t>x</a:t>
            </a:r>
            <a:r>
              <a:rPr lang="en-US" sz="2400" dirty="0"/>
              <a:t>. </a:t>
            </a:r>
            <a:endParaRPr lang="en-I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115138" y="5671444"/>
            <a:ext cx="683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4: </a:t>
            </a:r>
            <a:r>
              <a:rPr lang="en-US" sz="2400" dirty="0"/>
              <a:t>Factorize this expression by the method of</a:t>
            </a:r>
          </a:p>
          <a:p>
            <a:pPr marL="287338" indent="-287338"/>
            <a:r>
              <a:rPr lang="en-US" sz="2400" dirty="0"/>
              <a:t>               regrouping the terms.</a:t>
            </a:r>
            <a:endParaRPr lang="en-I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74C76-D5E8-4B20-953E-1F2EF17353C8}"/>
              </a:ext>
            </a:extLst>
          </p:cNvPr>
          <p:cNvSpPr txBox="1"/>
          <p:nvPr/>
        </p:nvSpPr>
        <p:spPr>
          <a:xfrm>
            <a:off x="1066801" y="1865028"/>
            <a:ext cx="685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1: </a:t>
            </a:r>
            <a:r>
              <a:rPr lang="en-US" sz="2400" b="1" dirty="0">
                <a:solidFill>
                  <a:srgbClr val="FF0000"/>
                </a:solidFill>
              </a:rPr>
              <a:t>Find </a:t>
            </a:r>
            <a:r>
              <a:rPr lang="en-US" sz="2400" b="1" dirty="0" err="1">
                <a:solidFill>
                  <a:srgbClr val="FF0000"/>
                </a:solidFill>
              </a:rPr>
              <a:t>ǀmǀ</a:t>
            </a:r>
            <a:r>
              <a:rPr lang="en-US" sz="2400" b="1" dirty="0">
                <a:solidFill>
                  <a:srgbClr val="FF0000"/>
                </a:solidFill>
              </a:rPr>
              <a:t> and</a:t>
            </a:r>
            <a:r>
              <a:rPr lang="en-IN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two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positive factors of n whose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srgbClr val="FF0000"/>
                </a:solidFill>
              </a:rPr>
              <a:t>               difference is </a:t>
            </a:r>
            <a:r>
              <a:rPr lang="en-US" sz="2400" b="1" dirty="0" err="1">
                <a:solidFill>
                  <a:srgbClr val="FF0000"/>
                </a:solidFill>
              </a:rPr>
              <a:t>ǀmǀ</a:t>
            </a:r>
            <a:r>
              <a:rPr lang="en-US" sz="2400" b="1" dirty="0">
                <a:solidFill>
                  <a:srgbClr val="FF0000"/>
                </a:solidFill>
              </a:rPr>
              <a:t>  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5FA1F6-FF17-47A5-A148-8801A946DB1B}"/>
              </a:ext>
            </a:extLst>
          </p:cNvPr>
          <p:cNvSpPr txBox="1"/>
          <p:nvPr/>
        </p:nvSpPr>
        <p:spPr>
          <a:xfrm>
            <a:off x="1941111" y="52505"/>
            <a:ext cx="5510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2E1039-3B1C-4611-BAD7-87C0034725C1}"/>
              </a:ext>
            </a:extLst>
          </p:cNvPr>
          <p:cNvSpPr txBox="1"/>
          <p:nvPr/>
        </p:nvSpPr>
        <p:spPr>
          <a:xfrm>
            <a:off x="1133281" y="1164986"/>
            <a:ext cx="2209800" cy="46166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Steps to follow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49BB99-D84A-440C-BDFD-82DAE4CAF388}"/>
              </a:ext>
            </a:extLst>
          </p:cNvPr>
          <p:cNvSpPr txBox="1"/>
          <p:nvPr/>
        </p:nvSpPr>
        <p:spPr>
          <a:xfrm>
            <a:off x="1717431" y="3272569"/>
            <a:ext cx="59582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</a:rPr>
              <a:t>Let the bigger factor take the sign of m and the other factor take the opposite sign.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6C33B3-0165-485E-BF58-B40B9821B7A6}"/>
              </a:ext>
            </a:extLst>
          </p:cNvPr>
          <p:cNvSpPr txBox="1"/>
          <p:nvPr/>
        </p:nvSpPr>
        <p:spPr>
          <a:xfrm>
            <a:off x="2133598" y="5119793"/>
            <a:ext cx="48006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expression is 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 + a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+ b</a:t>
            </a:r>
            <a:r>
              <a:rPr lang="en-US" sz="2400" b="1" i="1" dirty="0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+ab.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6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804427"/>
            <a:ext cx="4280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6F3505"/>
                </a:solidFill>
              </a:rPr>
              <a:t>Example 1: Factorize </a:t>
            </a:r>
            <a:r>
              <a:rPr lang="en-US" sz="2800" b="1" i="1" dirty="0">
                <a:solidFill>
                  <a:srgbClr val="6F3505"/>
                </a:solidFill>
              </a:rPr>
              <a:t>x</a:t>
            </a:r>
            <a:r>
              <a:rPr lang="en-US" sz="2400" b="1" baseline="30000" dirty="0">
                <a:solidFill>
                  <a:srgbClr val="6F3505"/>
                </a:solidFill>
              </a:rPr>
              <a:t>2</a:t>
            </a:r>
            <a:r>
              <a:rPr lang="en-US" sz="2400" b="1" dirty="0">
                <a:solidFill>
                  <a:srgbClr val="6F3505"/>
                </a:solidFill>
              </a:rPr>
              <a:t> + 7</a:t>
            </a:r>
            <a:r>
              <a:rPr lang="en-US" sz="2800" b="1" i="1" dirty="0">
                <a:solidFill>
                  <a:srgbClr val="6F3505"/>
                </a:solidFill>
              </a:rPr>
              <a:t>x</a:t>
            </a:r>
            <a:r>
              <a:rPr lang="en-US" sz="2400" b="1" dirty="0">
                <a:solidFill>
                  <a:srgbClr val="6F3505"/>
                </a:solidFill>
              </a:rPr>
              <a:t> - 18</a:t>
            </a:r>
            <a:endParaRPr lang="en-IN" sz="2400" b="1" dirty="0">
              <a:solidFill>
                <a:srgbClr val="6F350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281477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Solution: </a:t>
            </a:r>
            <a:endParaRPr lang="en-IN" sz="2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335406" y="1776883"/>
            <a:ext cx="6792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Step 1:</a:t>
            </a: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m = 7, </a:t>
            </a:r>
            <a:r>
              <a:rPr lang="en-US" sz="2400" dirty="0" err="1"/>
              <a:t>ǀmǀ</a:t>
            </a:r>
            <a:r>
              <a:rPr lang="en-US" sz="2400" dirty="0"/>
              <a:t> = 7 and n = -18, </a:t>
            </a:r>
            <a:r>
              <a:rPr lang="en-US" sz="2400" dirty="0" err="1"/>
              <a:t>ǀnǀ</a:t>
            </a:r>
            <a:r>
              <a:rPr lang="en-US" sz="2400" dirty="0"/>
              <a:t> = 18</a:t>
            </a:r>
            <a:endParaRPr lang="en-IN" sz="2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496747"/>
              </p:ext>
            </p:extLst>
          </p:nvPr>
        </p:nvGraphicFramePr>
        <p:xfrm>
          <a:off x="1469405" y="3347084"/>
          <a:ext cx="6096000" cy="2560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/>
                        <a:t>a + b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Is </a:t>
                      </a:r>
                    </a:p>
                    <a:p>
                      <a:pPr algn="ctr"/>
                      <a:r>
                        <a:rPr lang="en-US" sz="2400" dirty="0"/>
                        <a:t>a -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b = </a:t>
                      </a:r>
                      <a:r>
                        <a:rPr lang="en-US" sz="2400" dirty="0" err="1"/>
                        <a:t>ImI</a:t>
                      </a:r>
                      <a:r>
                        <a:rPr lang="en-US" sz="2400" dirty="0"/>
                        <a:t> </a:t>
                      </a:r>
                    </a:p>
                    <a:p>
                      <a:pPr algn="ctr"/>
                      <a:r>
                        <a:rPr lang="en-US" sz="2400" dirty="0"/>
                        <a:t>         = 7?</a:t>
                      </a:r>
                      <a:endParaRPr lang="en-IN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17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  <a:endParaRPr lang="en-US" sz="24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9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7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  <a:endParaRPr lang="en-IN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No</a:t>
                      </a:r>
                      <a:endParaRPr lang="en-IN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71943" y="6151202"/>
            <a:ext cx="4400115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The positive factors of 18 are 9, 2</a:t>
            </a:r>
            <a:endParaRPr lang="en-IN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77B779-B057-4401-8456-990EBB5ED015}"/>
              </a:ext>
            </a:extLst>
          </p:cNvPr>
          <p:cNvSpPr txBox="1"/>
          <p:nvPr/>
        </p:nvSpPr>
        <p:spPr>
          <a:xfrm>
            <a:off x="1941111" y="-78124"/>
            <a:ext cx="5510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4B2004-DCAB-4337-A74A-6620DE64D039}"/>
              </a:ext>
            </a:extLst>
          </p:cNvPr>
          <p:cNvSpPr txBox="1"/>
          <p:nvPr/>
        </p:nvSpPr>
        <p:spPr>
          <a:xfrm>
            <a:off x="1303907" y="2272289"/>
            <a:ext cx="64032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68375"/>
            <a:r>
              <a:rPr lang="en-US" sz="2400" dirty="0"/>
              <a:t>Tabulate the positive values of 'a' and ‘b’,</a:t>
            </a:r>
          </a:p>
          <a:p>
            <a:pPr marL="968375"/>
            <a:r>
              <a:rPr lang="en-US" sz="2400" dirty="0"/>
              <a:t> a &gt; b so that a × b = 18 and a - b = 7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988635"/>
            <a:ext cx="608255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Step 2:    </a:t>
            </a:r>
            <a:r>
              <a:rPr lang="en-US" sz="2400" dirty="0"/>
              <a:t>What are the  signs of a, b? </a:t>
            </a:r>
          </a:p>
          <a:p>
            <a:pPr marL="114617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bigger number a takes the sign of m and b takes opposite sign</a:t>
            </a:r>
            <a:endParaRPr lang="en-IN" sz="2400" dirty="0"/>
          </a:p>
          <a:p>
            <a:pPr marL="114617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 is positive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6450" y="3468709"/>
            <a:ext cx="5930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Step 3:    </a:t>
            </a:r>
            <a:r>
              <a:rPr lang="en-US" sz="2400" dirty="0"/>
              <a:t>Write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 + 7</a:t>
            </a:r>
            <a:r>
              <a:rPr lang="en-US" sz="2800" i="1" dirty="0"/>
              <a:t>x</a:t>
            </a:r>
            <a:r>
              <a:rPr lang="en-US" sz="2400" dirty="0"/>
              <a:t> - 18 as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+ 9</a:t>
            </a:r>
            <a:r>
              <a:rPr lang="en-US" sz="2800" i="1" dirty="0"/>
              <a:t>x </a:t>
            </a:r>
            <a:r>
              <a:rPr lang="en-US" sz="2400" dirty="0"/>
              <a:t>- 2</a:t>
            </a:r>
            <a:r>
              <a:rPr lang="en-US" sz="2800" i="1" dirty="0"/>
              <a:t>x</a:t>
            </a:r>
            <a:r>
              <a:rPr lang="en-US" sz="2400" dirty="0"/>
              <a:t> - 18 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56450" y="4141396"/>
            <a:ext cx="4028667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Step 4:</a:t>
            </a: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+ 9</a:t>
            </a:r>
            <a:r>
              <a:rPr lang="en-US" sz="2800" i="1" dirty="0"/>
              <a:t>x </a:t>
            </a:r>
            <a:r>
              <a:rPr lang="en-US" sz="2400" dirty="0"/>
              <a:t>– 2x - 18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              = (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+ 9</a:t>
            </a:r>
            <a:r>
              <a:rPr lang="en-US" sz="2800" i="1" dirty="0"/>
              <a:t>x</a:t>
            </a:r>
            <a:r>
              <a:rPr lang="en-US" sz="2400" dirty="0"/>
              <a:t>) - (2</a:t>
            </a:r>
            <a:r>
              <a:rPr lang="en-US" sz="2800" i="1" dirty="0"/>
              <a:t>x</a:t>
            </a:r>
            <a:r>
              <a:rPr lang="en-US" sz="2400" dirty="0"/>
              <a:t> + 18)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              = </a:t>
            </a:r>
            <a:r>
              <a:rPr lang="en-US" sz="2800" i="1" dirty="0"/>
              <a:t>x</a:t>
            </a:r>
            <a:r>
              <a:rPr lang="en-US" sz="2400" dirty="0"/>
              <a:t>(</a:t>
            </a:r>
            <a:r>
              <a:rPr lang="en-US" sz="2800" i="1" dirty="0"/>
              <a:t>x</a:t>
            </a:r>
            <a:r>
              <a:rPr lang="en-US" sz="2400" dirty="0"/>
              <a:t> + 9) – 2 (</a:t>
            </a:r>
            <a:r>
              <a:rPr lang="en-US" sz="2800" i="1" dirty="0"/>
              <a:t>x</a:t>
            </a:r>
            <a:r>
              <a:rPr lang="en-US" sz="2400" dirty="0"/>
              <a:t> + 9)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              = (</a:t>
            </a:r>
            <a:r>
              <a:rPr lang="en-US" sz="2800" i="1" dirty="0"/>
              <a:t>x </a:t>
            </a:r>
            <a:r>
              <a:rPr lang="en-US" sz="2400" dirty="0"/>
              <a:t>+ 9)(</a:t>
            </a:r>
            <a:r>
              <a:rPr lang="en-US" sz="2800" i="1" dirty="0"/>
              <a:t>x</a:t>
            </a:r>
            <a:r>
              <a:rPr lang="en-US" sz="2400" dirty="0"/>
              <a:t> - 2)</a:t>
            </a:r>
            <a:endParaRPr lang="en-IN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D8C128-ED88-4B3C-87A0-11F2A2501197}"/>
              </a:ext>
            </a:extLst>
          </p:cNvPr>
          <p:cNvSpPr txBox="1"/>
          <p:nvPr/>
        </p:nvSpPr>
        <p:spPr>
          <a:xfrm>
            <a:off x="2632809" y="2875720"/>
            <a:ext cx="3255332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a = +9 and b= - 2</a:t>
            </a:r>
            <a:endParaRPr lang="en-GB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E99346-117C-4684-82AA-F50427472D67}"/>
              </a:ext>
            </a:extLst>
          </p:cNvPr>
          <p:cNvSpPr txBox="1"/>
          <p:nvPr/>
        </p:nvSpPr>
        <p:spPr>
          <a:xfrm>
            <a:off x="1816535" y="94865"/>
            <a:ext cx="5510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6852" y="865836"/>
            <a:ext cx="4242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6F3505"/>
                </a:solidFill>
              </a:rPr>
              <a:t>Example 2:  Factorize </a:t>
            </a:r>
            <a:r>
              <a:rPr lang="en-US" sz="2400" b="1" i="1" dirty="0">
                <a:solidFill>
                  <a:srgbClr val="6F3505"/>
                </a:solidFill>
              </a:rPr>
              <a:t>x</a:t>
            </a:r>
            <a:r>
              <a:rPr lang="en-US" sz="2400" b="1" baseline="30000" dirty="0">
                <a:solidFill>
                  <a:srgbClr val="6F3505"/>
                </a:solidFill>
              </a:rPr>
              <a:t>2</a:t>
            </a:r>
            <a:r>
              <a:rPr lang="en-US" sz="2400" b="1" dirty="0">
                <a:solidFill>
                  <a:srgbClr val="6F3505"/>
                </a:solidFill>
              </a:rPr>
              <a:t> - 5</a:t>
            </a:r>
            <a:r>
              <a:rPr lang="en-US" sz="2400" b="1" i="1" dirty="0">
                <a:solidFill>
                  <a:srgbClr val="6F3505"/>
                </a:solidFill>
              </a:rPr>
              <a:t>x </a:t>
            </a:r>
            <a:r>
              <a:rPr lang="en-US" sz="2400" b="1" dirty="0">
                <a:solidFill>
                  <a:srgbClr val="6F3505"/>
                </a:solidFill>
              </a:rPr>
              <a:t>- 24</a:t>
            </a:r>
            <a:endParaRPr lang="en-IN" sz="2400" b="1" dirty="0">
              <a:solidFill>
                <a:srgbClr val="6F350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852" y="1295400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Solution: </a:t>
            </a:r>
            <a:endParaRPr lang="en-IN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752600"/>
            <a:ext cx="77724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Step 1:</a:t>
            </a: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m = -5, </a:t>
            </a:r>
            <a:r>
              <a:rPr lang="en-US" sz="2400" dirty="0" err="1"/>
              <a:t>ǀmǀ</a:t>
            </a:r>
            <a:r>
              <a:rPr lang="en-US" sz="2400" dirty="0"/>
              <a:t> =5 and n = - 24, </a:t>
            </a:r>
            <a:r>
              <a:rPr lang="en-US" sz="2400" dirty="0" err="1"/>
              <a:t>ǀnǀ</a:t>
            </a:r>
            <a:r>
              <a:rPr lang="en-US" sz="2400" dirty="0"/>
              <a:t> =24</a:t>
            </a:r>
            <a:endParaRPr lang="en-IN" sz="2400" dirty="0"/>
          </a:p>
          <a:p>
            <a:pPr marL="968375"/>
            <a:r>
              <a:rPr lang="en-US" sz="2400" dirty="0"/>
              <a:t> Tabulate the positive values of 'a' and 'b’, </a:t>
            </a:r>
          </a:p>
          <a:p>
            <a:pPr marL="968375"/>
            <a:r>
              <a:rPr lang="en-US" sz="2400" dirty="0"/>
              <a:t>   a &gt;b so that a × b = 24 and a - b = 5</a:t>
            </a:r>
            <a:endParaRPr lang="en-IN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095545"/>
              </p:ext>
            </p:extLst>
          </p:nvPr>
        </p:nvGraphicFramePr>
        <p:xfrm>
          <a:off x="1524000" y="3269429"/>
          <a:ext cx="5867400" cy="25217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46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26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a + b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Is </a:t>
                      </a:r>
                    </a:p>
                    <a:p>
                      <a:pPr algn="ctr"/>
                      <a:r>
                        <a:rPr lang="en-US" sz="2000" dirty="0"/>
                        <a:t>a -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b = </a:t>
                      </a:r>
                      <a:r>
                        <a:rPr lang="en-US" sz="2000" dirty="0" err="1"/>
                        <a:t>ImI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= 5?</a:t>
                      </a:r>
                      <a:endParaRPr lang="en-IN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7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24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23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/>
                        <a:t>No</a:t>
                      </a:r>
                      <a:endParaRPr lang="en-US" sz="20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2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10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No</a:t>
                      </a:r>
                      <a:endParaRPr lang="en-IN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7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8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5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Yes</a:t>
                      </a:r>
                      <a:endParaRPr lang="en-IN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7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4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No</a:t>
                      </a:r>
                      <a:endParaRPr lang="en-IN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362200" y="6091535"/>
            <a:ext cx="4400115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The positive factors of 24 are 8, 3</a:t>
            </a:r>
            <a:endParaRPr lang="en-IN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72C968-EBF6-47AF-AE03-DEFC25901C89}"/>
              </a:ext>
            </a:extLst>
          </p:cNvPr>
          <p:cNvSpPr txBox="1"/>
          <p:nvPr/>
        </p:nvSpPr>
        <p:spPr>
          <a:xfrm>
            <a:off x="1892735" y="69337"/>
            <a:ext cx="5510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798626"/>
            <a:ext cx="74976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Step 2:  </a:t>
            </a:r>
            <a:r>
              <a:rPr lang="en-US" sz="2400" dirty="0"/>
              <a:t>What are the signs of a, b?</a:t>
            </a:r>
            <a:endParaRPr lang="en-IN" sz="2400" dirty="0"/>
          </a:p>
          <a:p>
            <a:pPr marL="9683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 is the bigger number a takes the sign of m</a:t>
            </a:r>
          </a:p>
          <a:p>
            <a:pPr marL="9683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b takes opposite sign.</a:t>
            </a:r>
            <a:endParaRPr lang="en-IN" sz="2400" dirty="0"/>
          </a:p>
          <a:p>
            <a:pPr marL="9683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 is negative. </a:t>
            </a:r>
          </a:p>
          <a:p>
            <a:pPr marL="9683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Therefore a = - 8 and b= 3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439180"/>
            <a:ext cx="5732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Step 3:   </a:t>
            </a:r>
            <a:r>
              <a:rPr lang="en-US" sz="2400" dirty="0"/>
              <a:t>Write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 - 5</a:t>
            </a:r>
            <a:r>
              <a:rPr lang="en-US" sz="2800" i="1" dirty="0"/>
              <a:t>x</a:t>
            </a:r>
            <a:r>
              <a:rPr lang="en-US" sz="2400" dirty="0"/>
              <a:t> - 24 as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- 8</a:t>
            </a:r>
            <a:r>
              <a:rPr lang="en-US" sz="2800" i="1" dirty="0"/>
              <a:t>x </a:t>
            </a:r>
            <a:r>
              <a:rPr lang="en-US" sz="2400" dirty="0"/>
              <a:t>+ 3</a:t>
            </a:r>
            <a:r>
              <a:rPr lang="en-US" sz="2800" i="1" dirty="0"/>
              <a:t>x</a:t>
            </a:r>
            <a:r>
              <a:rPr lang="en-US" sz="2400" dirty="0"/>
              <a:t> - 24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83399" y="4191000"/>
            <a:ext cx="3945311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Step 4:</a:t>
            </a: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- 8</a:t>
            </a:r>
            <a:r>
              <a:rPr lang="en-US" sz="2800" i="1" dirty="0"/>
              <a:t>x</a:t>
            </a:r>
            <a:r>
              <a:rPr lang="en-US" sz="2400" dirty="0"/>
              <a:t> + 3</a:t>
            </a:r>
            <a:r>
              <a:rPr lang="en-US" sz="2800" i="1" dirty="0"/>
              <a:t>x</a:t>
            </a:r>
            <a:r>
              <a:rPr lang="en-US" sz="2400" dirty="0"/>
              <a:t>  - 24 </a:t>
            </a:r>
          </a:p>
          <a:p>
            <a:pPr marL="11461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(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- 8</a:t>
            </a:r>
            <a:r>
              <a:rPr lang="en-US" sz="2800" i="1" dirty="0"/>
              <a:t>x</a:t>
            </a:r>
            <a:r>
              <a:rPr lang="en-US" sz="2400" dirty="0"/>
              <a:t>) + (3</a:t>
            </a:r>
            <a:r>
              <a:rPr lang="en-US" sz="2800" i="1" dirty="0"/>
              <a:t>x</a:t>
            </a:r>
            <a:r>
              <a:rPr lang="en-US" sz="2400" dirty="0"/>
              <a:t> – 24)</a:t>
            </a:r>
            <a:endParaRPr lang="en-IN" sz="2400" dirty="0"/>
          </a:p>
          <a:p>
            <a:pPr marL="11461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</a:t>
            </a:r>
            <a:r>
              <a:rPr lang="en-US" sz="2400" dirty="0"/>
              <a:t> (</a:t>
            </a:r>
            <a:r>
              <a:rPr lang="en-US" sz="2800" i="1" dirty="0"/>
              <a:t>x</a:t>
            </a:r>
            <a:r>
              <a:rPr lang="en-US" sz="2400" dirty="0"/>
              <a:t> - 8) + 3(</a:t>
            </a:r>
            <a:r>
              <a:rPr lang="en-US" sz="2800" i="1" dirty="0"/>
              <a:t>x</a:t>
            </a:r>
            <a:r>
              <a:rPr lang="en-US" sz="2400" dirty="0"/>
              <a:t> - 8)</a:t>
            </a:r>
          </a:p>
          <a:p>
            <a:pPr marL="11461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= (</a:t>
            </a:r>
            <a:r>
              <a:rPr lang="en-US" sz="2800" i="1" dirty="0"/>
              <a:t>x</a:t>
            </a:r>
            <a:r>
              <a:rPr lang="en-US" sz="2400" dirty="0"/>
              <a:t> - 8)(</a:t>
            </a:r>
            <a:r>
              <a:rPr lang="en-US" sz="2800" i="1" dirty="0"/>
              <a:t>x</a:t>
            </a:r>
            <a:r>
              <a:rPr lang="en-US" sz="2400" dirty="0"/>
              <a:t> + 3)</a:t>
            </a:r>
            <a:endParaRPr lang="en-IN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94C749-4C5E-4CFC-90BA-B3A7FF0B87C2}"/>
              </a:ext>
            </a:extLst>
          </p:cNvPr>
          <p:cNvSpPr txBox="1"/>
          <p:nvPr/>
        </p:nvSpPr>
        <p:spPr>
          <a:xfrm>
            <a:off x="1816535" y="66287"/>
            <a:ext cx="5510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1CF6A-4798-492D-B61D-9392F8D84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81000"/>
            <a:ext cx="4876800" cy="715962"/>
          </a:xfrm>
        </p:spPr>
        <p:txBody>
          <a:bodyPr/>
          <a:lstStyle/>
          <a:p>
            <a:r>
              <a:rPr lang="en-GB" dirty="0"/>
              <a:t>MM INDEX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07C175-E994-4CCC-8332-D72C5ACC5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185313"/>
              </p:ext>
            </p:extLst>
          </p:nvPr>
        </p:nvGraphicFramePr>
        <p:xfrm>
          <a:off x="1524000" y="1397000"/>
          <a:ext cx="6324600" cy="340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39733357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814809775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1383648108"/>
                    </a:ext>
                  </a:extLst>
                </a:gridCol>
              </a:tblGrid>
              <a:tr h="680720">
                <a:tc>
                  <a:txBody>
                    <a:bodyPr/>
                    <a:lstStyle/>
                    <a:p>
                      <a:r>
                        <a:rPr lang="en-GB" dirty="0"/>
                        <a:t>Slide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Search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05577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90893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853908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113357"/>
                  </a:ext>
                </a:extLst>
              </a:tr>
              <a:tr h="68072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41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954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847</Words>
  <Application>Microsoft Office PowerPoint</Application>
  <PresentationFormat>On-screen Show (4:3)</PresentationFormat>
  <Paragraphs>129</Paragraphs>
  <Slides>8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89</cp:revision>
  <dcterms:created xsi:type="dcterms:W3CDTF">2018-12-16T04:20:25Z</dcterms:created>
  <dcterms:modified xsi:type="dcterms:W3CDTF">2021-02-10T11:04:33Z</dcterms:modified>
</cp:coreProperties>
</file>