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4BAF8-4DAD-4919-98EA-61E8D6B501B0}" v="35" dt="2021-02-10T11:20:40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63A4BAF8-4DAD-4919-98EA-61E8D6B501B0}"/>
    <pc:docChg chg="modSld">
      <pc:chgData name="Prabhu, Shashank" userId="434abcaa-a364-4d99-837b-dd4fc4d70a8a" providerId="ADAL" clId="{63A4BAF8-4DAD-4919-98EA-61E8D6B501B0}" dt="2021-02-10T11:21:02.741" v="42" actId="1076"/>
      <pc:docMkLst>
        <pc:docMk/>
      </pc:docMkLst>
      <pc:sldChg chg="modSp mod">
        <pc:chgData name="Prabhu, Shashank" userId="434abcaa-a364-4d99-837b-dd4fc4d70a8a" providerId="ADAL" clId="{63A4BAF8-4DAD-4919-98EA-61E8D6B501B0}" dt="2021-02-10T11:18:29.813" v="31" actId="12788"/>
        <pc:sldMkLst>
          <pc:docMk/>
          <pc:sldMk cId="2494416350" sldId="259"/>
        </pc:sldMkLst>
        <pc:spChg chg="mod">
          <ac:chgData name="Prabhu, Shashank" userId="434abcaa-a364-4d99-837b-dd4fc4d70a8a" providerId="ADAL" clId="{63A4BAF8-4DAD-4919-98EA-61E8D6B501B0}" dt="2021-02-10T11:17:52.504" v="12" actId="122"/>
          <ac:spMkLst>
            <pc:docMk/>
            <pc:sldMk cId="2494416350" sldId="259"/>
            <ac:spMk id="5" creationId="{00000000-0000-0000-0000-000000000000}"/>
          </ac:spMkLst>
        </pc:spChg>
        <pc:spChg chg="mod">
          <ac:chgData name="Prabhu, Shashank" userId="434abcaa-a364-4d99-837b-dd4fc4d70a8a" providerId="ADAL" clId="{63A4BAF8-4DAD-4919-98EA-61E8D6B501B0}" dt="2021-02-10T11:18:29.813" v="31" actId="12788"/>
          <ac:spMkLst>
            <pc:docMk/>
            <pc:sldMk cId="2494416350" sldId="259"/>
            <ac:spMk id="8" creationId="{00000000-0000-0000-0000-000000000000}"/>
          </ac:spMkLst>
        </pc:spChg>
      </pc:sldChg>
      <pc:sldChg chg="modSp mod modAnim">
        <pc:chgData name="Prabhu, Shashank" userId="434abcaa-a364-4d99-837b-dd4fc4d70a8a" providerId="ADAL" clId="{63A4BAF8-4DAD-4919-98EA-61E8D6B501B0}" dt="2021-02-10T11:17:07.685" v="5" actId="12385"/>
        <pc:sldMkLst>
          <pc:docMk/>
          <pc:sldMk cId="0" sldId="260"/>
        </pc:sldMkLst>
        <pc:spChg chg="mod">
          <ac:chgData name="Prabhu, Shashank" userId="434abcaa-a364-4d99-837b-dd4fc4d70a8a" providerId="ADAL" clId="{63A4BAF8-4DAD-4919-98EA-61E8D6B501B0}" dt="2021-02-10T11:16:53.438" v="4" actId="208"/>
          <ac:spMkLst>
            <pc:docMk/>
            <pc:sldMk cId="0" sldId="260"/>
            <ac:spMk id="13" creationId="{00000000-0000-0000-0000-000000000000}"/>
          </ac:spMkLst>
        </pc:spChg>
        <pc:graphicFrameChg chg="modGraphic">
          <ac:chgData name="Prabhu, Shashank" userId="434abcaa-a364-4d99-837b-dd4fc4d70a8a" providerId="ADAL" clId="{63A4BAF8-4DAD-4919-98EA-61E8D6B501B0}" dt="2021-02-10T11:17:07.685" v="5" actId="12385"/>
          <ac:graphicFrameMkLst>
            <pc:docMk/>
            <pc:sldMk cId="0" sldId="260"/>
            <ac:graphicFrameMk id="12" creationId="{00000000-0000-0000-0000-000000000000}"/>
          </ac:graphicFrameMkLst>
        </pc:graphicFrameChg>
      </pc:sldChg>
      <pc:sldChg chg="modSp mod modAnim">
        <pc:chgData name="Prabhu, Shashank" userId="434abcaa-a364-4d99-837b-dd4fc4d70a8a" providerId="ADAL" clId="{63A4BAF8-4DAD-4919-98EA-61E8D6B501B0}" dt="2021-02-10T11:21:02.741" v="42" actId="1076"/>
        <pc:sldMkLst>
          <pc:docMk/>
          <pc:sldMk cId="0" sldId="263"/>
        </pc:sldMkLst>
        <pc:spChg chg="mod">
          <ac:chgData name="Prabhu, Shashank" userId="434abcaa-a364-4d99-837b-dd4fc4d70a8a" providerId="ADAL" clId="{63A4BAF8-4DAD-4919-98EA-61E8D6B501B0}" dt="2021-02-10T11:20:57.768" v="41" actId="1582"/>
          <ac:spMkLst>
            <pc:docMk/>
            <pc:sldMk cId="0" sldId="263"/>
            <ac:spMk id="10" creationId="{00000000-0000-0000-0000-000000000000}"/>
          </ac:spMkLst>
        </pc:spChg>
        <pc:graphicFrameChg chg="mod">
          <ac:chgData name="Prabhu, Shashank" userId="434abcaa-a364-4d99-837b-dd4fc4d70a8a" providerId="ADAL" clId="{63A4BAF8-4DAD-4919-98EA-61E8D6B501B0}" dt="2021-02-10T11:21:02.741" v="42" actId="1076"/>
          <ac:graphicFrameMkLst>
            <pc:docMk/>
            <pc:sldMk cId="0" sldId="263"/>
            <ac:graphicFrameMk id="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10-02-2021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1 click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click for the slides to run.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 to appear on the slide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steps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BAC54A-76A2-4C21-B8B7-3EEF891F4C39}"/>
              </a:ext>
            </a:extLst>
          </p:cNvPr>
          <p:cNvSpPr txBox="1"/>
          <p:nvPr/>
        </p:nvSpPr>
        <p:spPr>
          <a:xfrm>
            <a:off x="381000" y="1905000"/>
            <a:ext cx="8382000" cy="258532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Factorization of a quadratic polynomial with positive constant term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6670" y="115669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4128" y="2243291"/>
            <a:ext cx="5142472" cy="138499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The absolute value or magnitude of a number 'a' is denoted by </a:t>
            </a:r>
            <a:r>
              <a:rPr lang="en-US" sz="2800" dirty="0" err="1"/>
              <a:t>ǀaǀ</a:t>
            </a:r>
            <a:r>
              <a:rPr lang="en-US" sz="2800" dirty="0"/>
              <a:t> and is defined as:</a:t>
            </a:r>
            <a:endParaRPr lang="en-IN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146814" y="4202574"/>
            <a:ext cx="2737100" cy="954107"/>
            <a:chOff x="2591264" y="4267200"/>
            <a:chExt cx="2737100" cy="954107"/>
          </a:xfrm>
        </p:grpSpPr>
        <p:grpSp>
          <p:nvGrpSpPr>
            <p:cNvPr id="19" name="Group 18"/>
            <p:cNvGrpSpPr/>
            <p:nvPr/>
          </p:nvGrpSpPr>
          <p:grpSpPr>
            <a:xfrm>
              <a:off x="2591264" y="4496910"/>
              <a:ext cx="356188" cy="523220"/>
              <a:chOff x="2591269" y="4496910"/>
              <a:chExt cx="356189" cy="523220"/>
            </a:xfrm>
          </p:grpSpPr>
          <p:cxnSp>
            <p:nvCxnSpPr>
              <p:cNvPr id="11" name="Straight Connector 10"/>
              <p:cNvCxnSpPr>
                <a:cxnSpLocks/>
              </p:cNvCxnSpPr>
              <p:nvPr/>
            </p:nvCxnSpPr>
            <p:spPr>
              <a:xfrm>
                <a:off x="2591269" y="4608633"/>
                <a:ext cx="0" cy="39313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cxnSpLocks/>
              </p:cNvCxnSpPr>
              <p:nvPr/>
            </p:nvCxnSpPr>
            <p:spPr>
              <a:xfrm>
                <a:off x="2940139" y="4596501"/>
                <a:ext cx="0" cy="4052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591269" y="4496910"/>
                <a:ext cx="3561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a</a:t>
                </a:r>
                <a:endParaRPr lang="en-IN" sz="28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006125" y="447854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=</a:t>
              </a:r>
              <a:endParaRPr lang="en-IN" sz="2800" dirty="0"/>
            </a:p>
          </p:txBody>
        </p:sp>
        <p:sp>
          <p:nvSpPr>
            <p:cNvPr id="17" name="Left Brace 16"/>
            <p:cNvSpPr/>
            <p:nvPr/>
          </p:nvSpPr>
          <p:spPr>
            <a:xfrm>
              <a:off x="3429000" y="4411640"/>
              <a:ext cx="529312" cy="69376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10000" y="4267200"/>
              <a:ext cx="151836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 a if a ≥ 0</a:t>
              </a:r>
            </a:p>
            <a:p>
              <a:r>
                <a:rPr lang="en-US" sz="2800" dirty="0"/>
                <a:t>-a if a &lt; 0</a:t>
              </a:r>
              <a:endParaRPr lang="en-IN" sz="28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84A6C5B-2821-4C71-9C90-DC5C589039BE}"/>
              </a:ext>
            </a:extLst>
          </p:cNvPr>
          <p:cNvSpPr txBox="1"/>
          <p:nvPr/>
        </p:nvSpPr>
        <p:spPr>
          <a:xfrm>
            <a:off x="1944135" y="1170804"/>
            <a:ext cx="1789665" cy="52322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38250" y="3990564"/>
            <a:ext cx="66675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The trinomial be </a:t>
            </a:r>
            <a:r>
              <a:rPr lang="en-US" sz="2800" b="1" i="1" dirty="0">
                <a:solidFill>
                  <a:srgbClr val="C00000"/>
                </a:solidFill>
              </a:rPr>
              <a:t>x</a:t>
            </a:r>
            <a:r>
              <a:rPr 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 + m</a:t>
            </a:r>
            <a:r>
              <a:rPr lang="en-US" sz="2800" b="1" i="1" dirty="0">
                <a:solidFill>
                  <a:srgbClr val="C00000"/>
                </a:solidFill>
              </a:rPr>
              <a:t>x</a:t>
            </a:r>
            <a:r>
              <a:rPr lang="en-US" sz="2400" b="1" dirty="0">
                <a:solidFill>
                  <a:srgbClr val="C00000"/>
                </a:solidFill>
              </a:rPr>
              <a:t> + n where n is positive and m is positive or negative.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1725" y="5322546"/>
            <a:ext cx="4400550" cy="83099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find two numbers a, b </a:t>
            </a:r>
          </a:p>
          <a:p>
            <a:pPr algn="ctr"/>
            <a:r>
              <a:rPr lang="en-US" sz="2400" dirty="0"/>
              <a:t> a + b = m and ab = 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1676400"/>
            <a:ext cx="40824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/>
              <a:t>Example:</a:t>
            </a:r>
            <a:endParaRPr lang="en-IN" sz="2400" u="sng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ǀ 7ǀ = 7 because 7 &gt; 0, and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ǀ–7ǀ = – (–7) = 7 as – 7 &lt; 0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Thus, we see that |7ǀ = ǀ–7ǀ = 7 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1F2B6-EA71-413B-A226-78B10EF17BD7}"/>
              </a:ext>
            </a:extLst>
          </p:cNvPr>
          <p:cNvSpPr txBox="1"/>
          <p:nvPr/>
        </p:nvSpPr>
        <p:spPr>
          <a:xfrm>
            <a:off x="1495935" y="1083081"/>
            <a:ext cx="6051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Factorization of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err="1"/>
              <a:t>m</a:t>
            </a:r>
            <a:r>
              <a:rPr lang="en-US" sz="2400" i="1" dirty="0" err="1"/>
              <a:t>x</a:t>
            </a:r>
            <a:r>
              <a:rPr lang="en-US" sz="2400" dirty="0"/>
              <a:t> + n when n is positive 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766E6D-1F49-4D2B-B7AF-FAAAD767B54B}"/>
              </a:ext>
            </a:extLst>
          </p:cNvPr>
          <p:cNvSpPr txBox="1"/>
          <p:nvPr/>
        </p:nvSpPr>
        <p:spPr>
          <a:xfrm>
            <a:off x="1956670" y="7452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805593"/>
            <a:ext cx="7162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If the product of two numbers is positive then the numbers have the same sign. 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409" y="2327717"/>
            <a:ext cx="718859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1: Find </a:t>
            </a:r>
            <a:r>
              <a:rPr lang="en-US" sz="2400" dirty="0" err="1"/>
              <a:t>ǀmǀ</a:t>
            </a:r>
            <a:r>
              <a:rPr lang="en-US" sz="2400" dirty="0"/>
              <a:t> and</a:t>
            </a:r>
            <a:r>
              <a:rPr lang="en-IN" sz="2400" dirty="0"/>
              <a:t> </a:t>
            </a:r>
            <a:r>
              <a:rPr lang="en-US" sz="2400" b="1" dirty="0"/>
              <a:t>two</a:t>
            </a:r>
            <a:r>
              <a:rPr lang="en-US" sz="2400" dirty="0"/>
              <a:t> </a:t>
            </a:r>
            <a:r>
              <a:rPr lang="en-US" sz="2400" b="1" dirty="0"/>
              <a:t>positive factors a, b of n whose sum is </a:t>
            </a:r>
            <a:r>
              <a:rPr lang="en-US" sz="2400" b="1" dirty="0" err="1"/>
              <a:t>ǀmǀ</a:t>
            </a:r>
            <a:r>
              <a:rPr lang="en-US" sz="2400" b="1" dirty="0"/>
              <a:t>.  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2408" y="3303049"/>
            <a:ext cx="71885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2: What are the signs of the factors? </a:t>
            </a:r>
            <a:endParaRPr lang="en-IN" sz="2400" dirty="0"/>
          </a:p>
          <a:p>
            <a:pPr marL="341313"/>
            <a:r>
              <a:rPr lang="en-US" sz="2400" b="1" dirty="0"/>
              <a:t>Take both a, b positive if m is positive and  a, b negative if m is negative.</a:t>
            </a:r>
            <a:endParaRPr lang="en-IN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12408" y="4623383"/>
            <a:ext cx="7188592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400" dirty="0"/>
              <a:t>3: In the algebraic expression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en-US" sz="2400" dirty="0" err="1"/>
              <a:t>m</a:t>
            </a:r>
            <a:r>
              <a:rPr lang="en-US" sz="2800" i="1" dirty="0" err="1"/>
              <a:t>x</a:t>
            </a:r>
            <a:r>
              <a:rPr lang="en-US" sz="2400" dirty="0"/>
              <a:t> + n replace </a:t>
            </a:r>
            <a:r>
              <a:rPr lang="en-US" sz="2400" dirty="0" err="1"/>
              <a:t>m</a:t>
            </a:r>
            <a:r>
              <a:rPr lang="en-US" sz="2800" i="1" dirty="0" err="1"/>
              <a:t>x</a:t>
            </a:r>
            <a:r>
              <a:rPr lang="en-US" sz="2400" dirty="0"/>
              <a:t> by a</a:t>
            </a:r>
            <a:r>
              <a:rPr lang="en-US" sz="2800" i="1" dirty="0"/>
              <a:t>x </a:t>
            </a:r>
            <a:r>
              <a:rPr lang="en-US" sz="2400" dirty="0"/>
              <a:t>+ b</a:t>
            </a:r>
            <a:r>
              <a:rPr lang="en-US" sz="2800" i="1" dirty="0"/>
              <a:t>x</a:t>
            </a:r>
            <a:r>
              <a:rPr lang="en-US" sz="2400" dirty="0"/>
              <a:t>. The expression is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a</a:t>
            </a:r>
            <a:r>
              <a:rPr lang="en-US" sz="2800" i="1" dirty="0"/>
              <a:t>x</a:t>
            </a:r>
            <a:r>
              <a:rPr lang="en-US" sz="2400" dirty="0"/>
              <a:t> + </a:t>
            </a:r>
            <a:r>
              <a:rPr lang="en-US" sz="2400" dirty="0" err="1"/>
              <a:t>b</a:t>
            </a:r>
            <a:r>
              <a:rPr lang="en-US" sz="2800" i="1" dirty="0" err="1"/>
              <a:t>x</a:t>
            </a:r>
            <a:r>
              <a:rPr lang="en-US" sz="2400" dirty="0"/>
              <a:t> +ab. </a:t>
            </a:r>
            <a:endParaRPr lang="en-I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812408" y="5733988"/>
            <a:ext cx="718859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7338" indent="-287338"/>
            <a:r>
              <a:rPr lang="en-US" sz="2400" dirty="0"/>
              <a:t>4: Factorize this expression by the method of regrouping the terms.</a:t>
            </a:r>
            <a:endParaRPr lang="en-I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1757832"/>
            <a:ext cx="2111988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Steps to follow: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94AE23-053A-4603-B647-3500CAE80C3D}"/>
              </a:ext>
            </a:extLst>
          </p:cNvPr>
          <p:cNvSpPr txBox="1"/>
          <p:nvPr/>
        </p:nvSpPr>
        <p:spPr>
          <a:xfrm>
            <a:off x="1956669" y="6419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4036" y="990600"/>
            <a:ext cx="4471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Example 1: Factorize </a:t>
            </a:r>
            <a:r>
              <a:rPr lang="en-US" sz="2800" b="1" i="1" dirty="0">
                <a:solidFill>
                  <a:srgbClr val="C00000"/>
                </a:solidFill>
              </a:rPr>
              <a:t>x</a:t>
            </a:r>
            <a:r>
              <a:rPr lang="en-US" sz="2400" b="1" baseline="30000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</a:rPr>
              <a:t> + 13</a:t>
            </a:r>
            <a:r>
              <a:rPr lang="en-US" sz="2800" b="1" i="1" dirty="0">
                <a:solidFill>
                  <a:srgbClr val="C00000"/>
                </a:solidFill>
              </a:rPr>
              <a:t>x</a:t>
            </a:r>
            <a:r>
              <a:rPr lang="en-US" sz="2400" b="1" dirty="0">
                <a:solidFill>
                  <a:srgbClr val="C00000"/>
                </a:solidFill>
              </a:rPr>
              <a:t> + 22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648" y="152400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Solution: </a:t>
            </a:r>
            <a:endParaRPr lang="en-IN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2085537"/>
            <a:ext cx="801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m = 13, </a:t>
            </a:r>
            <a:r>
              <a:rPr lang="en-US" sz="2400" dirty="0" err="1"/>
              <a:t>ǀmǀ</a:t>
            </a:r>
            <a:r>
              <a:rPr lang="en-US" sz="2400" dirty="0"/>
              <a:t> =13 and n = 22</a:t>
            </a:r>
            <a:endParaRPr lang="en-IN" sz="2400" dirty="0"/>
          </a:p>
          <a:p>
            <a:pPr marL="968375"/>
            <a:r>
              <a:rPr lang="en-US" sz="2400" dirty="0"/>
              <a:t> Tabulate the positive values of 'a' and 'b’ </a:t>
            </a:r>
          </a:p>
          <a:p>
            <a:pPr marL="968375"/>
            <a:r>
              <a:rPr lang="en-US" sz="2400" dirty="0"/>
              <a:t>  a × b = 22 and a + b = 13</a:t>
            </a:r>
            <a:endParaRPr lang="en-IN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87276"/>
              </p:ext>
            </p:extLst>
          </p:nvPr>
        </p:nvGraphicFramePr>
        <p:xfrm>
          <a:off x="1447800" y="3383280"/>
          <a:ext cx="6096000" cy="21031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/>
                        <a:t>a + b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Is </a:t>
                      </a:r>
                    </a:p>
                    <a:p>
                      <a:pPr algn="ctr"/>
                      <a:r>
                        <a:rPr lang="en-US" sz="2400" dirty="0"/>
                        <a:t>a +b = </a:t>
                      </a:r>
                      <a:r>
                        <a:rPr lang="en-US" sz="2400" dirty="0" err="1"/>
                        <a:t>ImI</a:t>
                      </a:r>
                      <a:r>
                        <a:rPr lang="en-US" sz="2400" dirty="0"/>
                        <a:t> </a:t>
                      </a:r>
                    </a:p>
                    <a:p>
                      <a:pPr algn="ctr"/>
                      <a:r>
                        <a:rPr lang="en-US" sz="2400" dirty="0"/>
                        <a:t>         = 13?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  <a:r>
                        <a:rPr lang="en-US" sz="2400" baseline="0" dirty="0"/>
                        <a:t> </a:t>
                      </a:r>
                      <a:endParaRPr lang="en-US" sz="24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  <a:endParaRPr lang="en-IN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  <a:endParaRPr lang="en-IN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09800" y="5791200"/>
            <a:ext cx="4555606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The positive factors of 22 are 2, 11</a:t>
            </a:r>
            <a:endParaRPr lang="en-IN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98FBA5-8AEA-4E42-87F1-AEB810580867}"/>
              </a:ext>
            </a:extLst>
          </p:cNvPr>
          <p:cNvSpPr txBox="1"/>
          <p:nvPr/>
        </p:nvSpPr>
        <p:spPr>
          <a:xfrm>
            <a:off x="1956670" y="7452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33500" y="1204136"/>
            <a:ext cx="6477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2:    </a:t>
            </a:r>
            <a:r>
              <a:rPr lang="en-US" sz="2400" dirty="0"/>
              <a:t>What are the  signs of a, b?</a:t>
            </a:r>
            <a:endParaRPr lang="en-IN" sz="2400" dirty="0"/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is positive. Both a, b are positive.</a:t>
            </a:r>
            <a:endParaRPr lang="en-IN" sz="2400" dirty="0"/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Thus a = 2, b = 11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933915"/>
            <a:ext cx="6396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3:    </a:t>
            </a:r>
            <a:r>
              <a:rPr lang="en-US" sz="2400" dirty="0"/>
              <a:t>Write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+ 13</a:t>
            </a:r>
            <a:r>
              <a:rPr lang="en-US" sz="2800" i="1" dirty="0"/>
              <a:t>x</a:t>
            </a:r>
            <a:r>
              <a:rPr lang="en-US" sz="2400" dirty="0"/>
              <a:t> + 22 as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800" i="1" dirty="0"/>
              <a:t>x </a:t>
            </a:r>
            <a:r>
              <a:rPr lang="en-US" sz="2400" dirty="0"/>
              <a:t>+ 11</a:t>
            </a:r>
            <a:r>
              <a:rPr lang="en-US" sz="2800" i="1" dirty="0"/>
              <a:t>x</a:t>
            </a:r>
            <a:r>
              <a:rPr lang="en-US" sz="2400" dirty="0"/>
              <a:t> + 22 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962400"/>
            <a:ext cx="4243469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4: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800" i="1" dirty="0"/>
              <a:t>x </a:t>
            </a:r>
            <a:r>
              <a:rPr lang="en-US" sz="2400" dirty="0"/>
              <a:t>+ 11</a:t>
            </a:r>
            <a:r>
              <a:rPr lang="en-US" sz="2800" i="1" dirty="0"/>
              <a:t>x</a:t>
            </a:r>
            <a:r>
              <a:rPr lang="en-US" sz="2400" dirty="0"/>
              <a:t> + 22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(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800" i="1" dirty="0"/>
              <a:t>x</a:t>
            </a:r>
            <a:r>
              <a:rPr lang="en-US" sz="2400" dirty="0"/>
              <a:t>) + (11</a:t>
            </a:r>
            <a:r>
              <a:rPr lang="en-US" sz="2800" i="1" dirty="0"/>
              <a:t>x</a:t>
            </a:r>
            <a:r>
              <a:rPr lang="en-US" sz="2400" dirty="0"/>
              <a:t> + 22)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</a:t>
            </a:r>
            <a:r>
              <a:rPr lang="en-US" sz="2800" i="1" dirty="0"/>
              <a:t>x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+ 2) + 11(</a:t>
            </a:r>
            <a:r>
              <a:rPr lang="en-US" sz="2800" i="1" dirty="0"/>
              <a:t>x</a:t>
            </a:r>
            <a:r>
              <a:rPr lang="en-US" sz="2400" dirty="0"/>
              <a:t> + 2)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            = (</a:t>
            </a:r>
            <a:r>
              <a:rPr lang="en-US" sz="2800" i="1" dirty="0"/>
              <a:t>x </a:t>
            </a:r>
            <a:r>
              <a:rPr lang="en-US" sz="2400" dirty="0"/>
              <a:t>+ 2)(</a:t>
            </a:r>
            <a:r>
              <a:rPr lang="en-US" sz="2800" i="1" dirty="0"/>
              <a:t>x</a:t>
            </a:r>
            <a:r>
              <a:rPr lang="en-US" sz="2400" dirty="0"/>
              <a:t> + 11)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A12B9B-3766-436F-8CCB-2341D2788CB1}"/>
              </a:ext>
            </a:extLst>
          </p:cNvPr>
          <p:cNvSpPr txBox="1"/>
          <p:nvPr/>
        </p:nvSpPr>
        <p:spPr>
          <a:xfrm>
            <a:off x="1956670" y="7452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9758" y="786110"/>
            <a:ext cx="4457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Example 2:  Factorize </a:t>
            </a:r>
            <a:r>
              <a:rPr lang="en-US" sz="2400" i="1" dirty="0">
                <a:solidFill>
                  <a:srgbClr val="C00000"/>
                </a:solidFill>
              </a:rPr>
              <a:t>x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 - 21</a:t>
            </a:r>
            <a:r>
              <a:rPr lang="en-US" sz="2400" i="1" dirty="0">
                <a:solidFill>
                  <a:srgbClr val="C00000"/>
                </a:solidFill>
              </a:rPr>
              <a:t>x </a:t>
            </a:r>
            <a:r>
              <a:rPr lang="en-US" sz="2400" dirty="0">
                <a:solidFill>
                  <a:srgbClr val="C00000"/>
                </a:solidFill>
              </a:rPr>
              <a:t>+ 90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9758" y="1166377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Solution: </a:t>
            </a:r>
            <a:endParaRPr lang="en-IN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141763" y="1663211"/>
            <a:ext cx="6600526" cy="1219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400" dirty="0"/>
              <a:t>m = -21, </a:t>
            </a:r>
            <a:r>
              <a:rPr lang="en-US" sz="2400" dirty="0" err="1"/>
              <a:t>ǀmǀ</a:t>
            </a:r>
            <a:r>
              <a:rPr lang="en-US" sz="2400" dirty="0"/>
              <a:t> = 21 and n = 90</a:t>
            </a:r>
            <a:endParaRPr lang="en-IN" sz="2400" dirty="0"/>
          </a:p>
          <a:p>
            <a:pPr marL="1092200" indent="-1092200"/>
            <a:r>
              <a:rPr lang="en-US" sz="2400" dirty="0"/>
              <a:t>                Tabulate the positive values of 'a' and 'b’ </a:t>
            </a:r>
          </a:p>
          <a:p>
            <a:pPr marL="1092200" indent="-1092200"/>
            <a:r>
              <a:rPr lang="en-US" sz="2400" dirty="0"/>
              <a:t>                 </a:t>
            </a:r>
            <a:r>
              <a:rPr lang="en-US" sz="2400" b="1" dirty="0">
                <a:solidFill>
                  <a:srgbClr val="C00000"/>
                </a:solidFill>
              </a:rPr>
              <a:t>a × b = 90 and a + b = 21</a:t>
            </a:r>
            <a:endParaRPr lang="en-IN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295312"/>
              </p:ext>
            </p:extLst>
          </p:nvPr>
        </p:nvGraphicFramePr>
        <p:xfrm>
          <a:off x="1508326" y="2882411"/>
          <a:ext cx="5867400" cy="291801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46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9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/>
                        <a:t>a + b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Is </a:t>
                      </a:r>
                    </a:p>
                    <a:p>
                      <a:pPr algn="ctr"/>
                      <a:r>
                        <a:rPr lang="en-US" sz="2000" dirty="0"/>
                        <a:t>a +b = </a:t>
                      </a:r>
                      <a:r>
                        <a:rPr lang="en-US" sz="2000" dirty="0" err="1"/>
                        <a:t>ImI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= 21?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90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91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/>
                        <a:t>NO</a:t>
                      </a:r>
                      <a:endParaRPr lang="en-US" sz="20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45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47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NO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30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33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NO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78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5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18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23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NO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3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6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15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21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YES</a:t>
                      </a:r>
                      <a:endParaRPr lang="en-IN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43832" y="6092826"/>
            <a:ext cx="4555606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The positive factors of 90 are 6, 15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B5D3F5-9484-4F4B-9F80-7A3066BC0381}"/>
              </a:ext>
            </a:extLst>
          </p:cNvPr>
          <p:cNvSpPr txBox="1"/>
          <p:nvPr/>
        </p:nvSpPr>
        <p:spPr>
          <a:xfrm>
            <a:off x="1956670" y="7452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219200"/>
            <a:ext cx="572336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2:  </a:t>
            </a:r>
            <a:r>
              <a:rPr lang="en-US" sz="2400" dirty="0"/>
              <a:t>What are the signs of a, b?</a:t>
            </a:r>
            <a:endParaRPr lang="en-IN" sz="2400" dirty="0"/>
          </a:p>
          <a:p>
            <a:pPr marL="10239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m is negative. Both a, b are negative</a:t>
            </a:r>
            <a:endParaRPr lang="en-IN" sz="2400" dirty="0"/>
          </a:p>
          <a:p>
            <a:pPr marL="10239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Thus a = - 6, b = - 15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212068"/>
            <a:ext cx="6196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3:   </a:t>
            </a:r>
            <a:r>
              <a:rPr lang="en-US" sz="2400" dirty="0"/>
              <a:t>Write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 - 21</a:t>
            </a:r>
            <a:r>
              <a:rPr lang="en-US" sz="2800" i="1" dirty="0"/>
              <a:t>x</a:t>
            </a:r>
            <a:r>
              <a:rPr lang="en-US" sz="2400" dirty="0"/>
              <a:t> + 90 as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- 6</a:t>
            </a:r>
            <a:r>
              <a:rPr lang="en-US" sz="2800" i="1" dirty="0"/>
              <a:t>x</a:t>
            </a:r>
            <a:r>
              <a:rPr lang="en-US" sz="2400" dirty="0"/>
              <a:t> – 15</a:t>
            </a:r>
            <a:r>
              <a:rPr lang="en-US" sz="2800" i="1" dirty="0"/>
              <a:t>x</a:t>
            </a:r>
            <a:r>
              <a:rPr lang="en-US" sz="2400" dirty="0"/>
              <a:t> + 90 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079747"/>
            <a:ext cx="404149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Step 4: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- 6</a:t>
            </a:r>
            <a:r>
              <a:rPr lang="en-US" sz="2800" i="1" dirty="0"/>
              <a:t>x</a:t>
            </a:r>
            <a:r>
              <a:rPr lang="en-US" sz="2400" dirty="0"/>
              <a:t> – 15</a:t>
            </a:r>
            <a:r>
              <a:rPr lang="en-US" sz="2800" i="1" dirty="0"/>
              <a:t>x</a:t>
            </a:r>
            <a:r>
              <a:rPr lang="en-US" sz="2400" dirty="0"/>
              <a:t>  + 90 </a:t>
            </a:r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- 6</a:t>
            </a:r>
            <a:r>
              <a:rPr lang="en-US" sz="2800" i="1" dirty="0"/>
              <a:t>x</a:t>
            </a:r>
            <a:r>
              <a:rPr lang="en-US" sz="2400" dirty="0"/>
              <a:t>) - (15</a:t>
            </a:r>
            <a:r>
              <a:rPr lang="en-US" sz="2800" i="1" dirty="0"/>
              <a:t>x</a:t>
            </a:r>
            <a:r>
              <a:rPr lang="en-US" sz="2400" dirty="0"/>
              <a:t> – 90)</a:t>
            </a:r>
            <a:endParaRPr lang="en-IN" sz="2400" dirty="0"/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dirty="0"/>
              <a:t> (</a:t>
            </a:r>
            <a:r>
              <a:rPr lang="en-US" sz="2800" i="1" dirty="0"/>
              <a:t>x</a:t>
            </a:r>
            <a:r>
              <a:rPr lang="en-US" sz="2400" dirty="0"/>
              <a:t> -6) - 15(</a:t>
            </a:r>
            <a:r>
              <a:rPr lang="en-US" sz="2800" i="1" dirty="0"/>
              <a:t>x</a:t>
            </a:r>
            <a:r>
              <a:rPr lang="en-US" sz="2400" dirty="0"/>
              <a:t> - 6)</a:t>
            </a:r>
          </a:p>
          <a:p>
            <a:pPr marL="11461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 (</a:t>
            </a:r>
            <a:r>
              <a:rPr lang="en-US" sz="2800" i="1" dirty="0"/>
              <a:t>x</a:t>
            </a:r>
            <a:r>
              <a:rPr lang="en-US" sz="2400" dirty="0"/>
              <a:t> - 6)(</a:t>
            </a:r>
            <a:r>
              <a:rPr lang="en-US" sz="2800" i="1" dirty="0"/>
              <a:t>x</a:t>
            </a:r>
            <a:r>
              <a:rPr lang="en-US" sz="2400" dirty="0"/>
              <a:t> - 15)</a:t>
            </a:r>
            <a:endParaRPr lang="en-IN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E6677F-CCAC-45AA-8505-99F5540AC25E}"/>
              </a:ext>
            </a:extLst>
          </p:cNvPr>
          <p:cNvSpPr txBox="1"/>
          <p:nvPr/>
        </p:nvSpPr>
        <p:spPr>
          <a:xfrm>
            <a:off x="1956670" y="74521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7CFE-D3D2-49C7-BDBA-9BDFA6AD8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0" y="274638"/>
            <a:ext cx="4191000" cy="6397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7EF6DA-36ED-4626-B8D8-C558DBBE0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908807"/>
              </p:ext>
            </p:extLst>
          </p:nvPr>
        </p:nvGraphicFramePr>
        <p:xfrm>
          <a:off x="1257300" y="1397000"/>
          <a:ext cx="6629400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78175971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74500209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315526129"/>
                    </a:ext>
                  </a:extLst>
                </a:gridCol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08816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8119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56186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83347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576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30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948</Words>
  <Application>Microsoft Office PowerPoint</Application>
  <PresentationFormat>On-screen Show (4:3)</PresentationFormat>
  <Paragraphs>138</Paragraphs>
  <Slides>9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72</cp:revision>
  <dcterms:created xsi:type="dcterms:W3CDTF">2018-12-16T04:20:25Z</dcterms:created>
  <dcterms:modified xsi:type="dcterms:W3CDTF">2021-02-10T11:21:04Z</dcterms:modified>
</cp:coreProperties>
</file>