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F5E12A-26EC-40E5-AF7E-3CEEDC37CDD0}" v="97" dt="2021-02-09T10:54:51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 autoAdjust="0"/>
    <p:restoredTop sz="94249" autoAdjust="0"/>
  </p:normalViewPr>
  <p:slideViewPr>
    <p:cSldViewPr>
      <p:cViewPr varScale="1">
        <p:scale>
          <a:sx n="68" d="100"/>
          <a:sy n="68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24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88F5E12A-26EC-40E5-AF7E-3CEEDC37CDD0}"/>
    <pc:docChg chg="undo custSel addSld modSld">
      <pc:chgData name="Prabhu, Shashank" userId="434abcaa-a364-4d99-837b-dd4fc4d70a8a" providerId="ADAL" clId="{88F5E12A-26EC-40E5-AF7E-3CEEDC37CDD0}" dt="2021-02-09T11:01:17.643" v="303" actId="20577"/>
      <pc:docMkLst>
        <pc:docMk/>
      </pc:docMkLst>
      <pc:sldChg chg="modNotesTx">
        <pc:chgData name="Prabhu, Shashank" userId="434abcaa-a364-4d99-837b-dd4fc4d70a8a" providerId="ADAL" clId="{88F5E12A-26EC-40E5-AF7E-3CEEDC37CDD0}" dt="2021-02-09T11:00:55.734" v="276" actId="113"/>
        <pc:sldMkLst>
          <pc:docMk/>
          <pc:sldMk cId="2494416350" sldId="259"/>
        </pc:sldMkLst>
      </pc:sldChg>
      <pc:sldChg chg="addSp modSp mod modAnim modNotesTx">
        <pc:chgData name="Prabhu, Shashank" userId="434abcaa-a364-4d99-837b-dd4fc4d70a8a" providerId="ADAL" clId="{88F5E12A-26EC-40E5-AF7E-3CEEDC37CDD0}" dt="2021-02-09T11:01:17.643" v="303" actId="20577"/>
        <pc:sldMkLst>
          <pc:docMk/>
          <pc:sldMk cId="0" sldId="260"/>
        </pc:sldMkLst>
        <pc:spChg chg="mod">
          <ac:chgData name="Prabhu, Shashank" userId="434abcaa-a364-4d99-837b-dd4fc4d70a8a" providerId="ADAL" clId="{88F5E12A-26EC-40E5-AF7E-3CEEDC37CDD0}" dt="2021-02-09T10:53:11.873" v="106" actId="1076"/>
          <ac:spMkLst>
            <pc:docMk/>
            <pc:sldMk cId="0" sldId="260"/>
            <ac:spMk id="5" creationId="{00000000-0000-0000-0000-000000000000}"/>
          </ac:spMkLst>
        </pc:spChg>
        <pc:spChg chg="mod">
          <ac:chgData name="Prabhu, Shashank" userId="434abcaa-a364-4d99-837b-dd4fc4d70a8a" providerId="ADAL" clId="{88F5E12A-26EC-40E5-AF7E-3CEEDC37CDD0}" dt="2021-02-09T10:53:45.542" v="114" actId="1076"/>
          <ac:spMkLst>
            <pc:docMk/>
            <pc:sldMk cId="0" sldId="260"/>
            <ac:spMk id="6" creationId="{00000000-0000-0000-0000-000000000000}"/>
          </ac:spMkLst>
        </pc:spChg>
        <pc:spChg chg="add mod">
          <ac:chgData name="Prabhu, Shashank" userId="434abcaa-a364-4d99-837b-dd4fc4d70a8a" providerId="ADAL" clId="{88F5E12A-26EC-40E5-AF7E-3CEEDC37CDD0}" dt="2021-02-09T10:53:01.623" v="104" actId="12788"/>
          <ac:spMkLst>
            <pc:docMk/>
            <pc:sldMk cId="0" sldId="260"/>
            <ac:spMk id="8" creationId="{60DA959D-1065-4D7A-866E-C75EC6A20725}"/>
          </ac:spMkLst>
        </pc:spChg>
        <pc:spChg chg="add mod">
          <ac:chgData name="Prabhu, Shashank" userId="434abcaa-a364-4d99-837b-dd4fc4d70a8a" providerId="ADAL" clId="{88F5E12A-26EC-40E5-AF7E-3CEEDC37CDD0}" dt="2021-02-09T10:55:33.937" v="128" actId="1076"/>
          <ac:spMkLst>
            <pc:docMk/>
            <pc:sldMk cId="0" sldId="260"/>
            <ac:spMk id="9" creationId="{D5E5806D-9C0E-48F7-9514-D015AA1ECC35}"/>
          </ac:spMkLst>
        </pc:spChg>
      </pc:sldChg>
      <pc:sldChg chg="addSp delSp modSp new mod modShow">
        <pc:chgData name="Prabhu, Shashank" userId="434abcaa-a364-4d99-837b-dd4fc4d70a8a" providerId="ADAL" clId="{88F5E12A-26EC-40E5-AF7E-3CEEDC37CDD0}" dt="2021-02-09T10:57:17.622" v="191" actId="729"/>
        <pc:sldMkLst>
          <pc:docMk/>
          <pc:sldMk cId="3109805150" sldId="261"/>
        </pc:sldMkLst>
        <pc:spChg chg="mod">
          <ac:chgData name="Prabhu, Shashank" userId="434abcaa-a364-4d99-837b-dd4fc4d70a8a" providerId="ADAL" clId="{88F5E12A-26EC-40E5-AF7E-3CEEDC37CDD0}" dt="2021-02-09T10:56:02.990" v="141" actId="12788"/>
          <ac:spMkLst>
            <pc:docMk/>
            <pc:sldMk cId="3109805150" sldId="261"/>
            <ac:spMk id="2" creationId="{83D03BD0-9961-4F1E-B7B7-224B056FF67F}"/>
          </ac:spMkLst>
        </pc:spChg>
        <pc:spChg chg="del">
          <ac:chgData name="Prabhu, Shashank" userId="434abcaa-a364-4d99-837b-dd4fc4d70a8a" providerId="ADAL" clId="{88F5E12A-26EC-40E5-AF7E-3CEEDC37CDD0}" dt="2021-02-09T10:55:46.715" v="130" actId="478"/>
          <ac:spMkLst>
            <pc:docMk/>
            <pc:sldMk cId="3109805150" sldId="261"/>
            <ac:spMk id="3" creationId="{1CEDB9DB-E006-4A3E-A643-77982B6D547E}"/>
          </ac:spMkLst>
        </pc:spChg>
        <pc:graphicFrameChg chg="add modGraphic">
          <ac:chgData name="Prabhu, Shashank" userId="434abcaa-a364-4d99-837b-dd4fc4d70a8a" providerId="ADAL" clId="{88F5E12A-26EC-40E5-AF7E-3CEEDC37CDD0}" dt="2021-02-09T10:57:09.933" v="190" actId="122"/>
          <ac:graphicFrameMkLst>
            <pc:docMk/>
            <pc:sldMk cId="3109805150" sldId="261"/>
            <ac:graphicFrameMk id="4" creationId="{A406BF13-4C5E-4E7D-BCF3-772DF58A047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09-02-2021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2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for the slides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clicks in 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for each steps to appear on </a:t>
            </a:r>
            <a:r>
              <a:rPr lang="en-US" sz="1200" b="1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slide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362200"/>
            <a:ext cx="8305800" cy="175432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spc="50" dirty="0">
                <a:ln w="11430"/>
                <a:solidFill>
                  <a:schemeClr val="bg1"/>
                </a:solidFill>
                <a:effectLst/>
              </a:rPr>
              <a:t>Factorization of trinomial with leading coefficient one </a:t>
            </a:r>
            <a:endParaRPr lang="en-IN" sz="5400" spc="50" dirty="0">
              <a:ln w="11430"/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7035" y="102417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500" y="3869077"/>
            <a:ext cx="5688496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 (a + b)</a:t>
            </a:r>
            <a:r>
              <a:rPr lang="en-US" sz="2400" baseline="30000" dirty="0"/>
              <a:t>2</a:t>
            </a:r>
            <a:r>
              <a:rPr lang="en-US" sz="2400" dirty="0"/>
              <a:t> or (a - b)</a:t>
            </a:r>
            <a:r>
              <a:rPr lang="en-US" sz="2400" baseline="30000" dirty="0"/>
              <a:t>2</a:t>
            </a:r>
            <a:r>
              <a:rPr lang="en-US" sz="2400" dirty="0"/>
              <a:t> formulae not used   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956670" y="1116123"/>
            <a:ext cx="4887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Consider a trinomial x</a:t>
            </a:r>
            <a:r>
              <a:rPr lang="en-US" sz="2800" b="1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+ 5x +6. </a:t>
            </a:r>
            <a:endParaRPr lang="en-IN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7752" y="4927445"/>
            <a:ext cx="5688496" cy="83099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To factorize an algebraic expression is to find what to multiply to get it.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EF9F12-0EF7-4E26-80EF-BFFA4EBD1157}"/>
              </a:ext>
            </a:extLst>
          </p:cNvPr>
          <p:cNvSpPr txBox="1"/>
          <p:nvPr/>
        </p:nvSpPr>
        <p:spPr>
          <a:xfrm>
            <a:off x="1664135" y="1844252"/>
            <a:ext cx="571500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The number 6 is not a perfect square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A40CE5-7201-46D1-B2A0-F4DCB3EF19C3}"/>
              </a:ext>
            </a:extLst>
          </p:cNvPr>
          <p:cNvSpPr txBox="1"/>
          <p:nvPr/>
        </p:nvSpPr>
        <p:spPr>
          <a:xfrm>
            <a:off x="1714500" y="2871983"/>
            <a:ext cx="5715000" cy="46166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Not a square trinomial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990600"/>
            <a:ext cx="792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Let us guess (</a:t>
            </a:r>
            <a:r>
              <a:rPr lang="en-US" sz="2800" i="1" dirty="0"/>
              <a:t>x</a:t>
            </a:r>
            <a:r>
              <a:rPr lang="en-US" sz="2400" dirty="0"/>
              <a:t> + 2), (</a:t>
            </a:r>
            <a:r>
              <a:rPr lang="en-US" sz="2800" i="1" dirty="0"/>
              <a:t>x</a:t>
            </a:r>
            <a:r>
              <a:rPr lang="en-US" sz="2400" dirty="0"/>
              <a:t> + 3) are the factors (As 2, 3 are the factors of 6)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expansion of (</a:t>
            </a:r>
            <a:r>
              <a:rPr lang="en-US" sz="2800" i="1" dirty="0"/>
              <a:t>x</a:t>
            </a:r>
            <a:r>
              <a:rPr lang="en-US" sz="2400" dirty="0"/>
              <a:t> + 2) (</a:t>
            </a:r>
            <a:r>
              <a:rPr lang="en-US" sz="2800" dirty="0"/>
              <a:t>x</a:t>
            </a:r>
            <a:r>
              <a:rPr lang="en-US" sz="2400" dirty="0"/>
              <a:t> + 3) is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+ 2</a:t>
            </a:r>
            <a:r>
              <a:rPr lang="en-US" sz="2800" i="1" dirty="0"/>
              <a:t>x</a:t>
            </a:r>
            <a:r>
              <a:rPr lang="en-US" sz="2400" dirty="0"/>
              <a:t> + 3</a:t>
            </a:r>
            <a:r>
              <a:rPr lang="en-US" sz="2800" i="1" dirty="0"/>
              <a:t>x </a:t>
            </a:r>
            <a:r>
              <a:rPr lang="en-US" sz="2400" dirty="0"/>
              <a:t>+ 6 =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+ 5</a:t>
            </a:r>
            <a:r>
              <a:rPr lang="en-US" sz="2800" i="1" dirty="0"/>
              <a:t>x</a:t>
            </a:r>
            <a:r>
              <a:rPr lang="en-US" sz="2400" dirty="0"/>
              <a:t> + 6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Thus,  factors of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+ 5</a:t>
            </a:r>
            <a:r>
              <a:rPr lang="en-US" sz="2800" i="1" dirty="0"/>
              <a:t>x</a:t>
            </a:r>
            <a:r>
              <a:rPr lang="en-US" sz="2400" dirty="0"/>
              <a:t> + 6 are (</a:t>
            </a:r>
            <a:r>
              <a:rPr lang="en-US" sz="2800" i="1" dirty="0"/>
              <a:t>x</a:t>
            </a:r>
            <a:r>
              <a:rPr lang="en-US" sz="2400" dirty="0"/>
              <a:t> + 2), (</a:t>
            </a:r>
            <a:r>
              <a:rPr lang="en-US" sz="2800" i="1" dirty="0"/>
              <a:t>x</a:t>
            </a:r>
            <a:r>
              <a:rPr lang="en-US" sz="2400" dirty="0"/>
              <a:t> + 3)</a:t>
            </a:r>
            <a:endParaRPr lang="en-IN" sz="2400" dirty="0"/>
          </a:p>
        </p:txBody>
      </p:sp>
      <p:pic>
        <p:nvPicPr>
          <p:cNvPr id="6" name="Picture 5" descr="C:\Users\Saraswathi\Pictures\factors.png"/>
          <p:cNvPicPr/>
          <p:nvPr/>
        </p:nvPicPr>
        <p:blipFill>
          <a:blip r:embed="rId3" cstate="print"/>
          <a:srcRect l="18605" t="9091" r="31395" b="13636"/>
          <a:stretch>
            <a:fillRect/>
          </a:stretch>
        </p:blipFill>
        <p:spPr bwMode="auto">
          <a:xfrm>
            <a:off x="2324100" y="3355151"/>
            <a:ext cx="4495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23900" y="5562600"/>
            <a:ext cx="76962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</a:rPr>
              <a:t>The process of Expansion and Factorization are opposite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60761C-5607-49EC-A629-B0B655B03AB0}"/>
              </a:ext>
            </a:extLst>
          </p:cNvPr>
          <p:cNvSpPr txBox="1"/>
          <p:nvPr/>
        </p:nvSpPr>
        <p:spPr>
          <a:xfrm>
            <a:off x="2007035" y="102417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963222"/>
            <a:ext cx="56519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Factorization of trinomial 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sz="2800" b="1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+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</a:rPr>
              <a:t>m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+ n</a:t>
            </a:r>
            <a:endParaRPr lang="en-IN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6354" y="1467685"/>
            <a:ext cx="7162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Let </a:t>
            </a:r>
            <a:r>
              <a:rPr lang="en-US" sz="2800" i="1" dirty="0"/>
              <a:t>x</a:t>
            </a:r>
            <a:r>
              <a:rPr lang="en-US" sz="2400" dirty="0"/>
              <a:t> + a, x + b be its factors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Then (</a:t>
            </a:r>
            <a:r>
              <a:rPr lang="en-US" sz="2800" i="1" dirty="0"/>
              <a:t>x</a:t>
            </a:r>
            <a:r>
              <a:rPr lang="en-US" sz="2400" dirty="0"/>
              <a:t> + a) (</a:t>
            </a:r>
            <a:r>
              <a:rPr lang="en-US" sz="2800" i="1" dirty="0"/>
              <a:t>x</a:t>
            </a:r>
            <a:r>
              <a:rPr lang="en-US" sz="2400" dirty="0"/>
              <a:t> + b) =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m</a:t>
            </a:r>
            <a:r>
              <a:rPr lang="en-US" sz="2800" i="1" dirty="0"/>
              <a:t>x</a:t>
            </a:r>
            <a:r>
              <a:rPr lang="en-US" sz="2400" dirty="0"/>
              <a:t> + n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a</a:t>
            </a:r>
            <a:r>
              <a:rPr lang="en-US" sz="2800" i="1" dirty="0"/>
              <a:t>x</a:t>
            </a:r>
            <a:r>
              <a:rPr lang="en-US" sz="2400" dirty="0"/>
              <a:t> + b</a:t>
            </a:r>
            <a:r>
              <a:rPr lang="en-US" sz="2800" i="1" dirty="0"/>
              <a:t>x</a:t>
            </a:r>
            <a:r>
              <a:rPr lang="en-US" sz="2400" dirty="0"/>
              <a:t> + ab =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m</a:t>
            </a:r>
            <a:r>
              <a:rPr lang="en-US" sz="2800" i="1" dirty="0"/>
              <a:t>x</a:t>
            </a:r>
            <a:r>
              <a:rPr lang="en-US" sz="2400" dirty="0"/>
              <a:t> + n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(a + b)</a:t>
            </a:r>
            <a:r>
              <a:rPr lang="en-US" sz="2800" i="1" dirty="0"/>
              <a:t>x</a:t>
            </a:r>
            <a:r>
              <a:rPr lang="en-US" sz="2400" dirty="0"/>
              <a:t> + ab =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m</a:t>
            </a:r>
            <a:r>
              <a:rPr lang="en-US" sz="2800" i="1" dirty="0"/>
              <a:t>x</a:t>
            </a:r>
            <a:r>
              <a:rPr lang="en-US" sz="2400" dirty="0"/>
              <a:t> + n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Equating the coefficients we get,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                            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a + b = m and ab = n</a:t>
            </a:r>
            <a:endParaRPr lang="en-IN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0081FA-6A97-4995-A223-41DDBD28F2F6}"/>
              </a:ext>
            </a:extLst>
          </p:cNvPr>
          <p:cNvSpPr txBox="1"/>
          <p:nvPr/>
        </p:nvSpPr>
        <p:spPr>
          <a:xfrm>
            <a:off x="2007035" y="102417"/>
            <a:ext cx="512993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10000"/>
                  </a:schemeClr>
                </a:solidFill>
              </a:rPr>
              <a:t>Factorization of trinomial </a:t>
            </a:r>
            <a:endParaRPr lang="en-IN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DA959D-1065-4D7A-866E-C75EC6A20725}"/>
              </a:ext>
            </a:extLst>
          </p:cNvPr>
          <p:cNvSpPr txBox="1"/>
          <p:nvPr/>
        </p:nvSpPr>
        <p:spPr>
          <a:xfrm>
            <a:off x="1435619" y="6053472"/>
            <a:ext cx="6272763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Then,  </a:t>
            </a:r>
            <a:r>
              <a:rPr lang="en-US" sz="2400" b="1" i="1" dirty="0"/>
              <a:t>x</a:t>
            </a:r>
            <a:r>
              <a:rPr lang="en-US" sz="2400" b="1" dirty="0"/>
              <a:t> + a, </a:t>
            </a:r>
            <a:r>
              <a:rPr lang="en-US" sz="2400" b="1" i="1" dirty="0"/>
              <a:t>x</a:t>
            </a:r>
            <a:r>
              <a:rPr lang="en-US" sz="2400" b="1" dirty="0"/>
              <a:t> + b are the factors of </a:t>
            </a:r>
            <a:r>
              <a:rPr lang="en-US" sz="2400" b="1" i="1" dirty="0"/>
              <a:t>x</a:t>
            </a:r>
            <a:r>
              <a:rPr lang="en-US" sz="2400" b="1" baseline="30000" dirty="0"/>
              <a:t>2</a:t>
            </a:r>
            <a:r>
              <a:rPr lang="en-US" sz="2400" b="1" dirty="0"/>
              <a:t> + m</a:t>
            </a:r>
            <a:r>
              <a:rPr lang="en-US" sz="2400" b="1" i="1" dirty="0"/>
              <a:t>x</a:t>
            </a:r>
            <a:r>
              <a:rPr lang="en-US" sz="2400" b="1" dirty="0"/>
              <a:t> + n</a:t>
            </a:r>
            <a:endParaRPr lang="en-IN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E5806D-9C0E-48F7-9514-D015AA1ECC35}"/>
              </a:ext>
            </a:extLst>
          </p:cNvPr>
          <p:cNvSpPr txBox="1"/>
          <p:nvPr/>
        </p:nvSpPr>
        <p:spPr>
          <a:xfrm>
            <a:off x="1871025" y="4880636"/>
            <a:ext cx="54019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Therefore, find two numbers  a, b such that their sum is m and product is 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03BD0-9961-4F1E-B7B7-224B056FF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274638"/>
            <a:ext cx="3962400" cy="563562"/>
          </a:xfrm>
        </p:spPr>
        <p:txBody>
          <a:bodyPr/>
          <a:lstStyle/>
          <a:p>
            <a:r>
              <a:rPr lang="en-GB" dirty="0"/>
              <a:t>MM INDEX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06BF13-4C5E-4E7D-BCF3-772DF58A0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427677"/>
              </p:ext>
            </p:extLst>
          </p:nvPr>
        </p:nvGraphicFramePr>
        <p:xfrm>
          <a:off x="1524000" y="1397000"/>
          <a:ext cx="6324600" cy="332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41074542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6636868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479452775"/>
                    </a:ext>
                  </a:extLst>
                </a:gridCol>
              </a:tblGrid>
              <a:tr h="66548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Slide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Source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219839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057264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662559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278918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415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805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428</Words>
  <Application>Microsoft Office PowerPoint</Application>
  <PresentationFormat>On-screen Show (4:3)</PresentationFormat>
  <Paragraphs>46</Paragraphs>
  <Slides>5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30</cp:revision>
  <dcterms:created xsi:type="dcterms:W3CDTF">2018-12-16T04:20:25Z</dcterms:created>
  <dcterms:modified xsi:type="dcterms:W3CDTF">2021-02-09T11:01:29Z</dcterms:modified>
</cp:coreProperties>
</file>