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27777697-56CC-45ED-B320-93027A834325}"/>
    <pc:docChg chg="modSld">
      <pc:chgData name="Prabhu, Shashank" userId="434abcaa-a364-4d99-837b-dd4fc4d70a8a" providerId="ADAL" clId="{27777697-56CC-45ED-B320-93027A834325}" dt="2021-02-11T11:46:30.998" v="0" actId="729"/>
      <pc:docMkLst>
        <pc:docMk/>
      </pc:docMkLst>
      <pc:sldChg chg="mod modShow">
        <pc:chgData name="Prabhu, Shashank" userId="434abcaa-a364-4d99-837b-dd4fc4d70a8a" providerId="ADAL" clId="{27777697-56CC-45ED-B320-93027A834325}" dt="2021-02-11T11:46:30.998" v="0" actId="729"/>
        <pc:sldMkLst>
          <pc:docMk/>
          <pc:sldMk cId="963909799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1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for the slides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2 Clicks in this slide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answer button to get the answer. 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click is required for step 2, and for step 3 click anywhere in the slide.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answer button to get the answer. 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click is required for step 2, and for step 3 click anywhere in the slide.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F32DAC-E204-4D99-9427-43541C779E01}"/>
              </a:ext>
            </a:extLst>
          </p:cNvPr>
          <p:cNvSpPr txBox="1"/>
          <p:nvPr/>
        </p:nvSpPr>
        <p:spPr>
          <a:xfrm>
            <a:off x="914400" y="2136338"/>
            <a:ext cx="7620000" cy="258532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Factorization of trinomials with leading coefficient different from one 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6670" y="115669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7830" y="1474010"/>
            <a:ext cx="614596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To factorize trinomials of the type p</a:t>
            </a:r>
            <a:r>
              <a:rPr lang="en-US" sz="2400" b="1" i="1" dirty="0">
                <a:solidFill>
                  <a:schemeClr val="tx1"/>
                </a:solidFill>
              </a:rPr>
              <a:t>x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 + </a:t>
            </a:r>
            <a:r>
              <a:rPr lang="en-US" sz="2400" b="1" dirty="0" err="1">
                <a:solidFill>
                  <a:schemeClr val="tx1"/>
                </a:solidFill>
              </a:rPr>
              <a:t>q</a:t>
            </a:r>
            <a:r>
              <a:rPr lang="en-US" sz="2400" b="1" i="1" dirty="0" err="1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tx1"/>
                </a:solidFill>
              </a:rPr>
              <a:t> + r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45449-95F4-45A4-8B21-9AC158A27C22}"/>
              </a:ext>
            </a:extLst>
          </p:cNvPr>
          <p:cNvSpPr txBox="1"/>
          <p:nvPr/>
        </p:nvSpPr>
        <p:spPr>
          <a:xfrm>
            <a:off x="1397831" y="4800600"/>
            <a:ext cx="6145969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dirty="0">
                <a:solidFill>
                  <a:schemeClr val="tx1"/>
                </a:solidFill>
              </a:rPr>
              <a:t>F</a:t>
            </a:r>
            <a:r>
              <a:rPr lang="en-US" sz="2400" dirty="0" err="1">
                <a:solidFill>
                  <a:schemeClr val="tx1"/>
                </a:solidFill>
              </a:rPr>
              <a:t>ollowing</a:t>
            </a:r>
            <a:r>
              <a:rPr lang="en-US" sz="2400" dirty="0">
                <a:solidFill>
                  <a:schemeClr val="tx1"/>
                </a:solidFill>
              </a:rPr>
              <a:t> rules are used in the factorization of p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+ </a:t>
            </a:r>
            <a:r>
              <a:rPr lang="en-US" sz="2400" dirty="0" err="1">
                <a:solidFill>
                  <a:schemeClr val="tx1"/>
                </a:solidFill>
              </a:rPr>
              <a:t>q</a:t>
            </a:r>
            <a:r>
              <a:rPr lang="en-US" sz="2400" i="1" dirty="0" err="1">
                <a:solidFill>
                  <a:schemeClr val="tx1"/>
                </a:solidFill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+ r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4E071B-71FF-4C4F-BAAE-F78753807B7E}"/>
              </a:ext>
            </a:extLst>
          </p:cNvPr>
          <p:cNvSpPr txBox="1"/>
          <p:nvPr/>
        </p:nvSpPr>
        <p:spPr>
          <a:xfrm>
            <a:off x="1402519" y="3817006"/>
            <a:ext cx="6141282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Coefficient of </a:t>
            </a:r>
            <a:r>
              <a:rPr lang="en-US" sz="2400" i="1" dirty="0">
                <a:solidFill>
                  <a:schemeClr val="tx1"/>
                </a:solidFill>
              </a:rPr>
              <a:t>x</a:t>
            </a:r>
            <a:r>
              <a:rPr lang="en-US" sz="2400" dirty="0">
                <a:solidFill>
                  <a:schemeClr val="tx1"/>
                </a:solidFill>
              </a:rPr>
              <a:t> = q = m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5A6EAB-2ECA-46F9-9288-D27768086598}"/>
              </a:ext>
            </a:extLst>
          </p:cNvPr>
          <p:cNvSpPr txBox="1"/>
          <p:nvPr/>
        </p:nvSpPr>
        <p:spPr>
          <a:xfrm>
            <a:off x="1404864" y="2438399"/>
            <a:ext cx="6138936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Product of the coefficient of x</a:t>
            </a:r>
            <a:r>
              <a:rPr lang="en-US" sz="2400" baseline="30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 and constant term = p × r = n 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016675"/>
            <a:ext cx="6858000" cy="2031325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u="sng" dirty="0">
                <a:solidFill>
                  <a:schemeClr val="tx1"/>
                </a:solidFill>
              </a:rPr>
              <a:t>If n is positive</a:t>
            </a:r>
            <a:endParaRPr lang="en-IN" sz="24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1) Find </a:t>
            </a:r>
            <a:r>
              <a:rPr lang="en-US" sz="2400" dirty="0" err="1">
                <a:solidFill>
                  <a:schemeClr val="tx1"/>
                </a:solidFill>
              </a:rPr>
              <a:t>ǀmǀ</a:t>
            </a:r>
            <a:r>
              <a:rPr lang="en-US" sz="2400" dirty="0">
                <a:solidFill>
                  <a:schemeClr val="tx1"/>
                </a:solidFill>
              </a:rPr>
              <a:t>. Find two positive factors of n </a:t>
            </a:r>
            <a:endParaRPr lang="en-IN" sz="2400" dirty="0">
              <a:solidFill>
                <a:schemeClr val="tx1"/>
              </a:solidFill>
            </a:endParaRPr>
          </a:p>
          <a:p>
            <a:pPr marL="341313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Such that their </a:t>
            </a:r>
            <a:r>
              <a:rPr lang="en-US" sz="2400" b="1" dirty="0">
                <a:solidFill>
                  <a:srgbClr val="C00000"/>
                </a:solidFill>
              </a:rPr>
              <a:t>SUM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dirty="0" err="1">
                <a:solidFill>
                  <a:schemeClr val="tx1"/>
                </a:solidFill>
              </a:rPr>
              <a:t>ǀmǀ</a:t>
            </a:r>
            <a:endParaRPr lang="en-IN" sz="24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2) Assign </a:t>
            </a:r>
            <a:r>
              <a:rPr lang="en-US" sz="2400" b="1" dirty="0">
                <a:solidFill>
                  <a:srgbClr val="C00000"/>
                </a:solidFill>
              </a:rPr>
              <a:t>SAME</a:t>
            </a:r>
            <a:r>
              <a:rPr lang="en-US" sz="2400" dirty="0">
                <a:solidFill>
                  <a:schemeClr val="tx1"/>
                </a:solidFill>
              </a:rPr>
              <a:t> sign to the factors, the sign of m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4096" y="3429000"/>
            <a:ext cx="6858000" cy="2031325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u="sng" dirty="0">
                <a:solidFill>
                  <a:schemeClr val="tx1"/>
                </a:solidFill>
              </a:rPr>
              <a:t>If n is negative</a:t>
            </a:r>
            <a:endParaRPr lang="en-IN" sz="24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1) Find </a:t>
            </a:r>
            <a:r>
              <a:rPr lang="en-US" sz="2400" dirty="0" err="1">
                <a:solidFill>
                  <a:schemeClr val="tx1"/>
                </a:solidFill>
              </a:rPr>
              <a:t>ǀmǀ</a:t>
            </a:r>
            <a:r>
              <a:rPr lang="en-US" sz="2400" dirty="0">
                <a:solidFill>
                  <a:schemeClr val="tx1"/>
                </a:solidFill>
              </a:rPr>
              <a:t>. Find two positive factors of 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en-IN" sz="2400" b="1" dirty="0">
              <a:solidFill>
                <a:schemeClr val="tx1"/>
              </a:solidFill>
            </a:endParaRPr>
          </a:p>
          <a:p>
            <a:pPr marL="341313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Such that their </a:t>
            </a:r>
            <a:r>
              <a:rPr lang="en-US" sz="2400" dirty="0">
                <a:solidFill>
                  <a:srgbClr val="C00000"/>
                </a:solidFill>
              </a:rPr>
              <a:t>DIFFERENCE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dirty="0" err="1">
                <a:solidFill>
                  <a:schemeClr val="tx1"/>
                </a:solidFill>
              </a:rPr>
              <a:t>ǀmǀ</a:t>
            </a:r>
            <a:endParaRPr lang="en-IN" sz="24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2) Assign </a:t>
            </a:r>
            <a:r>
              <a:rPr lang="en-US" sz="2400" dirty="0">
                <a:solidFill>
                  <a:srgbClr val="C00000"/>
                </a:solidFill>
              </a:rPr>
              <a:t>DIFFERENT</a:t>
            </a:r>
            <a:r>
              <a:rPr lang="en-US" sz="2400" dirty="0">
                <a:solidFill>
                  <a:schemeClr val="tx1"/>
                </a:solidFill>
              </a:rPr>
              <a:t> signs to these factors. 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072D84-525C-47C5-9950-97C627984985}"/>
              </a:ext>
            </a:extLst>
          </p:cNvPr>
          <p:cNvSpPr txBox="1"/>
          <p:nvPr/>
        </p:nvSpPr>
        <p:spPr>
          <a:xfrm>
            <a:off x="1956670" y="115669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DC0E6C-4387-454F-A409-DE56907A36F3}"/>
              </a:ext>
            </a:extLst>
          </p:cNvPr>
          <p:cNvSpPr txBox="1"/>
          <p:nvPr/>
        </p:nvSpPr>
        <p:spPr>
          <a:xfrm>
            <a:off x="1094096" y="5715000"/>
            <a:ext cx="68580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1313"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</a:rPr>
              <a:t>Bigger factor will get the sign of m and the other factor will get the opposite sign.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2315" y="990600"/>
            <a:ext cx="3251724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1.  Factorize </a:t>
            </a:r>
            <a:r>
              <a:rPr lang="en-IN" sz="2400" b="1" dirty="0"/>
              <a:t>2</a:t>
            </a:r>
            <a:r>
              <a:rPr lang="en-IN" sz="2800" b="1" i="1" dirty="0"/>
              <a:t>x</a:t>
            </a:r>
            <a:r>
              <a:rPr lang="en-IN" sz="2400" b="1" baseline="30000" dirty="0"/>
              <a:t>2</a:t>
            </a:r>
            <a:r>
              <a:rPr lang="en-IN" sz="2400" b="1" dirty="0"/>
              <a:t> + 7</a:t>
            </a:r>
            <a:r>
              <a:rPr lang="en-IN" sz="2800" b="1" i="1" dirty="0"/>
              <a:t>x</a:t>
            </a:r>
            <a:r>
              <a:rPr lang="en-IN" sz="2400" b="1" dirty="0"/>
              <a:t> + 6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8645" y="1676400"/>
            <a:ext cx="65915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Ans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99179" y="1676400"/>
            <a:ext cx="468262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given trinomial is p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err="1"/>
              <a:t>q</a:t>
            </a:r>
            <a:r>
              <a:rPr lang="en-US" sz="2800" i="1" dirty="0" err="1"/>
              <a:t>x</a:t>
            </a:r>
            <a:r>
              <a:rPr lang="en-US" sz="2400" dirty="0"/>
              <a:t> + r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With p = 2, q = 7 and r = 6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Let n = pr = 2  × 6 = 12 and m = q = 7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 = 7, </a:t>
            </a:r>
            <a:r>
              <a:rPr lang="en-US" sz="2400" dirty="0" err="1"/>
              <a:t>ǀmǀ</a:t>
            </a:r>
            <a:r>
              <a:rPr lang="en-US" sz="2400" dirty="0"/>
              <a:t> = 7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72315" y="3931861"/>
            <a:ext cx="708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1: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n  is positive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So, find two positive factors of 12 such that their </a:t>
            </a:r>
            <a:r>
              <a:rPr lang="en-US" sz="2400" u="sng" dirty="0"/>
              <a:t>sum</a:t>
            </a:r>
            <a:r>
              <a:rPr lang="en-US" sz="2400" dirty="0"/>
              <a:t> is </a:t>
            </a:r>
            <a:r>
              <a:rPr lang="en-US" sz="2400" dirty="0" err="1"/>
              <a:t>ǀmǀ</a:t>
            </a:r>
            <a:r>
              <a:rPr lang="en-US" sz="2400" dirty="0"/>
              <a:t> = 7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list of positive factors is (12, 1), (6, 2), (4,3)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factors satisfying the condition are 4 and 3</a:t>
            </a:r>
            <a:endParaRPr lang="en-IN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DCEEDB-0C76-4553-A4AD-E8E6D4A707A9}"/>
              </a:ext>
            </a:extLst>
          </p:cNvPr>
          <p:cNvSpPr txBox="1"/>
          <p:nvPr/>
        </p:nvSpPr>
        <p:spPr>
          <a:xfrm>
            <a:off x="1956670" y="115669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97435" y="874455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2: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/>
              <a:t>What are the signs of factors?</a:t>
            </a:r>
            <a:endParaRPr lang="en-IN" sz="2400" dirty="0"/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They have </a:t>
            </a:r>
            <a:r>
              <a:rPr lang="en-US" sz="2400" u="sng" dirty="0"/>
              <a:t>same signs</a:t>
            </a:r>
            <a:r>
              <a:rPr lang="en-US" sz="2400" dirty="0"/>
              <a:t> as n is positive</a:t>
            </a:r>
            <a:endParaRPr lang="en-IN" sz="2400" dirty="0"/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m is positive</a:t>
            </a:r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Both factors have positive sign.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a = 4 and b = 3</a:t>
            </a:r>
            <a:endParaRPr lang="en-IN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97435" y="3429000"/>
            <a:ext cx="4198906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3: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IN" sz="2400" dirty="0"/>
              <a:t>2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+ 7</a:t>
            </a:r>
            <a:r>
              <a:rPr lang="en-US" sz="2800" i="1" dirty="0"/>
              <a:t>x</a:t>
            </a:r>
            <a:r>
              <a:rPr lang="en-US" sz="2400" dirty="0"/>
              <a:t> + 6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2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+ 4</a:t>
            </a:r>
            <a:r>
              <a:rPr lang="en-US" sz="2800" i="1" dirty="0"/>
              <a:t>x</a:t>
            </a:r>
            <a:r>
              <a:rPr lang="en-US" sz="2400" dirty="0"/>
              <a:t> + 3</a:t>
            </a:r>
            <a:r>
              <a:rPr lang="en-US" sz="2800" i="1" dirty="0"/>
              <a:t>x</a:t>
            </a:r>
            <a:r>
              <a:rPr lang="en-US" sz="2400" dirty="0"/>
              <a:t> + 6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=(2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+ 4</a:t>
            </a:r>
            <a:r>
              <a:rPr lang="en-US" sz="2800" i="1" dirty="0"/>
              <a:t>x</a:t>
            </a:r>
            <a:r>
              <a:rPr lang="en-US" sz="2400" dirty="0"/>
              <a:t> ) + (3</a:t>
            </a:r>
            <a:r>
              <a:rPr lang="en-US" sz="2800" i="1" dirty="0"/>
              <a:t>x</a:t>
            </a:r>
            <a:r>
              <a:rPr lang="en-US" sz="2400" dirty="0"/>
              <a:t> + 6)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=2</a:t>
            </a:r>
            <a:r>
              <a:rPr lang="en-US" sz="2800" i="1" dirty="0"/>
              <a:t>x</a:t>
            </a:r>
            <a:r>
              <a:rPr lang="en-US" sz="2400" dirty="0"/>
              <a:t>(</a:t>
            </a:r>
            <a:r>
              <a:rPr lang="en-US" sz="2800" i="1" dirty="0"/>
              <a:t>x</a:t>
            </a:r>
            <a:r>
              <a:rPr lang="en-US" sz="2400" dirty="0"/>
              <a:t> + 2) + 3(</a:t>
            </a:r>
            <a:r>
              <a:rPr lang="en-US" sz="2800" i="1" dirty="0"/>
              <a:t>x</a:t>
            </a:r>
            <a:r>
              <a:rPr lang="en-US" sz="2400" dirty="0"/>
              <a:t> + 2)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=(</a:t>
            </a:r>
            <a:r>
              <a:rPr lang="en-US" sz="2800" i="1" dirty="0"/>
              <a:t>x </a:t>
            </a:r>
            <a:r>
              <a:rPr lang="en-US" sz="2400" dirty="0"/>
              <a:t>+ 2) (2</a:t>
            </a:r>
            <a:r>
              <a:rPr lang="en-US" sz="2800" i="1" dirty="0"/>
              <a:t>x</a:t>
            </a:r>
            <a:r>
              <a:rPr lang="en-US" sz="2400" dirty="0"/>
              <a:t> + 3)</a:t>
            </a:r>
            <a:endParaRPr lang="en-IN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AD6CF2-4D40-4442-85B8-3F748EED68AC}"/>
              </a:ext>
            </a:extLst>
          </p:cNvPr>
          <p:cNvSpPr txBox="1"/>
          <p:nvPr/>
        </p:nvSpPr>
        <p:spPr>
          <a:xfrm>
            <a:off x="1956670" y="115669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7784" y="838873"/>
            <a:ext cx="3288593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2.  Factorize </a:t>
            </a:r>
            <a:r>
              <a:rPr lang="en-IN" sz="2400" b="1" dirty="0"/>
              <a:t>6</a:t>
            </a:r>
            <a:r>
              <a:rPr lang="en-IN" sz="2800" b="1" i="1" dirty="0"/>
              <a:t>x</a:t>
            </a:r>
            <a:r>
              <a:rPr lang="en-IN" sz="2400" b="1" baseline="30000" dirty="0"/>
              <a:t>2</a:t>
            </a:r>
            <a:r>
              <a:rPr lang="en-IN" sz="2400" b="1" dirty="0"/>
              <a:t> - 11</a:t>
            </a:r>
            <a:r>
              <a:rPr lang="en-IN" sz="2800" b="1" i="1" dirty="0"/>
              <a:t>x</a:t>
            </a:r>
            <a:r>
              <a:rPr lang="en-IN" sz="2400" b="1" dirty="0"/>
              <a:t> - 7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0913" y="1450837"/>
            <a:ext cx="65915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Ans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67735" y="1438966"/>
            <a:ext cx="530780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given trinomial is p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err="1"/>
              <a:t>q</a:t>
            </a:r>
            <a:r>
              <a:rPr lang="en-US" sz="2800" i="1" dirty="0" err="1"/>
              <a:t>x</a:t>
            </a:r>
            <a:r>
              <a:rPr lang="en-US" sz="2400" dirty="0"/>
              <a:t> + r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With p = 6, q = -11 and r = -7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Let n = pr = 6  × (-7) = -42 and m = q = -11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 = -11, </a:t>
            </a:r>
            <a:r>
              <a:rPr lang="en-US" sz="2400" dirty="0" err="1"/>
              <a:t>ǀmǀ</a:t>
            </a:r>
            <a:r>
              <a:rPr lang="en-US" sz="2400" dirty="0"/>
              <a:t> = 11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78335" y="3531847"/>
            <a:ext cx="7086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1: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n  is negative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So, find two positive factors of 42 such that their </a:t>
            </a:r>
            <a:r>
              <a:rPr lang="en-US" sz="2400" u="sng" dirty="0"/>
              <a:t>difference</a:t>
            </a:r>
            <a:r>
              <a:rPr lang="en-US" sz="2400" dirty="0"/>
              <a:t> is </a:t>
            </a:r>
            <a:r>
              <a:rPr lang="en-US" sz="2400" dirty="0" err="1"/>
              <a:t>ǀmǀ</a:t>
            </a:r>
            <a:r>
              <a:rPr lang="en-US" sz="2400" dirty="0"/>
              <a:t> = 11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list of positive factors is (42,1), (21,2), (14,3) and (7,6)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factors satisfying the condition are 14 and 3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562D66-0890-43B6-ACD9-3AB89A6931C9}"/>
              </a:ext>
            </a:extLst>
          </p:cNvPr>
          <p:cNvSpPr txBox="1"/>
          <p:nvPr/>
        </p:nvSpPr>
        <p:spPr>
          <a:xfrm>
            <a:off x="1956670" y="115669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956603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2: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What are the signs of factors?</a:t>
            </a:r>
            <a:endParaRPr lang="en-IN" sz="2400" dirty="0"/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They have </a:t>
            </a:r>
            <a:r>
              <a:rPr lang="en-US" sz="2400" u="sng" dirty="0"/>
              <a:t>different signs</a:t>
            </a:r>
            <a:r>
              <a:rPr lang="en-US" sz="2400" dirty="0"/>
              <a:t> as n is negative</a:t>
            </a:r>
            <a:r>
              <a:rPr lang="en-IN" sz="2400" dirty="0"/>
              <a:t> </a:t>
            </a:r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m is negative</a:t>
            </a:r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The bigger factor 14 is negative and 3 is positive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 = - 14 and b = 3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3511148"/>
            <a:ext cx="42357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3: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IN" sz="2400" dirty="0"/>
              <a:t>6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- 11</a:t>
            </a:r>
            <a:r>
              <a:rPr lang="en-US" sz="2800" i="1" dirty="0"/>
              <a:t>x</a:t>
            </a:r>
            <a:r>
              <a:rPr lang="en-US" sz="2400" dirty="0"/>
              <a:t> - 7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6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- 14</a:t>
            </a:r>
            <a:r>
              <a:rPr lang="en-US" sz="2800" i="1" dirty="0"/>
              <a:t>x</a:t>
            </a:r>
            <a:r>
              <a:rPr lang="en-US" sz="2400" dirty="0"/>
              <a:t> + 3</a:t>
            </a:r>
            <a:r>
              <a:rPr lang="en-US" sz="2800" i="1" dirty="0"/>
              <a:t>x</a:t>
            </a:r>
            <a:r>
              <a:rPr lang="en-US" sz="2400" dirty="0"/>
              <a:t> - 7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=(6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- 14</a:t>
            </a:r>
            <a:r>
              <a:rPr lang="en-US" sz="2800" i="1" dirty="0"/>
              <a:t>x</a:t>
            </a:r>
            <a:r>
              <a:rPr lang="en-US" sz="2400" dirty="0"/>
              <a:t> ) + (3</a:t>
            </a:r>
            <a:r>
              <a:rPr lang="en-US" sz="2800" i="1" dirty="0"/>
              <a:t>x</a:t>
            </a:r>
            <a:r>
              <a:rPr lang="en-US" sz="2400" dirty="0"/>
              <a:t> - 7)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=2</a:t>
            </a:r>
            <a:r>
              <a:rPr lang="en-US" sz="2800" i="1" dirty="0"/>
              <a:t>x</a:t>
            </a:r>
            <a:r>
              <a:rPr lang="en-US" sz="2400" dirty="0"/>
              <a:t>(3</a:t>
            </a:r>
            <a:r>
              <a:rPr lang="en-US" sz="2800" i="1" dirty="0"/>
              <a:t>x</a:t>
            </a:r>
            <a:r>
              <a:rPr lang="en-US" sz="2400" dirty="0"/>
              <a:t> - 7) + 1(3</a:t>
            </a:r>
            <a:r>
              <a:rPr lang="en-US" sz="2800" i="1" dirty="0"/>
              <a:t>x</a:t>
            </a:r>
            <a:r>
              <a:rPr lang="en-US" sz="2400" dirty="0"/>
              <a:t> - 7)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=(3</a:t>
            </a:r>
            <a:r>
              <a:rPr lang="en-US" sz="2800" i="1" dirty="0"/>
              <a:t>x </a:t>
            </a:r>
            <a:r>
              <a:rPr lang="en-US" sz="2400" dirty="0"/>
              <a:t>- 7) (2</a:t>
            </a:r>
            <a:r>
              <a:rPr lang="en-US" sz="2800" i="1" dirty="0"/>
              <a:t>x</a:t>
            </a:r>
            <a:r>
              <a:rPr lang="en-US" sz="2400" dirty="0"/>
              <a:t> + 1)</a:t>
            </a:r>
            <a:endParaRPr lang="en-IN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3271D-6927-48A5-A75D-C5A567432C09}"/>
              </a:ext>
            </a:extLst>
          </p:cNvPr>
          <p:cNvSpPr txBox="1"/>
          <p:nvPr/>
        </p:nvSpPr>
        <p:spPr>
          <a:xfrm>
            <a:off x="1956670" y="115669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82BE-2EE5-456D-8AE2-1294B1FA3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274638"/>
            <a:ext cx="6019800" cy="639762"/>
          </a:xfrm>
        </p:spPr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65A9895-E67C-4442-8279-4013D3146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246034"/>
              </p:ext>
            </p:extLst>
          </p:nvPr>
        </p:nvGraphicFramePr>
        <p:xfrm>
          <a:off x="1143000" y="1539240"/>
          <a:ext cx="68580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234">
                  <a:extLst>
                    <a:ext uri="{9D8B030D-6E8A-4147-A177-3AD203B41FA5}">
                      <a16:colId xmlns:a16="http://schemas.microsoft.com/office/drawing/2014/main" val="3488843777"/>
                    </a:ext>
                  </a:extLst>
                </a:gridCol>
                <a:gridCol w="1969851">
                  <a:extLst>
                    <a:ext uri="{9D8B030D-6E8A-4147-A177-3AD203B41FA5}">
                      <a16:colId xmlns:a16="http://schemas.microsoft.com/office/drawing/2014/main" val="2459066701"/>
                    </a:ext>
                  </a:extLst>
                </a:gridCol>
                <a:gridCol w="3574915">
                  <a:extLst>
                    <a:ext uri="{9D8B030D-6E8A-4147-A177-3AD203B41FA5}">
                      <a16:colId xmlns:a16="http://schemas.microsoft.com/office/drawing/2014/main" val="236190275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Slide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71600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155333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6207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857470"/>
                  </a:ext>
                </a:extLst>
              </a:tr>
              <a:tr h="8178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631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90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855</Words>
  <Application>Microsoft Office PowerPoint</Application>
  <PresentationFormat>On-screen Show (4:3)</PresentationFormat>
  <Paragraphs>98</Paragraphs>
  <Slides>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61</cp:revision>
  <dcterms:created xsi:type="dcterms:W3CDTF">2018-12-16T04:20:25Z</dcterms:created>
  <dcterms:modified xsi:type="dcterms:W3CDTF">2021-02-11T11:46:36Z</dcterms:modified>
</cp:coreProperties>
</file>