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61" r:id="rId4"/>
    <p:sldId id="266" r:id="rId5"/>
    <p:sldId id="264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303"/>
    <a:srgbClr val="8E0000"/>
    <a:srgbClr val="332741"/>
    <a:srgbClr val="C00000"/>
    <a:srgbClr val="642F04"/>
    <a:srgbClr val="221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0C7C45-3385-499C-A58A-68850799AD73}" v="2" dt="2021-02-18T18:48:16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800C7C45-3385-499C-A58A-68850799AD73}"/>
    <pc:docChg chg="modSld">
      <pc:chgData name="Prabhu, Shashank" userId="434abcaa-a364-4d99-837b-dd4fc4d70a8a" providerId="ADAL" clId="{800C7C45-3385-499C-A58A-68850799AD73}" dt="2021-02-18T18:48:24.447" v="4" actId="1582"/>
      <pc:docMkLst>
        <pc:docMk/>
      </pc:docMkLst>
      <pc:sldChg chg="modSp mod">
        <pc:chgData name="Prabhu, Shashank" userId="434abcaa-a364-4d99-837b-dd4fc4d70a8a" providerId="ADAL" clId="{800C7C45-3385-499C-A58A-68850799AD73}" dt="2021-02-18T18:48:24.447" v="4" actId="1582"/>
        <pc:sldMkLst>
          <pc:docMk/>
          <pc:sldMk cId="3063198983" sldId="267"/>
        </pc:sldMkLst>
        <pc:spChg chg="mod">
          <ac:chgData name="Prabhu, Shashank" userId="434abcaa-a364-4d99-837b-dd4fc4d70a8a" providerId="ADAL" clId="{800C7C45-3385-499C-A58A-68850799AD73}" dt="2021-02-18T18:48:24.447" v="4" actId="1582"/>
          <ac:spMkLst>
            <pc:docMk/>
            <pc:sldMk cId="3063198983" sldId="267"/>
            <ac:spMk id="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6E26A-8446-4262-9AF9-12EFC1E3A65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D4BDA1CC-9D42-4E2A-9423-658F7D836BB6}">
      <dgm:prSet phldrT="[Text]" custT="1"/>
      <dgm:spPr>
        <a:solidFill>
          <a:schemeClr val="bg1"/>
        </a:solidFill>
        <a:ln w="38100">
          <a:solidFill>
            <a:srgbClr val="492303"/>
          </a:solidFill>
        </a:ln>
      </dgm:spPr>
      <dgm:t>
        <a:bodyPr/>
        <a:lstStyle/>
        <a:p>
          <a:pPr algn="l"/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2×3 × (x</a:t>
          </a:r>
          <a:r>
            <a:rPr lang="en-US" sz="2400" b="1" baseline="30000" dirty="0">
              <a:solidFill>
                <a:schemeClr val="accent6">
                  <a:lumMod val="75000"/>
                </a:schemeClr>
              </a:solidFill>
            </a:rPr>
            <a:t>2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y) </a:t>
          </a:r>
          <a:r>
            <a:rPr lang="en-US" sz="2400" dirty="0">
              <a:solidFill>
                <a:schemeClr val="tx1"/>
              </a:solidFill>
            </a:rPr>
            <a:t>is not product of irreducible factors of 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6x</a:t>
          </a:r>
          <a:r>
            <a:rPr lang="en-US" sz="2400" b="1" baseline="30000" dirty="0">
              <a:solidFill>
                <a:schemeClr val="accent6">
                  <a:lumMod val="75000"/>
                </a:schemeClr>
              </a:solidFill>
            </a:rPr>
            <a:t>2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y, </a:t>
          </a:r>
          <a:r>
            <a:rPr lang="en-US" sz="2400" dirty="0">
              <a:solidFill>
                <a:schemeClr val="tx1"/>
              </a:solidFill>
            </a:rPr>
            <a:t>the factor x</a:t>
          </a:r>
          <a:r>
            <a:rPr lang="en-US" sz="2400" baseline="30000" dirty="0">
              <a:solidFill>
                <a:schemeClr val="tx1"/>
              </a:solidFill>
            </a:rPr>
            <a:t>2</a:t>
          </a:r>
          <a:r>
            <a:rPr lang="en-US" sz="2400" dirty="0">
              <a:solidFill>
                <a:schemeClr val="tx1"/>
              </a:solidFill>
            </a:rPr>
            <a:t>y is further expressed as a product of 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x </a:t>
          </a:r>
          <a:r>
            <a:rPr lang="en-US" sz="2400" dirty="0">
              <a:solidFill>
                <a:schemeClr val="tx1"/>
              </a:solidFill>
            </a:rPr>
            <a:t>and 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y, </a:t>
          </a:r>
          <a:r>
            <a:rPr lang="en-US" sz="2400" dirty="0">
              <a:solidFill>
                <a:schemeClr val="tx1"/>
              </a:solidFill>
            </a:rPr>
            <a:t>i.e.,</a:t>
          </a:r>
        </a:p>
        <a:p>
          <a:pPr algn="l"/>
          <a:r>
            <a:rPr lang="en-US" sz="2400" dirty="0">
              <a:solidFill>
                <a:schemeClr val="tx1"/>
              </a:solidFill>
            </a:rPr>
            <a:t> 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x</a:t>
          </a:r>
          <a:r>
            <a:rPr lang="en-US" sz="2400" b="1" baseline="30000" dirty="0">
              <a:solidFill>
                <a:schemeClr val="accent6">
                  <a:lumMod val="75000"/>
                </a:schemeClr>
              </a:solidFill>
            </a:rPr>
            <a:t>2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y = x × x × y</a:t>
          </a:r>
          <a:endParaRPr lang="en-SG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61A63E33-F053-4E0C-8684-998C2375F328}" type="parTrans" cxnId="{B1C0ACC0-3BF8-4150-A4C6-14A6EF02C782}">
      <dgm:prSet/>
      <dgm:spPr/>
      <dgm:t>
        <a:bodyPr/>
        <a:lstStyle/>
        <a:p>
          <a:endParaRPr lang="en-SG" sz="1400"/>
        </a:p>
      </dgm:t>
    </dgm:pt>
    <dgm:pt modelId="{6D8FAE20-C5D6-4DC9-9186-799F5C74F1B8}" type="sibTrans" cxnId="{B1C0ACC0-3BF8-4150-A4C6-14A6EF02C782}">
      <dgm:prSet custT="1"/>
      <dgm:spPr>
        <a:solidFill>
          <a:schemeClr val="accent6"/>
        </a:solidFill>
      </dgm:spPr>
      <dgm:t>
        <a:bodyPr/>
        <a:lstStyle/>
        <a:p>
          <a:endParaRPr lang="en-SG" sz="1400"/>
        </a:p>
      </dgm:t>
    </dgm:pt>
    <dgm:pt modelId="{7CA14BAF-286C-4948-8659-92885B9C6C80}">
      <dgm:prSet phldrT="[Text]" custT="1"/>
      <dgm:spPr>
        <a:solidFill>
          <a:schemeClr val="bg1"/>
        </a:solidFill>
        <a:ln w="38100">
          <a:solidFill>
            <a:srgbClr val="492303"/>
          </a:solidFill>
        </a:ln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consider the expression </a:t>
          </a:r>
        </a:p>
        <a:p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10 x (y + 7)</a:t>
          </a:r>
          <a:endParaRPr lang="en-SG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AC64EF50-2C51-432A-AEA1-16D251C214F6}" type="parTrans" cxnId="{5FBD93A5-17DF-4D07-9851-FEA1C6DEB872}">
      <dgm:prSet/>
      <dgm:spPr/>
      <dgm:t>
        <a:bodyPr/>
        <a:lstStyle/>
        <a:p>
          <a:endParaRPr lang="en-SG" sz="1400"/>
        </a:p>
      </dgm:t>
    </dgm:pt>
    <dgm:pt modelId="{E9EF4701-C54B-433D-B0EF-133E3FAAC882}" type="sibTrans" cxnId="{5FBD93A5-17DF-4D07-9851-FEA1C6DEB87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SG" sz="1400"/>
        </a:p>
      </dgm:t>
    </dgm:pt>
    <dgm:pt modelId="{A44696DB-95C4-4F3F-B273-DC25ED010447}">
      <dgm:prSet phldrT="[Text]" custT="1"/>
      <dgm:spPr>
        <a:solidFill>
          <a:schemeClr val="bg1"/>
        </a:solidFill>
        <a:ln w="38100">
          <a:solidFill>
            <a:srgbClr val="492303"/>
          </a:solidFill>
        </a:ln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written as a product of factors, 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2,5, x </a:t>
          </a:r>
          <a:r>
            <a:rPr lang="en-US" sz="2400" dirty="0">
              <a:solidFill>
                <a:schemeClr val="tx1"/>
              </a:solidFill>
            </a:rPr>
            <a:t>and 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(y + 7)</a:t>
          </a:r>
          <a:endParaRPr lang="en-SG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0B210496-ABB3-4EB1-9FC9-DC62B6C33F4B}" type="parTrans" cxnId="{92C83DBF-7EC6-4BD1-BA23-D5D63890941E}">
      <dgm:prSet/>
      <dgm:spPr/>
      <dgm:t>
        <a:bodyPr/>
        <a:lstStyle/>
        <a:p>
          <a:endParaRPr lang="en-SG" sz="1400"/>
        </a:p>
      </dgm:t>
    </dgm:pt>
    <dgm:pt modelId="{C852B193-A39E-4DA5-AEAB-DDB7D151F238}" type="sibTrans" cxnId="{92C83DBF-7EC6-4BD1-BA23-D5D63890941E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SG" sz="1400"/>
        </a:p>
      </dgm:t>
    </dgm:pt>
    <dgm:pt modelId="{580220AA-8511-423E-A6EC-72A3CF385021}">
      <dgm:prSet phldrT="[Text]" custT="1"/>
      <dgm:spPr>
        <a:solidFill>
          <a:schemeClr val="bg1"/>
        </a:solidFill>
        <a:ln w="38100">
          <a:solidFill>
            <a:srgbClr val="492303"/>
          </a:solidFill>
        </a:ln>
      </dgm:spPr>
      <dgm:t>
        <a:bodyPr/>
        <a:lstStyle/>
        <a:p>
          <a:pPr algn="l"/>
          <a:r>
            <a:rPr lang="en-US" sz="2400" b="1" dirty="0">
              <a:solidFill>
                <a:srgbClr val="C00000"/>
              </a:solidFill>
            </a:rPr>
            <a:t>10</a:t>
          </a:r>
          <a:r>
            <a:rPr lang="en-US" sz="2400" b="1" dirty="0">
              <a:solidFill>
                <a:schemeClr val="tx1"/>
              </a:solidFill>
            </a:rPr>
            <a:t> x (</a:t>
          </a:r>
          <a:r>
            <a:rPr lang="en-US" sz="2400" b="1" dirty="0">
              <a:solidFill>
                <a:srgbClr val="C00000"/>
              </a:solidFill>
            </a:rPr>
            <a:t>y</a:t>
          </a:r>
          <a:r>
            <a:rPr lang="en-US" sz="2400" b="1" dirty="0">
              <a:solidFill>
                <a:schemeClr val="tx1"/>
              </a:solidFill>
            </a:rPr>
            <a:t> + </a:t>
          </a:r>
          <a:r>
            <a:rPr lang="en-US" sz="2400" b="1" dirty="0">
              <a:solidFill>
                <a:srgbClr val="C00000"/>
              </a:solidFill>
            </a:rPr>
            <a:t>7</a:t>
          </a:r>
          <a:r>
            <a:rPr lang="en-US" sz="2400" b="1" dirty="0">
              <a:solidFill>
                <a:schemeClr val="tx1"/>
              </a:solidFill>
            </a:rPr>
            <a:t>) =        </a:t>
          </a:r>
          <a:r>
            <a:rPr lang="en-US" sz="2400" b="1" dirty="0">
              <a:solidFill>
                <a:srgbClr val="C00000"/>
              </a:solidFill>
            </a:rPr>
            <a:t>2 </a:t>
          </a:r>
          <a:r>
            <a:rPr lang="en-US" sz="2400" b="1" dirty="0">
              <a:solidFill>
                <a:schemeClr val="tx1"/>
              </a:solidFill>
            </a:rPr>
            <a:t>×</a:t>
          </a:r>
          <a:r>
            <a:rPr lang="en-US" sz="2400" b="1" dirty="0">
              <a:solidFill>
                <a:srgbClr val="C00000"/>
              </a:solidFill>
            </a:rPr>
            <a:t>5</a:t>
          </a:r>
          <a:r>
            <a:rPr lang="en-US" sz="2400" b="1" dirty="0">
              <a:solidFill>
                <a:schemeClr val="tx1"/>
              </a:solidFill>
            </a:rPr>
            <a:t>× </a:t>
          </a:r>
          <a:r>
            <a:rPr lang="en-US" sz="2400" b="1" dirty="0">
              <a:solidFill>
                <a:srgbClr val="C00000"/>
              </a:solidFill>
            </a:rPr>
            <a:t>x</a:t>
          </a:r>
          <a:r>
            <a:rPr lang="en-US" sz="2400" b="1" dirty="0">
              <a:solidFill>
                <a:schemeClr val="tx1"/>
              </a:solidFill>
            </a:rPr>
            <a:t> ×(</a:t>
          </a:r>
          <a:r>
            <a:rPr lang="en-US" sz="2400" b="1" dirty="0">
              <a:solidFill>
                <a:srgbClr val="C00000"/>
              </a:solidFill>
            </a:rPr>
            <a:t>y</a:t>
          </a:r>
          <a:r>
            <a:rPr lang="en-US" sz="2400" b="1" dirty="0">
              <a:solidFill>
                <a:schemeClr val="tx1"/>
              </a:solidFill>
            </a:rPr>
            <a:t> + </a:t>
          </a:r>
          <a:r>
            <a:rPr lang="en-US" sz="2400" b="1" dirty="0">
              <a:solidFill>
                <a:srgbClr val="C00000"/>
              </a:solidFill>
            </a:rPr>
            <a:t>7</a:t>
          </a:r>
          <a:r>
            <a:rPr lang="en-US" sz="2400" b="1" dirty="0">
              <a:solidFill>
                <a:schemeClr val="tx1"/>
              </a:solidFill>
            </a:rPr>
            <a:t>)</a:t>
          </a:r>
          <a:endParaRPr lang="en-SG" sz="2400" b="1" dirty="0">
            <a:solidFill>
              <a:schemeClr val="tx1"/>
            </a:solidFill>
          </a:endParaRPr>
        </a:p>
      </dgm:t>
    </dgm:pt>
    <dgm:pt modelId="{9071023A-B61B-4504-9BAD-0BD7779DFB50}" type="parTrans" cxnId="{C049A0D5-535A-45F8-B568-09CF7344411A}">
      <dgm:prSet/>
      <dgm:spPr/>
      <dgm:t>
        <a:bodyPr/>
        <a:lstStyle/>
        <a:p>
          <a:endParaRPr lang="en-SG" sz="1400"/>
        </a:p>
      </dgm:t>
    </dgm:pt>
    <dgm:pt modelId="{36E02EC0-BAF0-4455-AB63-DC84679E44FF}" type="sibTrans" cxnId="{C049A0D5-535A-45F8-B568-09CF7344411A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SG" sz="1400"/>
        </a:p>
      </dgm:t>
    </dgm:pt>
    <dgm:pt modelId="{D70E691E-593E-475A-BF45-A53C077D0427}">
      <dgm:prSet phldrT="[Text]" custT="1"/>
      <dgm:spPr>
        <a:solidFill>
          <a:schemeClr val="bg1"/>
        </a:solidFill>
        <a:ln w="38100">
          <a:solidFill>
            <a:srgbClr val="492303"/>
          </a:solidFill>
        </a:ln>
      </dgm:spPr>
      <dgm:t>
        <a:bodyPr/>
        <a:lstStyle/>
        <a:p>
          <a:pPr algn="l"/>
          <a:r>
            <a:rPr lang="en-US" sz="2400" dirty="0">
              <a:solidFill>
                <a:schemeClr val="tx1"/>
              </a:solidFill>
            </a:rPr>
            <a:t>The factors 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2,5, x and (y +7) </a:t>
          </a:r>
          <a:r>
            <a:rPr lang="en-US" sz="2400" dirty="0">
              <a:solidFill>
                <a:schemeClr val="tx1"/>
              </a:solidFill>
            </a:rPr>
            <a:t>are irreducible factors of </a:t>
          </a:r>
          <a:r>
            <a:rPr lang="en-US" sz="2400" b="1" dirty="0">
              <a:solidFill>
                <a:schemeClr val="accent6">
                  <a:lumMod val="75000"/>
                </a:schemeClr>
              </a:solidFill>
            </a:rPr>
            <a:t>10 x (y + 7)</a:t>
          </a:r>
          <a:endParaRPr lang="en-SG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A8D6C04C-D02C-4236-864B-E52E0E45ABE8}" type="parTrans" cxnId="{793826D5-A34D-45F5-B93A-56601A7A689D}">
      <dgm:prSet/>
      <dgm:spPr/>
      <dgm:t>
        <a:bodyPr/>
        <a:lstStyle/>
        <a:p>
          <a:endParaRPr lang="en-SG" sz="1400"/>
        </a:p>
      </dgm:t>
    </dgm:pt>
    <dgm:pt modelId="{EC303037-F51F-4570-92D9-45331DEFCA13}" type="sibTrans" cxnId="{793826D5-A34D-45F5-B93A-56601A7A689D}">
      <dgm:prSet/>
      <dgm:spPr/>
      <dgm:t>
        <a:bodyPr/>
        <a:lstStyle/>
        <a:p>
          <a:endParaRPr lang="en-SG" sz="1400"/>
        </a:p>
      </dgm:t>
    </dgm:pt>
    <dgm:pt modelId="{9F13DC2D-99E6-451B-9D4B-BEDA2ED0AB5C}" type="pres">
      <dgm:prSet presAssocID="{0B36E26A-8446-4262-9AF9-12EFC1E3A659}" presName="diagram" presStyleCnt="0">
        <dgm:presLayoutVars>
          <dgm:dir/>
          <dgm:resizeHandles val="exact"/>
        </dgm:presLayoutVars>
      </dgm:prSet>
      <dgm:spPr/>
    </dgm:pt>
    <dgm:pt modelId="{B5656B1A-B583-4C89-BCCB-423F72ECEB8E}" type="pres">
      <dgm:prSet presAssocID="{D4BDA1CC-9D42-4E2A-9423-658F7D836BB6}" presName="node" presStyleLbl="node1" presStyleIdx="0" presStyleCnt="5" custScaleX="270425" custScaleY="216470" custLinFactNeighborX="-26889" custLinFactNeighborY="-5842">
        <dgm:presLayoutVars>
          <dgm:bulletEnabled val="1"/>
        </dgm:presLayoutVars>
      </dgm:prSet>
      <dgm:spPr/>
    </dgm:pt>
    <dgm:pt modelId="{32E62223-0ED0-49A1-95FE-61DBC98831DB}" type="pres">
      <dgm:prSet presAssocID="{6D8FAE20-C5D6-4DC9-9186-799F5C74F1B8}" presName="sibTrans" presStyleLbl="sibTrans2D1" presStyleIdx="0" presStyleCnt="4" custLinFactNeighborX="-11452" custLinFactNeighborY="1393"/>
      <dgm:spPr/>
    </dgm:pt>
    <dgm:pt modelId="{1ACD4DA1-9681-4380-B877-F4DCF382A205}" type="pres">
      <dgm:prSet presAssocID="{6D8FAE20-C5D6-4DC9-9186-799F5C74F1B8}" presName="connectorText" presStyleLbl="sibTrans2D1" presStyleIdx="0" presStyleCnt="4"/>
      <dgm:spPr/>
    </dgm:pt>
    <dgm:pt modelId="{64C5C7BD-486B-460A-ABCC-0990B32FA88E}" type="pres">
      <dgm:prSet presAssocID="{7CA14BAF-286C-4948-8659-92885B9C6C80}" presName="node" presStyleLbl="node1" presStyleIdx="1" presStyleCnt="5" custScaleX="144616" custScaleY="150575" custLinFactNeighborX="-14347" custLinFactNeighborY="-2490">
        <dgm:presLayoutVars>
          <dgm:bulletEnabled val="1"/>
        </dgm:presLayoutVars>
      </dgm:prSet>
      <dgm:spPr/>
    </dgm:pt>
    <dgm:pt modelId="{272BD443-19A0-4B0E-93BE-B0F513070F78}" type="pres">
      <dgm:prSet presAssocID="{E9EF4701-C54B-433D-B0EF-133E3FAAC882}" presName="sibTrans" presStyleLbl="sibTrans2D1" presStyleIdx="1" presStyleCnt="4" custAng="497319" custScaleX="79210" custScaleY="118878" custLinFactNeighborX="-876" custLinFactNeighborY="-20751"/>
      <dgm:spPr/>
    </dgm:pt>
    <dgm:pt modelId="{9C22091F-1A0E-4AF2-BC51-72C9069DC3B6}" type="pres">
      <dgm:prSet presAssocID="{E9EF4701-C54B-433D-B0EF-133E3FAAC882}" presName="connectorText" presStyleLbl="sibTrans2D1" presStyleIdx="1" presStyleCnt="4"/>
      <dgm:spPr/>
    </dgm:pt>
    <dgm:pt modelId="{291A9E15-2067-4F7C-ABE2-140B1C1308CB}" type="pres">
      <dgm:prSet presAssocID="{A44696DB-95C4-4F3F-B273-DC25ED010447}" presName="node" presStyleLbl="node1" presStyleIdx="2" presStyleCnt="5" custScaleX="119119" custScaleY="137740" custLinFactNeighborX="-6200" custLinFactNeighborY="-2501">
        <dgm:presLayoutVars>
          <dgm:bulletEnabled val="1"/>
        </dgm:presLayoutVars>
      </dgm:prSet>
      <dgm:spPr/>
    </dgm:pt>
    <dgm:pt modelId="{49CC2A89-2182-4557-A4CE-B069BCF39AB0}" type="pres">
      <dgm:prSet presAssocID="{C852B193-A39E-4DA5-AEAB-DDB7D151F238}" presName="sibTrans" presStyleLbl="sibTrans2D1" presStyleIdx="2" presStyleCnt="4"/>
      <dgm:spPr/>
    </dgm:pt>
    <dgm:pt modelId="{964313BE-C24E-4DB1-A911-64A9703618C6}" type="pres">
      <dgm:prSet presAssocID="{C852B193-A39E-4DA5-AEAB-DDB7D151F238}" presName="connectorText" presStyleLbl="sibTrans2D1" presStyleIdx="2" presStyleCnt="4"/>
      <dgm:spPr/>
    </dgm:pt>
    <dgm:pt modelId="{77FD772E-B9E8-4B95-A917-3006C44467FC}" type="pres">
      <dgm:prSet presAssocID="{580220AA-8511-423E-A6EC-72A3CF385021}" presName="node" presStyleLbl="node1" presStyleIdx="3" presStyleCnt="5" custScaleX="133190" custScaleY="119112" custLinFactNeighborX="3957" custLinFactNeighborY="482">
        <dgm:presLayoutVars>
          <dgm:bulletEnabled val="1"/>
        </dgm:presLayoutVars>
      </dgm:prSet>
      <dgm:spPr/>
    </dgm:pt>
    <dgm:pt modelId="{70BE4EC9-57F1-42CA-B0E0-633C5E007713}" type="pres">
      <dgm:prSet presAssocID="{36E02EC0-BAF0-4455-AB63-DC84679E44FF}" presName="sibTrans" presStyleLbl="sibTrans2D1" presStyleIdx="3" presStyleCnt="4"/>
      <dgm:spPr/>
    </dgm:pt>
    <dgm:pt modelId="{962F67CE-7E46-4299-9FFD-67CAFD47FF4E}" type="pres">
      <dgm:prSet presAssocID="{36E02EC0-BAF0-4455-AB63-DC84679E44FF}" presName="connectorText" presStyleLbl="sibTrans2D1" presStyleIdx="3" presStyleCnt="4"/>
      <dgm:spPr/>
    </dgm:pt>
    <dgm:pt modelId="{90A6457C-B41D-41B1-A9A3-B484FC75A1D9}" type="pres">
      <dgm:prSet presAssocID="{D70E691E-593E-475A-BF45-A53C077D0427}" presName="node" presStyleLbl="node1" presStyleIdx="4" presStyleCnt="5" custScaleX="154107" custScaleY="141143" custLinFactNeighborX="8982" custLinFactNeighborY="2563">
        <dgm:presLayoutVars>
          <dgm:bulletEnabled val="1"/>
        </dgm:presLayoutVars>
      </dgm:prSet>
      <dgm:spPr/>
    </dgm:pt>
  </dgm:ptLst>
  <dgm:cxnLst>
    <dgm:cxn modelId="{CC65060C-0B23-40B9-A60B-E74EC2E7FB94}" type="presOf" srcId="{E9EF4701-C54B-433D-B0EF-133E3FAAC882}" destId="{272BD443-19A0-4B0E-93BE-B0F513070F78}" srcOrd="0" destOrd="0" presId="urn:microsoft.com/office/officeart/2005/8/layout/process5"/>
    <dgm:cxn modelId="{94B75C28-E959-4530-9A63-480CF8E72AB5}" type="presOf" srcId="{D4BDA1CC-9D42-4E2A-9423-658F7D836BB6}" destId="{B5656B1A-B583-4C89-BCCB-423F72ECEB8E}" srcOrd="0" destOrd="0" presId="urn:microsoft.com/office/officeart/2005/8/layout/process5"/>
    <dgm:cxn modelId="{8A712634-F46C-46E7-9FD6-7F6FF11DDE11}" type="presOf" srcId="{580220AA-8511-423E-A6EC-72A3CF385021}" destId="{77FD772E-B9E8-4B95-A917-3006C44467FC}" srcOrd="0" destOrd="0" presId="urn:microsoft.com/office/officeart/2005/8/layout/process5"/>
    <dgm:cxn modelId="{8AA0EA44-4123-466B-9A58-D81E837D7793}" type="presOf" srcId="{6D8FAE20-C5D6-4DC9-9186-799F5C74F1B8}" destId="{1ACD4DA1-9681-4380-B877-F4DCF382A205}" srcOrd="1" destOrd="0" presId="urn:microsoft.com/office/officeart/2005/8/layout/process5"/>
    <dgm:cxn modelId="{EE46B567-5C18-439C-B443-6365080077F0}" type="presOf" srcId="{0B36E26A-8446-4262-9AF9-12EFC1E3A659}" destId="{9F13DC2D-99E6-451B-9D4B-BEDA2ED0AB5C}" srcOrd="0" destOrd="0" presId="urn:microsoft.com/office/officeart/2005/8/layout/process5"/>
    <dgm:cxn modelId="{3497704C-B8C9-45A8-88A4-B30333C34EA0}" type="presOf" srcId="{7CA14BAF-286C-4948-8659-92885B9C6C80}" destId="{64C5C7BD-486B-460A-ABCC-0990B32FA88E}" srcOrd="0" destOrd="0" presId="urn:microsoft.com/office/officeart/2005/8/layout/process5"/>
    <dgm:cxn modelId="{1C675553-03EF-4643-939A-3328938D1898}" type="presOf" srcId="{E9EF4701-C54B-433D-B0EF-133E3FAAC882}" destId="{9C22091F-1A0E-4AF2-BC51-72C9069DC3B6}" srcOrd="1" destOrd="0" presId="urn:microsoft.com/office/officeart/2005/8/layout/process5"/>
    <dgm:cxn modelId="{873B2176-B52E-4BD3-A74D-0E91274C654B}" type="presOf" srcId="{6D8FAE20-C5D6-4DC9-9186-799F5C74F1B8}" destId="{32E62223-0ED0-49A1-95FE-61DBC98831DB}" srcOrd="0" destOrd="0" presId="urn:microsoft.com/office/officeart/2005/8/layout/process5"/>
    <dgm:cxn modelId="{DF498D59-D5B9-4B99-8B64-F6BF6030802A}" type="presOf" srcId="{36E02EC0-BAF0-4455-AB63-DC84679E44FF}" destId="{70BE4EC9-57F1-42CA-B0E0-633C5E007713}" srcOrd="0" destOrd="0" presId="urn:microsoft.com/office/officeart/2005/8/layout/process5"/>
    <dgm:cxn modelId="{B4C97E90-FB00-41C6-ABC8-4F61096CC664}" type="presOf" srcId="{C852B193-A39E-4DA5-AEAB-DDB7D151F238}" destId="{49CC2A89-2182-4557-A4CE-B069BCF39AB0}" srcOrd="0" destOrd="0" presId="urn:microsoft.com/office/officeart/2005/8/layout/process5"/>
    <dgm:cxn modelId="{5FBD93A5-17DF-4D07-9851-FEA1C6DEB872}" srcId="{0B36E26A-8446-4262-9AF9-12EFC1E3A659}" destId="{7CA14BAF-286C-4948-8659-92885B9C6C80}" srcOrd="1" destOrd="0" parTransId="{AC64EF50-2C51-432A-AEA1-16D251C214F6}" sibTransId="{E9EF4701-C54B-433D-B0EF-133E3FAAC882}"/>
    <dgm:cxn modelId="{B41A33B0-E49B-4901-8F1A-FA450C38915C}" type="presOf" srcId="{A44696DB-95C4-4F3F-B273-DC25ED010447}" destId="{291A9E15-2067-4F7C-ABE2-140B1C1308CB}" srcOrd="0" destOrd="0" presId="urn:microsoft.com/office/officeart/2005/8/layout/process5"/>
    <dgm:cxn modelId="{92C83DBF-7EC6-4BD1-BA23-D5D63890941E}" srcId="{0B36E26A-8446-4262-9AF9-12EFC1E3A659}" destId="{A44696DB-95C4-4F3F-B273-DC25ED010447}" srcOrd="2" destOrd="0" parTransId="{0B210496-ABB3-4EB1-9FC9-DC62B6C33F4B}" sibTransId="{C852B193-A39E-4DA5-AEAB-DDB7D151F238}"/>
    <dgm:cxn modelId="{B1C0ACC0-3BF8-4150-A4C6-14A6EF02C782}" srcId="{0B36E26A-8446-4262-9AF9-12EFC1E3A659}" destId="{D4BDA1CC-9D42-4E2A-9423-658F7D836BB6}" srcOrd="0" destOrd="0" parTransId="{61A63E33-F053-4E0C-8684-998C2375F328}" sibTransId="{6D8FAE20-C5D6-4DC9-9186-799F5C74F1B8}"/>
    <dgm:cxn modelId="{793826D5-A34D-45F5-B93A-56601A7A689D}" srcId="{0B36E26A-8446-4262-9AF9-12EFC1E3A659}" destId="{D70E691E-593E-475A-BF45-A53C077D0427}" srcOrd="4" destOrd="0" parTransId="{A8D6C04C-D02C-4236-864B-E52E0E45ABE8}" sibTransId="{EC303037-F51F-4570-92D9-45331DEFCA13}"/>
    <dgm:cxn modelId="{C049A0D5-535A-45F8-B568-09CF7344411A}" srcId="{0B36E26A-8446-4262-9AF9-12EFC1E3A659}" destId="{580220AA-8511-423E-A6EC-72A3CF385021}" srcOrd="3" destOrd="0" parTransId="{9071023A-B61B-4504-9BAD-0BD7779DFB50}" sibTransId="{36E02EC0-BAF0-4455-AB63-DC84679E44FF}"/>
    <dgm:cxn modelId="{5F74F4E5-5074-41D0-A144-45D018AA216D}" type="presOf" srcId="{C852B193-A39E-4DA5-AEAB-DDB7D151F238}" destId="{964313BE-C24E-4DB1-A911-64A9703618C6}" srcOrd="1" destOrd="0" presId="urn:microsoft.com/office/officeart/2005/8/layout/process5"/>
    <dgm:cxn modelId="{EC1495E7-D6DE-458F-A558-E185B9C65CF4}" type="presOf" srcId="{D70E691E-593E-475A-BF45-A53C077D0427}" destId="{90A6457C-B41D-41B1-A9A3-B484FC75A1D9}" srcOrd="0" destOrd="0" presId="urn:microsoft.com/office/officeart/2005/8/layout/process5"/>
    <dgm:cxn modelId="{1693EBFA-B612-4692-BB8F-72A9DFEA7C23}" type="presOf" srcId="{36E02EC0-BAF0-4455-AB63-DC84679E44FF}" destId="{962F67CE-7E46-4299-9FFD-67CAFD47FF4E}" srcOrd="1" destOrd="0" presId="urn:microsoft.com/office/officeart/2005/8/layout/process5"/>
    <dgm:cxn modelId="{2B77DE09-C551-472D-9E3E-FFD77C80291A}" type="presParOf" srcId="{9F13DC2D-99E6-451B-9D4B-BEDA2ED0AB5C}" destId="{B5656B1A-B583-4C89-BCCB-423F72ECEB8E}" srcOrd="0" destOrd="0" presId="urn:microsoft.com/office/officeart/2005/8/layout/process5"/>
    <dgm:cxn modelId="{840B33B9-905A-482B-9D60-3DECFD78BED6}" type="presParOf" srcId="{9F13DC2D-99E6-451B-9D4B-BEDA2ED0AB5C}" destId="{32E62223-0ED0-49A1-95FE-61DBC98831DB}" srcOrd="1" destOrd="0" presId="urn:microsoft.com/office/officeart/2005/8/layout/process5"/>
    <dgm:cxn modelId="{A1FC787F-2DA0-4554-A273-02346997466E}" type="presParOf" srcId="{32E62223-0ED0-49A1-95FE-61DBC98831DB}" destId="{1ACD4DA1-9681-4380-B877-F4DCF382A205}" srcOrd="0" destOrd="0" presId="urn:microsoft.com/office/officeart/2005/8/layout/process5"/>
    <dgm:cxn modelId="{B875A9A7-15E3-4CD9-B7BC-662D2196510E}" type="presParOf" srcId="{9F13DC2D-99E6-451B-9D4B-BEDA2ED0AB5C}" destId="{64C5C7BD-486B-460A-ABCC-0990B32FA88E}" srcOrd="2" destOrd="0" presId="urn:microsoft.com/office/officeart/2005/8/layout/process5"/>
    <dgm:cxn modelId="{7D987DD4-1EB7-4BC5-A61A-BE63CD5257A5}" type="presParOf" srcId="{9F13DC2D-99E6-451B-9D4B-BEDA2ED0AB5C}" destId="{272BD443-19A0-4B0E-93BE-B0F513070F78}" srcOrd="3" destOrd="0" presId="urn:microsoft.com/office/officeart/2005/8/layout/process5"/>
    <dgm:cxn modelId="{1E102302-16AF-48AB-B67F-B246D3BFC999}" type="presParOf" srcId="{272BD443-19A0-4B0E-93BE-B0F513070F78}" destId="{9C22091F-1A0E-4AF2-BC51-72C9069DC3B6}" srcOrd="0" destOrd="0" presId="urn:microsoft.com/office/officeart/2005/8/layout/process5"/>
    <dgm:cxn modelId="{51C03C50-7298-4E5A-90D3-4ADBD0234D80}" type="presParOf" srcId="{9F13DC2D-99E6-451B-9D4B-BEDA2ED0AB5C}" destId="{291A9E15-2067-4F7C-ABE2-140B1C1308CB}" srcOrd="4" destOrd="0" presId="urn:microsoft.com/office/officeart/2005/8/layout/process5"/>
    <dgm:cxn modelId="{370FCD67-590F-47E2-A7C5-499CDDEAC94F}" type="presParOf" srcId="{9F13DC2D-99E6-451B-9D4B-BEDA2ED0AB5C}" destId="{49CC2A89-2182-4557-A4CE-B069BCF39AB0}" srcOrd="5" destOrd="0" presId="urn:microsoft.com/office/officeart/2005/8/layout/process5"/>
    <dgm:cxn modelId="{7FCEF6C1-0CCB-40EB-A33A-5B8F81742A48}" type="presParOf" srcId="{49CC2A89-2182-4557-A4CE-B069BCF39AB0}" destId="{964313BE-C24E-4DB1-A911-64A9703618C6}" srcOrd="0" destOrd="0" presId="urn:microsoft.com/office/officeart/2005/8/layout/process5"/>
    <dgm:cxn modelId="{9A81796F-32E3-4419-AE46-7BB9562DAD45}" type="presParOf" srcId="{9F13DC2D-99E6-451B-9D4B-BEDA2ED0AB5C}" destId="{77FD772E-B9E8-4B95-A917-3006C44467FC}" srcOrd="6" destOrd="0" presId="urn:microsoft.com/office/officeart/2005/8/layout/process5"/>
    <dgm:cxn modelId="{6D056C63-CE90-4479-833D-4878BC10CBEC}" type="presParOf" srcId="{9F13DC2D-99E6-451B-9D4B-BEDA2ED0AB5C}" destId="{70BE4EC9-57F1-42CA-B0E0-633C5E007713}" srcOrd="7" destOrd="0" presId="urn:microsoft.com/office/officeart/2005/8/layout/process5"/>
    <dgm:cxn modelId="{85DF0594-9EC0-4BB2-98B5-B8A3AC919FDE}" type="presParOf" srcId="{70BE4EC9-57F1-42CA-B0E0-633C5E007713}" destId="{962F67CE-7E46-4299-9FFD-67CAFD47FF4E}" srcOrd="0" destOrd="0" presId="urn:microsoft.com/office/officeart/2005/8/layout/process5"/>
    <dgm:cxn modelId="{6362D020-F079-46F1-830E-FD766DC70731}" type="presParOf" srcId="{9F13DC2D-99E6-451B-9D4B-BEDA2ED0AB5C}" destId="{90A6457C-B41D-41B1-A9A3-B484FC75A1D9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56B1A-B583-4C89-BCCB-423F72ECEB8E}">
      <dsp:nvSpPr>
        <dsp:cNvPr id="0" name=""/>
        <dsp:cNvSpPr/>
      </dsp:nvSpPr>
      <dsp:spPr>
        <a:xfrm>
          <a:off x="76269" y="517902"/>
          <a:ext cx="4574858" cy="2197251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49230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2×3 × (x</a:t>
          </a:r>
          <a:r>
            <a:rPr lang="en-US" sz="2400" b="1" kern="1200" baseline="30000" dirty="0">
              <a:solidFill>
                <a:schemeClr val="accent6">
                  <a:lumMod val="75000"/>
                </a:schemeClr>
              </a:solidFill>
            </a:rPr>
            <a:t>2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y) </a:t>
          </a:r>
          <a:r>
            <a:rPr lang="en-US" sz="2400" kern="1200" dirty="0">
              <a:solidFill>
                <a:schemeClr val="tx1"/>
              </a:solidFill>
            </a:rPr>
            <a:t>is not product of irreducible factors of 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6x</a:t>
          </a:r>
          <a:r>
            <a:rPr lang="en-US" sz="2400" b="1" kern="1200" baseline="30000" dirty="0">
              <a:solidFill>
                <a:schemeClr val="accent6">
                  <a:lumMod val="75000"/>
                </a:schemeClr>
              </a:solidFill>
            </a:rPr>
            <a:t>2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y, </a:t>
          </a:r>
          <a:r>
            <a:rPr lang="en-US" sz="2400" kern="1200" dirty="0">
              <a:solidFill>
                <a:schemeClr val="tx1"/>
              </a:solidFill>
            </a:rPr>
            <a:t>the factor x</a:t>
          </a:r>
          <a:r>
            <a:rPr lang="en-US" sz="2400" kern="1200" baseline="30000" dirty="0">
              <a:solidFill>
                <a:schemeClr val="tx1"/>
              </a:solidFill>
            </a:rPr>
            <a:t>2</a:t>
          </a:r>
          <a:r>
            <a:rPr lang="en-US" sz="2400" kern="1200" dirty="0">
              <a:solidFill>
                <a:schemeClr val="tx1"/>
              </a:solidFill>
            </a:rPr>
            <a:t>y is further expressed as a product of 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x </a:t>
          </a:r>
          <a:r>
            <a:rPr lang="en-US" sz="2400" kern="1200" dirty="0">
              <a:solidFill>
                <a:schemeClr val="tx1"/>
              </a:solidFill>
            </a:rPr>
            <a:t>and 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y, </a:t>
          </a:r>
          <a:r>
            <a:rPr lang="en-US" sz="2400" kern="1200" dirty="0">
              <a:solidFill>
                <a:schemeClr val="tx1"/>
              </a:solidFill>
            </a:rPr>
            <a:t>i.e.,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 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x</a:t>
          </a:r>
          <a:r>
            <a:rPr lang="en-US" sz="2400" b="1" kern="1200" baseline="30000" dirty="0">
              <a:solidFill>
                <a:schemeClr val="accent6">
                  <a:lumMod val="75000"/>
                </a:schemeClr>
              </a:solidFill>
            </a:rPr>
            <a:t>2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y = x × x × y</a:t>
          </a:r>
          <a:endParaRPr lang="en-SG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40624" y="582257"/>
        <a:ext cx="4446148" cy="2068541"/>
      </dsp:txXfrm>
    </dsp:sp>
    <dsp:sp modelId="{32E62223-0ED0-49A1-95FE-61DBC98831DB}">
      <dsp:nvSpPr>
        <dsp:cNvPr id="0" name=""/>
        <dsp:cNvSpPr/>
      </dsp:nvSpPr>
      <dsp:spPr>
        <a:xfrm rot="26585">
          <a:off x="4792720" y="1433622"/>
          <a:ext cx="471114" cy="419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400" kern="1200"/>
        </a:p>
      </dsp:txBody>
      <dsp:txXfrm>
        <a:off x="4792722" y="1517045"/>
        <a:ext cx="345250" cy="251728"/>
      </dsp:txXfrm>
    </dsp:sp>
    <dsp:sp modelId="{64C5C7BD-486B-460A-ABCC-0990B32FA88E}">
      <dsp:nvSpPr>
        <dsp:cNvPr id="0" name=""/>
        <dsp:cNvSpPr/>
      </dsp:nvSpPr>
      <dsp:spPr>
        <a:xfrm>
          <a:off x="5539997" y="886356"/>
          <a:ext cx="2446511" cy="1528392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49230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consider the expression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10 x (y + 7)</a:t>
          </a:r>
          <a:endParaRPr lang="en-SG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584762" y="931121"/>
        <a:ext cx="2356981" cy="1438862"/>
      </dsp:txXfrm>
    </dsp:sp>
    <dsp:sp modelId="{272BD443-19A0-4B0E-93BE-B0F513070F78}">
      <dsp:nvSpPr>
        <dsp:cNvPr id="0" name=""/>
        <dsp:cNvSpPr/>
      </dsp:nvSpPr>
      <dsp:spPr>
        <a:xfrm rot="5412810">
          <a:off x="6719606" y="2577028"/>
          <a:ext cx="436008" cy="498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400" kern="1200"/>
        </a:p>
      </dsp:txBody>
      <dsp:txXfrm rot="-5400000">
        <a:off x="6788228" y="2608400"/>
        <a:ext cx="299251" cy="305206"/>
      </dsp:txXfrm>
    </dsp:sp>
    <dsp:sp modelId="{291A9E15-2067-4F7C-ABE2-140B1C1308CB}">
      <dsp:nvSpPr>
        <dsp:cNvPr id="0" name=""/>
        <dsp:cNvSpPr/>
      </dsp:nvSpPr>
      <dsp:spPr>
        <a:xfrm>
          <a:off x="6109162" y="3443029"/>
          <a:ext cx="2015171" cy="1398112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49230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written as a product of factors, 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2,5, x </a:t>
          </a:r>
          <a:r>
            <a:rPr lang="en-US" sz="2400" kern="1200" dirty="0">
              <a:solidFill>
                <a:schemeClr val="tx1"/>
              </a:solidFill>
            </a:rPr>
            <a:t>and 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(y + 7)</a:t>
          </a:r>
          <a:endParaRPr lang="en-SG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150111" y="3483978"/>
        <a:ext cx="1933273" cy="1316214"/>
      </dsp:txXfrm>
    </dsp:sp>
    <dsp:sp modelId="{49CC2A89-2182-4557-A4CE-B069BCF39AB0}">
      <dsp:nvSpPr>
        <dsp:cNvPr id="0" name=""/>
        <dsp:cNvSpPr/>
      </dsp:nvSpPr>
      <dsp:spPr>
        <a:xfrm rot="10760560">
          <a:off x="5730506" y="3946680"/>
          <a:ext cx="267594" cy="419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400" kern="1200"/>
        </a:p>
      </dsp:txBody>
      <dsp:txXfrm rot="10800000">
        <a:off x="5810781" y="4030130"/>
        <a:ext cx="187316" cy="251728"/>
      </dsp:txXfrm>
    </dsp:sp>
    <dsp:sp modelId="{77FD772E-B9E8-4B95-A917-3006C44467FC}">
      <dsp:nvSpPr>
        <dsp:cNvPr id="0" name=""/>
        <dsp:cNvSpPr/>
      </dsp:nvSpPr>
      <dsp:spPr>
        <a:xfrm>
          <a:off x="3351085" y="3567848"/>
          <a:ext cx="2253214" cy="1209031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49230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10</a:t>
          </a:r>
          <a:r>
            <a:rPr lang="en-US" sz="2400" b="1" kern="1200" dirty="0">
              <a:solidFill>
                <a:schemeClr val="tx1"/>
              </a:solidFill>
            </a:rPr>
            <a:t> x (</a:t>
          </a:r>
          <a:r>
            <a:rPr lang="en-US" sz="2400" b="1" kern="1200" dirty="0">
              <a:solidFill>
                <a:srgbClr val="C00000"/>
              </a:solidFill>
            </a:rPr>
            <a:t>y</a:t>
          </a:r>
          <a:r>
            <a:rPr lang="en-US" sz="2400" b="1" kern="1200" dirty="0">
              <a:solidFill>
                <a:schemeClr val="tx1"/>
              </a:solidFill>
            </a:rPr>
            <a:t> + </a:t>
          </a:r>
          <a:r>
            <a:rPr lang="en-US" sz="2400" b="1" kern="1200" dirty="0">
              <a:solidFill>
                <a:srgbClr val="C00000"/>
              </a:solidFill>
            </a:rPr>
            <a:t>7</a:t>
          </a:r>
          <a:r>
            <a:rPr lang="en-US" sz="2400" b="1" kern="1200" dirty="0">
              <a:solidFill>
                <a:schemeClr val="tx1"/>
              </a:solidFill>
            </a:rPr>
            <a:t>) =        </a:t>
          </a:r>
          <a:r>
            <a:rPr lang="en-US" sz="2400" b="1" kern="1200" dirty="0">
              <a:solidFill>
                <a:srgbClr val="C00000"/>
              </a:solidFill>
            </a:rPr>
            <a:t>2 </a:t>
          </a:r>
          <a:r>
            <a:rPr lang="en-US" sz="2400" b="1" kern="1200" dirty="0">
              <a:solidFill>
                <a:schemeClr val="tx1"/>
              </a:solidFill>
            </a:rPr>
            <a:t>×</a:t>
          </a:r>
          <a:r>
            <a:rPr lang="en-US" sz="2400" b="1" kern="1200" dirty="0">
              <a:solidFill>
                <a:srgbClr val="C00000"/>
              </a:solidFill>
            </a:rPr>
            <a:t>5</a:t>
          </a:r>
          <a:r>
            <a:rPr lang="en-US" sz="2400" b="1" kern="1200" dirty="0">
              <a:solidFill>
                <a:schemeClr val="tx1"/>
              </a:solidFill>
            </a:rPr>
            <a:t>× </a:t>
          </a:r>
          <a:r>
            <a:rPr lang="en-US" sz="2400" b="1" kern="1200" dirty="0">
              <a:solidFill>
                <a:srgbClr val="C00000"/>
              </a:solidFill>
            </a:rPr>
            <a:t>x</a:t>
          </a:r>
          <a:r>
            <a:rPr lang="en-US" sz="2400" b="1" kern="1200" dirty="0">
              <a:solidFill>
                <a:schemeClr val="tx1"/>
              </a:solidFill>
            </a:rPr>
            <a:t> ×(</a:t>
          </a:r>
          <a:r>
            <a:rPr lang="en-US" sz="2400" b="1" kern="1200" dirty="0">
              <a:solidFill>
                <a:srgbClr val="C00000"/>
              </a:solidFill>
            </a:rPr>
            <a:t>y</a:t>
          </a:r>
          <a:r>
            <a:rPr lang="en-US" sz="2400" b="1" kern="1200" dirty="0">
              <a:solidFill>
                <a:schemeClr val="tx1"/>
              </a:solidFill>
            </a:rPr>
            <a:t> + </a:t>
          </a:r>
          <a:r>
            <a:rPr lang="en-US" sz="2400" b="1" kern="1200" dirty="0">
              <a:solidFill>
                <a:srgbClr val="C00000"/>
              </a:solidFill>
            </a:rPr>
            <a:t>7</a:t>
          </a:r>
          <a:r>
            <a:rPr lang="en-US" sz="2400" b="1" kern="1200" dirty="0">
              <a:solidFill>
                <a:schemeClr val="tx1"/>
              </a:solidFill>
            </a:rPr>
            <a:t>)</a:t>
          </a:r>
          <a:endParaRPr lang="en-SG" sz="2400" b="1" kern="1200" dirty="0">
            <a:solidFill>
              <a:schemeClr val="tx1"/>
            </a:solidFill>
          </a:endParaRPr>
        </a:p>
      </dsp:txBody>
      <dsp:txXfrm>
        <a:off x="3386496" y="3603259"/>
        <a:ext cx="2182392" cy="1138209"/>
      </dsp:txXfrm>
    </dsp:sp>
    <dsp:sp modelId="{70BE4EC9-57F1-42CA-B0E0-633C5E007713}">
      <dsp:nvSpPr>
        <dsp:cNvPr id="0" name=""/>
        <dsp:cNvSpPr/>
      </dsp:nvSpPr>
      <dsp:spPr>
        <a:xfrm rot="10775970">
          <a:off x="2907320" y="3972470"/>
          <a:ext cx="313599" cy="419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400" kern="1200"/>
        </a:p>
      </dsp:txBody>
      <dsp:txXfrm rot="10800000">
        <a:off x="3001399" y="4056051"/>
        <a:ext cx="219519" cy="251728"/>
      </dsp:txXfrm>
    </dsp:sp>
    <dsp:sp modelId="{90A6457C-B41D-41B1-A9A3-B484FC75A1D9}">
      <dsp:nvSpPr>
        <dsp:cNvPr id="0" name=""/>
        <dsp:cNvSpPr/>
      </dsp:nvSpPr>
      <dsp:spPr>
        <a:xfrm>
          <a:off x="152330" y="3477159"/>
          <a:ext cx="2607073" cy="1432654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49230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The factors 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2,5, x and (y +7) </a:t>
          </a:r>
          <a:r>
            <a:rPr lang="en-US" sz="2400" kern="1200" dirty="0">
              <a:solidFill>
                <a:schemeClr val="tx1"/>
              </a:solidFill>
            </a:rPr>
            <a:t>are irreducible factors of </a:t>
          </a:r>
          <a:r>
            <a:rPr lang="en-US" sz="2400" b="1" kern="1200" dirty="0">
              <a:solidFill>
                <a:schemeClr val="accent6">
                  <a:lumMod val="75000"/>
                </a:schemeClr>
              </a:solidFill>
            </a:rPr>
            <a:t>10 x (y + 7)</a:t>
          </a:r>
          <a:endParaRPr lang="en-SG" sz="2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94291" y="3519120"/>
        <a:ext cx="2523151" cy="134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18-02-2021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click is required.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940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clicks in this slide</a:t>
            </a:r>
          </a:p>
          <a:p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only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click.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click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only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click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7162" y="2209800"/>
            <a:ext cx="4748288" cy="258532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chemeClr val="accent1">
                    <a:lumMod val="50000"/>
                  </a:schemeClr>
                </a:solidFill>
              </a:rPr>
              <a:t>Introduction</a:t>
            </a:r>
          </a:p>
          <a:p>
            <a:pPr algn="ctr"/>
            <a:r>
              <a:rPr lang="en-US" sz="5400" b="1" dirty="0">
                <a:ln w="11430"/>
                <a:solidFill>
                  <a:schemeClr val="accent1">
                    <a:lumMod val="50000"/>
                  </a:schemeClr>
                </a:solidFill>
              </a:rPr>
              <a:t>to</a:t>
            </a:r>
          </a:p>
          <a:p>
            <a:pPr algn="ctr"/>
            <a:r>
              <a:rPr lang="en-US" sz="5400" b="1" dirty="0">
                <a:ln w="11430"/>
                <a:solidFill>
                  <a:schemeClr val="accent1">
                    <a:lumMod val="50000"/>
                  </a:schemeClr>
                </a:solidFill>
              </a:rPr>
              <a:t>FACTORISATION</a:t>
            </a:r>
            <a:endParaRPr lang="en-IN" sz="5400" b="1" dirty="0">
              <a:ln w="11430"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70C6198-E264-4EAB-B560-87ECAE320AF7}"/>
              </a:ext>
            </a:extLst>
          </p:cNvPr>
          <p:cNvSpPr txBox="1"/>
          <p:nvPr/>
        </p:nvSpPr>
        <p:spPr>
          <a:xfrm>
            <a:off x="838200" y="1126867"/>
            <a:ext cx="74676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There are three Types of Factorization of an algebraic expression: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A059E5-B6A7-4DAF-A28B-FA8462E4519D}"/>
              </a:ext>
            </a:extLst>
          </p:cNvPr>
          <p:cNvSpPr txBox="1"/>
          <p:nvPr/>
        </p:nvSpPr>
        <p:spPr>
          <a:xfrm>
            <a:off x="525385" y="3695411"/>
            <a:ext cx="25146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endParaRPr lang="en-IN" sz="2400" b="1" dirty="0">
              <a:solidFill>
                <a:schemeClr val="bg1"/>
              </a:solidFill>
            </a:endParaRPr>
          </a:p>
          <a:p>
            <a:pPr lvl="0" algn="ctr"/>
            <a:endParaRPr lang="en-IN" sz="2400" b="1" dirty="0">
              <a:solidFill>
                <a:schemeClr val="bg1"/>
              </a:solidFill>
            </a:endParaRPr>
          </a:p>
          <a:p>
            <a:pPr lvl="0" algn="ctr"/>
            <a:endParaRPr lang="en-IN" sz="2400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D7C2B5-9BAC-4C61-A4AE-C4D9E6509153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572000" y="1957864"/>
            <a:ext cx="0" cy="4644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A9BC35-CB63-432F-85EC-298284906646}"/>
              </a:ext>
            </a:extLst>
          </p:cNvPr>
          <p:cNvCxnSpPr/>
          <p:nvPr/>
        </p:nvCxnSpPr>
        <p:spPr>
          <a:xfrm>
            <a:off x="1828800" y="243840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533A30-E0DB-4B04-A100-CE8A4A506F47}"/>
              </a:ext>
            </a:extLst>
          </p:cNvPr>
          <p:cNvCxnSpPr>
            <a:cxnSpLocks/>
          </p:cNvCxnSpPr>
          <p:nvPr/>
        </p:nvCxnSpPr>
        <p:spPr>
          <a:xfrm>
            <a:off x="1828800" y="2438400"/>
            <a:ext cx="0" cy="13143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D58F03-7232-4441-8907-6A730831020B}"/>
              </a:ext>
            </a:extLst>
          </p:cNvPr>
          <p:cNvCxnSpPr>
            <a:cxnSpLocks/>
          </p:cNvCxnSpPr>
          <p:nvPr/>
        </p:nvCxnSpPr>
        <p:spPr>
          <a:xfrm>
            <a:off x="4572000" y="2438400"/>
            <a:ext cx="0" cy="1257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2CE349-D3C9-4ADE-81E4-BBB47EE6E6AF}"/>
              </a:ext>
            </a:extLst>
          </p:cNvPr>
          <p:cNvCxnSpPr>
            <a:cxnSpLocks/>
          </p:cNvCxnSpPr>
          <p:nvPr/>
        </p:nvCxnSpPr>
        <p:spPr>
          <a:xfrm>
            <a:off x="7315200" y="2438400"/>
            <a:ext cx="0" cy="12570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DC59C94-48C2-433D-9311-93F43AA48D96}"/>
              </a:ext>
            </a:extLst>
          </p:cNvPr>
          <p:cNvCxnSpPr/>
          <p:nvPr/>
        </p:nvCxnSpPr>
        <p:spPr>
          <a:xfrm>
            <a:off x="4579960" y="2438400"/>
            <a:ext cx="2735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5674847-131E-4585-BB7E-50592F71445B}"/>
              </a:ext>
            </a:extLst>
          </p:cNvPr>
          <p:cNvSpPr txBox="1"/>
          <p:nvPr/>
        </p:nvSpPr>
        <p:spPr>
          <a:xfrm>
            <a:off x="1502919" y="88516"/>
            <a:ext cx="6276334" cy="64633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Factors of Algebraic Expressions</a:t>
            </a:r>
            <a:endParaRPr lang="en-IN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CBE4B6-8BF0-4CD3-9F18-3BD8C3760985}"/>
              </a:ext>
            </a:extLst>
          </p:cNvPr>
          <p:cNvSpPr txBox="1"/>
          <p:nvPr/>
        </p:nvSpPr>
        <p:spPr>
          <a:xfrm>
            <a:off x="3365275" y="3707153"/>
            <a:ext cx="25146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endParaRPr lang="en-IN" sz="2400" b="1" dirty="0">
              <a:solidFill>
                <a:schemeClr val="bg1"/>
              </a:solidFill>
            </a:endParaRPr>
          </a:p>
          <a:p>
            <a:pPr lvl="0" algn="ctr"/>
            <a:endParaRPr lang="en-IN" sz="2400" b="1" dirty="0">
              <a:solidFill>
                <a:schemeClr val="bg1"/>
              </a:solidFill>
            </a:endParaRPr>
          </a:p>
          <a:p>
            <a:pPr lvl="0" algn="ctr"/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72D618-4059-481F-9FBC-0D4B65FC3D7A}"/>
              </a:ext>
            </a:extLst>
          </p:cNvPr>
          <p:cNvSpPr txBox="1"/>
          <p:nvPr/>
        </p:nvSpPr>
        <p:spPr>
          <a:xfrm>
            <a:off x="6104015" y="3707153"/>
            <a:ext cx="25146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endParaRPr lang="en-IN" sz="2400" b="1" dirty="0">
              <a:solidFill>
                <a:schemeClr val="bg1"/>
              </a:solidFill>
            </a:endParaRPr>
          </a:p>
          <a:p>
            <a:pPr lvl="0" algn="ctr"/>
            <a:endParaRPr lang="en-IN" sz="2400" b="1" dirty="0">
              <a:solidFill>
                <a:schemeClr val="bg1"/>
              </a:solidFill>
            </a:endParaRPr>
          </a:p>
          <a:p>
            <a:pPr lvl="0" algn="ctr"/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F65F4C-F8FC-4886-B758-B4AEF94C0A0D}"/>
              </a:ext>
            </a:extLst>
          </p:cNvPr>
          <p:cNvSpPr txBox="1"/>
          <p:nvPr/>
        </p:nvSpPr>
        <p:spPr>
          <a:xfrm>
            <a:off x="3536186" y="3908418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Factorisation by Grouping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9E2D32-9D80-414D-9205-6CCA996D15E3}"/>
              </a:ext>
            </a:extLst>
          </p:cNvPr>
          <p:cNvSpPr txBox="1"/>
          <p:nvPr/>
        </p:nvSpPr>
        <p:spPr>
          <a:xfrm>
            <a:off x="6151493" y="3908419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Factorisation by using Identities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2BF8DF-0323-4F0A-8D4C-9D6DA1D01305}"/>
              </a:ext>
            </a:extLst>
          </p:cNvPr>
          <p:cNvSpPr txBox="1"/>
          <p:nvPr/>
        </p:nvSpPr>
        <p:spPr>
          <a:xfrm>
            <a:off x="432352" y="3695412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Factorisation by removing Common factors</a:t>
            </a:r>
          </a:p>
        </p:txBody>
      </p:sp>
    </p:spTree>
    <p:extLst>
      <p:ext uri="{BB962C8B-B14F-4D97-AF65-F5344CB8AC3E}">
        <p14:creationId xmlns:p14="http://schemas.microsoft.com/office/powerpoint/2010/main" val="31951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15669"/>
            <a:ext cx="5905912" cy="64633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Highest Common Factor (HCF)</a:t>
            </a:r>
            <a:endParaRPr lang="en-IN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8239" y="1032236"/>
            <a:ext cx="4380961" cy="46166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Consider the numbers 18 and 24</a:t>
            </a:r>
            <a:endParaRPr lang="en-IN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2787" y="1724733"/>
            <a:ext cx="6601552" cy="46166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400" dirty="0"/>
              <a:t>The number 3 is a factor of both these numbers </a:t>
            </a:r>
            <a:endParaRPr lang="en-SG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38550" y="3060642"/>
            <a:ext cx="6601552" cy="46166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400" dirty="0"/>
              <a:t>List all positive common factors of 18, 24</a:t>
            </a:r>
            <a:endParaRPr lang="en-SG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06475" y="380882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18</a:t>
            </a:r>
            <a:endParaRPr lang="en-SG" sz="24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8805" y="4483035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457" y="4482901"/>
            <a:ext cx="611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18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2124" y="5424458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61251" y="5418421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9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3731" y="5418420"/>
            <a:ext cx="50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0833" y="5424458"/>
            <a:ext cx="44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6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21999" y="377336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24</a:t>
            </a:r>
            <a:endParaRPr lang="en-SG" sz="24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36447" y="4415384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13888" y="4404806"/>
            <a:ext cx="611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24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80363" y="5221572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9780" y="5215984"/>
            <a:ext cx="530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12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55399" y="5215988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43528" y="5215985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8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39152" y="5215986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64249" y="5215990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6</a:t>
            </a:r>
            <a:endParaRPr lang="en-SG" sz="2400" b="1" dirty="0">
              <a:solidFill>
                <a:srgbClr val="00B050"/>
              </a:solidFill>
            </a:endParaRPr>
          </a:p>
        </p:txBody>
      </p:sp>
      <p:cxnSp>
        <p:nvCxnSpPr>
          <p:cNvPr id="26" name="Straight Arrow Connector 25"/>
          <p:cNvCxnSpPr>
            <a:endCxn id="10" idx="0"/>
          </p:cNvCxnSpPr>
          <p:nvPr/>
        </p:nvCxnSpPr>
        <p:spPr>
          <a:xfrm flipH="1">
            <a:off x="1912870" y="4270486"/>
            <a:ext cx="293605" cy="2125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637969" y="4270486"/>
            <a:ext cx="228600" cy="2308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2" idx="0"/>
          </p:cNvCxnSpPr>
          <p:nvPr/>
        </p:nvCxnSpPr>
        <p:spPr>
          <a:xfrm flipH="1">
            <a:off x="2096189" y="4955130"/>
            <a:ext cx="709126" cy="469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739875" y="4955130"/>
            <a:ext cx="65440" cy="469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2"/>
          </p:cNvCxnSpPr>
          <p:nvPr/>
        </p:nvCxnSpPr>
        <p:spPr>
          <a:xfrm>
            <a:off x="3049380" y="4944566"/>
            <a:ext cx="121989" cy="5609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2"/>
          </p:cNvCxnSpPr>
          <p:nvPr/>
        </p:nvCxnSpPr>
        <p:spPr>
          <a:xfrm>
            <a:off x="3049380" y="4944566"/>
            <a:ext cx="621453" cy="5609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543528" y="4776950"/>
            <a:ext cx="1120721" cy="477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543528" y="4776950"/>
            <a:ext cx="660935" cy="477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8" idx="2"/>
          </p:cNvCxnSpPr>
          <p:nvPr/>
        </p:nvCxnSpPr>
        <p:spPr>
          <a:xfrm flipH="1">
            <a:off x="6213863" y="4866471"/>
            <a:ext cx="205948" cy="439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8" idx="2"/>
          </p:cNvCxnSpPr>
          <p:nvPr/>
        </p:nvCxnSpPr>
        <p:spPr>
          <a:xfrm>
            <a:off x="6419811" y="4866471"/>
            <a:ext cx="305923" cy="439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9" idx="0"/>
          </p:cNvCxnSpPr>
          <p:nvPr/>
        </p:nvCxnSpPr>
        <p:spPr>
          <a:xfrm flipH="1">
            <a:off x="5124428" y="4776950"/>
            <a:ext cx="1075301" cy="4446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0" idx="0"/>
          </p:cNvCxnSpPr>
          <p:nvPr/>
        </p:nvCxnSpPr>
        <p:spPr>
          <a:xfrm flipH="1">
            <a:off x="5635192" y="4776950"/>
            <a:ext cx="564537" cy="4390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7" idx="0"/>
          </p:cNvCxnSpPr>
          <p:nvPr/>
        </p:nvCxnSpPr>
        <p:spPr>
          <a:xfrm flipH="1">
            <a:off x="5280512" y="4163396"/>
            <a:ext cx="354680" cy="251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874540" y="4163396"/>
            <a:ext cx="325189" cy="2773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663E328-EEBC-451D-84F3-2D51C1B1173F}"/>
              </a:ext>
            </a:extLst>
          </p:cNvPr>
          <p:cNvSpPr txBox="1"/>
          <p:nvPr/>
        </p:nvSpPr>
        <p:spPr>
          <a:xfrm>
            <a:off x="1238550" y="2386254"/>
            <a:ext cx="6601552" cy="46166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400" dirty="0"/>
              <a:t>The number 3 is called common factor of 18, 24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639675" y="1762277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Oval 39"/>
          <p:cNvSpPr/>
          <p:nvPr/>
        </p:nvSpPr>
        <p:spPr>
          <a:xfrm>
            <a:off x="2762312" y="1720723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Oval 40"/>
          <p:cNvSpPr/>
          <p:nvPr/>
        </p:nvSpPr>
        <p:spPr>
          <a:xfrm>
            <a:off x="1818068" y="2679378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Oval 41"/>
          <p:cNvSpPr/>
          <p:nvPr/>
        </p:nvSpPr>
        <p:spPr>
          <a:xfrm>
            <a:off x="2515311" y="2686170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Oval 42"/>
          <p:cNvSpPr/>
          <p:nvPr/>
        </p:nvSpPr>
        <p:spPr>
          <a:xfrm>
            <a:off x="3020250" y="2739003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Oval 43"/>
          <p:cNvSpPr/>
          <p:nvPr/>
        </p:nvSpPr>
        <p:spPr>
          <a:xfrm>
            <a:off x="3581578" y="2738695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Oval 44"/>
          <p:cNvSpPr/>
          <p:nvPr/>
        </p:nvSpPr>
        <p:spPr>
          <a:xfrm>
            <a:off x="5023005" y="1835669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Oval 45"/>
          <p:cNvSpPr/>
          <p:nvPr/>
        </p:nvSpPr>
        <p:spPr>
          <a:xfrm>
            <a:off x="6182398" y="1766963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Oval 46"/>
          <p:cNvSpPr/>
          <p:nvPr/>
        </p:nvSpPr>
        <p:spPr>
          <a:xfrm>
            <a:off x="4904047" y="2665826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8" name="Oval 47"/>
          <p:cNvSpPr/>
          <p:nvPr/>
        </p:nvSpPr>
        <p:spPr>
          <a:xfrm>
            <a:off x="5483850" y="2618565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Oval 48"/>
          <p:cNvSpPr/>
          <p:nvPr/>
        </p:nvSpPr>
        <p:spPr>
          <a:xfrm>
            <a:off x="6072638" y="2708971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Oval 49"/>
          <p:cNvSpPr/>
          <p:nvPr/>
        </p:nvSpPr>
        <p:spPr>
          <a:xfrm>
            <a:off x="6544134" y="2708971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Oval 50"/>
          <p:cNvSpPr/>
          <p:nvPr/>
        </p:nvSpPr>
        <p:spPr>
          <a:xfrm>
            <a:off x="7147391" y="2684385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Oval 51"/>
          <p:cNvSpPr/>
          <p:nvPr/>
        </p:nvSpPr>
        <p:spPr>
          <a:xfrm>
            <a:off x="7656284" y="2667634"/>
            <a:ext cx="390867" cy="484935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838200" y="3582586"/>
            <a:ext cx="7734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rgbClr val="C00000"/>
                </a:solidFill>
              </a:rPr>
              <a:t>The list of factors of </a:t>
            </a:r>
            <a:r>
              <a:rPr lang="en-IN" sz="2400" b="1" dirty="0">
                <a:solidFill>
                  <a:srgbClr val="00B0F0"/>
                </a:solidFill>
              </a:rPr>
              <a:t>18</a:t>
            </a:r>
            <a:r>
              <a:rPr lang="en-IN" sz="2400" dirty="0">
                <a:solidFill>
                  <a:srgbClr val="C00000"/>
                </a:solidFill>
              </a:rPr>
              <a:t>, {</a:t>
            </a:r>
            <a:r>
              <a:rPr lang="en-IN" sz="2400" b="1" dirty="0">
                <a:solidFill>
                  <a:srgbClr val="00B050"/>
                </a:solidFill>
              </a:rPr>
              <a:t>1, 2, 3, 6, 9, 18</a:t>
            </a:r>
            <a:r>
              <a:rPr lang="en-IN" sz="2400" dirty="0">
                <a:solidFill>
                  <a:srgbClr val="C00000"/>
                </a:solidFill>
              </a:rPr>
              <a:t>}</a:t>
            </a:r>
            <a:endParaRPr lang="en-SG" sz="2400" dirty="0">
              <a:solidFill>
                <a:srgbClr val="C00000"/>
              </a:solidFill>
            </a:endParaRPr>
          </a:p>
          <a:p>
            <a:r>
              <a:rPr lang="en-IN" sz="2400" dirty="0">
                <a:solidFill>
                  <a:srgbClr val="C00000"/>
                </a:solidFill>
              </a:rPr>
              <a:t>The list of factors of </a:t>
            </a:r>
            <a:r>
              <a:rPr lang="en-IN" sz="2400" b="1" dirty="0">
                <a:solidFill>
                  <a:srgbClr val="00B0F0"/>
                </a:solidFill>
              </a:rPr>
              <a:t>24</a:t>
            </a:r>
            <a:r>
              <a:rPr lang="en-IN" sz="2400" dirty="0">
                <a:solidFill>
                  <a:srgbClr val="C00000"/>
                </a:solidFill>
              </a:rPr>
              <a:t>, {</a:t>
            </a:r>
            <a:r>
              <a:rPr lang="en-IN" sz="2400" b="1" dirty="0">
                <a:solidFill>
                  <a:srgbClr val="00B050"/>
                </a:solidFill>
              </a:rPr>
              <a:t>1, 2, 3, 4, 6, 8, 12, 24</a:t>
            </a:r>
            <a:r>
              <a:rPr lang="en-IN" sz="2400" dirty="0">
                <a:solidFill>
                  <a:srgbClr val="C00000"/>
                </a:solidFill>
              </a:rPr>
              <a:t>}</a:t>
            </a:r>
            <a:endParaRPr lang="en-SG" sz="2400" dirty="0">
              <a:solidFill>
                <a:srgbClr val="C00000"/>
              </a:solidFill>
            </a:endParaRPr>
          </a:p>
          <a:p>
            <a:r>
              <a:rPr lang="en-IN" sz="2400" dirty="0">
                <a:solidFill>
                  <a:srgbClr val="C00000"/>
                </a:solidFill>
              </a:rPr>
              <a:t>The common factors of </a:t>
            </a:r>
            <a:r>
              <a:rPr lang="en-IN" sz="2400" b="1" dirty="0">
                <a:solidFill>
                  <a:srgbClr val="00B0F0"/>
                </a:solidFill>
              </a:rPr>
              <a:t>18</a:t>
            </a:r>
            <a:r>
              <a:rPr lang="en-IN" sz="2400" dirty="0">
                <a:solidFill>
                  <a:srgbClr val="C00000"/>
                </a:solidFill>
              </a:rPr>
              <a:t> and </a:t>
            </a:r>
            <a:r>
              <a:rPr lang="en-IN" sz="2400" b="1" dirty="0">
                <a:solidFill>
                  <a:srgbClr val="00B0F0"/>
                </a:solidFill>
              </a:rPr>
              <a:t>24</a:t>
            </a:r>
            <a:r>
              <a:rPr lang="en-IN" sz="2400" dirty="0">
                <a:solidFill>
                  <a:srgbClr val="C00000"/>
                </a:solidFill>
              </a:rPr>
              <a:t> are {</a:t>
            </a:r>
            <a:r>
              <a:rPr lang="en-IN" sz="2400" b="1" dirty="0">
                <a:solidFill>
                  <a:srgbClr val="00B050"/>
                </a:solidFill>
              </a:rPr>
              <a:t>1, 2, 3, 6</a:t>
            </a:r>
            <a:r>
              <a:rPr lang="en-IN" sz="2400" dirty="0">
                <a:solidFill>
                  <a:srgbClr val="C00000"/>
                </a:solidFill>
              </a:rPr>
              <a:t>}</a:t>
            </a:r>
            <a:endParaRPr lang="en-SG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4131" y="4957700"/>
            <a:ext cx="77283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00B050"/>
                </a:solidFill>
              </a:rPr>
              <a:t>2</a:t>
            </a:r>
            <a:r>
              <a:rPr lang="en-IN" sz="2400" dirty="0">
                <a:solidFill>
                  <a:srgbClr val="C00000"/>
                </a:solidFill>
              </a:rPr>
              <a:t>, </a:t>
            </a:r>
            <a:r>
              <a:rPr lang="en-IN" sz="2400" b="1" dirty="0">
                <a:solidFill>
                  <a:srgbClr val="00B050"/>
                </a:solidFill>
              </a:rPr>
              <a:t>3</a:t>
            </a:r>
            <a:r>
              <a:rPr lang="en-IN" sz="2400" dirty="0">
                <a:solidFill>
                  <a:srgbClr val="C00000"/>
                </a:solidFill>
              </a:rPr>
              <a:t> and </a:t>
            </a:r>
            <a:r>
              <a:rPr lang="en-IN" sz="2400" b="1" dirty="0">
                <a:solidFill>
                  <a:srgbClr val="00B050"/>
                </a:solidFill>
              </a:rPr>
              <a:t>6</a:t>
            </a:r>
            <a:r>
              <a:rPr lang="en-IN" sz="2400" dirty="0">
                <a:solidFill>
                  <a:srgbClr val="C00000"/>
                </a:solidFill>
              </a:rPr>
              <a:t> are the common factors of </a:t>
            </a:r>
            <a:r>
              <a:rPr lang="en-IN" sz="2400" b="1" dirty="0">
                <a:solidFill>
                  <a:srgbClr val="00B0F0"/>
                </a:solidFill>
              </a:rPr>
              <a:t>18</a:t>
            </a:r>
            <a:r>
              <a:rPr lang="en-IN" sz="2400" dirty="0">
                <a:solidFill>
                  <a:srgbClr val="C00000"/>
                </a:solidFill>
              </a:rPr>
              <a:t>, </a:t>
            </a:r>
            <a:r>
              <a:rPr lang="en-IN" sz="2400" b="1" dirty="0">
                <a:solidFill>
                  <a:srgbClr val="00B0F0"/>
                </a:solidFill>
              </a:rPr>
              <a:t>24</a:t>
            </a:r>
            <a:r>
              <a:rPr lang="en-IN" sz="2400" dirty="0">
                <a:solidFill>
                  <a:srgbClr val="C00000"/>
                </a:solidFill>
              </a:rPr>
              <a:t> other than 1.</a:t>
            </a:r>
            <a:endParaRPr lang="en-SG" sz="2400" dirty="0">
              <a:solidFill>
                <a:srgbClr val="C00000"/>
              </a:solidFill>
            </a:endParaRPr>
          </a:p>
          <a:p>
            <a:r>
              <a:rPr lang="en-IN" sz="2400" dirty="0">
                <a:solidFill>
                  <a:srgbClr val="C00000"/>
                </a:solidFill>
              </a:rPr>
              <a:t>The number </a:t>
            </a:r>
            <a:r>
              <a:rPr lang="en-IN" sz="2400" b="1" dirty="0">
                <a:solidFill>
                  <a:srgbClr val="00B050"/>
                </a:solidFill>
              </a:rPr>
              <a:t>6</a:t>
            </a:r>
            <a:r>
              <a:rPr lang="en-IN" sz="2400" dirty="0">
                <a:solidFill>
                  <a:srgbClr val="C00000"/>
                </a:solidFill>
              </a:rPr>
              <a:t> is the highest among these factors and is called the </a:t>
            </a:r>
            <a:r>
              <a:rPr lang="en-IN" sz="2400" b="1" dirty="0">
                <a:solidFill>
                  <a:srgbClr val="002060"/>
                </a:solidFill>
              </a:rPr>
              <a:t>‘Highest common Factor'.</a:t>
            </a:r>
            <a:endParaRPr lang="en-SG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7345" y="1069779"/>
            <a:ext cx="66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18</a:t>
            </a:r>
            <a:endParaRPr lang="en-SG" sz="28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9675" y="1743993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327" y="1743859"/>
            <a:ext cx="611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18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2994" y="2685416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2121" y="2679379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9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4601" y="2679378"/>
            <a:ext cx="50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1703" y="2685416"/>
            <a:ext cx="44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6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49761" y="1069779"/>
            <a:ext cx="701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24</a:t>
            </a:r>
            <a:endParaRPr lang="en-SG" sz="28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80539" y="1817959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7980" y="1807381"/>
            <a:ext cx="611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24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4455" y="2624147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2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3872" y="2618559"/>
            <a:ext cx="530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12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9491" y="2618563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7620" y="2618560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8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83244" y="2618561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  <a:endParaRPr lang="en-SG" sz="24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08341" y="2618565"/>
            <a:ext cx="48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6</a:t>
            </a:r>
            <a:endParaRPr lang="en-SG" sz="2400" b="1" dirty="0">
              <a:solidFill>
                <a:srgbClr val="00B050"/>
              </a:solidFill>
            </a:endParaRPr>
          </a:p>
        </p:txBody>
      </p:sp>
      <p:cxnSp>
        <p:nvCxnSpPr>
          <p:cNvPr id="25" name="Straight Arrow Connector 24"/>
          <p:cNvCxnSpPr>
            <a:endCxn id="10" idx="0"/>
          </p:cNvCxnSpPr>
          <p:nvPr/>
        </p:nvCxnSpPr>
        <p:spPr>
          <a:xfrm flipH="1">
            <a:off x="1883740" y="1531444"/>
            <a:ext cx="293605" cy="2125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08839" y="1531444"/>
            <a:ext cx="228600" cy="2308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2" idx="0"/>
          </p:cNvCxnSpPr>
          <p:nvPr/>
        </p:nvCxnSpPr>
        <p:spPr>
          <a:xfrm flipH="1">
            <a:off x="2067059" y="2216088"/>
            <a:ext cx="709126" cy="469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710745" y="2216088"/>
            <a:ext cx="65440" cy="469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2"/>
          </p:cNvCxnSpPr>
          <p:nvPr/>
        </p:nvCxnSpPr>
        <p:spPr>
          <a:xfrm>
            <a:off x="3020250" y="2205524"/>
            <a:ext cx="121989" cy="5609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</p:cNvCxnSpPr>
          <p:nvPr/>
        </p:nvCxnSpPr>
        <p:spPr>
          <a:xfrm>
            <a:off x="3020250" y="2205524"/>
            <a:ext cx="621453" cy="5609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587620" y="2179525"/>
            <a:ext cx="1120721" cy="477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587620" y="2179525"/>
            <a:ext cx="660935" cy="477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2"/>
          </p:cNvCxnSpPr>
          <p:nvPr/>
        </p:nvCxnSpPr>
        <p:spPr>
          <a:xfrm flipH="1">
            <a:off x="6257955" y="2269046"/>
            <a:ext cx="205948" cy="439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2"/>
          </p:cNvCxnSpPr>
          <p:nvPr/>
        </p:nvCxnSpPr>
        <p:spPr>
          <a:xfrm>
            <a:off x="6463903" y="2269046"/>
            <a:ext cx="305923" cy="439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9" idx="0"/>
          </p:cNvCxnSpPr>
          <p:nvPr/>
        </p:nvCxnSpPr>
        <p:spPr>
          <a:xfrm flipH="1">
            <a:off x="5168520" y="2179525"/>
            <a:ext cx="1075301" cy="4446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0" idx="0"/>
          </p:cNvCxnSpPr>
          <p:nvPr/>
        </p:nvCxnSpPr>
        <p:spPr>
          <a:xfrm flipH="1">
            <a:off x="5679284" y="2179525"/>
            <a:ext cx="564537" cy="4390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7" idx="0"/>
          </p:cNvCxnSpPr>
          <p:nvPr/>
        </p:nvCxnSpPr>
        <p:spPr>
          <a:xfrm flipH="1">
            <a:off x="5324604" y="1565971"/>
            <a:ext cx="354680" cy="251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918632" y="1565971"/>
            <a:ext cx="325189" cy="2773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DCB8993-B3C9-4955-8B2C-F2937B771B7B}"/>
              </a:ext>
            </a:extLst>
          </p:cNvPr>
          <p:cNvSpPr txBox="1"/>
          <p:nvPr/>
        </p:nvSpPr>
        <p:spPr>
          <a:xfrm>
            <a:off x="1676400" y="115669"/>
            <a:ext cx="5905912" cy="64633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Highest Common Factor (HCF)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9874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0"/>
                            </p:stCondLst>
                            <p:childTnLst>
                              <p:par>
                                <p:cTn id="7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1000"/>
                            </p:stCondLst>
                            <p:childTnLst>
                              <p:par>
                                <p:cTn id="84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000"/>
                            </p:stCondLst>
                            <p:childTnLst>
                              <p:par>
                                <p:cTn id="9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6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1" grpId="0" animBg="1"/>
      <p:bldP spid="41" grpId="1" animBg="1"/>
      <p:bldP spid="42" grpId="0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7" grpId="0" animBg="1"/>
      <p:bldP spid="47" grpId="1" animBg="1"/>
      <p:bldP spid="48" grpId="0" animBg="1"/>
      <p:bldP spid="49" grpId="0" animBg="1"/>
      <p:bldP spid="49" grpId="1" animBg="1"/>
      <p:bldP spid="50" grpId="0" animBg="1"/>
      <p:bldP spid="51" grpId="0" animBg="1"/>
      <p:bldP spid="52" grpId="0" animBg="1"/>
      <p:bldP spid="52" grpId="1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3833" y="78938"/>
            <a:ext cx="6276334" cy="64633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Factors of Algebraic Expressions</a:t>
            </a:r>
            <a:endParaRPr lang="en-IN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433833" y="5167372"/>
            <a:ext cx="630675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2,3,x, x and y are irreducible factors of 6x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y.</a:t>
            </a:r>
            <a:endParaRPr lang="en-SG" sz="2400" dirty="0">
              <a:solidFill>
                <a:srgbClr val="C00000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802740E-573D-47DA-B237-86FF1EE542B5}"/>
              </a:ext>
            </a:extLst>
          </p:cNvPr>
          <p:cNvGrpSpPr/>
          <p:nvPr/>
        </p:nvGrpSpPr>
        <p:grpSpPr>
          <a:xfrm>
            <a:off x="1403410" y="1099531"/>
            <a:ext cx="6276334" cy="945197"/>
            <a:chOff x="387970" y="415826"/>
            <a:chExt cx="6463024" cy="9451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5163757-68AB-4F6F-AD5D-DB4957F0D1B7}"/>
                </a:ext>
              </a:extLst>
            </p:cNvPr>
            <p:cNvSpPr/>
            <p:nvPr/>
          </p:nvSpPr>
          <p:spPr>
            <a:xfrm>
              <a:off x="387970" y="415826"/>
              <a:ext cx="6463024" cy="945197"/>
            </a:xfrm>
            <a:prstGeom prst="rect">
              <a:avLst/>
            </a:prstGeom>
            <a:grpFill/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A52DC1-FC90-4ACC-8C80-F8F67AC66142}"/>
                </a:ext>
              </a:extLst>
            </p:cNvPr>
            <p:cNvSpPr txBox="1"/>
            <p:nvPr/>
          </p:nvSpPr>
          <p:spPr>
            <a:xfrm>
              <a:off x="387970" y="415826"/>
              <a:ext cx="6463024" cy="9451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342900" lvl="0" indent="-34290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6">
                    <a:lumMod val="50000"/>
                  </a:schemeClr>
                </a:buClr>
                <a:buFont typeface="Wingdings" panose="05000000000000000000" pitchFamily="2" charset="2"/>
                <a:buChar char="v"/>
              </a:pPr>
              <a:r>
                <a:rPr lang="en-US" sz="2400" kern="1200" dirty="0"/>
                <a:t>The factors of an algebraic expression may be numbers or algebraic expressions.</a:t>
              </a:r>
              <a:endParaRPr lang="en-SG" sz="2400" kern="12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8A92D9-7BC6-4F66-A7C4-0BE61A928F72}"/>
              </a:ext>
            </a:extLst>
          </p:cNvPr>
          <p:cNvGrpSpPr/>
          <p:nvPr/>
        </p:nvGrpSpPr>
        <p:grpSpPr>
          <a:xfrm>
            <a:off x="1403410" y="2384345"/>
            <a:ext cx="6276334" cy="945197"/>
            <a:chOff x="540303" y="2023146"/>
            <a:chExt cx="6463024" cy="9451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75BC164-2D42-4F6A-B77C-37AB4CD0D4AD}"/>
                </a:ext>
              </a:extLst>
            </p:cNvPr>
            <p:cNvSpPr/>
            <p:nvPr/>
          </p:nvSpPr>
          <p:spPr>
            <a:xfrm>
              <a:off x="540303" y="2023146"/>
              <a:ext cx="6463024" cy="945197"/>
            </a:xfrm>
            <a:prstGeom prst="rect">
              <a:avLst/>
            </a:prstGeom>
            <a:grpFill/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-2000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51D0DE-A197-4006-84FE-0FBE92F4593B}"/>
                </a:ext>
              </a:extLst>
            </p:cNvPr>
            <p:cNvSpPr txBox="1"/>
            <p:nvPr/>
          </p:nvSpPr>
          <p:spPr>
            <a:xfrm>
              <a:off x="540303" y="2023146"/>
              <a:ext cx="6463024" cy="9451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342900" lvl="0" indent="-3429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6">
                    <a:lumMod val="50000"/>
                  </a:schemeClr>
                </a:buClr>
                <a:buFont typeface="Wingdings" panose="05000000000000000000" pitchFamily="2" charset="2"/>
                <a:buChar char="v"/>
              </a:pPr>
              <a:r>
                <a:rPr lang="en-US" sz="2400" dirty="0"/>
                <a:t>I</a:t>
              </a:r>
              <a:r>
                <a:rPr lang="en-US" sz="2400" kern="1200" dirty="0"/>
                <a:t>n the algebraic expression </a:t>
              </a:r>
              <a:r>
                <a:rPr lang="en-US" sz="2400" b="1" kern="1200" dirty="0"/>
                <a:t>6x</a:t>
              </a:r>
              <a:r>
                <a:rPr lang="en-US" sz="2400" b="1" kern="1200" baseline="30000" dirty="0"/>
                <a:t>2</a:t>
              </a:r>
              <a:r>
                <a:rPr lang="en-US" sz="2400" b="1" kern="1200" dirty="0"/>
                <a:t>y</a:t>
              </a:r>
              <a:r>
                <a:rPr lang="en-US" sz="2400" kern="1200" dirty="0"/>
                <a:t> + 7x the term </a:t>
              </a:r>
              <a:r>
                <a:rPr lang="en-US" sz="2400" b="1" kern="1200" dirty="0"/>
                <a:t>6x</a:t>
              </a:r>
              <a:r>
                <a:rPr lang="en-US" sz="2400" b="1" kern="1200" baseline="30000" dirty="0"/>
                <a:t>2</a:t>
              </a:r>
              <a:r>
                <a:rPr lang="en-US" sz="2400" b="1" kern="1200" dirty="0"/>
                <a:t>y</a:t>
              </a:r>
              <a:r>
                <a:rPr lang="en-US" sz="2400" kern="1200" dirty="0"/>
                <a:t> has been formed by the factors 2,3, x, x and y, i.e., </a:t>
              </a:r>
              <a:r>
                <a:rPr lang="en-US" sz="2400" b="1" kern="1200" dirty="0"/>
                <a:t>6x</a:t>
              </a:r>
              <a:r>
                <a:rPr lang="en-US" sz="2400" b="1" kern="1200" baseline="30000" dirty="0"/>
                <a:t>2</a:t>
              </a:r>
              <a:r>
                <a:rPr lang="en-US" sz="2400" b="1" kern="1200" dirty="0"/>
                <a:t>y</a:t>
              </a:r>
              <a:r>
                <a:rPr lang="en-US" sz="2400" kern="1200" dirty="0"/>
                <a:t> = </a:t>
              </a:r>
              <a:r>
                <a:rPr lang="en-US" sz="2400" b="1" kern="1200" dirty="0"/>
                <a:t>2</a:t>
              </a:r>
              <a:r>
                <a:rPr lang="en-US" sz="2400" kern="1200" dirty="0"/>
                <a:t> × </a:t>
              </a:r>
              <a:r>
                <a:rPr lang="en-US" sz="2400" b="1" kern="1200" dirty="0"/>
                <a:t>3</a:t>
              </a:r>
              <a:r>
                <a:rPr lang="en-US" sz="2400" kern="1200" dirty="0"/>
                <a:t> × </a:t>
              </a:r>
              <a:r>
                <a:rPr lang="en-US" sz="2400" b="1" kern="1200" dirty="0"/>
                <a:t>x</a:t>
              </a:r>
              <a:r>
                <a:rPr lang="en-US" sz="2400" kern="1200" dirty="0"/>
                <a:t> × </a:t>
              </a:r>
              <a:r>
                <a:rPr lang="en-US" sz="2400" b="1" kern="1200" dirty="0"/>
                <a:t>x</a:t>
              </a:r>
              <a:r>
                <a:rPr lang="en-US" sz="2400" kern="1200" dirty="0"/>
                <a:t> × </a:t>
              </a:r>
              <a:r>
                <a:rPr lang="en-US" sz="2400" b="1" kern="1200" dirty="0"/>
                <a:t>y</a:t>
              </a:r>
              <a:r>
                <a:rPr lang="en-US" sz="2400" kern="1200" dirty="0"/>
                <a:t>.</a:t>
              </a:r>
              <a:endParaRPr lang="en-SG" sz="2400" kern="12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E03D10E-72D6-4E70-8740-FE879E47EEDC}"/>
              </a:ext>
            </a:extLst>
          </p:cNvPr>
          <p:cNvGrpSpPr/>
          <p:nvPr/>
        </p:nvGrpSpPr>
        <p:grpSpPr>
          <a:xfrm>
            <a:off x="1403410" y="3786109"/>
            <a:ext cx="6306757" cy="945197"/>
            <a:chOff x="547348" y="3505199"/>
            <a:chExt cx="6463024" cy="94519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3F92852-DE69-4EA0-AC70-76C586A6D399}"/>
                </a:ext>
              </a:extLst>
            </p:cNvPr>
            <p:cNvSpPr/>
            <p:nvPr/>
          </p:nvSpPr>
          <p:spPr>
            <a:xfrm>
              <a:off x="547348" y="3505199"/>
              <a:ext cx="6463024" cy="945197"/>
            </a:xfrm>
            <a:prstGeom prst="rect">
              <a:avLst/>
            </a:prstGeom>
            <a:grpFill/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-4000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DB2218D-BB7C-4F09-AD8F-B71181FAB082}"/>
                </a:ext>
              </a:extLst>
            </p:cNvPr>
            <p:cNvSpPr txBox="1"/>
            <p:nvPr/>
          </p:nvSpPr>
          <p:spPr>
            <a:xfrm>
              <a:off x="547348" y="3505199"/>
              <a:ext cx="6463024" cy="9451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342900" lvl="0" indent="-3429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6">
                    <a:lumMod val="50000"/>
                  </a:schemeClr>
                </a:buClr>
                <a:buFont typeface="Wingdings" panose="05000000000000000000" pitchFamily="2" charset="2"/>
                <a:buChar char="v"/>
              </a:pPr>
              <a:r>
                <a:rPr lang="en-US" sz="2400" dirty="0"/>
                <a:t>T</a:t>
              </a:r>
              <a:r>
                <a:rPr lang="en-US" sz="2400" kern="1200" dirty="0"/>
                <a:t>he factors 2, 3, x, x and y of 6x</a:t>
              </a:r>
              <a:r>
                <a:rPr lang="en-US" sz="2400" kern="1200" baseline="30000" dirty="0"/>
                <a:t>2</a:t>
              </a:r>
              <a:r>
                <a:rPr lang="en-US" sz="2400" kern="1200" dirty="0"/>
                <a:t>y cannot further be expressed as a product of factors. </a:t>
              </a:r>
              <a:endParaRPr lang="en-SG" sz="2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3833" y="191869"/>
            <a:ext cx="6276334" cy="64633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Factors of Algebraic Expressions</a:t>
            </a:r>
            <a:endParaRPr lang="en-IN" sz="36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76286893"/>
              </p:ext>
            </p:extLst>
          </p:nvPr>
        </p:nvGraphicFramePr>
        <p:xfrm>
          <a:off x="457200" y="838200"/>
          <a:ext cx="82296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31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656B1A-B583-4C89-BCCB-423F72EC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B5656B1A-B583-4C89-BCCB-423F72ECEB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E62223-0ED0-49A1-95FE-61DBC9883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2">
                                            <p:graphicEl>
                                              <a:dgm id="{32E62223-0ED0-49A1-95FE-61DBC98831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C5C7BD-486B-460A-ABCC-0990B32FA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64C5C7BD-486B-460A-ABCC-0990B32FA8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2BD443-19A0-4B0E-93BE-B0F513070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dgm id="{272BD443-19A0-4B0E-93BE-B0F513070F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1A9E15-2067-4F7C-ABE2-140B1C130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291A9E15-2067-4F7C-ABE2-140B1C130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CC2A89-2182-4557-A4CE-B069BCF39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49CC2A89-2182-4557-A4CE-B069BCF39A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FD772E-B9E8-4B95-A917-3006C4446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77FD772E-B9E8-4B95-A917-3006C4446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BE4EC9-57F1-42CA-B0E0-633C5E007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70BE4EC9-57F1-42CA-B0E0-633C5E007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A6457C-B41D-41B1-A9A3-B484FC75A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90A6457C-B41D-41B1-A9A3-B484FC75A1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0;p3"/>
          <p:cNvSpPr txBox="1">
            <a:spLocks noGrp="1"/>
          </p:cNvSpPr>
          <p:nvPr>
            <p:ph type="title"/>
          </p:nvPr>
        </p:nvSpPr>
        <p:spPr>
          <a:xfrm>
            <a:off x="2977116" y="189576"/>
            <a:ext cx="2753833" cy="63976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MM Index</a:t>
            </a:r>
            <a:endParaRPr dirty="0"/>
          </a:p>
        </p:txBody>
      </p:sp>
      <p:graphicFrame>
        <p:nvGraphicFramePr>
          <p:cNvPr id="7" name="Google Shape;51;p3"/>
          <p:cNvGraphicFramePr/>
          <p:nvPr>
            <p:extLst>
              <p:ext uri="{D42A27DB-BD31-4B8C-83A1-F6EECF244321}">
                <p14:modId xmlns:p14="http://schemas.microsoft.com/office/powerpoint/2010/main" val="2344471780"/>
              </p:ext>
            </p:extLst>
          </p:nvPr>
        </p:nvGraphicFramePr>
        <p:xfrm>
          <a:off x="850605" y="1508206"/>
          <a:ext cx="7708606" cy="220936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856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3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dk1"/>
                          </a:solidFill>
                        </a:rPr>
                        <a:t>Slide#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Thumbnail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Source and Attribution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3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Only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800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MS Office tools 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used</a:t>
                      </a:r>
                      <a:endParaRPr sz="18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3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064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5146</TotalTime>
  <Words>638</Words>
  <Application>Microsoft Office PowerPoint</Application>
  <PresentationFormat>On-screen Show (4:3)</PresentationFormat>
  <Paragraphs>102</Paragraphs>
  <Slides>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127</cp:revision>
  <dcterms:created xsi:type="dcterms:W3CDTF">2018-12-16T04:20:25Z</dcterms:created>
  <dcterms:modified xsi:type="dcterms:W3CDTF">2021-02-18T18:48:36Z</dcterms:modified>
</cp:coreProperties>
</file>