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3" r:id="rId5"/>
    <p:sldId id="262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C18"/>
    <a:srgbClr val="1A1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8217E5-1942-4F55-BA31-8A2FE2D9CE65}" v="20" dt="2021-02-15T11:53:55.6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9" autoAdjust="0"/>
  </p:normalViewPr>
  <p:slideViewPr>
    <p:cSldViewPr>
      <p:cViewPr>
        <p:scale>
          <a:sx n="73" d="100"/>
          <a:sy n="73" d="100"/>
        </p:scale>
        <p:origin x="129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bhu, Shashank" userId="434abcaa-a364-4d99-837b-dd4fc4d70a8a" providerId="ADAL" clId="{CA8217E5-1942-4F55-BA31-8A2FE2D9CE65}"/>
    <pc:docChg chg="custSel modSld">
      <pc:chgData name="Prabhu, Shashank" userId="434abcaa-a364-4d99-837b-dd4fc4d70a8a" providerId="ADAL" clId="{CA8217E5-1942-4F55-BA31-8A2FE2D9CE65}" dt="2021-02-15T11:54:00.171" v="29" actId="1076"/>
      <pc:docMkLst>
        <pc:docMk/>
      </pc:docMkLst>
      <pc:sldChg chg="modSp mod">
        <pc:chgData name="Prabhu, Shashank" userId="434abcaa-a364-4d99-837b-dd4fc4d70a8a" providerId="ADAL" clId="{CA8217E5-1942-4F55-BA31-8A2FE2D9CE65}" dt="2021-02-15T11:47:12.331" v="1" actId="14100"/>
        <pc:sldMkLst>
          <pc:docMk/>
          <pc:sldMk cId="2250731385" sldId="256"/>
        </pc:sldMkLst>
        <pc:spChg chg="mod">
          <ac:chgData name="Prabhu, Shashank" userId="434abcaa-a364-4d99-837b-dd4fc4d70a8a" providerId="ADAL" clId="{CA8217E5-1942-4F55-BA31-8A2FE2D9CE65}" dt="2021-02-15T11:47:12.331" v="1" actId="14100"/>
          <ac:spMkLst>
            <pc:docMk/>
            <pc:sldMk cId="2250731385" sldId="256"/>
            <ac:spMk id="4" creationId="{00000000-0000-0000-0000-000000000000}"/>
          </ac:spMkLst>
        </pc:spChg>
      </pc:sldChg>
      <pc:sldChg chg="modSp mod">
        <pc:chgData name="Prabhu, Shashank" userId="434abcaa-a364-4d99-837b-dd4fc4d70a8a" providerId="ADAL" clId="{CA8217E5-1942-4F55-BA31-8A2FE2D9CE65}" dt="2021-02-15T11:47:48.889" v="6" actId="2085"/>
        <pc:sldMkLst>
          <pc:docMk/>
          <pc:sldMk cId="2494416350" sldId="257"/>
        </pc:sldMkLst>
        <pc:spChg chg="mod">
          <ac:chgData name="Prabhu, Shashank" userId="434abcaa-a364-4d99-837b-dd4fc4d70a8a" providerId="ADAL" clId="{CA8217E5-1942-4F55-BA31-8A2FE2D9CE65}" dt="2021-02-15T11:47:48.889" v="6" actId="2085"/>
          <ac:spMkLst>
            <pc:docMk/>
            <pc:sldMk cId="2494416350" sldId="257"/>
            <ac:spMk id="4" creationId="{00000000-0000-0000-0000-000000000000}"/>
          </ac:spMkLst>
        </pc:spChg>
      </pc:sldChg>
      <pc:sldChg chg="addSp delSp modSp mod modAnim">
        <pc:chgData name="Prabhu, Shashank" userId="434abcaa-a364-4d99-837b-dd4fc4d70a8a" providerId="ADAL" clId="{CA8217E5-1942-4F55-BA31-8A2FE2D9CE65}" dt="2021-02-15T11:54:00.171" v="29" actId="1076"/>
        <pc:sldMkLst>
          <pc:docMk/>
          <pc:sldMk cId="2494416350" sldId="261"/>
        </pc:sldMkLst>
        <pc:spChg chg="del">
          <ac:chgData name="Prabhu, Shashank" userId="434abcaa-a364-4d99-837b-dd4fc4d70a8a" providerId="ADAL" clId="{CA8217E5-1942-4F55-BA31-8A2FE2D9CE65}" dt="2021-02-15T11:47:55.504" v="7" actId="478"/>
          <ac:spMkLst>
            <pc:docMk/>
            <pc:sldMk cId="2494416350" sldId="261"/>
            <ac:spMk id="4" creationId="{00000000-0000-0000-0000-000000000000}"/>
          </ac:spMkLst>
        </pc:spChg>
        <pc:spChg chg="add mod">
          <ac:chgData name="Prabhu, Shashank" userId="434abcaa-a364-4d99-837b-dd4fc4d70a8a" providerId="ADAL" clId="{CA8217E5-1942-4F55-BA31-8A2FE2D9CE65}" dt="2021-02-15T11:48:04.708" v="8"/>
          <ac:spMkLst>
            <pc:docMk/>
            <pc:sldMk cId="2494416350" sldId="261"/>
            <ac:spMk id="10" creationId="{2906523F-EB84-4746-915E-495FDBA03AA6}"/>
          </ac:spMkLst>
        </pc:spChg>
        <pc:spChg chg="mod">
          <ac:chgData name="Prabhu, Shashank" userId="434abcaa-a364-4d99-837b-dd4fc4d70a8a" providerId="ADAL" clId="{CA8217E5-1942-4F55-BA31-8A2FE2D9CE65}" dt="2021-02-15T11:53:55.638" v="28" actId="20577"/>
          <ac:spMkLst>
            <pc:docMk/>
            <pc:sldMk cId="2494416350" sldId="261"/>
            <ac:spMk id="14" creationId="{00000000-0000-0000-0000-000000000000}"/>
          </ac:spMkLst>
        </pc:spChg>
        <pc:spChg chg="mod">
          <ac:chgData name="Prabhu, Shashank" userId="434abcaa-a364-4d99-837b-dd4fc4d70a8a" providerId="ADAL" clId="{CA8217E5-1942-4F55-BA31-8A2FE2D9CE65}" dt="2021-02-15T11:54:00.171" v="29" actId="1076"/>
          <ac:spMkLst>
            <pc:docMk/>
            <pc:sldMk cId="2494416350" sldId="261"/>
            <ac:spMk id="15" creationId="{00000000-0000-0000-0000-000000000000}"/>
          </ac:spMkLst>
        </pc:spChg>
      </pc:sldChg>
      <pc:sldChg chg="addSp delSp modSp mod">
        <pc:chgData name="Prabhu, Shashank" userId="434abcaa-a364-4d99-837b-dd4fc4d70a8a" providerId="ADAL" clId="{CA8217E5-1942-4F55-BA31-8A2FE2D9CE65}" dt="2021-02-15T11:52:01.594" v="13"/>
        <pc:sldMkLst>
          <pc:docMk/>
          <pc:sldMk cId="0" sldId="262"/>
        </pc:sldMkLst>
        <pc:spChg chg="del">
          <ac:chgData name="Prabhu, Shashank" userId="434abcaa-a364-4d99-837b-dd4fc4d70a8a" providerId="ADAL" clId="{CA8217E5-1942-4F55-BA31-8A2FE2D9CE65}" dt="2021-02-15T11:51:59.711" v="12" actId="478"/>
          <ac:spMkLst>
            <pc:docMk/>
            <pc:sldMk cId="0" sldId="262"/>
            <ac:spMk id="5" creationId="{00000000-0000-0000-0000-000000000000}"/>
          </ac:spMkLst>
        </pc:spChg>
        <pc:spChg chg="mod">
          <ac:chgData name="Prabhu, Shashank" userId="434abcaa-a364-4d99-837b-dd4fc4d70a8a" providerId="ADAL" clId="{CA8217E5-1942-4F55-BA31-8A2FE2D9CE65}" dt="2021-02-15T11:51:56.838" v="11" actId="1076"/>
          <ac:spMkLst>
            <pc:docMk/>
            <pc:sldMk cId="0" sldId="262"/>
            <ac:spMk id="6" creationId="{00000000-0000-0000-0000-000000000000}"/>
          </ac:spMkLst>
        </pc:spChg>
        <pc:spChg chg="add mod">
          <ac:chgData name="Prabhu, Shashank" userId="434abcaa-a364-4d99-837b-dd4fc4d70a8a" providerId="ADAL" clId="{CA8217E5-1942-4F55-BA31-8A2FE2D9CE65}" dt="2021-02-15T11:52:01.594" v="13"/>
          <ac:spMkLst>
            <pc:docMk/>
            <pc:sldMk cId="0" sldId="262"/>
            <ac:spMk id="10" creationId="{C860D3F6-A785-47A6-A547-152DE6E5C40E}"/>
          </ac:spMkLst>
        </pc:spChg>
      </pc:sldChg>
      <pc:sldChg chg="addSp delSp modSp mod">
        <pc:chgData name="Prabhu, Shashank" userId="434abcaa-a364-4d99-837b-dd4fc4d70a8a" providerId="ADAL" clId="{CA8217E5-1942-4F55-BA31-8A2FE2D9CE65}" dt="2021-02-15T11:51:51.069" v="10"/>
        <pc:sldMkLst>
          <pc:docMk/>
          <pc:sldMk cId="2494416350" sldId="263"/>
        </pc:sldMkLst>
        <pc:spChg chg="del">
          <ac:chgData name="Prabhu, Shashank" userId="434abcaa-a364-4d99-837b-dd4fc4d70a8a" providerId="ADAL" clId="{CA8217E5-1942-4F55-BA31-8A2FE2D9CE65}" dt="2021-02-15T11:51:49.838" v="9" actId="478"/>
          <ac:spMkLst>
            <pc:docMk/>
            <pc:sldMk cId="2494416350" sldId="263"/>
            <ac:spMk id="4" creationId="{00000000-0000-0000-0000-000000000000}"/>
          </ac:spMkLst>
        </pc:spChg>
        <pc:spChg chg="add mod">
          <ac:chgData name="Prabhu, Shashank" userId="434abcaa-a364-4d99-837b-dd4fc4d70a8a" providerId="ADAL" clId="{CA8217E5-1942-4F55-BA31-8A2FE2D9CE65}" dt="2021-02-15T11:51:51.069" v="10"/>
          <ac:spMkLst>
            <pc:docMk/>
            <pc:sldMk cId="2494416350" sldId="263"/>
            <ac:spMk id="22" creationId="{02F7FA70-312A-466B-81FD-3EF217E62E6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pPr/>
              <a:t>15-02-2021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N/A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3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clicks in this slide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1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for the slides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1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for the slides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Only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one click for solution..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lick foreach step to appear on the slides (3 clicks)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8482B"/>
                </a:solidFill>
              </a:rPr>
              <a:t>Integral Education</a:t>
            </a:r>
            <a:r>
              <a:rPr lang="en-US" sz="1400" dirty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pPr lvl="1"/>
            <a:r>
              <a:rPr lang="en-US" dirty="0"/>
              <a:t>Second level (Size 28)</a:t>
            </a:r>
          </a:p>
          <a:p>
            <a:pPr lvl="2"/>
            <a:r>
              <a:rPr lang="en-US" dirty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</a:p>
        </p:txBody>
      </p:sp>
    </p:spTree>
    <p:extLst>
      <p:ext uri="{BB962C8B-B14F-4D97-AF65-F5344CB8AC3E}">
        <p14:creationId xmlns:p14="http://schemas.microsoft.com/office/powerpoint/2010/main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1" y="1981200"/>
            <a:ext cx="5943600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solidFill>
                  <a:schemeClr val="accent6">
                    <a:lumMod val="50000"/>
                  </a:schemeClr>
                </a:solidFill>
              </a:rPr>
              <a:t>The method of common factors </a:t>
            </a:r>
          </a:p>
        </p:txBody>
      </p:sp>
    </p:spTree>
    <p:extLst>
      <p:ext uri="{BB962C8B-B14F-4D97-AF65-F5344CB8AC3E}">
        <p14:creationId xmlns:p14="http://schemas.microsoft.com/office/powerpoint/2010/main" val="225073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2950" y="16229"/>
            <a:ext cx="265810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901283" y="637401"/>
                <a:ext cx="5100435" cy="46166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1.  Consider the factorization of 4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b="1" dirty="0"/>
                  <a:t> + 6</a:t>
                </a:r>
                <a:endParaRPr lang="en-IN" sz="24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283" y="637401"/>
                <a:ext cx="510043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203174" y="1188748"/>
                <a:ext cx="3798544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/>
                  <a:t>1. Write 4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= 2 × 2 ×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IN" sz="2400" i="1" dirty="0"/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/>
                  <a:t>                 6 = 2 × 3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3174" y="1188748"/>
                <a:ext cx="3798544" cy="984885"/>
              </a:xfrm>
              <a:prstGeom prst="rect">
                <a:avLst/>
              </a:prstGeom>
              <a:blipFill>
                <a:blip r:embed="rId4"/>
                <a:stretch>
                  <a:fillRect l="-2404" t="-4938" b="-129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927610" y="1223665"/>
            <a:ext cx="1249060" cy="46166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Solution</a:t>
            </a:r>
            <a:endParaRPr lang="en-IN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71169" y="2151441"/>
            <a:ext cx="6276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2. The common factor in the two expressions is 2</a:t>
            </a:r>
            <a:endParaRPr lang="en-IN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52804" y="2682880"/>
            <a:ext cx="4962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3. The highest common factor is also 2</a:t>
            </a:r>
            <a:endParaRPr lang="en-IN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839375" y="3167449"/>
                <a:ext cx="4807150" cy="1046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/>
                  <a:t>4. Dividing the expression 4</a:t>
                </a:r>
                <a:r>
                  <a:rPr lang="en-US" sz="2800" i="1" dirty="0"/>
                  <a:t>x</a:t>
                </a:r>
                <a:r>
                  <a:rPr lang="en-US" sz="2400" dirty="0"/>
                  <a:t> + 6 by 2</a:t>
                </a:r>
                <a:endParaRPr lang="en-IN" sz="2400" dirty="0"/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/>
                  <a:t>     4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+ 6 = 2(2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+ 3)</a:t>
                </a:r>
                <a:endParaRPr lang="en-IN" sz="24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375" y="3167449"/>
                <a:ext cx="4807150" cy="1046440"/>
              </a:xfrm>
              <a:prstGeom prst="rect">
                <a:avLst/>
              </a:prstGeom>
              <a:blipFill>
                <a:blip r:embed="rId5"/>
                <a:stretch>
                  <a:fillRect l="-2030" t="-5848" r="-1015" b="-128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191765" y="5669252"/>
                <a:ext cx="2789723" cy="89255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/>
                  <a:t>Factorization of</a:t>
                </a:r>
              </a:p>
              <a:p>
                <a:pPr algn="ctr"/>
                <a:r>
                  <a:rPr lang="en-US" sz="2400" b="1" dirty="0"/>
                  <a:t> 4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b="1" dirty="0"/>
                  <a:t> + 6 = 2( 2</a:t>
                </a: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b="1" i="1" dirty="0"/>
                  <a:t> </a:t>
                </a:r>
                <a:r>
                  <a:rPr lang="en-US" sz="2400" b="1" dirty="0"/>
                  <a:t>+ 3)</a:t>
                </a:r>
                <a:endParaRPr lang="en-IN" sz="2400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1765" y="5669252"/>
                <a:ext cx="2789723" cy="8925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3CD0ACF-F4D1-46B4-AB69-770531F2F4BF}"/>
                  </a:ext>
                </a:extLst>
              </p:cNvPr>
              <p:cNvSpPr txBox="1"/>
              <p:nvPr/>
            </p:nvSpPr>
            <p:spPr>
              <a:xfrm>
                <a:off x="347269" y="4280990"/>
                <a:ext cx="5553781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/>
                        <m:t>4</m:t>
                      </m:r>
                      <m:r>
                        <a:rPr lang="en-GB" sz="2400" b="0" i="1" smtClean="0"/>
                        <m:t>𝑥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sz="2400" b="0" i="0" dirty="0" smtClean="0"/>
                        <m:t>6=</m:t>
                      </m:r>
                      <m:r>
                        <a:rPr lang="en-GB" sz="24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0" dirty="0" smtClean="0"/>
                        <m:t>4</m:t>
                      </m:r>
                      <m:r>
                        <a:rPr lang="en-GB" sz="2400" b="0" i="1" dirty="0" smtClean="0"/>
                        <m:t>×</m:t>
                      </m:r>
                      <m:r>
                        <a:rPr lang="en-GB" sz="2400" b="0" i="1" dirty="0" smtClean="0"/>
                        <m:t>𝑥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                      </m:t>
                      </m:r>
                      <m:r>
                        <m:rPr>
                          <m:nor/>
                        </m:rPr>
                        <a:rPr lang="en-GB" sz="2400" dirty="0">
                          <a:cs typeface="Calibri" panose="020F0502020204030204" pitchFamily="34" charset="0"/>
                        </a:rPr>
                        <m:t>+</m:t>
                      </m:r>
                      <m:r>
                        <a:rPr lang="en-GB" sz="2400" b="0" i="1" dirty="0" smtClean="0"/>
                        <m:t>6</m:t>
                      </m:r>
                    </m:oMath>
                  </m:oMathPara>
                </a14:m>
                <a:endParaRPr lang="en-GB" sz="2400" b="0" dirty="0"/>
              </a:p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=  2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                </m:t>
                    </m:r>
                  </m:oMath>
                </a14:m>
                <a:r>
                  <a:rPr lang="en-GB" sz="2400" dirty="0">
                    <a:cs typeface="Calibri" panose="020F0502020204030204" pitchFamily="34" charset="0"/>
                  </a:rPr>
                  <a:t>+2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cs typeface="Calibri" panose="020F0502020204030204" pitchFamily="34" charset="0"/>
                  </a:rPr>
                  <a:t> 3</a:t>
                </a:r>
              </a:p>
              <a:p>
                <a:r>
                  <a:rPr lang="en-GB" sz="2400" dirty="0">
                    <a:cs typeface="Calibri" panose="020F0502020204030204" pitchFamily="34" charset="0"/>
                  </a:rPr>
                  <a:t>                         = 2</a:t>
                </a: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cs typeface="Calibri" panose="020F0502020204030204" pitchFamily="34" charset="0"/>
                  </a:rPr>
                  <a:t> 2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cs typeface="Calibri" panose="020F0502020204030204" pitchFamily="34" charset="0"/>
                  </a:rPr>
                  <a:t>                     +2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cs typeface="Calibri" panose="020F0502020204030204" pitchFamily="34" charset="0"/>
                  </a:rPr>
                  <a:t> 3</a:t>
                </a:r>
              </a:p>
              <a:p>
                <a:r>
                  <a:rPr lang="en-GB" sz="2400" dirty="0">
                    <a:cs typeface="Calibri" panose="020F0502020204030204" pitchFamily="34" charset="0"/>
                  </a:rPr>
                  <a:t>                                            </a:t>
                </a:r>
              </a:p>
              <a:p>
                <a:r>
                  <a:rPr lang="en-GB" sz="2400" b="1" dirty="0">
                    <a:solidFill>
                      <a:srgbClr val="FF0000"/>
                    </a:solidFill>
                    <a:cs typeface="Calibri" panose="020F0502020204030204" pitchFamily="34" charset="0"/>
                  </a:rPr>
                  <a:t>                                      </a:t>
                </a:r>
              </a:p>
              <a:p>
                <a:r>
                  <a:rPr lang="en-GB" sz="2400" b="1" dirty="0">
                    <a:solidFill>
                      <a:srgbClr val="FF0000"/>
                    </a:solidFill>
                    <a:cs typeface="Calibri" panose="020F0502020204030204" pitchFamily="34" charset="0"/>
                  </a:rPr>
                  <a:t>                                    2(2</a:t>
                </a:r>
                <a:r>
                  <a:rPr lang="en-GB" sz="24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cs typeface="Calibri" panose="020F0502020204030204" pitchFamily="34" charset="0"/>
                  </a:rPr>
                  <a:t> + 3)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3CD0ACF-F4D1-46B4-AB69-770531F2F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69" y="4280990"/>
                <a:ext cx="5553781" cy="2308324"/>
              </a:xfrm>
              <a:prstGeom prst="rect">
                <a:avLst/>
              </a:prstGeom>
              <a:blipFill>
                <a:blip r:embed="rId7"/>
                <a:stretch>
                  <a:fillRect b="-5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FFABE28-A0D9-4D5C-B425-564C0828275B}"/>
              </a:ext>
            </a:extLst>
          </p:cNvPr>
          <p:cNvCxnSpPr>
            <a:cxnSpLocks/>
          </p:cNvCxnSpPr>
          <p:nvPr/>
        </p:nvCxnSpPr>
        <p:spPr>
          <a:xfrm>
            <a:off x="2559145" y="5435152"/>
            <a:ext cx="420744" cy="77557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9FF162C-D582-4A2B-B21B-FBB7ABD2B721}"/>
              </a:ext>
            </a:extLst>
          </p:cNvPr>
          <p:cNvCxnSpPr>
            <a:cxnSpLocks/>
          </p:cNvCxnSpPr>
          <p:nvPr/>
        </p:nvCxnSpPr>
        <p:spPr>
          <a:xfrm>
            <a:off x="3001821" y="5362380"/>
            <a:ext cx="287957" cy="87210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7D83775-BFEE-4299-AE7D-3E3B4356AEB1}"/>
              </a:ext>
            </a:extLst>
          </p:cNvPr>
          <p:cNvCxnSpPr>
            <a:cxnSpLocks/>
          </p:cNvCxnSpPr>
          <p:nvPr/>
        </p:nvCxnSpPr>
        <p:spPr>
          <a:xfrm flipH="1">
            <a:off x="2979889" y="5318691"/>
            <a:ext cx="1748257" cy="93159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AB15EE8-6F62-4DFB-A1FE-AB4C045004E6}"/>
              </a:ext>
            </a:extLst>
          </p:cNvPr>
          <p:cNvCxnSpPr>
            <a:cxnSpLocks/>
          </p:cNvCxnSpPr>
          <p:nvPr/>
        </p:nvCxnSpPr>
        <p:spPr>
          <a:xfrm flipH="1">
            <a:off x="4086404" y="5469363"/>
            <a:ext cx="1078223" cy="71524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75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75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5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5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2" grpId="0"/>
      <p:bldP spid="13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937936" y="685800"/>
                <a:ext cx="5108193" cy="46166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2.  Consider the expression 3</a:t>
                </a:r>
                <a14:m>
                  <m:oMath xmlns:m="http://schemas.openxmlformats.org/officeDocument/2006/math">
                    <m:r>
                      <a:rPr lang="en-GB" sz="2400" b="1" i="1" dirty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400" b="1" baseline="30000" dirty="0"/>
                  <a:t>2</a:t>
                </a:r>
                <a:r>
                  <a:rPr lang="en-US" sz="2400" b="1" dirty="0"/>
                  <a:t> + 15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b="1" dirty="0"/>
                  <a:t>y</a:t>
                </a:r>
                <a:endParaRPr lang="en-IN" sz="24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936" y="685800"/>
                <a:ext cx="5108193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838200" y="1981200"/>
                <a:ext cx="4953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1. Write 3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aseline="30000" dirty="0"/>
                  <a:t>2</a:t>
                </a:r>
                <a:r>
                  <a:rPr lang="en-US" sz="2400" dirty="0"/>
                  <a:t> = 3 ×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×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      </a:t>
                </a:r>
                <a:endParaRPr lang="en-IN" sz="2400" dirty="0"/>
              </a:p>
              <a:p>
                <a:r>
                  <a:rPr lang="en-US" sz="2400" dirty="0"/>
                  <a:t>             15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y = 3 × 5 ×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× y</a:t>
                </a:r>
                <a:endParaRPr lang="en-IN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981200"/>
                <a:ext cx="4953000" cy="830997"/>
              </a:xfrm>
              <a:prstGeom prst="rect">
                <a:avLst/>
              </a:prstGeom>
              <a:blipFill>
                <a:blip r:embed="rId4"/>
                <a:stretch>
                  <a:fillRect l="-1970"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914400" y="1367135"/>
            <a:ext cx="1249060" cy="46166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Solution</a:t>
            </a:r>
            <a:endParaRPr lang="en-IN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826824" y="2878268"/>
                <a:ext cx="73802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2. The common factor in the two expressions are 3 and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IN" sz="2800" i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824" y="2878268"/>
                <a:ext cx="7380225" cy="523220"/>
              </a:xfrm>
              <a:prstGeom prst="rect">
                <a:avLst/>
              </a:prstGeom>
              <a:blipFill>
                <a:blip r:embed="rId5"/>
                <a:stretch>
                  <a:fillRect l="-1322" b="-232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826824" y="3528070"/>
                <a:ext cx="47025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3. The highest common factor is 3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IN" sz="2400" i="1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824" y="3528070"/>
                <a:ext cx="4702569" cy="461665"/>
              </a:xfrm>
              <a:prstGeom prst="rect">
                <a:avLst/>
              </a:prstGeom>
              <a:blipFill>
                <a:blip r:embed="rId6"/>
                <a:stretch>
                  <a:fillRect l="-2075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838200" y="4206093"/>
                <a:ext cx="563654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4. Dividing the expression 3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² + 15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y by 3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     </m:t>
                    </m:r>
                  </m:oMath>
                </a14:m>
                <a:r>
                  <a:rPr lang="en-US" sz="2400" dirty="0"/>
                  <a:t>3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aseline="30000" dirty="0"/>
                  <a:t>2</a:t>
                </a:r>
                <a:r>
                  <a:rPr lang="en-US" sz="2400" dirty="0"/>
                  <a:t> + 15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y = 3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(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+ 5y)</a:t>
                </a:r>
                <a:endParaRPr lang="en-IN" sz="24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206093"/>
                <a:ext cx="5636543" cy="830997"/>
              </a:xfrm>
              <a:prstGeom prst="rect">
                <a:avLst/>
              </a:prstGeom>
              <a:blipFill>
                <a:blip r:embed="rId7"/>
                <a:stretch>
                  <a:fillRect l="-1732"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295400" y="5380030"/>
                <a:ext cx="6096000" cy="461665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/>
                  <a:t>Factorization of 3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dirty="0"/>
                  <a:t>² + 15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400" b="1" dirty="0"/>
                  <a:t>y = 3</a:t>
                </a:r>
                <a14:m>
                  <m:oMath xmlns:m="http://schemas.openxmlformats.org/officeDocument/2006/math">
                    <m:r>
                      <a:rPr lang="en-GB" sz="2400" b="1" i="1" dirty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400" b="1" dirty="0"/>
                  <a:t>(</a:t>
                </a:r>
                <a14:m>
                  <m:oMath xmlns:m="http://schemas.openxmlformats.org/officeDocument/2006/math">
                    <m:r>
                      <a:rPr lang="en-GB" sz="2400" b="1" i="1" dirty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400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dirty="0"/>
                  <a:t>+ 5y)</a:t>
                </a:r>
                <a:endParaRPr lang="en-IN" sz="2400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380030"/>
                <a:ext cx="6096000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2906523F-EB84-4746-915E-495FDBA03AA6}"/>
              </a:ext>
            </a:extLst>
          </p:cNvPr>
          <p:cNvSpPr txBox="1"/>
          <p:nvPr/>
        </p:nvSpPr>
        <p:spPr>
          <a:xfrm>
            <a:off x="3242950" y="16229"/>
            <a:ext cx="265810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2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2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7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2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37936" y="685800"/>
            <a:ext cx="2464649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3. Factorize 3y+15</a:t>
            </a:r>
            <a:endParaRPr lang="en-IN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37936" y="1368147"/>
            <a:ext cx="1249060" cy="46166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Solution</a:t>
            </a:r>
            <a:endParaRPr lang="en-IN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D1EB42-8B5A-44A0-8F40-387BB3D41069}"/>
              </a:ext>
            </a:extLst>
          </p:cNvPr>
          <p:cNvSpPr txBox="1"/>
          <p:nvPr/>
        </p:nvSpPr>
        <p:spPr>
          <a:xfrm>
            <a:off x="2362200" y="1388921"/>
            <a:ext cx="56152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Both 3y and 15 have a common factor of 3</a:t>
            </a:r>
            <a:endParaRPr lang="en-GB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937191-DDDE-49FE-BAC9-D1A9D4F480F2}"/>
              </a:ext>
            </a:extLst>
          </p:cNvPr>
          <p:cNvSpPr txBox="1"/>
          <p:nvPr/>
        </p:nvSpPr>
        <p:spPr>
          <a:xfrm>
            <a:off x="2434771" y="1850586"/>
            <a:ext cx="4724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 </a:t>
            </a:r>
            <a:r>
              <a:rPr lang="en-US" sz="2400" dirty="0"/>
              <a:t>3y is 3 × y</a:t>
            </a:r>
            <a:endParaRPr lang="en-GB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1B2C13-4670-4214-924B-82A191C2355A}"/>
              </a:ext>
            </a:extLst>
          </p:cNvPr>
          <p:cNvSpPr txBox="1"/>
          <p:nvPr/>
        </p:nvSpPr>
        <p:spPr>
          <a:xfrm>
            <a:off x="2382107" y="2382306"/>
            <a:ext cx="4724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 15 is 3 × 5</a:t>
            </a:r>
            <a:endParaRPr lang="en-GB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40F1B7-D4B3-46FD-B4E4-A7CB057BE068}"/>
              </a:ext>
            </a:extLst>
          </p:cNvPr>
          <p:cNvSpPr txBox="1"/>
          <p:nvPr/>
        </p:nvSpPr>
        <p:spPr>
          <a:xfrm>
            <a:off x="898021" y="2960900"/>
            <a:ext cx="4724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Factorize the whole expression into:</a:t>
            </a:r>
            <a:endParaRPr lang="en-IN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ED2207-7054-4755-8C81-85674F2E993B}"/>
              </a:ext>
            </a:extLst>
          </p:cNvPr>
          <p:cNvSpPr txBox="1"/>
          <p:nvPr/>
        </p:nvSpPr>
        <p:spPr>
          <a:xfrm>
            <a:off x="853596" y="3492620"/>
            <a:ext cx="30172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 3y + 15 = 3 × y + 3 × 5</a:t>
            </a:r>
            <a:endParaRPr lang="en-GB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02E720-DF16-45CB-AB70-EC1745FB6DF7}"/>
              </a:ext>
            </a:extLst>
          </p:cNvPr>
          <p:cNvSpPr txBox="1"/>
          <p:nvPr/>
        </p:nvSpPr>
        <p:spPr>
          <a:xfrm>
            <a:off x="1219200" y="3957791"/>
            <a:ext cx="7315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          = 3(y + 5) (using the reverse of distributive property</a:t>
            </a:r>
            <a:r>
              <a:rPr lang="en-US" sz="1800" dirty="0"/>
              <a:t>)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B89E45-3F5D-4DE4-B0F8-BB046234E8C3}"/>
              </a:ext>
            </a:extLst>
          </p:cNvPr>
          <p:cNvSpPr txBox="1"/>
          <p:nvPr/>
        </p:nvSpPr>
        <p:spPr>
          <a:xfrm>
            <a:off x="2209799" y="4606440"/>
            <a:ext cx="4724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3y+15 = 3(y + 5)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6DD631-4959-4C32-92EB-A5102F99EB3C}"/>
              </a:ext>
            </a:extLst>
          </p:cNvPr>
          <p:cNvSpPr txBox="1"/>
          <p:nvPr/>
        </p:nvSpPr>
        <p:spPr>
          <a:xfrm>
            <a:off x="2301240" y="5255089"/>
            <a:ext cx="55861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3y +15 has been "factorized into 3 and y+5</a:t>
            </a:r>
            <a:r>
              <a:rPr lang="en-US" sz="1800" dirty="0"/>
              <a:t>”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F7FA70-312A-466B-81FD-3EF217E62E62}"/>
              </a:ext>
            </a:extLst>
          </p:cNvPr>
          <p:cNvSpPr txBox="1"/>
          <p:nvPr/>
        </p:nvSpPr>
        <p:spPr>
          <a:xfrm>
            <a:off x="3242950" y="16229"/>
            <a:ext cx="265810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25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25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25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5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3750" y="570131"/>
            <a:ext cx="7086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When you take out a common factor make sure that it is the highest common factor, including any variables.</a:t>
            </a:r>
            <a:endParaRPr lang="en-IN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7936" y="1524000"/>
            <a:ext cx="2580065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Factorize</a:t>
            </a:r>
            <a:r>
              <a:rPr lang="en-US" sz="2400" dirty="0"/>
              <a:t> 3y</a:t>
            </a:r>
            <a:r>
              <a:rPr lang="en-US" sz="2400" baseline="30000" dirty="0"/>
              <a:t>2 </a:t>
            </a:r>
            <a:r>
              <a:rPr lang="en-US" sz="2400" dirty="0"/>
              <a:t>+ 15y </a:t>
            </a:r>
            <a:endParaRPr lang="en-IN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133600"/>
            <a:ext cx="1249060" cy="46166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Solution</a:t>
            </a:r>
            <a:endParaRPr lang="en-IN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2133600"/>
            <a:ext cx="5943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3 and 15 have a common factor of 3</a:t>
            </a:r>
            <a:br>
              <a:rPr lang="en-US" sz="2400" dirty="0"/>
            </a:br>
            <a:r>
              <a:rPr lang="en-US" sz="2400" dirty="0"/>
              <a:t> We  could have:</a:t>
            </a:r>
            <a:br>
              <a:rPr lang="en-US" sz="2400" dirty="0"/>
            </a:br>
            <a:r>
              <a:rPr lang="en-US" sz="2400" dirty="0"/>
              <a:t>         3y</a:t>
            </a:r>
            <a:r>
              <a:rPr lang="en-US" sz="2400" baseline="30000" dirty="0"/>
              <a:t>2</a:t>
            </a:r>
            <a:r>
              <a:rPr lang="en-US" sz="2400" dirty="0"/>
              <a:t>+15y = 3(y</a:t>
            </a:r>
            <a:r>
              <a:rPr lang="en-US" sz="2400" baseline="30000" dirty="0"/>
              <a:t>2</a:t>
            </a:r>
            <a:r>
              <a:rPr lang="en-US" sz="2400" dirty="0"/>
              <a:t>+5y)</a:t>
            </a:r>
            <a:endParaRPr lang="en-IN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3y</a:t>
            </a:r>
            <a:r>
              <a:rPr lang="en-US" sz="2400" baseline="30000" dirty="0"/>
              <a:t>2</a:t>
            </a:r>
            <a:r>
              <a:rPr lang="en-US" sz="2400" dirty="0"/>
              <a:t> and 15y also share the variable 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Together that makes 3y: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      3y</a:t>
            </a:r>
            <a:r>
              <a:rPr lang="en-US" sz="2400" baseline="30000" dirty="0"/>
              <a:t>2</a:t>
            </a:r>
            <a:r>
              <a:rPr lang="en-US" sz="2400" dirty="0"/>
              <a:t> is 3y × y and 15y is 3y × 5 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Factor the whole expression into: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      3y</a:t>
            </a:r>
            <a:r>
              <a:rPr lang="en-US" sz="2400" baseline="30000" dirty="0"/>
              <a:t>2</a:t>
            </a:r>
            <a:r>
              <a:rPr lang="en-US" sz="2400" dirty="0"/>
              <a:t>+15y = 3y × y + 3y × 5 = 3y(y + 5)</a:t>
            </a:r>
            <a:endParaRPr lang="en-IN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60D3F6-A785-47A6-A547-152DE6E5C40E}"/>
              </a:ext>
            </a:extLst>
          </p:cNvPr>
          <p:cNvSpPr txBox="1"/>
          <p:nvPr/>
        </p:nvSpPr>
        <p:spPr>
          <a:xfrm>
            <a:off x="3242950" y="16229"/>
            <a:ext cx="265810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2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25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5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75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25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0" y="-76200"/>
            <a:ext cx="2658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Factorization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693003"/>
            <a:ext cx="7543800" cy="830997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Factorization by removing the common factors involves the following simple steps.</a:t>
            </a:r>
            <a:endParaRPr lang="en-IN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752600"/>
            <a:ext cx="7467600" cy="89255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Step 1: </a:t>
            </a:r>
            <a:r>
              <a:rPr lang="en-US" sz="2400" b="1" dirty="0"/>
              <a:t>Find the HCF of all the terms of the expression. </a:t>
            </a:r>
            <a:endParaRPr lang="en-IN" sz="2400" b="1" dirty="0"/>
          </a:p>
          <a:p>
            <a:r>
              <a:rPr lang="en-US" sz="2400" b="1" dirty="0"/>
              <a:t>      </a:t>
            </a:r>
            <a:r>
              <a:rPr lang="en-US" sz="2400" b="1" dirty="0" err="1"/>
              <a:t>E.g.for</a:t>
            </a:r>
            <a:r>
              <a:rPr lang="en-US" sz="2400" b="1" dirty="0"/>
              <a:t> the expression, </a:t>
            </a:r>
            <a:r>
              <a:rPr lang="en-US" sz="2800" b="1" i="1" dirty="0"/>
              <a:t>x</a:t>
            </a:r>
            <a:r>
              <a:rPr lang="en-US" sz="2400" b="1" baseline="30000" dirty="0"/>
              <a:t>2</a:t>
            </a:r>
            <a:r>
              <a:rPr lang="en-US" sz="2400" b="1" dirty="0"/>
              <a:t> - 3</a:t>
            </a:r>
            <a:r>
              <a:rPr lang="en-US" sz="2800" b="1" i="1" dirty="0"/>
              <a:t>x</a:t>
            </a:r>
            <a:r>
              <a:rPr lang="en-US" sz="2400" b="1" dirty="0"/>
              <a:t> the HCF of </a:t>
            </a:r>
            <a:r>
              <a:rPr lang="en-US" sz="2800" b="1" i="1" dirty="0"/>
              <a:t>x</a:t>
            </a:r>
            <a:r>
              <a:rPr lang="en-US" sz="2400" b="1" baseline="30000" dirty="0"/>
              <a:t>2</a:t>
            </a:r>
            <a:r>
              <a:rPr lang="en-US" sz="2400" b="1" dirty="0"/>
              <a:t> and 3</a:t>
            </a:r>
            <a:r>
              <a:rPr lang="en-US" sz="2800" b="1" i="1" dirty="0"/>
              <a:t>x </a:t>
            </a:r>
            <a:r>
              <a:rPr lang="en-US" sz="2400" b="1" dirty="0"/>
              <a:t>is </a:t>
            </a:r>
            <a:r>
              <a:rPr lang="en-US" sz="2800" b="1" i="1" dirty="0"/>
              <a:t>x</a:t>
            </a:r>
            <a:endParaRPr lang="en-IN" sz="2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8504" y="2971800"/>
            <a:ext cx="7467600" cy="13234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Step 2:  Write each term as a product of factors with HCF as one of the factors. In 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baseline="30000" dirty="0">
                <a:solidFill>
                  <a:schemeClr val="bg1"/>
                </a:solidFill>
              </a:rPr>
              <a:t>2</a:t>
            </a:r>
            <a:r>
              <a:rPr lang="en-US" sz="2400" b="1" dirty="0">
                <a:solidFill>
                  <a:schemeClr val="bg1"/>
                </a:solidFill>
              </a:rPr>
              <a:t> - 3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                                          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baseline="30000" dirty="0">
                <a:solidFill>
                  <a:schemeClr val="bg1"/>
                </a:solidFill>
              </a:rPr>
              <a:t>2</a:t>
            </a:r>
            <a:r>
              <a:rPr lang="en-US" sz="2400" b="1" dirty="0">
                <a:solidFill>
                  <a:schemeClr val="bg1"/>
                </a:solidFill>
              </a:rPr>
              <a:t> = 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 × 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 and 3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 = 3 × 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endParaRPr lang="en-IN" sz="2400" b="1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4572744"/>
            <a:ext cx="7467600" cy="16312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914400" indent="-914400"/>
            <a:r>
              <a:rPr lang="en-US" sz="2400" b="1" dirty="0">
                <a:solidFill>
                  <a:schemeClr val="bg1"/>
                </a:solidFill>
              </a:rPr>
              <a:t>Step 3: Take out the HCF.</a:t>
            </a:r>
          </a:p>
          <a:p>
            <a:pPr marL="914400" indent="-914400"/>
            <a:r>
              <a:rPr lang="en-US" sz="2400" b="1" dirty="0">
                <a:solidFill>
                  <a:schemeClr val="bg1"/>
                </a:solidFill>
              </a:rPr>
              <a:t>              Here we use the reverse of distributive property.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i.e.; </a:t>
            </a:r>
            <a:r>
              <a:rPr lang="en-US" sz="2400" b="1" dirty="0" err="1">
                <a:solidFill>
                  <a:schemeClr val="bg1"/>
                </a:solidFill>
              </a:rPr>
              <a:t>ab</a:t>
            </a:r>
            <a:r>
              <a:rPr lang="en-US" sz="2400" b="1" dirty="0">
                <a:solidFill>
                  <a:schemeClr val="bg1"/>
                </a:solidFill>
              </a:rPr>
              <a:t> - ac = a(b - c).</a:t>
            </a:r>
            <a:endParaRPr lang="en-IN" sz="2400" b="1" dirty="0">
              <a:solidFill>
                <a:schemeClr val="bg1"/>
              </a:solidFill>
            </a:endParaRPr>
          </a:p>
          <a:p>
            <a:pPr marL="914400" algn="just"/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baseline="30000" dirty="0">
                <a:solidFill>
                  <a:schemeClr val="bg1"/>
                </a:solidFill>
              </a:rPr>
              <a:t>2</a:t>
            </a:r>
            <a:r>
              <a:rPr lang="en-US" sz="2400" b="1" dirty="0">
                <a:solidFill>
                  <a:schemeClr val="bg1"/>
                </a:solidFill>
              </a:rPr>
              <a:t> - 3</a:t>
            </a:r>
            <a:r>
              <a:rPr lang="en-US" sz="2800" b="1" i="1" dirty="0">
                <a:solidFill>
                  <a:schemeClr val="bg1"/>
                </a:solidFill>
              </a:rPr>
              <a:t>x </a:t>
            </a:r>
            <a:r>
              <a:rPr lang="en-US" sz="2400" b="1" dirty="0">
                <a:solidFill>
                  <a:schemeClr val="bg1"/>
                </a:solidFill>
              </a:rPr>
              <a:t>= </a:t>
            </a:r>
            <a:r>
              <a:rPr lang="en-US" sz="28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(</a:t>
            </a:r>
            <a:r>
              <a:rPr lang="en-US" sz="2800" b="1" i="1" dirty="0">
                <a:solidFill>
                  <a:schemeClr val="bg1"/>
                </a:solidFill>
              </a:rPr>
              <a:t>x </a:t>
            </a:r>
            <a:r>
              <a:rPr lang="en-US" sz="2400" b="1" dirty="0">
                <a:solidFill>
                  <a:schemeClr val="bg1"/>
                </a:solidFill>
              </a:rPr>
              <a:t>– 3)</a:t>
            </a:r>
            <a:endParaRPr lang="en-IN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E4AB9-F614-420F-A219-43BF393B0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MM INDEX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D319E5C-29E4-4C53-9FA9-626F4FD251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385747"/>
              </p:ext>
            </p:extLst>
          </p:nvPr>
        </p:nvGraphicFramePr>
        <p:xfrm>
          <a:off x="914400" y="1993900"/>
          <a:ext cx="7010400" cy="287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8868">
                  <a:extLst>
                    <a:ext uri="{9D8B030D-6E8A-4147-A177-3AD203B41FA5}">
                      <a16:colId xmlns:a16="http://schemas.microsoft.com/office/drawing/2014/main" val="81966372"/>
                    </a:ext>
                  </a:extLst>
                </a:gridCol>
                <a:gridCol w="1709854">
                  <a:extLst>
                    <a:ext uri="{9D8B030D-6E8A-4147-A177-3AD203B41FA5}">
                      <a16:colId xmlns:a16="http://schemas.microsoft.com/office/drawing/2014/main" val="233149228"/>
                    </a:ext>
                  </a:extLst>
                </a:gridCol>
                <a:gridCol w="3761678">
                  <a:extLst>
                    <a:ext uri="{9D8B030D-6E8A-4147-A177-3AD203B41FA5}">
                      <a16:colId xmlns:a16="http://schemas.microsoft.com/office/drawing/2014/main" val="3676006595"/>
                    </a:ext>
                  </a:extLst>
                </a:gridCol>
              </a:tblGrid>
              <a:tr h="574040">
                <a:tc>
                  <a:txBody>
                    <a:bodyPr/>
                    <a:lstStyle/>
                    <a:p>
                      <a:r>
                        <a:rPr lang="en-GB" sz="2400" dirty="0"/>
                        <a:t>Slide#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Thumb Nail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Source and Attributions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003889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663387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127921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058423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292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822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814</Words>
  <Application>Microsoft Office PowerPoint</Application>
  <PresentationFormat>On-screen Show (4:3)</PresentationFormat>
  <Paragraphs>91</Paragraphs>
  <Slides>7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MM 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Sneha Prabhu</cp:lastModifiedBy>
  <cp:revision>94</cp:revision>
  <dcterms:created xsi:type="dcterms:W3CDTF">2018-12-16T04:20:25Z</dcterms:created>
  <dcterms:modified xsi:type="dcterms:W3CDTF">2021-02-15T11:54:26Z</dcterms:modified>
</cp:coreProperties>
</file>