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E1A"/>
    <a:srgbClr val="492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66" autoAdjust="0"/>
  </p:normalViewPr>
  <p:slideViewPr>
    <p:cSldViewPr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398F4-68C7-45DD-917F-850F0F97DF8C}" type="datetimeFigureOut">
              <a:rPr lang="en-IN" smtClean="0"/>
              <a:pPr/>
              <a:t>11-02-2021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D701E-2B11-4C64-8620-9E97557E8B0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372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N/A</a:t>
            </a: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23244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click is required for step 2, and for step 3 click anywhere in the slide.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 times at different level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476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answer button to get the answer.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click is required for step 2, and for step 3 click anywhere in the slide.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answer button to get the answer.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click is required for step 2, and for step 3 click anywhere in the slide.</a:t>
            </a: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answer button to get the answer.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en-US" sz="1200" b="0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click is required for step 2, and for step 3 click anywhere in the slide.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Notes for Teacher</a:t>
            </a:r>
            <a: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the answer button to get the answer. </a:t>
            </a:r>
            <a:endParaRPr lang="en-US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Suggestions: 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N/A</a:t>
            </a:r>
            <a:br>
              <a:rPr 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US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of Multimedia</a:t>
            </a:r>
            <a:r>
              <a:rPr lang="en-US" sz="1200" b="1" i="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Objects (Image</a:t>
            </a:r>
            <a:r>
              <a:rPr lang="en-US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/audio/ Video/Animation) used in this slide - N/A</a:t>
            </a:r>
            <a:endParaRPr lang="en-US" sz="1200" b="0" i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D701E-2B11-4C64-8620-9E97557E8B0E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Asset Title (Size 54)</a:t>
            </a:r>
            <a:endParaRPr lang="en-IN" dirty="0"/>
          </a:p>
        </p:txBody>
      </p:sp>
      <p:grpSp>
        <p:nvGrpSpPr>
          <p:cNvPr id="7" name="Group 14"/>
          <p:cNvGrpSpPr>
            <a:grpSpLocks/>
          </p:cNvGrpSpPr>
          <p:nvPr userDrawn="1"/>
        </p:nvGrpSpPr>
        <p:grpSpPr bwMode="auto"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8" name="Round Diagonal Corner Rectangle 7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/>
            </a:prstGeom>
            <a:solidFill>
              <a:srgbClr val="00B0F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9" name="Round Diagonal Corner Rectangle 8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/>
            </a:prstGeom>
            <a:solidFill>
              <a:srgbClr val="FB3B69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I</a:t>
              </a:r>
            </a:p>
          </p:txBody>
        </p:sp>
        <p:sp>
          <p:nvSpPr>
            <p:cNvPr id="10" name="Round Diagonal Corner Rectangle 9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E</a:t>
              </a:r>
            </a:p>
          </p:txBody>
        </p:sp>
        <p:sp>
          <p:nvSpPr>
            <p:cNvPr id="11" name="Round Diagonal Corner Rectangle 10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/>
            </a:prstGeom>
            <a:solidFill>
              <a:srgbClr val="008000"/>
            </a:solidFill>
            <a:ln>
              <a:noFill/>
            </a:ln>
            <a:effectLst>
              <a:reflection blurRad="6350" stA="50000" endA="300" endPos="90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cs typeface="Calibri"/>
                </a:rPr>
                <a:t>P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682020" y="0"/>
              <a:ext cx="0" cy="814025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651981"/>
              <a:ext cx="828291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48636" y="218977"/>
              <a:ext cx="0" cy="633131"/>
            </a:xfrm>
            <a:prstGeom prst="line">
              <a:avLst/>
            </a:prstGeom>
            <a:ln w="12700">
              <a:solidFill>
                <a:srgbClr val="FE6E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96227" y="712914"/>
              <a:ext cx="676124" cy="0"/>
            </a:xfrm>
            <a:prstGeom prst="line">
              <a:avLst/>
            </a:prstGeom>
            <a:ln w="12700">
              <a:solidFill>
                <a:srgbClr val="FE6E2E"/>
              </a:solidFill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 userDrawn="1"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08482B"/>
                </a:solidFill>
              </a:rPr>
              <a:t>Integral Education</a:t>
            </a:r>
            <a:r>
              <a:rPr lang="en-US" sz="1400" dirty="0">
                <a:solidFill>
                  <a:srgbClr val="08482B"/>
                </a:solidFill>
              </a:rPr>
              <a:t> </a:t>
            </a:r>
            <a:r>
              <a:rPr lang="en-US" sz="1400" b="1" dirty="0">
                <a:solidFill>
                  <a:srgbClr val="002060"/>
                </a:solidFill>
              </a:rPr>
              <a:t>FOR  </a:t>
            </a:r>
            <a:r>
              <a:rPr lang="en-US" sz="1400" b="1" dirty="0">
                <a:solidFill>
                  <a:srgbClr val="C00000"/>
                </a:solidFill>
              </a:rPr>
              <a:t>ALL, </a:t>
            </a:r>
            <a:r>
              <a:rPr lang="en-US" sz="1400" b="1" dirty="0">
                <a:solidFill>
                  <a:srgbClr val="002060"/>
                </a:solidFill>
              </a:rPr>
              <a:t>BY</a:t>
            </a:r>
            <a:r>
              <a:rPr lang="en-US" sz="1400" b="1" dirty="0">
                <a:solidFill>
                  <a:srgbClr val="C00000"/>
                </a:solidFill>
              </a:rPr>
              <a:t> ALL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807" y="554349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26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Slide Title (Size 36)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  <a:lvl2pPr>
              <a:defRPr/>
            </a:lvl2pPr>
            <a:lvl3pPr>
              <a:defRPr/>
            </a:lvl3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Sub Title (Size 32) Second level (Size 28) Third level (Size 24)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  <a:p>
            <a:pPr lvl="1"/>
            <a:r>
              <a:rPr lang="en-US" dirty="0"/>
              <a:t>Second level (Size 28)</a:t>
            </a:r>
          </a:p>
          <a:p>
            <a:pPr lvl="2"/>
            <a:r>
              <a:rPr lang="en-US" dirty="0"/>
              <a:t>Third level (Size 24)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31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aseline="0"/>
            </a:lvl1pPr>
          </a:lstStyle>
          <a:p>
            <a:r>
              <a:rPr lang="en-US" dirty="0"/>
              <a:t>MM Index</a:t>
            </a:r>
            <a:endParaRPr lang="en-IN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5411247"/>
              </p:ext>
            </p:extLst>
          </p:nvPr>
        </p:nvGraphicFramePr>
        <p:xfrm>
          <a:off x="457200" y="1397000"/>
          <a:ext cx="8229600" cy="485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5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Slide#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Thumbnail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Source and Attribution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3057"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69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risathyasaividyavahini.org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090" y="52321"/>
            <a:ext cx="967390" cy="938279"/>
          </a:xfrm>
          <a:prstGeom prst="rect">
            <a:avLst/>
          </a:prstGeom>
        </p:spPr>
      </p:pic>
      <p:sp>
        <p:nvSpPr>
          <p:cNvPr id="4" name="Rectangle 3">
            <a:hlinkClick r:id="rId6"/>
          </p:cNvPr>
          <p:cNvSpPr/>
          <p:nvPr userDrawn="1"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©www.srisathyasaividyavahini.org</a:t>
            </a:r>
          </a:p>
        </p:txBody>
      </p:sp>
    </p:spTree>
    <p:extLst>
      <p:ext uri="{BB962C8B-B14F-4D97-AF65-F5344CB8AC3E}">
        <p14:creationId xmlns:p14="http://schemas.microsoft.com/office/powerpoint/2010/main" val="335197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819400"/>
            <a:ext cx="4756815" cy="92333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5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1"/>
                </a:solidFill>
                <a:effectLst/>
              </a:rPr>
              <a:t>Factorization</a:t>
            </a:r>
            <a:endParaRPr lang="en-IN" sz="5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0731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722531"/>
            <a:ext cx="686426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2: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What are the signs of factors?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They have </a:t>
            </a:r>
            <a:r>
              <a:rPr lang="en-US" sz="2400" u="sng" dirty="0"/>
              <a:t>opposite signs</a:t>
            </a:r>
            <a:r>
              <a:rPr lang="en-US" sz="2400" dirty="0"/>
              <a:t> as n is negative</a:t>
            </a:r>
            <a:r>
              <a:rPr lang="en-IN" sz="2400" dirty="0"/>
              <a:t> </a:t>
            </a:r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m is positive</a:t>
            </a:r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The bigger factors 20 has positive sign </a:t>
            </a:r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2 has a negative sign.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a = 20 and b = -2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71600" y="3800297"/>
            <a:ext cx="402257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3: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+ 18</a:t>
            </a:r>
            <a:r>
              <a:rPr lang="en-US" sz="2800" i="1" dirty="0"/>
              <a:t>x</a:t>
            </a:r>
            <a:r>
              <a:rPr lang="en-US" sz="2400" dirty="0"/>
              <a:t> - 40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+ 20</a:t>
            </a:r>
            <a:r>
              <a:rPr lang="en-US" sz="2800" i="1" dirty="0"/>
              <a:t>x</a:t>
            </a:r>
            <a:r>
              <a:rPr lang="en-US" sz="2400" dirty="0"/>
              <a:t> - 2</a:t>
            </a:r>
            <a:r>
              <a:rPr lang="en-US" sz="2800" i="1" dirty="0"/>
              <a:t>x</a:t>
            </a:r>
            <a:r>
              <a:rPr lang="en-US" sz="2400" dirty="0"/>
              <a:t> - 40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000" baseline="30000" dirty="0"/>
              <a:t>2</a:t>
            </a:r>
            <a:r>
              <a:rPr lang="en-US" sz="2400" dirty="0"/>
              <a:t> + 20</a:t>
            </a:r>
            <a:r>
              <a:rPr lang="en-US" sz="2800" i="1" dirty="0"/>
              <a:t>x</a:t>
            </a:r>
            <a:r>
              <a:rPr lang="en-US" sz="2400" dirty="0"/>
              <a:t> - (2</a:t>
            </a:r>
            <a:r>
              <a:rPr lang="en-US" sz="2800" i="1" dirty="0"/>
              <a:t>x</a:t>
            </a:r>
            <a:r>
              <a:rPr lang="en-US" sz="2400" dirty="0"/>
              <a:t> + 40)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+ 20) -2(</a:t>
            </a:r>
            <a:r>
              <a:rPr lang="en-US" sz="2800" i="1" dirty="0"/>
              <a:t>x</a:t>
            </a:r>
            <a:r>
              <a:rPr lang="en-US" sz="2400" dirty="0"/>
              <a:t> + 20)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 </a:t>
            </a:r>
            <a:r>
              <a:rPr lang="en-US" sz="2400" dirty="0"/>
              <a:t>+ 20) (</a:t>
            </a:r>
            <a:r>
              <a:rPr lang="en-US" sz="2800" i="1" dirty="0"/>
              <a:t>x </a:t>
            </a:r>
            <a:r>
              <a:rPr lang="en-US" sz="2400" dirty="0"/>
              <a:t>- 2) </a:t>
            </a:r>
            <a:endParaRPr lang="en-IN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EC66AE-F86D-42EE-A02C-5EA8B2C1C1B9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1DA0-8F89-4157-860A-FF20EBB79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5181600" cy="563562"/>
          </a:xfrm>
        </p:spPr>
        <p:txBody>
          <a:bodyPr/>
          <a:lstStyle/>
          <a:p>
            <a:r>
              <a:rPr lang="en-GB" dirty="0"/>
              <a:t>MM Index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4DC4CBC-94ED-4C32-8D00-74A100F0B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110189"/>
              </p:ext>
            </p:extLst>
          </p:nvPr>
        </p:nvGraphicFramePr>
        <p:xfrm>
          <a:off x="1524000" y="1397000"/>
          <a:ext cx="6629400" cy="347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1615">
                  <a:extLst>
                    <a:ext uri="{9D8B030D-6E8A-4147-A177-3AD203B41FA5}">
                      <a16:colId xmlns:a16="http://schemas.microsoft.com/office/drawing/2014/main" val="3591548777"/>
                    </a:ext>
                  </a:extLst>
                </a:gridCol>
                <a:gridCol w="1988820">
                  <a:extLst>
                    <a:ext uri="{9D8B030D-6E8A-4147-A177-3AD203B41FA5}">
                      <a16:colId xmlns:a16="http://schemas.microsoft.com/office/drawing/2014/main" val="3165153366"/>
                    </a:ext>
                  </a:extLst>
                </a:gridCol>
                <a:gridCol w="3148965">
                  <a:extLst>
                    <a:ext uri="{9D8B030D-6E8A-4147-A177-3AD203B41FA5}">
                      <a16:colId xmlns:a16="http://schemas.microsoft.com/office/drawing/2014/main" val="241981946"/>
                    </a:ext>
                  </a:extLst>
                </a:gridCol>
              </a:tblGrid>
              <a:tr h="69596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Slide#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Thumb Nail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Source and Attributions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68105"/>
                  </a:ext>
                </a:extLst>
              </a:tr>
              <a:tr h="6959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10722"/>
                  </a:ext>
                </a:extLst>
              </a:tr>
              <a:tr h="6959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60615"/>
                  </a:ext>
                </a:extLst>
              </a:tr>
              <a:tr h="6959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05102"/>
                  </a:ext>
                </a:extLst>
              </a:tr>
              <a:tr h="69596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999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8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541452"/>
            <a:ext cx="7467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C00000"/>
                </a:solidFill>
              </a:rPr>
              <a:t> </a:t>
            </a:r>
            <a:r>
              <a:rPr lang="en-US" sz="2400" b="1" u="sng" dirty="0">
                <a:solidFill>
                  <a:srgbClr val="C00000"/>
                </a:solidFill>
              </a:rPr>
              <a:t>If n is negative</a:t>
            </a:r>
            <a:endParaRPr lang="en-IN" sz="2400" dirty="0">
              <a:solidFill>
                <a:srgbClr val="C00000"/>
              </a:solidFill>
            </a:endParaRPr>
          </a:p>
          <a:p>
            <a:pPr marL="395288" indent="-39528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1) Find </a:t>
            </a:r>
            <a:r>
              <a:rPr lang="en-US" sz="2400" dirty="0" err="1"/>
              <a:t>ǀmǀ</a:t>
            </a:r>
            <a:r>
              <a:rPr lang="en-US" sz="2400" dirty="0"/>
              <a:t>. Find two positive factors of n Such that their </a:t>
            </a:r>
            <a:r>
              <a:rPr lang="en-US" sz="2400" b="1" dirty="0">
                <a:solidFill>
                  <a:srgbClr val="C00000"/>
                </a:solidFill>
              </a:rPr>
              <a:t>DIFFERENCE </a:t>
            </a:r>
            <a:r>
              <a:rPr lang="en-US" sz="2400" dirty="0"/>
              <a:t>is </a:t>
            </a:r>
            <a:r>
              <a:rPr lang="en-US" sz="2400" dirty="0" err="1"/>
              <a:t>ǀmǀ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2) Assign </a:t>
            </a:r>
            <a:r>
              <a:rPr lang="en-US" sz="2400" b="1" dirty="0">
                <a:solidFill>
                  <a:srgbClr val="C00000"/>
                </a:solidFill>
              </a:rPr>
              <a:t>DIFFERENT</a:t>
            </a:r>
            <a:r>
              <a:rPr lang="en-US" sz="2400" b="1" dirty="0"/>
              <a:t> </a:t>
            </a:r>
            <a:r>
              <a:rPr lang="en-US" sz="2400" dirty="0"/>
              <a:t>signs to these factors. 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71599" y="898555"/>
            <a:ext cx="6377772" cy="461665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To factorize </a:t>
            </a:r>
            <a:r>
              <a:rPr lang="en-US" sz="2400" b="1" i="1" dirty="0">
                <a:solidFill>
                  <a:schemeClr val="tx1"/>
                </a:solidFill>
              </a:rPr>
              <a:t>x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 + </a:t>
            </a:r>
            <a:r>
              <a:rPr lang="en-US" sz="2400" b="1" dirty="0" err="1">
                <a:solidFill>
                  <a:schemeClr val="tx1"/>
                </a:solidFill>
              </a:rPr>
              <a:t>m</a:t>
            </a:r>
            <a:r>
              <a:rPr lang="en-US" sz="2400" b="1" i="1" dirty="0" err="1">
                <a:solidFill>
                  <a:schemeClr val="tx1"/>
                </a:solidFill>
              </a:rPr>
              <a:t>x</a:t>
            </a:r>
            <a:r>
              <a:rPr lang="en-US" sz="2400" b="1" dirty="0">
                <a:solidFill>
                  <a:schemeClr val="tx1"/>
                </a:solidFill>
              </a:rPr>
              <a:t> + n, following rules are used: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6429" y="1510365"/>
            <a:ext cx="743114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rgbClr val="C00000"/>
                </a:solidFill>
              </a:rPr>
              <a:t>If n is positive</a:t>
            </a:r>
            <a:endParaRPr lang="en-IN" sz="2400" dirty="0">
              <a:solidFill>
                <a:srgbClr val="C00000"/>
              </a:solidFill>
            </a:endParaRPr>
          </a:p>
          <a:p>
            <a:pPr marL="395288" indent="-39528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1) Find </a:t>
            </a:r>
            <a:r>
              <a:rPr lang="en-US" sz="2400" dirty="0" err="1"/>
              <a:t>ǀmǀ</a:t>
            </a:r>
            <a:r>
              <a:rPr lang="en-US" sz="2400" dirty="0"/>
              <a:t>. Find two positive factors of n Such that their </a:t>
            </a:r>
            <a:r>
              <a:rPr lang="en-US" sz="2400" b="1" dirty="0">
                <a:solidFill>
                  <a:srgbClr val="C00000"/>
                </a:solidFill>
              </a:rPr>
              <a:t>SUM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endParaRPr lang="en-IN" sz="24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2) Assign </a:t>
            </a:r>
            <a:r>
              <a:rPr lang="en-US" sz="2400" b="1" dirty="0">
                <a:solidFill>
                  <a:srgbClr val="C00000"/>
                </a:solidFill>
              </a:rPr>
              <a:t>SAME</a:t>
            </a:r>
            <a:r>
              <a:rPr lang="en-US" sz="2400" dirty="0"/>
              <a:t> sign to the factors, i.e. the sign of m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D57944-02D9-4101-80C1-0F43241305DA}"/>
              </a:ext>
            </a:extLst>
          </p:cNvPr>
          <p:cNvSpPr txBox="1"/>
          <p:nvPr/>
        </p:nvSpPr>
        <p:spPr>
          <a:xfrm>
            <a:off x="1617671" y="5638800"/>
            <a:ext cx="5885629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341313" algn="ctr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Bigger factor will get the sign of m and the other factor will get the opposite sign.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9441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327" y="848380"/>
            <a:ext cx="3664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Factorize the following:</a:t>
            </a:r>
            <a:endParaRPr lang="en-IN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625025"/>
            <a:ext cx="2377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1)  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sz="2800" b="1" dirty="0">
                <a:solidFill>
                  <a:srgbClr val="C00000"/>
                </a:solidFill>
              </a:rPr>
              <a:t> – 2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dirty="0">
                <a:solidFill>
                  <a:srgbClr val="C00000"/>
                </a:solidFill>
              </a:rPr>
              <a:t> – 35</a:t>
            </a:r>
            <a:endParaRPr lang="en-IN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445" y="2433935"/>
            <a:ext cx="659155" cy="461665"/>
          </a:xfrm>
          <a:prstGeom prst="rect">
            <a:avLst/>
          </a:prstGeom>
          <a:solidFill>
            <a:srgbClr val="323E1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Ans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7327" y="2510135"/>
            <a:ext cx="3498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- 2, </a:t>
            </a:r>
            <a:r>
              <a:rPr lang="en-US" sz="2400" dirty="0" err="1"/>
              <a:t>ǀmǀ</a:t>
            </a:r>
            <a:r>
              <a:rPr lang="en-US" sz="2400" dirty="0"/>
              <a:t> = 2 and n = -35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00100" y="3348335"/>
            <a:ext cx="7239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1: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n is negative</a:t>
            </a:r>
            <a:r>
              <a:rPr lang="en-IN" sz="2400" dirty="0"/>
              <a:t>. </a:t>
            </a:r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find two positive factors of 35 such that their </a:t>
            </a:r>
            <a:r>
              <a:rPr lang="en-US" sz="2400" u="sng" dirty="0"/>
              <a:t>difference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r>
              <a:rPr lang="en-US" sz="2400" dirty="0"/>
              <a:t> = 2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list of positive factors is (36, 1) and (7, 5)</a:t>
            </a:r>
            <a:endParaRPr lang="en-IN" sz="2400" dirty="0"/>
          </a:p>
          <a:p>
            <a:pPr marL="914400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factors satisfying the condition are 7 and 5</a:t>
            </a:r>
            <a:endParaRPr lang="en-I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8FAC2D-E34F-4FD1-BB7B-F70579BD50C1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19200" y="801177"/>
            <a:ext cx="6705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2: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What are the signs of factors?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They have </a:t>
            </a:r>
            <a:r>
              <a:rPr lang="en-US" sz="2400" u="sng" dirty="0"/>
              <a:t>opposite signs</a:t>
            </a:r>
            <a:r>
              <a:rPr lang="en-US" sz="2400" dirty="0"/>
              <a:t> as n is negative</a:t>
            </a:r>
            <a:r>
              <a:rPr lang="en-IN" sz="2400" dirty="0"/>
              <a:t> </a:t>
            </a:r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m is negative</a:t>
            </a:r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The bigger factor 7 has negative sign </a:t>
            </a:r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5 has a positive sign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a = -7 and b = 5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3897086"/>
            <a:ext cx="3961662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3: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– 2</a:t>
            </a:r>
            <a:r>
              <a:rPr lang="en-US" sz="2800" i="1" dirty="0"/>
              <a:t>x</a:t>
            </a:r>
            <a:r>
              <a:rPr lang="en-US" sz="2400" dirty="0"/>
              <a:t> – 35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– 7</a:t>
            </a:r>
            <a:r>
              <a:rPr lang="en-US" sz="2800" i="1" dirty="0"/>
              <a:t>x</a:t>
            </a:r>
            <a:r>
              <a:rPr lang="en-US" sz="2400" dirty="0"/>
              <a:t> + 5</a:t>
            </a:r>
            <a:r>
              <a:rPr lang="en-US" sz="2800" i="1" dirty="0"/>
              <a:t>x</a:t>
            </a:r>
            <a:r>
              <a:rPr lang="en-US" sz="2400" dirty="0"/>
              <a:t> – 35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 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-7) + 5 (</a:t>
            </a:r>
            <a:r>
              <a:rPr lang="en-US" sz="2800" i="1" dirty="0"/>
              <a:t>x</a:t>
            </a:r>
            <a:r>
              <a:rPr lang="en-US" sz="2400" dirty="0"/>
              <a:t> – 7)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</a:t>
            </a:r>
            <a:r>
              <a:rPr lang="en-US" sz="2400" dirty="0"/>
              <a:t> – 7)(</a:t>
            </a:r>
            <a:r>
              <a:rPr lang="en-US" sz="2800" i="1" dirty="0"/>
              <a:t>x</a:t>
            </a:r>
            <a:r>
              <a:rPr lang="en-US" sz="2400" dirty="0"/>
              <a:t> + 5)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686762-4B94-45DD-A8A3-862A23A1C381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066800"/>
            <a:ext cx="26420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2)  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sz="2800" b="1" dirty="0">
                <a:solidFill>
                  <a:srgbClr val="C00000"/>
                </a:solidFill>
              </a:rPr>
              <a:t> + 13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dirty="0">
                <a:solidFill>
                  <a:srgbClr val="C00000"/>
                </a:solidFill>
              </a:rPr>
              <a:t> + 36 </a:t>
            </a:r>
            <a:endParaRPr lang="en-I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350078" y="1765011"/>
            <a:ext cx="3550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13, </a:t>
            </a:r>
            <a:r>
              <a:rPr lang="en-US" sz="2400" dirty="0" err="1"/>
              <a:t>ǀmǀ</a:t>
            </a:r>
            <a:r>
              <a:rPr lang="en-US" sz="2400" dirty="0"/>
              <a:t> = 13 and n = 36</a:t>
            </a:r>
            <a:endParaRPr lang="en-IN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23880" y="1823571"/>
            <a:ext cx="659155" cy="461665"/>
          </a:xfrm>
          <a:prstGeom prst="rect">
            <a:avLst/>
          </a:prstGeom>
          <a:solidFill>
            <a:srgbClr val="323E1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Ans</a:t>
            </a:r>
            <a:endParaRPr lang="en-IN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697684"/>
            <a:ext cx="6858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Step1: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/>
              <a:t>n is positive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find two positive factors of 36 such that their </a:t>
            </a:r>
            <a:r>
              <a:rPr lang="en-US" sz="2400" u="sng" dirty="0"/>
              <a:t>sum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r>
              <a:rPr lang="en-US" sz="2400" dirty="0"/>
              <a:t> = 13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list of positive factors is (36,1), (18,2), (12,3), (9, 4) and (6, 6)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factors satisfying the condition are 9 and 4</a:t>
            </a:r>
            <a:endParaRPr lang="en-IN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526D6E-B3B5-4927-BE61-1CADBF891D9A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9700" y="1026855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2: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2400" dirty="0"/>
              <a:t>What are the signs of factors?</a:t>
            </a:r>
            <a:endParaRPr lang="en-IN" sz="2400" dirty="0"/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They have </a:t>
            </a:r>
            <a:r>
              <a:rPr lang="en-US" sz="2400" u="sng" dirty="0"/>
              <a:t>same signs</a:t>
            </a:r>
            <a:r>
              <a:rPr lang="en-US" sz="2400" dirty="0"/>
              <a:t> as n is positive</a:t>
            </a:r>
            <a:r>
              <a:rPr lang="en-IN" sz="2400" dirty="0"/>
              <a:t> </a:t>
            </a:r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m is positive</a:t>
            </a:r>
          </a:p>
          <a:p>
            <a:pPr marL="86042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Both factors have positive sign.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  a = 9 and b =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09700" y="3878467"/>
            <a:ext cx="4089902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3: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+ 13</a:t>
            </a:r>
            <a:r>
              <a:rPr lang="en-US" sz="2800" i="1" dirty="0"/>
              <a:t>x</a:t>
            </a:r>
            <a:r>
              <a:rPr lang="en-US" sz="2400" dirty="0"/>
              <a:t> + 36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+ 9</a:t>
            </a:r>
            <a:r>
              <a:rPr lang="en-US" sz="2800" i="1" dirty="0"/>
              <a:t>x</a:t>
            </a:r>
            <a:r>
              <a:rPr lang="en-US" sz="2400" dirty="0"/>
              <a:t> + 4</a:t>
            </a:r>
            <a:r>
              <a:rPr lang="en-US" sz="2800" i="1" dirty="0"/>
              <a:t>x</a:t>
            </a:r>
            <a:r>
              <a:rPr lang="en-US" sz="2400" dirty="0"/>
              <a:t> + 36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= </a:t>
            </a:r>
            <a:r>
              <a:rPr lang="en-US" sz="2800" i="1" dirty="0"/>
              <a:t>x 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+ 9) + 4 (</a:t>
            </a:r>
            <a:r>
              <a:rPr lang="en-US" sz="2800" i="1" dirty="0"/>
              <a:t>x</a:t>
            </a:r>
            <a:r>
              <a:rPr lang="en-US" sz="2400" dirty="0"/>
              <a:t> + 9)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</a:t>
            </a:r>
            <a:r>
              <a:rPr lang="en-US" sz="2400" dirty="0"/>
              <a:t> + 9) (</a:t>
            </a:r>
            <a:r>
              <a:rPr lang="en-US" sz="2800" i="1" dirty="0"/>
              <a:t>x</a:t>
            </a:r>
            <a:r>
              <a:rPr lang="en-US" sz="2400" dirty="0"/>
              <a:t> + 4)</a:t>
            </a:r>
            <a:endParaRPr lang="en-IN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3DE32A-64DD-4A7F-98CF-47E2C5E34B89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99183"/>
            <a:ext cx="25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3)  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sz="2800" b="1" dirty="0">
                <a:solidFill>
                  <a:srgbClr val="C00000"/>
                </a:solidFill>
              </a:rPr>
              <a:t> - 17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dirty="0">
                <a:solidFill>
                  <a:srgbClr val="C00000"/>
                </a:solidFill>
              </a:rPr>
              <a:t> + 72 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474735" y="1701622"/>
            <a:ext cx="659155" cy="461665"/>
          </a:xfrm>
          <a:prstGeom prst="rect">
            <a:avLst/>
          </a:prstGeom>
          <a:solidFill>
            <a:srgbClr val="323E1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Ans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49225" y="1703365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-17, </a:t>
            </a:r>
            <a:r>
              <a:rPr lang="en-US" sz="2400" dirty="0" err="1"/>
              <a:t>ǀmǀ</a:t>
            </a:r>
            <a:r>
              <a:rPr lang="en-US" sz="2400" dirty="0"/>
              <a:t> = 17 and n = 72</a:t>
            </a:r>
            <a:endParaRPr lang="en-IN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652140"/>
            <a:ext cx="6858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Step1: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/>
              <a:t>n is positive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find two positive factors of 72 such that their </a:t>
            </a:r>
            <a:r>
              <a:rPr lang="en-US" sz="2400" u="sng" dirty="0"/>
              <a:t>sum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r>
              <a:rPr lang="en-US" sz="2400" dirty="0"/>
              <a:t> = 17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list of positive factors is (72,1), (36,2), (24,3), (18, 4) and (9, 8)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factors satisfying the condition are 9 and 8</a:t>
            </a:r>
            <a:endParaRPr lang="en-IN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1E0F3E-0018-4EBF-A6B2-D190E147E3F2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97710" y="876507"/>
            <a:ext cx="60805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2: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2400" dirty="0"/>
              <a:t>What are the signs of factors?</a:t>
            </a:r>
            <a:endParaRPr lang="en-IN" sz="2400" dirty="0"/>
          </a:p>
          <a:p>
            <a:pPr marL="96837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They have </a:t>
            </a:r>
            <a:r>
              <a:rPr lang="en-US" sz="2400" u="sng" dirty="0"/>
              <a:t>same signs</a:t>
            </a:r>
            <a:r>
              <a:rPr lang="en-US" sz="2400" dirty="0"/>
              <a:t> as n is positive</a:t>
            </a:r>
            <a:r>
              <a:rPr lang="en-IN" sz="2400" dirty="0"/>
              <a:t> </a:t>
            </a:r>
          </a:p>
          <a:p>
            <a:pPr marL="96837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m is negative</a:t>
            </a:r>
          </a:p>
          <a:p>
            <a:pPr marL="968375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Both factors have negative sign.</a:t>
            </a:r>
            <a:endParaRPr lang="en-IN" sz="2400" dirty="0"/>
          </a:p>
          <a:p>
            <a:pPr marL="96837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  a = -9 and b = -4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7710" y="3585028"/>
            <a:ext cx="400334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 3:</a:t>
            </a:r>
            <a:r>
              <a:rPr lang="en-IN" sz="2400" b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- 17</a:t>
            </a:r>
            <a:r>
              <a:rPr lang="en-US" sz="2800" i="1" dirty="0"/>
              <a:t>x</a:t>
            </a:r>
            <a:r>
              <a:rPr lang="en-US" sz="2400" dirty="0"/>
              <a:t> + 72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baseline="30000" dirty="0"/>
              <a:t>2</a:t>
            </a:r>
            <a:r>
              <a:rPr lang="en-US" sz="2400" dirty="0"/>
              <a:t> - 9</a:t>
            </a:r>
            <a:r>
              <a:rPr lang="en-US" sz="2800" i="1" dirty="0"/>
              <a:t>x</a:t>
            </a:r>
            <a:r>
              <a:rPr lang="en-US" sz="2400" dirty="0"/>
              <a:t> - 8</a:t>
            </a:r>
            <a:r>
              <a:rPr lang="en-US" sz="2800" i="1" dirty="0"/>
              <a:t>x</a:t>
            </a:r>
            <a:r>
              <a:rPr lang="en-US" sz="2400" dirty="0"/>
              <a:t> + 72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</a:t>
            </a:r>
            <a:r>
              <a:rPr lang="en-US" sz="2000" baseline="30000" dirty="0"/>
              <a:t>2</a:t>
            </a:r>
            <a:r>
              <a:rPr lang="en-US" sz="2400" dirty="0"/>
              <a:t> - 9</a:t>
            </a:r>
            <a:r>
              <a:rPr lang="en-US" sz="2800" i="1" dirty="0"/>
              <a:t>x</a:t>
            </a:r>
            <a:r>
              <a:rPr lang="en-US" sz="2400" dirty="0"/>
              <a:t>) - (8</a:t>
            </a:r>
            <a:r>
              <a:rPr lang="en-US" sz="2800" i="1" dirty="0"/>
              <a:t>x</a:t>
            </a:r>
            <a:r>
              <a:rPr lang="en-US" sz="2400" dirty="0"/>
              <a:t> - 72) 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</a:t>
            </a:r>
            <a:r>
              <a:rPr lang="en-US" sz="2800" i="1" dirty="0"/>
              <a:t>x</a:t>
            </a:r>
            <a:r>
              <a:rPr lang="en-US" sz="2400" dirty="0"/>
              <a:t>(</a:t>
            </a:r>
            <a:r>
              <a:rPr lang="en-US" sz="2800" i="1" dirty="0"/>
              <a:t>x</a:t>
            </a:r>
            <a:r>
              <a:rPr lang="en-US" sz="2400" dirty="0"/>
              <a:t> - 9) -8(</a:t>
            </a:r>
            <a:r>
              <a:rPr lang="en-US" sz="2800" i="1" dirty="0"/>
              <a:t>x</a:t>
            </a:r>
            <a:r>
              <a:rPr lang="en-US" sz="2400" dirty="0"/>
              <a:t> - 9)</a:t>
            </a:r>
          </a:p>
          <a:p>
            <a:pPr marL="1201738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= (</a:t>
            </a:r>
            <a:r>
              <a:rPr lang="en-US" sz="2800" i="1" dirty="0"/>
              <a:t>x </a:t>
            </a:r>
            <a:r>
              <a:rPr lang="en-US" sz="2400" dirty="0"/>
              <a:t>- 9) (</a:t>
            </a:r>
            <a:r>
              <a:rPr lang="en-US" sz="2800" i="1" dirty="0"/>
              <a:t>x </a:t>
            </a:r>
            <a:r>
              <a:rPr lang="en-US" sz="2400" dirty="0"/>
              <a:t>- 8) </a:t>
            </a:r>
            <a:endParaRPr lang="en-IN" sz="2400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FFC6AF-DD0A-483D-B562-75396E57A991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42022" y="990600"/>
            <a:ext cx="2573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4)  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baseline="30000" dirty="0">
                <a:solidFill>
                  <a:srgbClr val="C00000"/>
                </a:solidFill>
              </a:rPr>
              <a:t>2</a:t>
            </a:r>
            <a:r>
              <a:rPr lang="en-US" sz="2800" b="1" dirty="0">
                <a:solidFill>
                  <a:srgbClr val="C00000"/>
                </a:solidFill>
              </a:rPr>
              <a:t> + 18</a:t>
            </a:r>
            <a:r>
              <a:rPr lang="en-US" sz="3200" b="1" i="1" dirty="0">
                <a:solidFill>
                  <a:srgbClr val="C00000"/>
                </a:solidFill>
              </a:rPr>
              <a:t>x</a:t>
            </a:r>
            <a:r>
              <a:rPr lang="en-US" sz="2800" b="1" dirty="0">
                <a:solidFill>
                  <a:srgbClr val="C00000"/>
                </a:solidFill>
              </a:rPr>
              <a:t> - 40 </a:t>
            </a:r>
            <a:endParaRPr lang="en-IN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875710"/>
            <a:ext cx="659155" cy="461665"/>
          </a:xfrm>
          <a:prstGeom prst="rect">
            <a:avLst/>
          </a:prstGeom>
          <a:solidFill>
            <a:srgbClr val="323E1A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Ans</a:t>
            </a:r>
            <a:endParaRPr lang="en-IN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28592" y="1905000"/>
            <a:ext cx="3645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 = 18, </a:t>
            </a:r>
            <a:r>
              <a:rPr lang="en-US" sz="2400" dirty="0" err="1"/>
              <a:t>ǀmǀ</a:t>
            </a:r>
            <a:r>
              <a:rPr lang="en-US" sz="2400" dirty="0"/>
              <a:t> = 18 and n = -40</a:t>
            </a:r>
            <a:endParaRPr lang="en-IN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2667000"/>
            <a:ext cx="6629400" cy="32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>
                <a:solidFill>
                  <a:schemeClr val="accent6">
                    <a:lumMod val="50000"/>
                  </a:schemeClr>
                </a:solidFill>
              </a:rPr>
              <a:t>Step1: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/>
              <a:t>n is negative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So, find two positive factors of 40 such that their </a:t>
            </a:r>
            <a:r>
              <a:rPr lang="en-US" sz="2400" u="sng" dirty="0"/>
              <a:t>difference</a:t>
            </a:r>
            <a:r>
              <a:rPr lang="en-US" sz="2400" dirty="0"/>
              <a:t> is </a:t>
            </a:r>
            <a:r>
              <a:rPr lang="en-US" sz="2400" dirty="0" err="1"/>
              <a:t>ǀmǀ</a:t>
            </a:r>
            <a:r>
              <a:rPr lang="en-US" sz="2400" dirty="0"/>
              <a:t> = 18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list of positive factors is (40,1), (20,2), (10,4) and (8, 5) </a:t>
            </a:r>
            <a:endParaRPr lang="en-IN" sz="2400" dirty="0"/>
          </a:p>
          <a:p>
            <a:pPr marL="860425"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factors satisfying the condition are 20 and 2</a:t>
            </a:r>
            <a:endParaRPr lang="en-IN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4781FE-3A6E-48DA-BA9F-17FCBFF7F740}"/>
              </a:ext>
            </a:extLst>
          </p:cNvPr>
          <p:cNvSpPr txBox="1"/>
          <p:nvPr/>
        </p:nvSpPr>
        <p:spPr>
          <a:xfrm>
            <a:off x="3242950" y="76200"/>
            <a:ext cx="26581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/>
              <a:t>Factorization</a:t>
            </a:r>
            <a:endParaRPr lang="en-IN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1213</Words>
  <Application>Microsoft Office PowerPoint</Application>
  <PresentationFormat>On-screen Show (4:3)</PresentationFormat>
  <Paragraphs>141</Paragraphs>
  <Slides>11</Slides>
  <Notes>10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keshaba</dc:creator>
  <cp:lastModifiedBy>Sneha Prabhu</cp:lastModifiedBy>
  <cp:revision>50</cp:revision>
  <dcterms:created xsi:type="dcterms:W3CDTF">2018-12-16T04:20:25Z</dcterms:created>
  <dcterms:modified xsi:type="dcterms:W3CDTF">2021-02-11T10:43:22Z</dcterms:modified>
</cp:coreProperties>
</file>