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2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249" autoAdjust="0"/>
  </p:normalViewPr>
  <p:slideViewPr>
    <p:cSldViewPr>
      <p:cViewPr>
        <p:scale>
          <a:sx n="69" d="100"/>
          <a:sy n="69" d="100"/>
        </p:scale>
        <p:origin x="1416" y="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86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D398F4-68C7-45DD-917F-850F0F97DF8C}" type="datetimeFigureOut">
              <a:rPr lang="en-IN" smtClean="0"/>
              <a:pPr/>
              <a:t>08-02-2021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4D701E-2B11-4C64-8620-9E97557E8B0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23723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Notes for Teacher</a:t>
            </a:r>
            <a: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– N/A</a:t>
            </a:r>
          </a:p>
          <a:p>
            <a:endParaRPr lang="en-US" sz="1200" b="0" i="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1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Suggestions: </a:t>
            </a:r>
            <a: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N/A</a:t>
            </a:r>
            <a:b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endParaRPr lang="en-US" sz="1200" b="0" i="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1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Source of Multimedia</a:t>
            </a:r>
            <a:r>
              <a:rPr lang="en-US" sz="1200" b="1" i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Objects (Image</a:t>
            </a:r>
            <a:r>
              <a:rPr lang="en-US" sz="1200" b="1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/audio/ Video/Animation) used in this slide - </a:t>
            </a:r>
            <a:r>
              <a:rPr lang="en-IN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N/A</a:t>
            </a:r>
            <a:endParaRPr lang="en-US" sz="1200" b="1" i="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4D701E-2B11-4C64-8620-9E97557E8B0E}" type="slidenum">
              <a:rPr lang="en-IN" smtClean="0"/>
              <a:pPr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723244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Notes for Teacher</a:t>
            </a:r>
            <a: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– </a:t>
            </a:r>
            <a:r>
              <a:rPr lang="en-US" sz="1200" b="1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</a:t>
            </a:r>
            <a:r>
              <a:rPr lang="en-US" sz="1200" b="1" i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on Solutions button for each steps.</a:t>
            </a:r>
            <a:endParaRPr lang="en-US" sz="1200" b="1" i="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1200" b="0" i="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1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Suggestions: </a:t>
            </a:r>
            <a: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N/A</a:t>
            </a:r>
            <a:b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endParaRPr lang="en-US" sz="1200" b="0" i="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1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Source of Multimedia</a:t>
            </a:r>
            <a:r>
              <a:rPr lang="en-US" sz="1200" b="1" i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Objects (Image</a:t>
            </a:r>
            <a:r>
              <a:rPr lang="en-US" sz="1200" b="1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/audio/ Video/Animation) used in this slide - </a:t>
            </a:r>
            <a:r>
              <a:rPr lang="en-IN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N/A</a:t>
            </a:r>
            <a:endParaRPr lang="en-US" sz="1200" b="1" i="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4D701E-2B11-4C64-8620-9E97557E8B0E}" type="slidenum">
              <a:rPr lang="en-IN" smtClean="0"/>
              <a:pPr/>
              <a:t>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647670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Notes for Teacher</a:t>
            </a:r>
            <a: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– – </a:t>
            </a:r>
            <a:r>
              <a:rPr lang="en-US" sz="1200" b="1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</a:t>
            </a:r>
            <a:r>
              <a:rPr lang="en-US" sz="1200" b="1" i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on Solutions button for each steps.</a:t>
            </a:r>
            <a:endParaRPr lang="en-US" sz="1200" b="1" i="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1200" b="0" i="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1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Suggestions: </a:t>
            </a:r>
            <a: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N/A</a:t>
            </a:r>
            <a:b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endParaRPr lang="en-US" sz="1200" b="0" i="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1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Source of Multimedia</a:t>
            </a:r>
            <a:r>
              <a:rPr lang="en-US" sz="1200" b="1" i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Objects (Image</a:t>
            </a:r>
            <a:r>
              <a:rPr lang="en-US" sz="1200" b="1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/audio/ Video/Animation) used in this slide - </a:t>
            </a:r>
            <a:r>
              <a:rPr lang="en-IN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N/A</a:t>
            </a:r>
            <a:endParaRPr lang="en-US" sz="1200" b="1" i="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4D701E-2B11-4C64-8620-9E97557E8B0E}" type="slidenum">
              <a:rPr lang="en-IN" smtClean="0"/>
              <a:pPr/>
              <a:t>3</a:t>
            </a:fld>
            <a:endParaRPr lang="en-IN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Notes for Teacher</a:t>
            </a:r>
            <a: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– – </a:t>
            </a:r>
            <a:r>
              <a:rPr lang="en-US" sz="1200" b="1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</a:t>
            </a:r>
            <a:r>
              <a:rPr lang="en-US" sz="1200" b="1" i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on Solutions button for each steps.</a:t>
            </a:r>
            <a:endParaRPr lang="en-US" sz="1200" b="1" i="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1200" b="0" i="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1200" b="0" i="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1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Suggestions: </a:t>
            </a:r>
            <a: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N/A</a:t>
            </a:r>
            <a:b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endParaRPr lang="en-US" sz="1200" b="0" i="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1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Source of Multimedia</a:t>
            </a:r>
            <a:r>
              <a:rPr lang="en-US" sz="1200" b="1" i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Objects (Image</a:t>
            </a:r>
            <a:r>
              <a:rPr lang="en-US" sz="1200" b="1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/audio/ Video/Animation) used in this slide - </a:t>
            </a:r>
            <a:r>
              <a:rPr lang="en-IN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N/A</a:t>
            </a:r>
            <a:endParaRPr lang="en-US" sz="1200" b="1" i="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4D701E-2B11-4C64-8620-9E97557E8B0E}" type="slidenum">
              <a:rPr lang="en-IN" smtClean="0"/>
              <a:pPr/>
              <a:t>4</a:t>
            </a:fld>
            <a:endParaRPr lang="en-IN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Notes for Teacher</a:t>
            </a:r>
            <a: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– – </a:t>
            </a:r>
            <a:r>
              <a:rPr lang="en-US" sz="1200" b="1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</a:t>
            </a:r>
            <a:r>
              <a:rPr lang="en-US" sz="1200" b="1" i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on Solutions button for each steps.</a:t>
            </a:r>
            <a:endParaRPr lang="en-US" sz="1200" b="1" i="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1200" b="0" i="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1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Suggestions: </a:t>
            </a:r>
            <a: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N/A</a:t>
            </a:r>
            <a:b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endParaRPr lang="en-US" sz="1200" b="0" i="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1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Source of Multimedia</a:t>
            </a:r>
            <a:r>
              <a:rPr lang="en-US" sz="1200" b="1" i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Objects (Image</a:t>
            </a:r>
            <a:r>
              <a:rPr lang="en-US" sz="1200" b="1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/audio/ Video/Animation) used in this slide - </a:t>
            </a:r>
            <a:r>
              <a:rPr lang="en-IN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N/A</a:t>
            </a:r>
            <a:endParaRPr lang="en-US" sz="1200" b="1" i="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4D701E-2B11-4C64-8620-9E97557E8B0E}" type="slidenum">
              <a:rPr lang="en-IN" smtClean="0"/>
              <a:pPr/>
              <a:t>5</a:t>
            </a:fld>
            <a:endParaRPr lang="en-IN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Notes for Teacher</a:t>
            </a:r>
            <a: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– – </a:t>
            </a:r>
            <a:r>
              <a:rPr lang="en-US" sz="1200" b="1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</a:t>
            </a:r>
            <a:r>
              <a:rPr lang="en-US" sz="1200" b="1" i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on Solutions button for each steps.</a:t>
            </a:r>
            <a:endParaRPr lang="en-US" sz="1200" b="1" i="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1200" b="0" i="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1200" b="0" i="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1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Suggestions: </a:t>
            </a:r>
            <a: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N/A</a:t>
            </a:r>
            <a:b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endParaRPr lang="en-US" sz="1200" b="0" i="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1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Source of Multimedia</a:t>
            </a:r>
            <a:r>
              <a:rPr lang="en-US" sz="1200" b="1" i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Objects (Image</a:t>
            </a:r>
            <a:r>
              <a:rPr lang="en-US" sz="1200" b="1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/audio/ Video/Animation) used in this slide - </a:t>
            </a:r>
            <a:r>
              <a:rPr lang="en-IN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N/A</a:t>
            </a:r>
            <a:endParaRPr lang="en-US" sz="1200" b="1" i="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4D701E-2B11-4C64-8620-9E97557E8B0E}" type="slidenum">
              <a:rPr lang="en-IN" smtClean="0"/>
              <a:pPr/>
              <a:t>6</a:t>
            </a:fld>
            <a:endParaRPr lang="en-IN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Notes for Teacher</a:t>
            </a:r>
            <a: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– – </a:t>
            </a:r>
            <a:r>
              <a:rPr lang="en-US" sz="1200" b="1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</a:t>
            </a:r>
            <a:r>
              <a:rPr lang="en-US" sz="1200" b="1" i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on Solutions button for each steps.</a:t>
            </a:r>
            <a:endParaRPr lang="en-US" sz="1200" b="1" i="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1200" b="0" i="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1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Suggestions: </a:t>
            </a:r>
            <a: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N/A</a:t>
            </a:r>
            <a:b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endParaRPr lang="en-US" sz="1200" b="0" i="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1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Source of Multimedia</a:t>
            </a:r>
            <a:r>
              <a:rPr lang="en-US" sz="1200" b="1" i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Objects (Image</a:t>
            </a:r>
            <a:r>
              <a:rPr lang="en-US" sz="1200" b="1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/audio/ Video/Animation) used in this slide - </a:t>
            </a:r>
            <a:r>
              <a:rPr lang="en-IN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N/A</a:t>
            </a:r>
            <a:endParaRPr lang="en-US" sz="1200" b="1" i="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4D701E-2B11-4C64-8620-9E97557E8B0E}" type="slidenum">
              <a:rPr lang="en-IN" smtClean="0"/>
              <a:pPr/>
              <a:t>7</a:t>
            </a:fld>
            <a:endParaRPr lang="en-IN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Notes for Teacher</a:t>
            </a:r>
            <a: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– </a:t>
            </a:r>
            <a:r>
              <a:rPr lang="en-US" sz="1200" b="1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– Click</a:t>
            </a:r>
            <a:r>
              <a:rPr lang="en-US" sz="1200" b="1" i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on Solutions button for each steps.</a:t>
            </a:r>
            <a:endParaRPr lang="en-US" sz="1200" b="1" i="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1200" b="0" i="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1200" b="0" i="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1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Suggestions: </a:t>
            </a:r>
            <a: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N/A</a:t>
            </a:r>
            <a:b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endParaRPr lang="en-US" sz="1200" b="0" i="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1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Source of Multimedia</a:t>
            </a:r>
            <a:r>
              <a:rPr lang="en-US" sz="1200" b="1" i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Objects (Image</a:t>
            </a:r>
            <a:r>
              <a:rPr lang="en-US" sz="1200" b="1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/audio/ Video/Animation) used in this slide - </a:t>
            </a:r>
            <a:r>
              <a:rPr lang="en-IN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N/A</a:t>
            </a:r>
            <a:endParaRPr lang="en-US" sz="1200" b="1" i="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4D701E-2B11-4C64-8620-9E97557E8B0E}" type="slidenum">
              <a:rPr lang="en-IN" smtClean="0"/>
              <a:pPr/>
              <a:t>8</a:t>
            </a:fld>
            <a:endParaRPr lang="en-IN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Notes for Teacher</a:t>
            </a:r>
            <a: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– </a:t>
            </a:r>
            <a:r>
              <a:rPr lang="en-US" sz="1200" b="1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– Click</a:t>
            </a:r>
            <a:r>
              <a:rPr lang="en-US" sz="1200" b="1" i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on Solutions button for each steps.</a:t>
            </a:r>
            <a:endParaRPr lang="en-US" sz="1200" b="1" i="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1200" b="0" i="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1200" b="0" i="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1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Suggestions: </a:t>
            </a:r>
            <a: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N/A</a:t>
            </a:r>
            <a:br>
              <a:rPr lang="en-US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endParaRPr lang="en-US" sz="1200" b="0" i="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1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Source of Multimedia</a:t>
            </a:r>
            <a:r>
              <a:rPr lang="en-US" sz="1200" b="1" i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Objects (Image</a:t>
            </a:r>
            <a:r>
              <a:rPr lang="en-US" sz="1200" b="1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/audio/ Video/Animation) used in this slide - </a:t>
            </a:r>
            <a:r>
              <a:rPr lang="en-IN" sz="1200" b="0" i="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N/A</a:t>
            </a:r>
            <a:endParaRPr lang="en-US" sz="1200" b="1" i="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4D701E-2B11-4C64-8620-9E97557E8B0E}" type="slidenum">
              <a:rPr lang="en-IN" smtClean="0"/>
              <a:pPr/>
              <a:t>9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66191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 sz="5400"/>
            </a:lvl1pPr>
          </a:lstStyle>
          <a:p>
            <a:r>
              <a:rPr lang="en-US" dirty="0"/>
              <a:t>Asset Title (Size 54)</a:t>
            </a:r>
            <a:endParaRPr lang="en-IN" dirty="0"/>
          </a:p>
        </p:txBody>
      </p:sp>
      <p:grpSp>
        <p:nvGrpSpPr>
          <p:cNvPr id="7" name="Group 14"/>
          <p:cNvGrpSpPr>
            <a:grpSpLocks/>
          </p:cNvGrpSpPr>
          <p:nvPr userDrawn="1"/>
        </p:nvGrpSpPr>
        <p:grpSpPr bwMode="auto">
          <a:xfrm>
            <a:off x="0" y="0"/>
            <a:ext cx="873125" cy="852488"/>
            <a:chOff x="0" y="0"/>
            <a:chExt cx="872351" cy="852108"/>
          </a:xfrm>
        </p:grpSpPr>
        <p:sp>
          <p:nvSpPr>
            <p:cNvPr id="8" name="Round Diagonal Corner Rectangle 7"/>
            <p:cNvSpPr/>
            <p:nvPr/>
          </p:nvSpPr>
          <p:spPr>
            <a:xfrm>
              <a:off x="71855" y="79223"/>
              <a:ext cx="228600" cy="228600"/>
            </a:xfrm>
            <a:prstGeom prst="round2DiagRect">
              <a:avLst/>
            </a:prstGeom>
            <a:solidFill>
              <a:srgbClr val="00B0F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bg1"/>
                  </a:solidFill>
                  <a:cs typeface="Calibri"/>
                </a:rPr>
                <a:t>I</a:t>
              </a:r>
            </a:p>
          </p:txBody>
        </p:sp>
        <p:sp>
          <p:nvSpPr>
            <p:cNvPr id="9" name="Round Diagonal Corner Rectangle 8"/>
            <p:cNvSpPr/>
            <p:nvPr/>
          </p:nvSpPr>
          <p:spPr>
            <a:xfrm>
              <a:off x="376655" y="79223"/>
              <a:ext cx="228600" cy="228600"/>
            </a:xfrm>
            <a:prstGeom prst="round2DiagRect">
              <a:avLst/>
            </a:prstGeom>
            <a:solidFill>
              <a:srgbClr val="FB3B69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bg1"/>
                  </a:solidFill>
                  <a:cs typeface="Calibri"/>
                </a:rPr>
                <a:t>I</a:t>
              </a:r>
            </a:p>
          </p:txBody>
        </p:sp>
        <p:sp>
          <p:nvSpPr>
            <p:cNvPr id="10" name="Round Diagonal Corner Rectangle 9"/>
            <p:cNvSpPr/>
            <p:nvPr/>
          </p:nvSpPr>
          <p:spPr>
            <a:xfrm>
              <a:off x="65362" y="392172"/>
              <a:ext cx="228600" cy="228600"/>
            </a:xfrm>
            <a:prstGeom prst="round2DiagRect">
              <a:avLst/>
            </a:prstGeom>
            <a:solidFill>
              <a:schemeClr val="accent4">
                <a:lumMod val="50000"/>
              </a:schemeClr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bg1"/>
                  </a:solidFill>
                  <a:cs typeface="Calibri"/>
                </a:rPr>
                <a:t>E</a:t>
              </a:r>
            </a:p>
          </p:txBody>
        </p:sp>
        <p:sp>
          <p:nvSpPr>
            <p:cNvPr id="11" name="Round Diagonal Corner Rectangle 10"/>
            <p:cNvSpPr/>
            <p:nvPr/>
          </p:nvSpPr>
          <p:spPr>
            <a:xfrm>
              <a:off x="370162" y="392172"/>
              <a:ext cx="228600" cy="228600"/>
            </a:xfrm>
            <a:prstGeom prst="round2DiagRect">
              <a:avLst/>
            </a:prstGeom>
            <a:solidFill>
              <a:srgbClr val="008000"/>
            </a:solidFill>
            <a:ln>
              <a:noFill/>
            </a:ln>
            <a:effectLst>
              <a:reflection blurRad="6350" stA="50000" endA="300" endPos="9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bg1"/>
                  </a:solidFill>
                  <a:cs typeface="Calibri"/>
                </a:rPr>
                <a:t>P</a:t>
              </a:r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682020" y="0"/>
              <a:ext cx="0" cy="814025"/>
            </a:xfrm>
            <a:prstGeom prst="line">
              <a:avLst/>
            </a:prstGeom>
            <a:ln w="12700">
              <a:solidFill>
                <a:srgbClr val="FE6E2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0" y="651981"/>
              <a:ext cx="828291" cy="0"/>
            </a:xfrm>
            <a:prstGeom prst="line">
              <a:avLst/>
            </a:prstGeom>
            <a:ln w="12700">
              <a:solidFill>
                <a:srgbClr val="FE6E2E"/>
              </a:solidFill>
            </a:ln>
            <a:effectLst>
              <a:innerShdw blurRad="63500" dist="50800" dir="5400000">
                <a:prstClr val="black">
                  <a:alpha val="50000"/>
                </a:prstClr>
              </a:inn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748636" y="218977"/>
              <a:ext cx="0" cy="633131"/>
            </a:xfrm>
            <a:prstGeom prst="line">
              <a:avLst/>
            </a:prstGeom>
            <a:ln w="12700">
              <a:solidFill>
                <a:srgbClr val="FE6E2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196227" y="712914"/>
              <a:ext cx="676124" cy="0"/>
            </a:xfrm>
            <a:prstGeom prst="line">
              <a:avLst/>
            </a:prstGeom>
            <a:ln w="12700">
              <a:solidFill>
                <a:srgbClr val="FE6E2E"/>
              </a:solidFill>
            </a:ln>
            <a:effectLst>
              <a:innerShdw blurRad="63500" dist="50800" dir="5400000">
                <a:prstClr val="black">
                  <a:alpha val="50000"/>
                </a:prstClr>
              </a:inn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Rectangle 16"/>
          <p:cNvSpPr/>
          <p:nvPr userDrawn="1"/>
        </p:nvSpPr>
        <p:spPr>
          <a:xfrm>
            <a:off x="5726764" y="6509319"/>
            <a:ext cx="3350443" cy="4126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rgbClr val="08482B"/>
                </a:solidFill>
              </a:rPr>
              <a:t>Integral Education</a:t>
            </a:r>
            <a:r>
              <a:rPr lang="en-US" sz="1400" dirty="0">
                <a:solidFill>
                  <a:srgbClr val="08482B"/>
                </a:solidFill>
              </a:rPr>
              <a:t> </a:t>
            </a:r>
            <a:r>
              <a:rPr lang="en-US" sz="1400" b="1" dirty="0">
                <a:solidFill>
                  <a:srgbClr val="002060"/>
                </a:solidFill>
              </a:rPr>
              <a:t>FOR  </a:t>
            </a:r>
            <a:r>
              <a:rPr lang="en-US" sz="1400" b="1" dirty="0">
                <a:solidFill>
                  <a:srgbClr val="C00000"/>
                </a:solidFill>
              </a:rPr>
              <a:t>ALL, </a:t>
            </a:r>
            <a:r>
              <a:rPr lang="en-US" sz="1400" b="1" dirty="0">
                <a:solidFill>
                  <a:srgbClr val="002060"/>
                </a:solidFill>
              </a:rPr>
              <a:t>BY</a:t>
            </a:r>
            <a:r>
              <a:rPr lang="en-US" sz="1400" b="1" dirty="0">
                <a:solidFill>
                  <a:srgbClr val="C00000"/>
                </a:solidFill>
              </a:rPr>
              <a:t> ALL</a:t>
            </a:r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2807" y="554349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1262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sz="3600" baseline="0"/>
            </a:lvl1pPr>
          </a:lstStyle>
          <a:p>
            <a:r>
              <a:rPr lang="en-US" dirty="0"/>
              <a:t>Slide Title (Size 36)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lvl1pPr>
            <a:lvl2pPr>
              <a:defRPr/>
            </a:lvl2pPr>
            <a:lvl3pPr>
              <a:defRPr/>
            </a:lvl3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dirty="0"/>
              <a:t>Sub Title (Size 32) Second level (Size 28) Third level (Size 24)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dirty="0"/>
          </a:p>
          <a:p>
            <a:pPr lvl="0"/>
            <a:endParaRPr lang="en-US" dirty="0"/>
          </a:p>
          <a:p>
            <a:pPr lvl="1"/>
            <a:r>
              <a:rPr lang="en-US" dirty="0"/>
              <a:t>Second level (Size 28)</a:t>
            </a:r>
          </a:p>
          <a:p>
            <a:pPr lvl="2"/>
            <a:r>
              <a:rPr lang="en-US" dirty="0"/>
              <a:t>Third level (Size 24)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600" y="594360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9314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sz="3600" baseline="0"/>
            </a:lvl1pPr>
          </a:lstStyle>
          <a:p>
            <a:r>
              <a:rPr lang="en-US" dirty="0"/>
              <a:t>MM Index</a:t>
            </a:r>
            <a:endParaRPr lang="en-IN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145411247"/>
              </p:ext>
            </p:extLst>
          </p:nvPr>
        </p:nvGraphicFramePr>
        <p:xfrm>
          <a:off x="457200" y="1397000"/>
          <a:ext cx="8229600" cy="4851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19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9305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Slide#</a:t>
                      </a:r>
                      <a:endParaRPr lang="en-IN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Thumbnail</a:t>
                      </a:r>
                      <a:endParaRPr lang="en-IN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Source and Attribution</a:t>
                      </a:r>
                      <a:endParaRPr lang="en-IN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3057">
                <a:tc>
                  <a:txBody>
                    <a:bodyPr/>
                    <a:lstStyle/>
                    <a:p>
                      <a:endParaRPr lang="en-IN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N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N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3057">
                <a:tc>
                  <a:txBody>
                    <a:bodyPr/>
                    <a:lstStyle/>
                    <a:p>
                      <a:endParaRPr lang="en-IN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N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N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3057">
                <a:tc>
                  <a:txBody>
                    <a:bodyPr/>
                    <a:lstStyle/>
                    <a:p>
                      <a:endParaRPr lang="en-IN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N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N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3057">
                <a:tc>
                  <a:txBody>
                    <a:bodyPr/>
                    <a:lstStyle/>
                    <a:p>
                      <a:endParaRPr lang="en-IN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N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N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93057">
                <a:tc>
                  <a:txBody>
                    <a:bodyPr/>
                    <a:lstStyle/>
                    <a:p>
                      <a:endParaRPr lang="en-IN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N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N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93057">
                <a:tc>
                  <a:txBody>
                    <a:bodyPr/>
                    <a:lstStyle/>
                    <a:p>
                      <a:endParaRPr lang="en-IN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N" sz="12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N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0692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srisathyasaividyavahini.org/" TargetMode="Externa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1090" y="52321"/>
            <a:ext cx="967390" cy="938279"/>
          </a:xfrm>
          <a:prstGeom prst="rect">
            <a:avLst/>
          </a:prstGeom>
        </p:spPr>
      </p:pic>
      <p:sp>
        <p:nvSpPr>
          <p:cNvPr id="4" name="Rectangle 3">
            <a:hlinkClick r:id="rId6"/>
          </p:cNvPr>
          <p:cNvSpPr/>
          <p:nvPr userDrawn="1"/>
        </p:nvSpPr>
        <p:spPr>
          <a:xfrm>
            <a:off x="-304800" y="6488113"/>
            <a:ext cx="2762250" cy="3778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©www.srisathyasaividyavahini.org</a:t>
            </a:r>
          </a:p>
        </p:txBody>
      </p:sp>
    </p:spTree>
    <p:extLst>
      <p:ext uri="{BB962C8B-B14F-4D97-AF65-F5344CB8AC3E}">
        <p14:creationId xmlns:p14="http://schemas.microsoft.com/office/powerpoint/2010/main" val="3351979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7700" y="2057400"/>
            <a:ext cx="7848600" cy="1754326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</a:rPr>
              <a:t>Factorization of algebraic expressions using Identities</a:t>
            </a:r>
            <a:endParaRPr lang="en-IN" sz="5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07313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04900" y="72637"/>
            <a:ext cx="6934200" cy="120032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Factorize the Algebraic expressions using the identities</a:t>
            </a:r>
            <a:endParaRPr lang="en-IN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1104900" y="1415480"/>
            <a:ext cx="609600" cy="5334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1</a:t>
            </a:r>
            <a:endParaRPr lang="en-IN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104900" y="2218673"/>
            <a:ext cx="1747594" cy="523220"/>
          </a:xfrm>
          <a:prstGeom prst="rect">
            <a:avLst/>
          </a:prstGeom>
          <a:solidFill>
            <a:schemeClr val="bg1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tx1"/>
                </a:solidFill>
              </a:rPr>
              <a:t>a)  4 - 16</a:t>
            </a:r>
            <a:r>
              <a:rPr lang="en-US" sz="2800" b="1" i="1" dirty="0">
                <a:solidFill>
                  <a:schemeClr val="tx1"/>
                </a:solidFill>
              </a:rPr>
              <a:t>x</a:t>
            </a:r>
            <a:r>
              <a:rPr lang="en-US" sz="2800" b="1" baseline="30000" dirty="0">
                <a:solidFill>
                  <a:schemeClr val="tx1"/>
                </a:solidFill>
              </a:rPr>
              <a:t>2</a:t>
            </a:r>
            <a:endParaRPr lang="en-IN" sz="2800" b="1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15580" y="2875002"/>
            <a:ext cx="2622834" cy="110799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800" dirty="0"/>
              <a:t>= 2</a:t>
            </a:r>
            <a:r>
              <a:rPr lang="en-US" sz="2800" baseline="30000" dirty="0"/>
              <a:t>2</a:t>
            </a:r>
            <a:r>
              <a:rPr lang="en-US" sz="2800" dirty="0"/>
              <a:t> – (4</a:t>
            </a:r>
            <a:r>
              <a:rPr lang="en-US" sz="2800" i="1" dirty="0"/>
              <a:t>x</a:t>
            </a:r>
            <a:r>
              <a:rPr lang="en-US" sz="2800" dirty="0"/>
              <a:t>)</a:t>
            </a:r>
            <a:r>
              <a:rPr lang="en-US" sz="2800" baseline="30000" dirty="0"/>
              <a:t>2    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800" dirty="0"/>
              <a:t>= (2 + 4</a:t>
            </a:r>
            <a:r>
              <a:rPr lang="en-US" sz="2800" i="1" dirty="0"/>
              <a:t>x</a:t>
            </a:r>
            <a:r>
              <a:rPr lang="en-US" sz="2800" dirty="0"/>
              <a:t>) (2 - 4</a:t>
            </a:r>
            <a:r>
              <a:rPr lang="en-US" sz="2800" i="1" dirty="0"/>
              <a:t>x</a:t>
            </a:r>
            <a:r>
              <a:rPr lang="en-US" sz="2800" dirty="0"/>
              <a:t>)</a:t>
            </a:r>
            <a:endParaRPr lang="en-IN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1057992" y="4145792"/>
            <a:ext cx="2332690" cy="523220"/>
          </a:xfrm>
          <a:prstGeom prst="rect">
            <a:avLst/>
          </a:prstGeom>
          <a:solidFill>
            <a:schemeClr val="bg1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tx1"/>
                </a:solidFill>
              </a:rPr>
              <a:t>b) 100z</a:t>
            </a:r>
            <a:r>
              <a:rPr lang="en-US" sz="2800" b="1" baseline="30000" dirty="0">
                <a:solidFill>
                  <a:schemeClr val="tx1"/>
                </a:solidFill>
              </a:rPr>
              <a:t>4 </a:t>
            </a:r>
            <a:r>
              <a:rPr lang="en-US" sz="2800" b="1" dirty="0">
                <a:solidFill>
                  <a:schemeClr val="tx1"/>
                </a:solidFill>
              </a:rPr>
              <a:t>- 49z</a:t>
            </a:r>
            <a:r>
              <a:rPr lang="en-US" sz="2800" b="1" baseline="30000" dirty="0">
                <a:solidFill>
                  <a:schemeClr val="tx1"/>
                </a:solidFill>
              </a:rPr>
              <a:t>2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endParaRPr lang="en-IN" sz="2800" b="1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714734" y="4831806"/>
            <a:ext cx="3304110" cy="169277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800" dirty="0"/>
              <a:t>= z</a:t>
            </a:r>
            <a:r>
              <a:rPr lang="en-US" sz="2800" baseline="30000" dirty="0"/>
              <a:t>2 </a:t>
            </a:r>
            <a:r>
              <a:rPr lang="en-US" sz="2800" dirty="0"/>
              <a:t>(100z</a:t>
            </a:r>
            <a:r>
              <a:rPr lang="en-US" sz="2800" baseline="30000" dirty="0"/>
              <a:t>2</a:t>
            </a:r>
            <a:r>
              <a:rPr lang="en-US" sz="2800" dirty="0"/>
              <a:t> – 49) 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800" dirty="0"/>
              <a:t>= z</a:t>
            </a:r>
            <a:r>
              <a:rPr lang="en-US" sz="2800" baseline="30000" dirty="0"/>
              <a:t>2</a:t>
            </a:r>
            <a:r>
              <a:rPr lang="en-US" sz="2800" dirty="0"/>
              <a:t> [ (10z)</a:t>
            </a:r>
            <a:r>
              <a:rPr lang="en-US" sz="2800" baseline="30000" dirty="0"/>
              <a:t>2</a:t>
            </a:r>
            <a:r>
              <a:rPr lang="en-US" sz="2800" dirty="0"/>
              <a:t> – 7</a:t>
            </a:r>
            <a:r>
              <a:rPr lang="en-US" sz="2800" baseline="30000" dirty="0"/>
              <a:t>2</a:t>
            </a:r>
            <a:r>
              <a:rPr lang="en-US" sz="2800" dirty="0"/>
              <a:t>]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800" dirty="0"/>
              <a:t>= z</a:t>
            </a:r>
            <a:r>
              <a:rPr lang="en-US" sz="2800" baseline="30000" dirty="0"/>
              <a:t>2</a:t>
            </a:r>
            <a:r>
              <a:rPr lang="en-US" sz="2800" dirty="0"/>
              <a:t> (10z + 7) (10z - 7)</a:t>
            </a:r>
            <a:endParaRPr lang="en-IN" sz="28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898D8CC-F0EE-46DE-A653-3F9B6B590BEE}"/>
              </a:ext>
            </a:extLst>
          </p:cNvPr>
          <p:cNvSpPr txBox="1"/>
          <p:nvPr/>
        </p:nvSpPr>
        <p:spPr>
          <a:xfrm>
            <a:off x="1905000" y="1425660"/>
            <a:ext cx="1747594" cy="52322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chemeClr val="bg1"/>
                </a:solidFill>
              </a:rPr>
              <a:t>Factorize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2DD9EC0-FC42-4D0B-A26A-E953F6D412E1}"/>
              </a:ext>
            </a:extLst>
          </p:cNvPr>
          <p:cNvSpPr txBox="1"/>
          <p:nvPr/>
        </p:nvSpPr>
        <p:spPr>
          <a:xfrm>
            <a:off x="6278254" y="2218673"/>
            <a:ext cx="1747594" cy="52322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Solutions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B6A6548-128F-42EE-94F4-BFDB6DD74DF6}"/>
              </a:ext>
            </a:extLst>
          </p:cNvPr>
          <p:cNvSpPr txBox="1"/>
          <p:nvPr/>
        </p:nvSpPr>
        <p:spPr>
          <a:xfrm>
            <a:off x="6338414" y="4145792"/>
            <a:ext cx="1687434" cy="52322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Solutions</a:t>
            </a:r>
          </a:p>
        </p:txBody>
      </p:sp>
    </p:spTree>
    <p:extLst>
      <p:ext uri="{BB962C8B-B14F-4D97-AF65-F5344CB8AC3E}">
        <p14:creationId xmlns:p14="http://schemas.microsoft.com/office/powerpoint/2010/main" val="2494416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2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2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3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324392" y="2491301"/>
            <a:ext cx="32031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800" dirty="0"/>
              <a:t>= (12z</a:t>
            </a:r>
            <a:r>
              <a:rPr lang="en-US" sz="2800" baseline="30000" dirty="0"/>
              <a:t>8</a:t>
            </a:r>
            <a:r>
              <a:rPr lang="en-US" sz="2800" dirty="0"/>
              <a:t>)</a:t>
            </a:r>
            <a:r>
              <a:rPr lang="en-US" sz="2800" baseline="30000" dirty="0"/>
              <a:t>2</a:t>
            </a:r>
            <a:r>
              <a:rPr lang="en-US" sz="2800" dirty="0"/>
              <a:t> -1</a:t>
            </a:r>
            <a:r>
              <a:rPr lang="en-US" sz="2800" baseline="30000" dirty="0"/>
              <a:t>2</a:t>
            </a:r>
            <a:r>
              <a:rPr lang="en-US" sz="2800" dirty="0"/>
              <a:t> 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800" dirty="0"/>
              <a:t>= (12z</a:t>
            </a:r>
            <a:r>
              <a:rPr lang="en-US" sz="2800" baseline="30000" dirty="0"/>
              <a:t>8</a:t>
            </a:r>
            <a:r>
              <a:rPr lang="en-US" sz="2800" dirty="0"/>
              <a:t> + 1) (12z</a:t>
            </a:r>
            <a:r>
              <a:rPr lang="en-US" sz="2800" baseline="30000" dirty="0"/>
              <a:t>8</a:t>
            </a:r>
            <a:r>
              <a:rPr lang="en-US" sz="2800" dirty="0"/>
              <a:t> - 1)</a:t>
            </a:r>
            <a:endParaRPr lang="en-IN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1057107" y="3811626"/>
            <a:ext cx="2232649" cy="523220"/>
          </a:xfrm>
          <a:prstGeom prst="rect">
            <a:avLst/>
          </a:prstGeom>
          <a:solidFill>
            <a:schemeClr val="bg1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tx1"/>
                </a:solidFill>
              </a:rPr>
              <a:t>d)  81</a:t>
            </a:r>
            <a:r>
              <a:rPr lang="en-US" sz="2800" b="1" i="1" dirty="0">
                <a:solidFill>
                  <a:schemeClr val="tx1"/>
                </a:solidFill>
              </a:rPr>
              <a:t>x</a:t>
            </a:r>
            <a:r>
              <a:rPr lang="en-US" sz="2800" b="1" baseline="30000" dirty="0">
                <a:solidFill>
                  <a:schemeClr val="tx1"/>
                </a:solidFill>
              </a:rPr>
              <a:t>6</a:t>
            </a:r>
            <a:r>
              <a:rPr lang="en-US" sz="2800" b="1" dirty="0">
                <a:solidFill>
                  <a:schemeClr val="tx1"/>
                </a:solidFill>
              </a:rPr>
              <a:t> - 121</a:t>
            </a:r>
            <a:endParaRPr lang="en-IN" sz="2800" b="1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324392" y="5001123"/>
            <a:ext cx="3231975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800" dirty="0"/>
              <a:t>= (9</a:t>
            </a:r>
            <a:r>
              <a:rPr lang="en-US" sz="2800" i="1" dirty="0"/>
              <a:t>x</a:t>
            </a:r>
            <a:r>
              <a:rPr lang="en-US" sz="2800" baseline="30000" dirty="0"/>
              <a:t>3</a:t>
            </a:r>
            <a:r>
              <a:rPr lang="en-US" sz="2800" dirty="0"/>
              <a:t>)</a:t>
            </a:r>
            <a:r>
              <a:rPr lang="en-US" sz="2800" baseline="30000" dirty="0"/>
              <a:t>2</a:t>
            </a:r>
            <a:r>
              <a:rPr lang="en-US" sz="2800" dirty="0"/>
              <a:t> -11</a:t>
            </a:r>
            <a:r>
              <a:rPr lang="en-US" sz="2800" baseline="30000" dirty="0"/>
              <a:t>2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800" dirty="0"/>
              <a:t>= (9</a:t>
            </a:r>
            <a:r>
              <a:rPr lang="en-US" sz="2800" i="1" dirty="0"/>
              <a:t>x</a:t>
            </a:r>
            <a:r>
              <a:rPr lang="en-US" sz="2800" baseline="30000" dirty="0"/>
              <a:t>3</a:t>
            </a:r>
            <a:r>
              <a:rPr lang="en-US" sz="2800" dirty="0"/>
              <a:t> + 11) (9</a:t>
            </a:r>
            <a:r>
              <a:rPr lang="en-US" sz="2800" i="1" dirty="0"/>
              <a:t>x</a:t>
            </a:r>
            <a:r>
              <a:rPr lang="en-US" sz="2800" baseline="30000" dirty="0"/>
              <a:t>3</a:t>
            </a:r>
            <a:r>
              <a:rPr lang="en-US" sz="2800" dirty="0"/>
              <a:t>- 11)</a:t>
            </a:r>
            <a:endParaRPr lang="en-IN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667EBEE-440E-44EB-AA3A-FC4AD2C75F7E}"/>
              </a:ext>
            </a:extLst>
          </p:cNvPr>
          <p:cNvSpPr txBox="1"/>
          <p:nvPr/>
        </p:nvSpPr>
        <p:spPr>
          <a:xfrm>
            <a:off x="1104900" y="72637"/>
            <a:ext cx="6934200" cy="120032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Factorize the Algebraic expressions using the identities</a:t>
            </a:r>
            <a:endParaRPr lang="en-IN" sz="36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66AC8CA-70AE-4884-9DDB-717E38E4E8F9}"/>
              </a:ext>
            </a:extLst>
          </p:cNvPr>
          <p:cNvSpPr txBox="1"/>
          <p:nvPr/>
        </p:nvSpPr>
        <p:spPr>
          <a:xfrm>
            <a:off x="6291506" y="3811626"/>
            <a:ext cx="1747594" cy="52322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Solutions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1175087-EED5-4398-A9B6-B5FCACE7D06C}"/>
              </a:ext>
            </a:extLst>
          </p:cNvPr>
          <p:cNvSpPr txBox="1"/>
          <p:nvPr/>
        </p:nvSpPr>
        <p:spPr>
          <a:xfrm>
            <a:off x="6278254" y="1538222"/>
            <a:ext cx="1747594" cy="52322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Solutions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004EA0D-76BE-4532-8CF7-88338BFB99CB}"/>
              </a:ext>
            </a:extLst>
          </p:cNvPr>
          <p:cNvSpPr txBox="1"/>
          <p:nvPr/>
        </p:nvSpPr>
        <p:spPr>
          <a:xfrm>
            <a:off x="1091045" y="1572858"/>
            <a:ext cx="2198711" cy="523220"/>
          </a:xfrm>
          <a:prstGeom prst="rect">
            <a:avLst/>
          </a:prstGeom>
          <a:solidFill>
            <a:schemeClr val="bg1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tx1"/>
                </a:solidFill>
              </a:rPr>
              <a:t>c)  144z</a:t>
            </a:r>
            <a:r>
              <a:rPr lang="en-US" sz="2800" b="1" baseline="30000">
                <a:solidFill>
                  <a:schemeClr val="tx1"/>
                </a:solidFill>
              </a:rPr>
              <a:t>16 </a:t>
            </a:r>
            <a:r>
              <a:rPr lang="en-US" sz="2800" b="1">
                <a:solidFill>
                  <a:schemeClr val="tx1"/>
                </a:solidFill>
              </a:rPr>
              <a:t>- 1 </a:t>
            </a:r>
            <a:endParaRPr lang="en-IN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2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11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104900" y="1964829"/>
            <a:ext cx="1936749" cy="523220"/>
          </a:xfrm>
          <a:prstGeom prst="rect">
            <a:avLst/>
          </a:prstGeom>
          <a:solidFill>
            <a:schemeClr val="bg1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tx1"/>
                </a:solidFill>
              </a:rPr>
              <a:t>e)  24 t</a:t>
            </a:r>
            <a:r>
              <a:rPr lang="en-US" sz="2800" b="1" baseline="30000" dirty="0">
                <a:solidFill>
                  <a:schemeClr val="tx1"/>
                </a:solidFill>
              </a:rPr>
              <a:t>6 </a:t>
            </a:r>
            <a:r>
              <a:rPr lang="en-US" sz="2800" b="1" dirty="0">
                <a:solidFill>
                  <a:schemeClr val="tx1"/>
                </a:solidFill>
              </a:rPr>
              <a:t>- 54</a:t>
            </a:r>
            <a:endParaRPr lang="en-IN" sz="2800" b="1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52800" y="3276600"/>
            <a:ext cx="3363421" cy="16927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800" dirty="0"/>
              <a:t>= 6 [ 4t</a:t>
            </a:r>
            <a:r>
              <a:rPr lang="en-US" sz="2800" baseline="30000" dirty="0"/>
              <a:t>6</a:t>
            </a:r>
            <a:r>
              <a:rPr lang="en-US" sz="2800" dirty="0"/>
              <a:t> - 9 ]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800" dirty="0"/>
              <a:t>= 6 [ (2t</a:t>
            </a:r>
            <a:r>
              <a:rPr lang="en-US" sz="2800" baseline="30000" dirty="0"/>
              <a:t>3</a:t>
            </a:r>
            <a:r>
              <a:rPr lang="en-US" sz="2800" dirty="0"/>
              <a:t>)</a:t>
            </a:r>
            <a:r>
              <a:rPr lang="en-US" sz="2800" baseline="30000" dirty="0"/>
              <a:t>2</a:t>
            </a:r>
            <a:r>
              <a:rPr lang="en-US" sz="2800" dirty="0"/>
              <a:t> -3</a:t>
            </a:r>
            <a:r>
              <a:rPr lang="en-US" sz="2800" baseline="30000" dirty="0"/>
              <a:t>2</a:t>
            </a:r>
            <a:r>
              <a:rPr lang="en-US" sz="2800" dirty="0"/>
              <a:t> ] 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800" dirty="0"/>
              <a:t>= 6 [(2t</a:t>
            </a:r>
            <a:r>
              <a:rPr lang="en-US" sz="2800" baseline="30000" dirty="0"/>
              <a:t>3</a:t>
            </a:r>
            <a:r>
              <a:rPr lang="en-US" sz="2800" dirty="0"/>
              <a:t> + 3) (2t</a:t>
            </a:r>
            <a:r>
              <a:rPr lang="en-US" sz="2800" baseline="30000" dirty="0"/>
              <a:t>3</a:t>
            </a:r>
            <a:r>
              <a:rPr lang="en-US" sz="2800" dirty="0"/>
              <a:t> - 3)]</a:t>
            </a:r>
            <a:endParaRPr lang="en-IN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FACE014-6237-4F28-A565-3726E43E42A2}"/>
              </a:ext>
            </a:extLst>
          </p:cNvPr>
          <p:cNvSpPr txBox="1"/>
          <p:nvPr/>
        </p:nvSpPr>
        <p:spPr>
          <a:xfrm>
            <a:off x="6291506" y="1964829"/>
            <a:ext cx="1747594" cy="52322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Solutions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2B4F87E-5FD7-4FCE-A7D1-763E33EF0E51}"/>
              </a:ext>
            </a:extLst>
          </p:cNvPr>
          <p:cNvSpPr txBox="1"/>
          <p:nvPr/>
        </p:nvSpPr>
        <p:spPr>
          <a:xfrm>
            <a:off x="1104900" y="215711"/>
            <a:ext cx="6934200" cy="120032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Factorize the Algebraic expressions using the identities</a:t>
            </a:r>
            <a:endParaRPr lang="en-IN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04900" y="1404667"/>
            <a:ext cx="609600" cy="5334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2</a:t>
            </a:r>
            <a:endParaRPr lang="en-IN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104900" y="2107575"/>
            <a:ext cx="2611612" cy="523220"/>
          </a:xfrm>
          <a:prstGeom prst="rect">
            <a:avLst/>
          </a:prstGeom>
          <a:solidFill>
            <a:schemeClr val="bg1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tx1"/>
                </a:solidFill>
              </a:rPr>
              <a:t>a) 9a</a:t>
            </a:r>
            <a:r>
              <a:rPr lang="en-US" sz="2800" b="1" baseline="30000" dirty="0">
                <a:solidFill>
                  <a:schemeClr val="tx1"/>
                </a:solidFill>
              </a:rPr>
              <a:t>2</a:t>
            </a:r>
            <a:r>
              <a:rPr lang="en-US" sz="2800" b="1" dirty="0">
                <a:solidFill>
                  <a:schemeClr val="tx1"/>
                </a:solidFill>
              </a:rPr>
              <a:t> + 42a + 49</a:t>
            </a:r>
            <a:endParaRPr lang="en-IN" sz="2800" b="1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74255" y="2894070"/>
            <a:ext cx="3591048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800" dirty="0"/>
              <a:t>= (3a)</a:t>
            </a:r>
            <a:r>
              <a:rPr lang="en-US" sz="2800" baseline="30000" dirty="0"/>
              <a:t>2 </a:t>
            </a:r>
            <a:r>
              <a:rPr lang="en-US" sz="2800" dirty="0"/>
              <a:t>+ 2 </a:t>
            </a:r>
            <a:r>
              <a:rPr lang="en-US" sz="2400" dirty="0"/>
              <a:t>×</a:t>
            </a:r>
            <a:r>
              <a:rPr lang="en-US" sz="2800" dirty="0"/>
              <a:t> 3a </a:t>
            </a:r>
            <a:r>
              <a:rPr lang="en-US" sz="2400" dirty="0"/>
              <a:t>×</a:t>
            </a:r>
            <a:r>
              <a:rPr lang="en-US" sz="2800" dirty="0"/>
              <a:t> 7 + 7</a:t>
            </a:r>
            <a:r>
              <a:rPr lang="en-US" sz="2800" baseline="30000" dirty="0"/>
              <a:t>2</a:t>
            </a:r>
            <a:r>
              <a:rPr lang="en-US" sz="2800" dirty="0"/>
              <a:t>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800" dirty="0"/>
              <a:t>= (3a + 7)</a:t>
            </a:r>
            <a:r>
              <a:rPr lang="en-US" sz="2800" baseline="30000" dirty="0"/>
              <a:t>2</a:t>
            </a:r>
            <a:endParaRPr lang="en-IN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1097973" y="4468981"/>
            <a:ext cx="3110147" cy="523220"/>
          </a:xfrm>
          <a:prstGeom prst="rect">
            <a:avLst/>
          </a:prstGeom>
          <a:solidFill>
            <a:schemeClr val="bg1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tx1"/>
                </a:solidFill>
              </a:rPr>
              <a:t>b) 49 + 14ab + a</a:t>
            </a:r>
            <a:r>
              <a:rPr lang="en-US" sz="2800" b="1" baseline="30000" dirty="0">
                <a:solidFill>
                  <a:schemeClr val="tx1"/>
                </a:solidFill>
              </a:rPr>
              <a:t>2</a:t>
            </a:r>
            <a:r>
              <a:rPr lang="en-US" sz="2800" b="1" dirty="0">
                <a:solidFill>
                  <a:schemeClr val="tx1"/>
                </a:solidFill>
              </a:rPr>
              <a:t>b</a:t>
            </a:r>
            <a:r>
              <a:rPr lang="en-US" sz="2800" b="1" baseline="30000" dirty="0">
                <a:solidFill>
                  <a:schemeClr val="tx1"/>
                </a:solidFill>
              </a:rPr>
              <a:t>2</a:t>
            </a:r>
            <a:r>
              <a:rPr lang="en-US" sz="2800" b="1" dirty="0">
                <a:solidFill>
                  <a:schemeClr val="tx1"/>
                </a:solidFill>
              </a:rPr>
              <a:t>  </a:t>
            </a:r>
            <a:endParaRPr lang="en-IN" sz="2800" b="1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200400" y="5334000"/>
            <a:ext cx="3631122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800" dirty="0"/>
              <a:t>= 7</a:t>
            </a:r>
            <a:r>
              <a:rPr lang="en-US" sz="2800" baseline="30000" dirty="0"/>
              <a:t>2</a:t>
            </a:r>
            <a:r>
              <a:rPr lang="en-US" sz="2800" dirty="0"/>
              <a:t> + 2 </a:t>
            </a:r>
            <a:r>
              <a:rPr lang="en-US" sz="2400" dirty="0"/>
              <a:t>×</a:t>
            </a:r>
            <a:r>
              <a:rPr lang="en-US" sz="2800" dirty="0"/>
              <a:t> 7 </a:t>
            </a:r>
            <a:r>
              <a:rPr lang="en-US" sz="2400" dirty="0"/>
              <a:t>×</a:t>
            </a:r>
            <a:r>
              <a:rPr lang="en-US" sz="2800" dirty="0"/>
              <a:t> </a:t>
            </a:r>
            <a:r>
              <a:rPr lang="en-US" sz="2800" dirty="0" err="1"/>
              <a:t>ab</a:t>
            </a:r>
            <a:r>
              <a:rPr lang="en-US" sz="2800" dirty="0"/>
              <a:t> + (</a:t>
            </a:r>
            <a:r>
              <a:rPr lang="en-US" sz="2800" dirty="0" err="1"/>
              <a:t>ab</a:t>
            </a:r>
            <a:r>
              <a:rPr lang="en-US" sz="2800" dirty="0"/>
              <a:t>)</a:t>
            </a:r>
            <a:r>
              <a:rPr lang="en-US" sz="2800" baseline="30000" dirty="0"/>
              <a:t>2</a:t>
            </a:r>
            <a:r>
              <a:rPr lang="en-US" sz="2800" dirty="0"/>
              <a:t>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800" dirty="0"/>
              <a:t>= (7 + </a:t>
            </a:r>
            <a:r>
              <a:rPr lang="en-US" sz="2800" dirty="0" err="1"/>
              <a:t>ab</a:t>
            </a:r>
            <a:r>
              <a:rPr lang="en-US" sz="2800" dirty="0"/>
              <a:t>)</a:t>
            </a:r>
            <a:r>
              <a:rPr lang="en-US" sz="2800" baseline="30000" dirty="0"/>
              <a:t>2</a:t>
            </a:r>
            <a:endParaRPr lang="en-IN" sz="28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F001A8B-B5B6-420D-B44F-AB720CA12147}"/>
              </a:ext>
            </a:extLst>
          </p:cNvPr>
          <p:cNvSpPr txBox="1"/>
          <p:nvPr/>
        </p:nvSpPr>
        <p:spPr>
          <a:xfrm>
            <a:off x="6291506" y="2107575"/>
            <a:ext cx="1747594" cy="52322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Solutions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6134A41-850B-4220-BDDA-EB82103AAAD3}"/>
              </a:ext>
            </a:extLst>
          </p:cNvPr>
          <p:cNvSpPr txBox="1"/>
          <p:nvPr/>
        </p:nvSpPr>
        <p:spPr>
          <a:xfrm>
            <a:off x="6291506" y="4468981"/>
            <a:ext cx="1747594" cy="52322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Solutions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7607610-17F0-45CE-B766-DFD3E8BE347B}"/>
              </a:ext>
            </a:extLst>
          </p:cNvPr>
          <p:cNvSpPr txBox="1"/>
          <p:nvPr/>
        </p:nvSpPr>
        <p:spPr>
          <a:xfrm>
            <a:off x="1104900" y="77454"/>
            <a:ext cx="6934200" cy="120032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Factorize the Algebraic expressions using the identities</a:t>
            </a:r>
            <a:endParaRPr lang="en-IN" sz="3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12AFF07-7FAB-4CCF-A0FB-D4E7C70D0D98}"/>
              </a:ext>
            </a:extLst>
          </p:cNvPr>
          <p:cNvSpPr txBox="1"/>
          <p:nvPr/>
        </p:nvSpPr>
        <p:spPr>
          <a:xfrm>
            <a:off x="1905000" y="1402884"/>
            <a:ext cx="1747594" cy="52322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2800" dirty="0"/>
              <a:t>Factorize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2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2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7" grpId="0" animBg="1"/>
      <p:bldP spid="6" grpId="0" animBg="1"/>
      <p:bldP spid="11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92588" y="1515140"/>
            <a:ext cx="2892138" cy="523220"/>
          </a:xfrm>
          <a:prstGeom prst="rect">
            <a:avLst/>
          </a:prstGeom>
          <a:solidFill>
            <a:schemeClr val="bg1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tx1"/>
                </a:solidFill>
              </a:rPr>
              <a:t>c)  16t</a:t>
            </a:r>
            <a:r>
              <a:rPr lang="en-US" sz="2800" b="1" baseline="30000" dirty="0">
                <a:solidFill>
                  <a:schemeClr val="tx1"/>
                </a:solidFill>
              </a:rPr>
              <a:t>2</a:t>
            </a:r>
            <a:r>
              <a:rPr lang="en-US" sz="2800" b="1" dirty="0">
                <a:solidFill>
                  <a:schemeClr val="tx1"/>
                </a:solidFill>
              </a:rPr>
              <a:t> - 4t + (1/4)</a:t>
            </a:r>
            <a:endParaRPr lang="en-IN" sz="2800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31778" y="4250604"/>
            <a:ext cx="2706190" cy="523220"/>
          </a:xfrm>
          <a:prstGeom prst="rect">
            <a:avLst/>
          </a:prstGeom>
          <a:solidFill>
            <a:schemeClr val="bg1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800" b="1" dirty="0">
                <a:solidFill>
                  <a:schemeClr val="tx1"/>
                </a:solidFill>
              </a:rPr>
              <a:t>d)  2</a:t>
            </a:r>
            <a:r>
              <a:rPr lang="en-US" sz="2800" b="1" i="1" dirty="0">
                <a:solidFill>
                  <a:schemeClr val="tx1"/>
                </a:solidFill>
              </a:rPr>
              <a:t>x</a:t>
            </a:r>
            <a:r>
              <a:rPr lang="en-US" sz="2800" b="1" baseline="30000" dirty="0">
                <a:solidFill>
                  <a:schemeClr val="tx1"/>
                </a:solidFill>
              </a:rPr>
              <a:t>6</a:t>
            </a:r>
            <a:r>
              <a:rPr lang="en-US" sz="2800" b="1" dirty="0">
                <a:solidFill>
                  <a:schemeClr val="tx1"/>
                </a:solidFill>
              </a:rPr>
              <a:t> + 8</a:t>
            </a:r>
            <a:r>
              <a:rPr lang="en-US" sz="2800" b="1" i="1" dirty="0">
                <a:solidFill>
                  <a:schemeClr val="tx1"/>
                </a:solidFill>
              </a:rPr>
              <a:t>x</a:t>
            </a:r>
            <a:r>
              <a:rPr lang="en-US" sz="2800" b="1" baseline="30000" dirty="0">
                <a:solidFill>
                  <a:schemeClr val="tx1"/>
                </a:solidFill>
              </a:rPr>
              <a:t>3</a:t>
            </a:r>
            <a:r>
              <a:rPr lang="en-US" sz="2800" b="1" dirty="0">
                <a:solidFill>
                  <a:schemeClr val="tx1"/>
                </a:solidFill>
              </a:rPr>
              <a:t> + 8 </a:t>
            </a:r>
            <a:r>
              <a:rPr lang="en-US" sz="2800" b="1" dirty="0"/>
              <a:t> </a:t>
            </a:r>
            <a:endParaRPr lang="en-IN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473571" y="2642032"/>
            <a:ext cx="449995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800" dirty="0"/>
              <a:t>= (4t)</a:t>
            </a:r>
            <a:r>
              <a:rPr lang="en-US" sz="2800" baseline="30000" dirty="0"/>
              <a:t>2 </a:t>
            </a:r>
            <a:r>
              <a:rPr lang="en-US" sz="2800" dirty="0"/>
              <a:t>- 2 </a:t>
            </a:r>
            <a:r>
              <a:rPr lang="en-US" sz="2400" dirty="0"/>
              <a:t>×</a:t>
            </a:r>
            <a:r>
              <a:rPr lang="en-US" sz="2800" dirty="0"/>
              <a:t> 4t </a:t>
            </a:r>
            <a:r>
              <a:rPr lang="en-US" sz="2400" dirty="0"/>
              <a:t>×</a:t>
            </a:r>
            <a:r>
              <a:rPr lang="en-US" sz="2800" dirty="0"/>
              <a:t> (1/2) + (1/2)</a:t>
            </a:r>
            <a:r>
              <a:rPr lang="en-US" sz="2800" baseline="30000" dirty="0"/>
              <a:t>2</a:t>
            </a:r>
            <a:r>
              <a:rPr lang="en-US" sz="2800" dirty="0"/>
              <a:t>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800" dirty="0"/>
              <a:t>= [4t - (1/2)]</a:t>
            </a:r>
            <a:r>
              <a:rPr lang="en-US" sz="2800" baseline="30000" dirty="0"/>
              <a:t>2</a:t>
            </a:r>
            <a:endParaRPr lang="en-IN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3737265" y="4858646"/>
            <a:ext cx="397256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800" dirty="0"/>
              <a:t>= 2(</a:t>
            </a:r>
            <a:r>
              <a:rPr lang="en-US" sz="2800" i="1" dirty="0"/>
              <a:t>x</a:t>
            </a:r>
            <a:r>
              <a:rPr lang="en-US" sz="2800" baseline="30000" dirty="0"/>
              <a:t>6</a:t>
            </a:r>
            <a:r>
              <a:rPr lang="en-US" sz="2800" dirty="0"/>
              <a:t> + 4</a:t>
            </a:r>
            <a:r>
              <a:rPr lang="en-US" sz="2800" i="1" dirty="0"/>
              <a:t>x</a:t>
            </a:r>
            <a:r>
              <a:rPr lang="en-US" sz="2800" baseline="30000" dirty="0"/>
              <a:t>3</a:t>
            </a:r>
            <a:r>
              <a:rPr lang="en-US" sz="2800" dirty="0"/>
              <a:t> + 4) 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800" dirty="0"/>
              <a:t>= 2[ (</a:t>
            </a:r>
            <a:r>
              <a:rPr lang="en-US" sz="2800" i="1" dirty="0"/>
              <a:t>x</a:t>
            </a:r>
            <a:r>
              <a:rPr lang="en-US" sz="2800" baseline="30000" dirty="0"/>
              <a:t>3</a:t>
            </a:r>
            <a:r>
              <a:rPr lang="en-US" sz="2800" dirty="0"/>
              <a:t>)</a:t>
            </a:r>
            <a:r>
              <a:rPr lang="en-US" sz="2800" baseline="30000" dirty="0"/>
              <a:t>2</a:t>
            </a:r>
            <a:r>
              <a:rPr lang="en-US" sz="2800" dirty="0"/>
              <a:t> + 2 </a:t>
            </a:r>
            <a:r>
              <a:rPr lang="en-US" sz="2400" dirty="0"/>
              <a:t>×</a:t>
            </a:r>
            <a:r>
              <a:rPr lang="en-US" sz="2800" dirty="0"/>
              <a:t> 2 </a:t>
            </a:r>
            <a:r>
              <a:rPr lang="en-US" sz="2400" dirty="0"/>
              <a:t>×</a:t>
            </a:r>
            <a:r>
              <a:rPr lang="en-US" sz="2800" dirty="0"/>
              <a:t> </a:t>
            </a:r>
            <a:r>
              <a:rPr lang="en-US" sz="3200" i="1" dirty="0"/>
              <a:t>x</a:t>
            </a:r>
            <a:r>
              <a:rPr lang="en-US" sz="2800" baseline="30000" dirty="0"/>
              <a:t>3</a:t>
            </a:r>
            <a:r>
              <a:rPr lang="en-US" sz="2800" dirty="0"/>
              <a:t> + 2</a:t>
            </a:r>
            <a:r>
              <a:rPr lang="en-US" sz="2800" baseline="30000" dirty="0"/>
              <a:t>2</a:t>
            </a:r>
            <a:r>
              <a:rPr lang="en-US" sz="2800" dirty="0"/>
              <a:t>]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800" dirty="0"/>
              <a:t>= 2[ </a:t>
            </a:r>
            <a:r>
              <a:rPr lang="en-US" sz="2800" i="1" dirty="0"/>
              <a:t>x</a:t>
            </a:r>
            <a:r>
              <a:rPr lang="en-US" sz="2800" baseline="30000" dirty="0"/>
              <a:t>3</a:t>
            </a:r>
            <a:r>
              <a:rPr lang="en-US" sz="2800" dirty="0"/>
              <a:t> + 2]</a:t>
            </a:r>
            <a:r>
              <a:rPr lang="en-US" sz="2800" baseline="30000" dirty="0"/>
              <a:t>2</a:t>
            </a:r>
            <a:r>
              <a:rPr lang="en-US" sz="2800" dirty="0"/>
              <a:t> </a:t>
            </a:r>
            <a:endParaRPr lang="en-IN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ABDD1B8-4689-4730-B55E-4652C4E1EAF1}"/>
              </a:ext>
            </a:extLst>
          </p:cNvPr>
          <p:cNvSpPr txBox="1"/>
          <p:nvPr/>
        </p:nvSpPr>
        <p:spPr>
          <a:xfrm>
            <a:off x="6303818" y="1524695"/>
            <a:ext cx="1747594" cy="52322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Solutions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5D07793-2BAB-4AF7-AD65-2C97EB287865}"/>
              </a:ext>
            </a:extLst>
          </p:cNvPr>
          <p:cNvSpPr txBox="1"/>
          <p:nvPr/>
        </p:nvSpPr>
        <p:spPr>
          <a:xfrm>
            <a:off x="6400800" y="4250604"/>
            <a:ext cx="1747594" cy="52322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Solutions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BC9CF2E-C388-4809-909F-668FF68D684D}"/>
              </a:ext>
            </a:extLst>
          </p:cNvPr>
          <p:cNvSpPr txBox="1"/>
          <p:nvPr/>
        </p:nvSpPr>
        <p:spPr>
          <a:xfrm>
            <a:off x="1092588" y="70394"/>
            <a:ext cx="6934200" cy="120032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Factorize the Algebraic expressions using the identities</a:t>
            </a:r>
            <a:endParaRPr lang="en-IN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2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2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9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04900" y="1508800"/>
            <a:ext cx="2015295" cy="523220"/>
          </a:xfrm>
          <a:prstGeom prst="rect">
            <a:avLst/>
          </a:prstGeom>
          <a:solidFill>
            <a:schemeClr val="bg1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tx1"/>
                </a:solidFill>
              </a:rPr>
              <a:t>e)  </a:t>
            </a:r>
            <a:r>
              <a:rPr lang="en-US" sz="2800" b="1" i="1" dirty="0">
                <a:solidFill>
                  <a:schemeClr val="tx1"/>
                </a:solidFill>
              </a:rPr>
              <a:t>x</a:t>
            </a:r>
            <a:r>
              <a:rPr lang="en-US" sz="2800" b="1" baseline="30000" dirty="0">
                <a:solidFill>
                  <a:schemeClr val="tx1"/>
                </a:solidFill>
              </a:rPr>
              <a:t>2</a:t>
            </a:r>
            <a:r>
              <a:rPr lang="en-US" sz="2800" b="1" dirty="0">
                <a:solidFill>
                  <a:schemeClr val="tx1"/>
                </a:solidFill>
              </a:rPr>
              <a:t> + </a:t>
            </a:r>
            <a:r>
              <a:rPr lang="en-US" sz="2800" b="1" i="1" dirty="0">
                <a:solidFill>
                  <a:schemeClr val="tx1"/>
                </a:solidFill>
              </a:rPr>
              <a:t>x</a:t>
            </a:r>
            <a:r>
              <a:rPr lang="en-US" sz="2800" b="1" dirty="0">
                <a:solidFill>
                  <a:schemeClr val="tx1"/>
                </a:solidFill>
              </a:rPr>
              <a:t> + ¼</a:t>
            </a:r>
            <a:endParaRPr lang="en-IN" sz="2800" b="1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00200" y="3733800"/>
            <a:ext cx="7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N" dirty="0"/>
          </a:p>
        </p:txBody>
      </p:sp>
      <p:sp>
        <p:nvSpPr>
          <p:cNvPr id="6" name="TextBox 5"/>
          <p:cNvSpPr txBox="1"/>
          <p:nvPr/>
        </p:nvSpPr>
        <p:spPr>
          <a:xfrm>
            <a:off x="1118295" y="4033299"/>
            <a:ext cx="2379626" cy="523220"/>
          </a:xfrm>
          <a:prstGeom prst="rect">
            <a:avLst/>
          </a:prstGeom>
          <a:solidFill>
            <a:schemeClr val="bg1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tx1"/>
                </a:solidFill>
              </a:rPr>
              <a:t>f)  1 - 8</a:t>
            </a:r>
            <a:r>
              <a:rPr lang="en-US" sz="2800" b="1" i="1" dirty="0">
                <a:solidFill>
                  <a:schemeClr val="tx1"/>
                </a:solidFill>
              </a:rPr>
              <a:t>x</a:t>
            </a:r>
            <a:r>
              <a:rPr lang="en-US" sz="2800" b="1" dirty="0">
                <a:solidFill>
                  <a:schemeClr val="tx1"/>
                </a:solidFill>
              </a:rPr>
              <a:t> + 16</a:t>
            </a:r>
            <a:r>
              <a:rPr lang="en-US" sz="2800" b="1" i="1" dirty="0">
                <a:solidFill>
                  <a:schemeClr val="tx1"/>
                </a:solidFill>
              </a:rPr>
              <a:t>x</a:t>
            </a:r>
            <a:r>
              <a:rPr lang="en-US" sz="2800" b="1" baseline="30000" dirty="0">
                <a:solidFill>
                  <a:schemeClr val="tx1"/>
                </a:solidFill>
              </a:rPr>
              <a:t>2</a:t>
            </a:r>
            <a:endParaRPr lang="en-IN" sz="2800" b="1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13184" y="2493853"/>
            <a:ext cx="4031873" cy="11849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spcBef>
                <a:spcPts val="600"/>
              </a:spcBef>
              <a:spcAft>
                <a:spcPts val="1200"/>
              </a:spcAft>
            </a:pPr>
            <a:r>
              <a:rPr lang="en-US" sz="2800" dirty="0"/>
              <a:t>= </a:t>
            </a:r>
            <a:r>
              <a:rPr lang="en-US" sz="2800" i="1" dirty="0"/>
              <a:t>x</a:t>
            </a:r>
            <a:r>
              <a:rPr lang="en-US" sz="2800" baseline="30000" dirty="0"/>
              <a:t>2</a:t>
            </a:r>
            <a:r>
              <a:rPr lang="en-US" sz="2800" dirty="0"/>
              <a:t> + 2 </a:t>
            </a:r>
            <a:r>
              <a:rPr lang="en-US" sz="2400" dirty="0"/>
              <a:t>×</a:t>
            </a:r>
            <a:r>
              <a:rPr lang="en-US" sz="2800" dirty="0"/>
              <a:t> (1/2)</a:t>
            </a:r>
            <a:r>
              <a:rPr lang="en-US" sz="2400" dirty="0"/>
              <a:t>×</a:t>
            </a:r>
            <a:r>
              <a:rPr lang="en-US" sz="2800" dirty="0"/>
              <a:t> </a:t>
            </a:r>
            <a:r>
              <a:rPr lang="en-US" sz="2800" i="1" dirty="0"/>
              <a:t>x</a:t>
            </a:r>
            <a:r>
              <a:rPr lang="en-US" sz="2800" dirty="0"/>
              <a:t> + (1/2)</a:t>
            </a:r>
            <a:r>
              <a:rPr lang="en-US" sz="2800" baseline="30000" dirty="0"/>
              <a:t>2</a:t>
            </a:r>
            <a:r>
              <a:rPr lang="en-US" sz="2800" dirty="0"/>
              <a:t>  </a:t>
            </a:r>
          </a:p>
          <a:p>
            <a:pPr algn="just">
              <a:spcBef>
                <a:spcPts val="600"/>
              </a:spcBef>
              <a:spcAft>
                <a:spcPts val="1200"/>
              </a:spcAft>
            </a:pPr>
            <a:r>
              <a:rPr lang="en-US" sz="2800" dirty="0"/>
              <a:t>= (</a:t>
            </a:r>
            <a:r>
              <a:rPr lang="en-US" sz="2800" i="1" dirty="0"/>
              <a:t>x</a:t>
            </a:r>
            <a:r>
              <a:rPr lang="en-US" sz="2800" dirty="0"/>
              <a:t> + ½ )</a:t>
            </a:r>
            <a:r>
              <a:rPr lang="en-US" sz="2800" baseline="30000" dirty="0"/>
              <a:t>2</a:t>
            </a:r>
            <a:endParaRPr lang="en-IN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3636001" y="5164631"/>
            <a:ext cx="3586238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800" dirty="0"/>
              <a:t>= 1</a:t>
            </a:r>
            <a:r>
              <a:rPr lang="en-US" sz="2800" baseline="30000" dirty="0"/>
              <a:t>2</a:t>
            </a:r>
            <a:r>
              <a:rPr lang="en-US" sz="2800" dirty="0"/>
              <a:t> – 2 × 1 × 4</a:t>
            </a:r>
            <a:r>
              <a:rPr lang="en-US" sz="2800" i="1" dirty="0"/>
              <a:t>x</a:t>
            </a:r>
            <a:r>
              <a:rPr lang="en-US" sz="2800" dirty="0"/>
              <a:t> + (4</a:t>
            </a:r>
            <a:r>
              <a:rPr lang="en-US" sz="2800" i="1" dirty="0"/>
              <a:t>x</a:t>
            </a:r>
            <a:r>
              <a:rPr lang="en-US" sz="2800" dirty="0"/>
              <a:t>)</a:t>
            </a:r>
            <a:r>
              <a:rPr lang="en-US" sz="2800" baseline="30000" dirty="0"/>
              <a:t>2</a:t>
            </a:r>
            <a:r>
              <a:rPr lang="en-US" sz="2800" dirty="0"/>
              <a:t>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800" dirty="0"/>
              <a:t>= ( 1 – 4</a:t>
            </a:r>
            <a:r>
              <a:rPr lang="en-US" sz="2800" i="1" dirty="0"/>
              <a:t>x</a:t>
            </a:r>
            <a:r>
              <a:rPr lang="en-US" sz="2800" dirty="0"/>
              <a:t> )</a:t>
            </a:r>
            <a:r>
              <a:rPr lang="en-US" sz="2800" baseline="30000" dirty="0"/>
              <a:t>2</a:t>
            </a:r>
            <a:endParaRPr lang="en-IN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388F508-9487-4F4E-AFD1-3C8BB0FE5F89}"/>
              </a:ext>
            </a:extLst>
          </p:cNvPr>
          <p:cNvSpPr txBox="1"/>
          <p:nvPr/>
        </p:nvSpPr>
        <p:spPr>
          <a:xfrm>
            <a:off x="6291506" y="1470243"/>
            <a:ext cx="1747594" cy="52322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Solutions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D108093-5A11-4720-87EF-31DAC289A974}"/>
              </a:ext>
            </a:extLst>
          </p:cNvPr>
          <p:cNvSpPr txBox="1"/>
          <p:nvPr/>
        </p:nvSpPr>
        <p:spPr>
          <a:xfrm>
            <a:off x="6291506" y="4033299"/>
            <a:ext cx="1747594" cy="52322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Solutions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FB90A1D-EAF9-4242-BE19-B3977E938ABD}"/>
              </a:ext>
            </a:extLst>
          </p:cNvPr>
          <p:cNvSpPr txBox="1"/>
          <p:nvPr/>
        </p:nvSpPr>
        <p:spPr>
          <a:xfrm>
            <a:off x="1104900" y="88136"/>
            <a:ext cx="6934200" cy="120032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Factorize the Algebraic expressions using the identities</a:t>
            </a:r>
            <a:endParaRPr lang="en-IN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2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8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094509" y="1600200"/>
            <a:ext cx="2803973" cy="523220"/>
          </a:xfrm>
          <a:prstGeom prst="rect">
            <a:avLst/>
          </a:prstGeom>
          <a:solidFill>
            <a:schemeClr val="bg1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tx1"/>
                </a:solidFill>
              </a:rPr>
              <a:t>g)  25</a:t>
            </a:r>
            <a:r>
              <a:rPr lang="en-US" sz="2800" b="1" i="1" dirty="0">
                <a:solidFill>
                  <a:schemeClr val="tx1"/>
                </a:solidFill>
              </a:rPr>
              <a:t>x</a:t>
            </a:r>
            <a:r>
              <a:rPr lang="en-US" sz="2800" b="1" baseline="30000" dirty="0">
                <a:solidFill>
                  <a:schemeClr val="tx1"/>
                </a:solidFill>
              </a:rPr>
              <a:t>4</a:t>
            </a:r>
            <a:r>
              <a:rPr lang="en-US" sz="2800" b="1" dirty="0">
                <a:solidFill>
                  <a:schemeClr val="tx1"/>
                </a:solidFill>
              </a:rPr>
              <a:t> + 30</a:t>
            </a:r>
            <a:r>
              <a:rPr lang="en-US" sz="2800" b="1" i="1" dirty="0">
                <a:solidFill>
                  <a:schemeClr val="tx1"/>
                </a:solidFill>
              </a:rPr>
              <a:t>x</a:t>
            </a:r>
            <a:r>
              <a:rPr lang="en-US" sz="2800" b="1" baseline="30000" dirty="0">
                <a:solidFill>
                  <a:schemeClr val="tx1"/>
                </a:solidFill>
              </a:rPr>
              <a:t>2</a:t>
            </a:r>
            <a:r>
              <a:rPr lang="en-US" sz="2800" b="1" dirty="0">
                <a:solidFill>
                  <a:schemeClr val="tx1"/>
                </a:solidFill>
              </a:rPr>
              <a:t> + 9</a:t>
            </a:r>
            <a:endParaRPr lang="en-IN" sz="2800" b="1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15291" y="4311272"/>
            <a:ext cx="2339102" cy="523220"/>
          </a:xfrm>
          <a:prstGeom prst="rect">
            <a:avLst/>
          </a:prstGeom>
          <a:solidFill>
            <a:schemeClr val="bg1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tx1"/>
                </a:solidFill>
              </a:rPr>
              <a:t>h)  4</a:t>
            </a:r>
            <a:r>
              <a:rPr lang="en-US" sz="2800" b="1" i="1" dirty="0">
                <a:solidFill>
                  <a:schemeClr val="tx1"/>
                </a:solidFill>
              </a:rPr>
              <a:t>x</a:t>
            </a:r>
            <a:r>
              <a:rPr lang="en-US" sz="2800" b="1" baseline="30000" dirty="0">
                <a:solidFill>
                  <a:schemeClr val="tx1"/>
                </a:solidFill>
              </a:rPr>
              <a:t>2</a:t>
            </a:r>
            <a:r>
              <a:rPr lang="en-US" sz="2800" b="1" dirty="0">
                <a:solidFill>
                  <a:schemeClr val="tx1"/>
                </a:solidFill>
              </a:rPr>
              <a:t> – 4</a:t>
            </a:r>
            <a:r>
              <a:rPr lang="en-US" sz="2800" b="1" i="1" dirty="0">
                <a:solidFill>
                  <a:schemeClr val="tx1"/>
                </a:solidFill>
              </a:rPr>
              <a:t>x</a:t>
            </a:r>
            <a:r>
              <a:rPr lang="en-US" sz="2800" b="1" dirty="0">
                <a:solidFill>
                  <a:schemeClr val="tx1"/>
                </a:solidFill>
              </a:rPr>
              <a:t> + 1</a:t>
            </a:r>
            <a:endParaRPr lang="en-IN" sz="2800" b="1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534469" y="2582614"/>
            <a:ext cx="3820277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800" dirty="0"/>
              <a:t>= (5</a:t>
            </a:r>
            <a:r>
              <a:rPr lang="en-US" sz="2800" i="1" dirty="0"/>
              <a:t>x</a:t>
            </a:r>
            <a:r>
              <a:rPr lang="en-US" sz="2800" baseline="30000" dirty="0"/>
              <a:t>2</a:t>
            </a:r>
            <a:r>
              <a:rPr lang="en-US" sz="2800" dirty="0"/>
              <a:t>)</a:t>
            </a:r>
            <a:r>
              <a:rPr lang="en-US" sz="2800" baseline="30000" dirty="0"/>
              <a:t>2</a:t>
            </a:r>
            <a:r>
              <a:rPr lang="en-US" sz="2800" dirty="0"/>
              <a:t>  + 2 </a:t>
            </a:r>
            <a:r>
              <a:rPr lang="en-US" sz="2400" dirty="0"/>
              <a:t>×</a:t>
            </a:r>
            <a:r>
              <a:rPr lang="en-US" sz="2800" dirty="0"/>
              <a:t> 5</a:t>
            </a:r>
            <a:r>
              <a:rPr lang="en-US" sz="2800" i="1" dirty="0"/>
              <a:t>x</a:t>
            </a:r>
            <a:r>
              <a:rPr lang="en-US" sz="2800" baseline="30000" dirty="0"/>
              <a:t>2 </a:t>
            </a:r>
            <a:r>
              <a:rPr lang="en-US" sz="2400" dirty="0"/>
              <a:t>× </a:t>
            </a:r>
            <a:r>
              <a:rPr lang="en-US" sz="2800" dirty="0"/>
              <a:t>3 + 3</a:t>
            </a:r>
            <a:r>
              <a:rPr lang="en-US" sz="2800" baseline="30000" dirty="0"/>
              <a:t>2</a:t>
            </a:r>
            <a:r>
              <a:rPr lang="en-US" sz="2800" dirty="0"/>
              <a:t>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800" dirty="0"/>
              <a:t>= (5</a:t>
            </a:r>
            <a:r>
              <a:rPr lang="en-US" sz="2800" i="1" dirty="0"/>
              <a:t>x</a:t>
            </a:r>
            <a:r>
              <a:rPr lang="en-US" sz="2800" baseline="30000" dirty="0"/>
              <a:t>2</a:t>
            </a:r>
            <a:r>
              <a:rPr lang="en-US" sz="2800" dirty="0"/>
              <a:t> + 3) </a:t>
            </a:r>
            <a:r>
              <a:rPr lang="en-US" sz="2800" baseline="30000" dirty="0"/>
              <a:t>2</a:t>
            </a:r>
            <a:endParaRPr lang="en-IN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3534469" y="5257800"/>
            <a:ext cx="3534942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800" dirty="0"/>
              <a:t>= (2</a:t>
            </a:r>
            <a:r>
              <a:rPr lang="en-US" sz="2800" i="1" dirty="0"/>
              <a:t>x</a:t>
            </a:r>
            <a:r>
              <a:rPr lang="en-US" sz="2800" dirty="0"/>
              <a:t>)</a:t>
            </a:r>
            <a:r>
              <a:rPr lang="en-US" sz="2800" baseline="30000" dirty="0"/>
              <a:t>2</a:t>
            </a:r>
            <a:r>
              <a:rPr lang="en-US" sz="2800" dirty="0"/>
              <a:t> – 2 </a:t>
            </a:r>
            <a:r>
              <a:rPr lang="en-US" sz="2400" dirty="0"/>
              <a:t>×</a:t>
            </a:r>
            <a:r>
              <a:rPr lang="en-US" sz="2800" dirty="0"/>
              <a:t> 2</a:t>
            </a:r>
            <a:r>
              <a:rPr lang="en-US" sz="2800" i="1" dirty="0"/>
              <a:t>x</a:t>
            </a:r>
            <a:r>
              <a:rPr lang="en-US" sz="2800" dirty="0"/>
              <a:t> </a:t>
            </a:r>
            <a:r>
              <a:rPr lang="en-US" sz="2400" dirty="0"/>
              <a:t>×</a:t>
            </a:r>
            <a:r>
              <a:rPr lang="en-US" sz="2800" dirty="0"/>
              <a:t>1  + 1</a:t>
            </a:r>
            <a:r>
              <a:rPr lang="en-US" sz="2800" baseline="30000" dirty="0"/>
              <a:t>2</a:t>
            </a:r>
            <a:r>
              <a:rPr lang="en-US" sz="2800" dirty="0"/>
              <a:t>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800" dirty="0"/>
              <a:t>= (2</a:t>
            </a:r>
            <a:r>
              <a:rPr lang="en-US" sz="2800" i="1" dirty="0"/>
              <a:t>x</a:t>
            </a:r>
            <a:r>
              <a:rPr lang="en-US" sz="2800" dirty="0"/>
              <a:t> – 1)</a:t>
            </a:r>
            <a:r>
              <a:rPr lang="en-US" sz="2800" baseline="30000" dirty="0"/>
              <a:t>2</a:t>
            </a:r>
            <a:endParaRPr lang="en-IN" sz="28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E2369AD-0D52-4A09-8975-4079EE491804}"/>
              </a:ext>
            </a:extLst>
          </p:cNvPr>
          <p:cNvSpPr txBox="1"/>
          <p:nvPr/>
        </p:nvSpPr>
        <p:spPr>
          <a:xfrm>
            <a:off x="6281115" y="1600200"/>
            <a:ext cx="1747594" cy="52322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Solutions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E7677DD-0276-45A8-80C9-96EE3C750957}"/>
              </a:ext>
            </a:extLst>
          </p:cNvPr>
          <p:cNvSpPr txBox="1"/>
          <p:nvPr/>
        </p:nvSpPr>
        <p:spPr>
          <a:xfrm>
            <a:off x="6281115" y="4311272"/>
            <a:ext cx="1747594" cy="52322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Solutions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47A0700-1E6A-4F65-956A-36378DE6F370}"/>
              </a:ext>
            </a:extLst>
          </p:cNvPr>
          <p:cNvSpPr txBox="1"/>
          <p:nvPr/>
        </p:nvSpPr>
        <p:spPr>
          <a:xfrm>
            <a:off x="1094509" y="79582"/>
            <a:ext cx="6934200" cy="120032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Factorize the Algebraic expressions using the identities</a:t>
            </a:r>
            <a:endParaRPr lang="en-IN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2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2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7" grpId="0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94DC8B5-2B47-473F-8FF2-0BB1B00CC833}"/>
              </a:ext>
            </a:extLst>
          </p:cNvPr>
          <p:cNvSpPr txBox="1"/>
          <p:nvPr/>
        </p:nvSpPr>
        <p:spPr>
          <a:xfrm>
            <a:off x="3238500" y="0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MM INDEX</a:t>
            </a: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B7BD4492-B14E-4E87-8680-1E67947DFD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6232880"/>
              </p:ext>
            </p:extLst>
          </p:nvPr>
        </p:nvGraphicFramePr>
        <p:xfrm>
          <a:off x="1524000" y="1397000"/>
          <a:ext cx="6096000" cy="3175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val="266482761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049536918"/>
                    </a:ext>
                  </a:extLst>
                </a:gridCol>
                <a:gridCol w="3124200">
                  <a:extLst>
                    <a:ext uri="{9D8B030D-6E8A-4147-A177-3AD203B41FA5}">
                      <a16:colId xmlns:a16="http://schemas.microsoft.com/office/drawing/2014/main" val="3227433223"/>
                    </a:ext>
                  </a:extLst>
                </a:gridCol>
              </a:tblGrid>
              <a:tr h="635000">
                <a:tc>
                  <a:txBody>
                    <a:bodyPr/>
                    <a:lstStyle/>
                    <a:p>
                      <a:r>
                        <a:rPr lang="en-GB" sz="2400" dirty="0"/>
                        <a:t>Slide#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Thumb Nail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Source and Attributions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030486"/>
                  </a:ext>
                </a:extLst>
              </a:tr>
              <a:tr h="635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2804211"/>
                  </a:ext>
                </a:extLst>
              </a:tr>
              <a:tr h="635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1843824"/>
                  </a:ext>
                </a:extLst>
              </a:tr>
              <a:tr h="635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3150831"/>
                  </a:ext>
                </a:extLst>
              </a:tr>
              <a:tr h="635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79278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73432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798</Words>
  <Application>Microsoft Office PowerPoint</Application>
  <PresentationFormat>On-screen Show (4:3)</PresentationFormat>
  <Paragraphs>120</Paragraphs>
  <Slides>9</Slides>
  <Notes>9</Notes>
  <HiddenSlides>1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keshaba</dc:creator>
  <cp:lastModifiedBy>Sneha Prabhu</cp:lastModifiedBy>
  <cp:revision>36</cp:revision>
  <dcterms:created xsi:type="dcterms:W3CDTF">2018-12-16T04:20:25Z</dcterms:created>
  <dcterms:modified xsi:type="dcterms:W3CDTF">2021-02-08T18:59:09Z</dcterms:modified>
</cp:coreProperties>
</file>