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4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>
        <p:scale>
          <a:sx n="66" d="100"/>
          <a:sy n="66" d="100"/>
        </p:scale>
        <p:origin x="150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FDD10DE6-1376-4D90-8F37-486D5A70351D}"/>
    <pc:docChg chg="modSld">
      <pc:chgData name="Prabhu, Shashank" userId="434abcaa-a364-4d99-837b-dd4fc4d70a8a" providerId="ADAL" clId="{FDD10DE6-1376-4D90-8F37-486D5A70351D}" dt="2021-02-12T10:08:24.793" v="6" actId="12788"/>
      <pc:docMkLst>
        <pc:docMk/>
      </pc:docMkLst>
      <pc:sldChg chg="modSp mod">
        <pc:chgData name="Prabhu, Shashank" userId="434abcaa-a364-4d99-837b-dd4fc4d70a8a" providerId="ADAL" clId="{FDD10DE6-1376-4D90-8F37-486D5A70351D}" dt="2021-02-12T10:08:24.793" v="6" actId="12788"/>
        <pc:sldMkLst>
          <pc:docMk/>
          <pc:sldMk cId="4275648686" sldId="270"/>
        </pc:sldMkLst>
        <pc:graphicFrameChg chg="mod modGraphic">
          <ac:chgData name="Prabhu, Shashank" userId="434abcaa-a364-4d99-837b-dd4fc4d70a8a" providerId="ADAL" clId="{FDD10DE6-1376-4D90-8F37-486D5A70351D}" dt="2021-02-12T10:08:24.793" v="6" actId="12788"/>
          <ac:graphicFrameMkLst>
            <pc:docMk/>
            <pc:sldMk cId="4275648686" sldId="270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12-02-2021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scissors-cut-fiskars-cutting-paper-2202215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pixabay.com/photos/marble-mockup-flatlay-ecommerce-3683818/" TargetMode="External"/><Relationship Id="rId4" Type="http://schemas.openxmlformats.org/officeDocument/2006/relationships/hyperlink" Target="https://pixabay.com/illustrations/school-supplies-crayons-scissors-3832556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kids-play-child-children-playing-1340525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happy-children-education-876541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2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Instruction:</a:t>
            </a: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days before the activity, let the teacher write a list of enough number of </a:t>
            </a: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algebraic expressions and their factors (Approximately the number of expressions</a:t>
            </a: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at least one third of the class strength). Avoid expressions of the form </a:t>
            </a: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 + b)</a:t>
            </a:r>
            <a:r>
              <a:rPr lang="en-US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so that each expression has two distinct factors.</a:t>
            </a: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Thus, each expression is  associated with two factors. For each expression choose three students and  assign one to an expression and to the rest, a factor each. For example if the  expression is x</a:t>
            </a:r>
            <a:r>
              <a:rPr lang="en-US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+ 5x + 6 then its factors are x + 2 and x + 3. Now assign x</a:t>
            </a:r>
            <a:r>
              <a:rPr lang="en-US" sz="12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+ 5x + 6  to student 1, x + 2 to student 2 and x + 3 to students 3. Repeat it for all. Ask each student to prepare a placard of size  8cmx5cm and write the expression assigned to them.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Scissors: </a:t>
            </a:r>
            <a:r>
              <a:rPr lang="en-IN" dirty="0">
                <a:hlinkClick r:id="rId3"/>
              </a:rPr>
              <a:t>https://pixabay.com/photos/scissors-cut-fiskars-cutting-paper-2202215/</a:t>
            </a:r>
            <a:endParaRPr lang="en-IN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IN" b="1" dirty="0"/>
              <a:t>Glue: </a:t>
            </a:r>
            <a:r>
              <a:rPr lang="en-IN" dirty="0">
                <a:hlinkClick r:id="rId4"/>
              </a:rPr>
              <a:t>https://pixabay.com/illustrations/school-supplies-crayons-scissors-3832556/</a:t>
            </a:r>
            <a:endParaRPr lang="en-IN" dirty="0"/>
          </a:p>
          <a:p>
            <a:r>
              <a:rPr lang="en-IN" b="1" dirty="0"/>
              <a:t>3. White paper: </a:t>
            </a:r>
            <a:r>
              <a:rPr lang="en-IN" dirty="0">
                <a:hlinkClick r:id="rId5"/>
              </a:rPr>
              <a:t>https://pixabay.com/photos/marble-mockup-flatlay-ecommerce-3683818/</a:t>
            </a:r>
            <a:endParaRPr lang="en-IN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IN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IN" dirty="0"/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Boy: </a:t>
            </a:r>
            <a:r>
              <a:rPr lang="en-IN" dirty="0">
                <a:hlinkClick r:id="rId3"/>
              </a:rPr>
              <a:t>https://pixabay.com/illustrations/kids-play-child-children-playing-1340525/</a:t>
            </a:r>
            <a:endParaRPr lang="en-IN" dirty="0"/>
          </a:p>
          <a:p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–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IN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–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IN" b="0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–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IN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1. Children: </a:t>
            </a:r>
            <a:r>
              <a:rPr lang="en-IN" dirty="0">
                <a:hlinkClick r:id="rId3"/>
              </a:rPr>
              <a:t>https://pixabay.com/photos/happy-children-education-876541/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pixabay.com/photos/marble-mockup-flatlay-ecommerce-3683818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pixabay.com/illustrations/school-supplies-crayons-scissors-383255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photos/happy-children-education-876541/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s://pixabay.com/illustrations/kids-play-child-children-playing-1340525/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s://pixabay.com/photos/scissors-cut-fiskars-cutting-paper-2202215/" TargetMode="Externa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1100" y="2438400"/>
            <a:ext cx="6781800" cy="175432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Factors of the Algebraic Expression</a:t>
            </a:r>
            <a:endParaRPr lang="en-IN" sz="5400" b="1" dirty="0">
              <a:ln w="1905"/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728850"/>
            <a:ext cx="75438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Aim: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To determine factors of given algebraic expression.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Materials required: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Two medium size boxes, placards, one white sheet, scissor, glue.</a:t>
            </a:r>
            <a:endParaRPr lang="en-IN" sz="2400" dirty="0">
              <a:solidFill>
                <a:srgbClr val="002060"/>
              </a:solidFill>
              <a:latin typeface="Calibri" pitchFamily="34" charset="0"/>
            </a:endParaRPr>
          </a:p>
          <a:p>
            <a:endParaRPr lang="en-IN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66800" y="152400"/>
            <a:ext cx="6837386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chemeClr val="bg1"/>
                </a:solidFill>
                <a:latin typeface="Calibri" pitchFamily="34" charset="0"/>
              </a:rPr>
              <a:t>Factors of the Algebraic Expression</a:t>
            </a:r>
            <a:endParaRPr lang="en-IN" sz="3600" b="1" dirty="0">
              <a:ln w="1905"/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4400" y="990600"/>
            <a:ext cx="13716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Activity</a:t>
            </a:r>
            <a:endParaRPr lang="en-IN" sz="2800" b="1" dirty="0">
              <a:latin typeface="Calibri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159825" y="3091711"/>
            <a:ext cx="5744361" cy="3740889"/>
            <a:chOff x="2133600" y="3117111"/>
            <a:chExt cx="5744361" cy="3740889"/>
          </a:xfrm>
        </p:grpSpPr>
        <p:grpSp>
          <p:nvGrpSpPr>
            <p:cNvPr id="37" name="Group 36"/>
            <p:cNvGrpSpPr/>
            <p:nvPr/>
          </p:nvGrpSpPr>
          <p:grpSpPr>
            <a:xfrm>
              <a:off x="2133600" y="3117111"/>
              <a:ext cx="5744361" cy="3740889"/>
              <a:chOff x="1981200" y="3048000"/>
              <a:chExt cx="6324600" cy="3740889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981200" y="3048000"/>
                <a:ext cx="6324600" cy="3740889"/>
                <a:chOff x="1981200" y="3048000"/>
                <a:chExt cx="6324600" cy="3740889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1981200" y="3131289"/>
                  <a:ext cx="4267200" cy="3657600"/>
                  <a:chOff x="1981200" y="3131289"/>
                  <a:chExt cx="4267200" cy="3657600"/>
                </a:xfrm>
              </p:grpSpPr>
              <p:pic>
                <p:nvPicPr>
                  <p:cNvPr id="2050" name="Picture 2" descr="Scissors, Cut, Fiskars, Cutting, Paper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 rot="1647377">
                    <a:off x="3208615" y="5376280"/>
                    <a:ext cx="2133600" cy="121793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2" name="Picture 2" descr="School Supplies, Crayons, Scissors, School, Color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81667" t="55626" r="10000" b="15214"/>
                  <a:stretch>
                    <a:fillRect/>
                  </a:stretch>
                </p:blipFill>
                <p:spPr bwMode="auto">
                  <a:xfrm>
                    <a:off x="5410200" y="5036289"/>
                    <a:ext cx="762000" cy="175260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1981200" y="3207489"/>
                    <a:ext cx="2057400" cy="1752600"/>
                    <a:chOff x="1752600" y="3886200"/>
                    <a:chExt cx="2362200" cy="1828800"/>
                  </a:xfrm>
                </p:grpSpPr>
                <p:sp>
                  <p:nvSpPr>
                    <p:cNvPr id="6" name="Cube 5"/>
                    <p:cNvSpPr/>
                    <p:nvPr/>
                  </p:nvSpPr>
                  <p:spPr>
                    <a:xfrm>
                      <a:off x="1752600" y="3886200"/>
                      <a:ext cx="2362200" cy="1828800"/>
                    </a:xfrm>
                    <a:prstGeom prst="cube">
                      <a:avLst/>
                    </a:prstGeom>
                    <a:blipFill>
                      <a:blip r:embed="rId5" cstate="print"/>
                      <a:tile tx="0" ty="0" sx="100000" sy="100000" flip="none" algn="tl"/>
                    </a:blipFill>
                    <a:ln>
                      <a:solidFill>
                        <a:schemeClr val="bg2">
                          <a:lumMod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2263899" y="4057617"/>
                      <a:ext cx="1295400" cy="1524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  <a:scene3d>
                      <a:camera prst="obliqueTopRight"/>
                      <a:lightRig rig="threePt" dir="t"/>
                    </a:scene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dirty="0"/>
                    </a:p>
                  </p:txBody>
                </p:sp>
              </p:grpSp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4267200" y="3131289"/>
                    <a:ext cx="1981200" cy="1828800"/>
                    <a:chOff x="4953000" y="3886200"/>
                    <a:chExt cx="2362200" cy="1828800"/>
                  </a:xfrm>
                </p:grpSpPr>
                <p:sp>
                  <p:nvSpPr>
                    <p:cNvPr id="7" name="Cube 6"/>
                    <p:cNvSpPr/>
                    <p:nvPr/>
                  </p:nvSpPr>
                  <p:spPr>
                    <a:xfrm>
                      <a:off x="4953000" y="3886200"/>
                      <a:ext cx="2362200" cy="1828800"/>
                    </a:xfrm>
                    <a:prstGeom prst="cube">
                      <a:avLst/>
                    </a:prstGeom>
                    <a:blipFill>
                      <a:blip r:embed="rId6" cstate="print"/>
                      <a:tile tx="0" ty="0" sx="100000" sy="100000" flip="none" algn="tl"/>
                    </a:blip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5465021" y="4050475"/>
                      <a:ext cx="1295401" cy="1524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  <a:scene3d>
                      <a:camera prst="obliqueTopRight"/>
                      <a:lightRig rig="threePt" dir="t"/>
                    </a:scene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</p:grpSp>
            </p:grpSp>
            <p:grpSp>
              <p:nvGrpSpPr>
                <p:cNvPr id="34" name="Group 33"/>
                <p:cNvGrpSpPr/>
                <p:nvPr/>
              </p:nvGrpSpPr>
              <p:grpSpPr>
                <a:xfrm>
                  <a:off x="6477000" y="3048000"/>
                  <a:ext cx="1828800" cy="1295400"/>
                  <a:chOff x="6477000" y="3048000"/>
                  <a:chExt cx="1828800" cy="1295400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6477000" y="3048000"/>
                    <a:ext cx="1828800" cy="1143000"/>
                    <a:chOff x="6477000" y="2286000"/>
                    <a:chExt cx="1828800" cy="1143000"/>
                  </a:xfrm>
                </p:grpSpPr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6477000" y="2286000"/>
                      <a:ext cx="1371600" cy="685800"/>
                    </a:xfrm>
                    <a:prstGeom prst="rect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27" name="Rectangle 26"/>
                    <p:cNvSpPr/>
                    <p:nvPr/>
                  </p:nvSpPr>
                  <p:spPr>
                    <a:xfrm>
                      <a:off x="6629400" y="2438400"/>
                      <a:ext cx="1371600" cy="685800"/>
                    </a:xfrm>
                    <a:prstGeom prst="rect">
                      <a:avLst/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6934200" y="2743200"/>
                      <a:ext cx="1371600" cy="685800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</p:grpSp>
              <p:sp>
                <p:nvSpPr>
                  <p:cNvPr id="33" name="Rectangle 32"/>
                  <p:cNvSpPr/>
                  <p:nvPr/>
                </p:nvSpPr>
                <p:spPr>
                  <a:xfrm>
                    <a:off x="6934200" y="3657600"/>
                    <a:ext cx="1371600" cy="68580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sp>
            <p:nvSpPr>
              <p:cNvPr id="36" name="Rectangle 35"/>
              <p:cNvSpPr/>
              <p:nvPr/>
            </p:nvSpPr>
            <p:spPr>
              <a:xfrm>
                <a:off x="6934200" y="3810000"/>
                <a:ext cx="1371600" cy="6858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172200" y="4953000"/>
              <a:ext cx="1176556" cy="1676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 z="3619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838200"/>
            <a:ext cx="1578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Procedure:</a:t>
            </a:r>
            <a:endParaRPr lang="en-IN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371600"/>
            <a:ext cx="7315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2200" indent="-1038225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Step 1: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en-US" sz="24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Collect the cards from the teacher. </a:t>
            </a:r>
          </a:p>
          <a:p>
            <a:pPr marL="1092200" indent="-1038225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Step 2: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en-US" sz="24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Identify whether it is an algebraic expression or factors. </a:t>
            </a:r>
            <a:endParaRPr lang="en-IN" sz="240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1092200" indent="-1038225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Step 3:</a:t>
            </a:r>
            <a:r>
              <a:rPr lang="en-US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en-US" sz="24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Come and put your cards in the respective boxes.</a:t>
            </a:r>
            <a:endParaRPr lang="en-IN" sz="240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1092200" indent="-1038225" algn="just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95400" y="4188025"/>
            <a:ext cx="2362200" cy="1828800"/>
            <a:chOff x="1752600" y="3886200"/>
            <a:chExt cx="2362200" cy="1828800"/>
          </a:xfrm>
        </p:grpSpPr>
        <p:sp>
          <p:nvSpPr>
            <p:cNvPr id="7" name="Cube 6"/>
            <p:cNvSpPr/>
            <p:nvPr/>
          </p:nvSpPr>
          <p:spPr>
            <a:xfrm>
              <a:off x="1752600" y="3886200"/>
              <a:ext cx="2362200" cy="1828800"/>
            </a:xfrm>
            <a:prstGeom prst="cube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4038600"/>
              <a:ext cx="1295400" cy="15240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4724400"/>
              <a:ext cx="19050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Algebraic expression</a:t>
              </a:r>
              <a:endParaRPr lang="en-IN" sz="2400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86400" y="4264225"/>
            <a:ext cx="2362200" cy="1828800"/>
            <a:chOff x="4953000" y="3886200"/>
            <a:chExt cx="2362200" cy="1828800"/>
          </a:xfrm>
        </p:grpSpPr>
        <p:sp>
          <p:nvSpPr>
            <p:cNvPr id="11" name="Cube 10"/>
            <p:cNvSpPr/>
            <p:nvPr/>
          </p:nvSpPr>
          <p:spPr>
            <a:xfrm>
              <a:off x="4953000" y="3886200"/>
              <a:ext cx="2362200" cy="1828800"/>
            </a:xfrm>
            <a:prstGeom prst="cube">
              <a:avLst/>
            </a:prstGeom>
            <a:blipFill>
              <a:blip r:embed="rId4" cstate="print"/>
              <a:tile tx="0" ty="0" sx="100000" sy="100000" flip="none" algn="tl"/>
            </a:blip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21656" y="4038600"/>
              <a:ext cx="1295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bliqueTop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0" y="4648200"/>
              <a:ext cx="19050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Calibri" pitchFamily="34" charset="0"/>
                </a:rPr>
                <a:t>Factors</a:t>
              </a:r>
              <a:endParaRPr lang="en-IN" sz="24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08109" y="3200400"/>
            <a:ext cx="2521091" cy="3397958"/>
            <a:chOff x="2270609" y="3200400"/>
            <a:chExt cx="2521091" cy="3397958"/>
          </a:xfrm>
        </p:grpSpPr>
        <p:sp>
          <p:nvSpPr>
            <p:cNvPr id="18" name="Rectangle 17"/>
            <p:cNvSpPr/>
            <p:nvPr/>
          </p:nvSpPr>
          <p:spPr>
            <a:xfrm rot="19404038">
              <a:off x="2270609" y="3861025"/>
              <a:ext cx="853014" cy="5159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itchFamily="34" charset="0"/>
              </a:endParaRPr>
            </a:p>
          </p:txBody>
        </p:sp>
        <p:pic>
          <p:nvPicPr>
            <p:cNvPr id="23" name="Picture 2" descr="Kids, Play, Child, Children Playing, Young, Childhood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072" t="52222" r="51079"/>
            <a:stretch>
              <a:fillRect/>
            </a:stretch>
          </p:blipFill>
          <p:spPr bwMode="auto">
            <a:xfrm>
              <a:off x="2658100" y="3200400"/>
              <a:ext cx="2133600" cy="3397958"/>
            </a:xfrm>
            <a:prstGeom prst="rect">
              <a:avLst/>
            </a:prstGeom>
            <a:noFill/>
          </p:spPr>
        </p:pic>
      </p:grpSp>
      <p:sp>
        <p:nvSpPr>
          <p:cNvPr id="26" name="Rectangle 25"/>
          <p:cNvSpPr/>
          <p:nvPr/>
        </p:nvSpPr>
        <p:spPr>
          <a:xfrm>
            <a:off x="1066800" y="152400"/>
            <a:ext cx="6837386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Factors of the Algebraic Expression</a:t>
            </a:r>
            <a:endParaRPr lang="en-IN" sz="36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8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4018" y="824276"/>
            <a:ext cx="1578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Procedure:</a:t>
            </a:r>
            <a:endParaRPr lang="en-IN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52400"/>
            <a:ext cx="6837386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chemeClr val="bg1"/>
                </a:solidFill>
                <a:latin typeface="Calibri" pitchFamily="34" charset="0"/>
              </a:rPr>
              <a:t>Factors of the Algebraic Expression</a:t>
            </a:r>
            <a:endParaRPr lang="en-IN" sz="3600" b="1" dirty="0">
              <a:ln w="1905"/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94686D-EBD4-40F2-A2D4-9D94D66A96A4}"/>
              </a:ext>
            </a:extLst>
          </p:cNvPr>
          <p:cNvGrpSpPr/>
          <p:nvPr/>
        </p:nvGrpSpPr>
        <p:grpSpPr>
          <a:xfrm>
            <a:off x="806437" y="1353505"/>
            <a:ext cx="936804" cy="1600966"/>
            <a:chOff x="79542" y="122720"/>
            <a:chExt cx="825858" cy="1508171"/>
          </a:xfrm>
        </p:grpSpPr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03D767A4-A3CD-4C1D-A51E-AC9E012A41DE}"/>
                </a:ext>
              </a:extLst>
            </p:cNvPr>
            <p:cNvSpPr/>
            <p:nvPr/>
          </p:nvSpPr>
          <p:spPr>
            <a:xfrm rot="5400000">
              <a:off x="-261615" y="463877"/>
              <a:ext cx="1508171" cy="825858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Arrow: Chevron 4">
              <a:extLst>
                <a:ext uri="{FF2B5EF4-FFF2-40B4-BE49-F238E27FC236}">
                  <a16:creationId xmlns:a16="http://schemas.microsoft.com/office/drawing/2014/main" id="{DDC9CA24-5F47-4497-B183-BE73FCA7CFD5}"/>
                </a:ext>
              </a:extLst>
            </p:cNvPr>
            <p:cNvSpPr txBox="1"/>
            <p:nvPr/>
          </p:nvSpPr>
          <p:spPr>
            <a:xfrm>
              <a:off x="79542" y="535649"/>
              <a:ext cx="825858" cy="6823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kern="1200" dirty="0"/>
                <a:t>Step 4</a:t>
              </a:r>
              <a:endParaRPr lang="en-IN" sz="2300" kern="1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EF575A0-0A8B-445B-BD9E-82489B2E3B11}"/>
              </a:ext>
            </a:extLst>
          </p:cNvPr>
          <p:cNvGrpSpPr/>
          <p:nvPr/>
        </p:nvGrpSpPr>
        <p:grpSpPr>
          <a:xfrm>
            <a:off x="1743241" y="1358301"/>
            <a:ext cx="6626443" cy="1319696"/>
            <a:chOff x="917356" y="17892"/>
            <a:chExt cx="6626443" cy="1319696"/>
          </a:xfrm>
        </p:grpSpPr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1A6205CB-C336-4AF4-86AA-3107E0811881}"/>
                </a:ext>
              </a:extLst>
            </p:cNvPr>
            <p:cNvSpPr/>
            <p:nvPr/>
          </p:nvSpPr>
          <p:spPr>
            <a:xfrm rot="5400000">
              <a:off x="3570730" y="-2635482"/>
              <a:ext cx="1319696" cy="6626443"/>
            </a:xfrm>
            <a:prstGeom prst="round2Same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: Top Corners Rounded 4">
              <a:extLst>
                <a:ext uri="{FF2B5EF4-FFF2-40B4-BE49-F238E27FC236}">
                  <a16:creationId xmlns:a16="http://schemas.microsoft.com/office/drawing/2014/main" id="{0C32AB44-3BE3-46BB-A03D-90AC8EDC71EB}"/>
                </a:ext>
              </a:extLst>
            </p:cNvPr>
            <p:cNvSpPr txBox="1"/>
            <p:nvPr/>
          </p:nvSpPr>
          <p:spPr>
            <a:xfrm>
              <a:off x="917357" y="82313"/>
              <a:ext cx="6562021" cy="1190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40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Class is divided into two groups, approximately one-third of students in group A and the remaining students in group B and make them sit separately.</a:t>
              </a:r>
              <a:endParaRPr lang="en-IN" sz="2400" kern="1200" dirty="0">
                <a:latin typeface="Calibri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D88FB1B-7E40-4509-84AC-5A9BEFD36035}"/>
              </a:ext>
            </a:extLst>
          </p:cNvPr>
          <p:cNvGrpSpPr/>
          <p:nvPr/>
        </p:nvGrpSpPr>
        <p:grpSpPr>
          <a:xfrm>
            <a:off x="818680" y="3082765"/>
            <a:ext cx="912315" cy="1556742"/>
            <a:chOff x="9070" y="1582773"/>
            <a:chExt cx="893976" cy="1464117"/>
          </a:xfrm>
        </p:grpSpPr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C4CE7BE2-EBE5-4A7C-BB85-21E02BE532EB}"/>
                </a:ext>
              </a:extLst>
            </p:cNvPr>
            <p:cNvSpPr/>
            <p:nvPr/>
          </p:nvSpPr>
          <p:spPr>
            <a:xfrm rot="5400000">
              <a:off x="-276001" y="1867844"/>
              <a:ext cx="1464117" cy="893975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Arrow: Chevron 4">
              <a:extLst>
                <a:ext uri="{FF2B5EF4-FFF2-40B4-BE49-F238E27FC236}">
                  <a16:creationId xmlns:a16="http://schemas.microsoft.com/office/drawing/2014/main" id="{3E01E4B0-57B4-4D9B-88A3-25ED51C5D0DA}"/>
                </a:ext>
              </a:extLst>
            </p:cNvPr>
            <p:cNvSpPr txBox="1"/>
            <p:nvPr/>
          </p:nvSpPr>
          <p:spPr>
            <a:xfrm>
              <a:off x="9071" y="2029761"/>
              <a:ext cx="893975" cy="5701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kern="1200" dirty="0"/>
                <a:t>Step 5</a:t>
              </a:r>
              <a:endParaRPr lang="en-IN" sz="2300" kern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4E04AB-41D6-474D-999F-621D65B77250}"/>
              </a:ext>
            </a:extLst>
          </p:cNvPr>
          <p:cNvGrpSpPr/>
          <p:nvPr/>
        </p:nvGrpSpPr>
        <p:grpSpPr>
          <a:xfrm>
            <a:off x="1743241" y="3065490"/>
            <a:ext cx="6626444" cy="1384035"/>
            <a:chOff x="930254" y="1396163"/>
            <a:chExt cx="6613544" cy="1472234"/>
          </a:xfrm>
        </p:grpSpPr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F06DC137-6A48-4C47-8554-C4447394C265}"/>
                </a:ext>
              </a:extLst>
            </p:cNvPr>
            <p:cNvSpPr/>
            <p:nvPr/>
          </p:nvSpPr>
          <p:spPr>
            <a:xfrm rot="5400000">
              <a:off x="3500909" y="-1174492"/>
              <a:ext cx="1472234" cy="6613544"/>
            </a:xfrm>
            <a:prstGeom prst="round2SameRect">
              <a:avLst/>
            </a:prstGeom>
          </p:spPr>
          <p:style>
            <a:lnRef idx="2">
              <a:schemeClr val="accent2">
                <a:hueOff val="2340759"/>
                <a:satOff val="-2919"/>
                <a:lumOff val="68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: Top Corners Rounded 4">
              <a:extLst>
                <a:ext uri="{FF2B5EF4-FFF2-40B4-BE49-F238E27FC236}">
                  <a16:creationId xmlns:a16="http://schemas.microsoft.com/office/drawing/2014/main" id="{CC6F0166-2088-4534-8640-1232C0B447B9}"/>
                </a:ext>
              </a:extLst>
            </p:cNvPr>
            <p:cNvSpPr txBox="1"/>
            <p:nvPr/>
          </p:nvSpPr>
          <p:spPr>
            <a:xfrm>
              <a:off x="930255" y="1468031"/>
              <a:ext cx="6541675" cy="1328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IN" sz="1300" kern="1200" dirty="0"/>
            </a:p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40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Each student of group A to pick a card from the first box, start factorizing the algebraic expression in that card.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4317F8-D593-4094-96F0-DB0637E96C0C}"/>
              </a:ext>
            </a:extLst>
          </p:cNvPr>
          <p:cNvGrpSpPr/>
          <p:nvPr/>
        </p:nvGrpSpPr>
        <p:grpSpPr>
          <a:xfrm>
            <a:off x="790603" y="4807682"/>
            <a:ext cx="936804" cy="1556742"/>
            <a:chOff x="85967" y="3123355"/>
            <a:chExt cx="825858" cy="1179797"/>
          </a:xfrm>
        </p:grpSpPr>
        <p:sp>
          <p:nvSpPr>
            <p:cNvPr id="20" name="Arrow: Chevron 19">
              <a:extLst>
                <a:ext uri="{FF2B5EF4-FFF2-40B4-BE49-F238E27FC236}">
                  <a16:creationId xmlns:a16="http://schemas.microsoft.com/office/drawing/2014/main" id="{24BA1BC9-A993-4C33-BD74-16AC4CDFCC5D}"/>
                </a:ext>
              </a:extLst>
            </p:cNvPr>
            <p:cNvSpPr/>
            <p:nvPr/>
          </p:nvSpPr>
          <p:spPr>
            <a:xfrm rot="5400000">
              <a:off x="-91003" y="3300325"/>
              <a:ext cx="1179797" cy="825858"/>
            </a:xfrm>
            <a:prstGeom prst="chevron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Arrow: Chevron 4">
              <a:extLst>
                <a:ext uri="{FF2B5EF4-FFF2-40B4-BE49-F238E27FC236}">
                  <a16:creationId xmlns:a16="http://schemas.microsoft.com/office/drawing/2014/main" id="{6E5EF166-9CE7-4DEF-9E22-F08EC48DE54F}"/>
                </a:ext>
              </a:extLst>
            </p:cNvPr>
            <p:cNvSpPr txBox="1"/>
            <p:nvPr/>
          </p:nvSpPr>
          <p:spPr>
            <a:xfrm>
              <a:off x="85967" y="3536284"/>
              <a:ext cx="825858" cy="353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kern="1200" dirty="0"/>
                <a:t>Step 6</a:t>
              </a:r>
              <a:endParaRPr lang="en-IN" sz="2300" kern="12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B52A897-9776-4686-A612-23B2748D620E}"/>
              </a:ext>
            </a:extLst>
          </p:cNvPr>
          <p:cNvGrpSpPr/>
          <p:nvPr/>
        </p:nvGrpSpPr>
        <p:grpSpPr>
          <a:xfrm>
            <a:off x="1743241" y="4807682"/>
            <a:ext cx="6626444" cy="1384036"/>
            <a:chOff x="930860" y="2937840"/>
            <a:chExt cx="6576864" cy="1442556"/>
          </a:xfrm>
        </p:grpSpPr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C0EF91AE-F0A5-4EB3-9479-27C1A86DEC2A}"/>
                </a:ext>
              </a:extLst>
            </p:cNvPr>
            <p:cNvSpPr/>
            <p:nvPr/>
          </p:nvSpPr>
          <p:spPr>
            <a:xfrm rot="5400000">
              <a:off x="3498014" y="370686"/>
              <a:ext cx="1442556" cy="6576864"/>
            </a:xfrm>
            <a:prstGeom prst="round2SameRect">
              <a:avLst/>
            </a:prstGeom>
          </p:spPr>
          <p:style>
            <a:lnRef idx="2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angle: Top Corners Rounded 4">
              <a:extLst>
                <a:ext uri="{FF2B5EF4-FFF2-40B4-BE49-F238E27FC236}">
                  <a16:creationId xmlns:a16="http://schemas.microsoft.com/office/drawing/2014/main" id="{96648AA6-2064-4633-8C29-0F340A5A6A15}"/>
                </a:ext>
              </a:extLst>
            </p:cNvPr>
            <p:cNvSpPr txBox="1"/>
            <p:nvPr/>
          </p:nvSpPr>
          <p:spPr>
            <a:xfrm>
              <a:off x="930860" y="3008260"/>
              <a:ext cx="6506444" cy="1301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40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Group B will also pick one</a:t>
              </a:r>
              <a:r>
                <a:rPr lang="en-IN" sz="240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 </a:t>
              </a:r>
              <a:r>
                <a:rPr lang="en-US" sz="240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card from the second box. Then the students are made to stand in one or two rows holding their cards.</a:t>
              </a:r>
              <a:endParaRPr lang="en-IN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879282"/>
            <a:ext cx="1578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Procedure:</a:t>
            </a:r>
            <a:endParaRPr lang="en-IN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52400"/>
            <a:ext cx="6837386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chemeClr val="bg1"/>
                </a:solidFill>
                <a:latin typeface="Calibri" pitchFamily="34" charset="0"/>
              </a:rPr>
              <a:t>Factors of the Algebraic Expression</a:t>
            </a:r>
            <a:endParaRPr lang="en-IN" sz="3600" b="1" dirty="0">
              <a:ln w="1905"/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0E0B2F-08B7-4DB5-85DA-F7CADBBEDA48}"/>
              </a:ext>
            </a:extLst>
          </p:cNvPr>
          <p:cNvGrpSpPr/>
          <p:nvPr/>
        </p:nvGrpSpPr>
        <p:grpSpPr>
          <a:xfrm>
            <a:off x="1016539" y="1526194"/>
            <a:ext cx="936804" cy="1600966"/>
            <a:chOff x="79542" y="122720"/>
            <a:chExt cx="825858" cy="1508171"/>
          </a:xfrm>
          <a:solidFill>
            <a:schemeClr val="accent5">
              <a:lumMod val="75000"/>
            </a:schemeClr>
          </a:solidFill>
        </p:grpSpPr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6405518E-BE77-41BE-8C44-77B5612558AA}"/>
                </a:ext>
              </a:extLst>
            </p:cNvPr>
            <p:cNvSpPr/>
            <p:nvPr/>
          </p:nvSpPr>
          <p:spPr>
            <a:xfrm rot="5400000">
              <a:off x="-261615" y="463877"/>
              <a:ext cx="1508171" cy="825858"/>
            </a:xfrm>
            <a:prstGeom prst="chevron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Arrow: Chevron 4">
              <a:extLst>
                <a:ext uri="{FF2B5EF4-FFF2-40B4-BE49-F238E27FC236}">
                  <a16:creationId xmlns:a16="http://schemas.microsoft.com/office/drawing/2014/main" id="{708D04BB-2247-45A6-BE28-F3B4572F1D8C}"/>
                </a:ext>
              </a:extLst>
            </p:cNvPr>
            <p:cNvSpPr txBox="1"/>
            <p:nvPr/>
          </p:nvSpPr>
          <p:spPr>
            <a:xfrm>
              <a:off x="79542" y="535649"/>
              <a:ext cx="825858" cy="682313"/>
            </a:xfrm>
            <a:prstGeom prst="rect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kern="1200" dirty="0"/>
                <a:t>Step 4</a:t>
              </a:r>
              <a:endParaRPr lang="en-IN" sz="2300" kern="1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4E8A2E0-49CB-4B11-A580-131770B87F40}"/>
              </a:ext>
            </a:extLst>
          </p:cNvPr>
          <p:cNvGrpSpPr/>
          <p:nvPr/>
        </p:nvGrpSpPr>
        <p:grpSpPr>
          <a:xfrm>
            <a:off x="1981200" y="1501042"/>
            <a:ext cx="6099889" cy="1411531"/>
            <a:chOff x="1520110" y="10711"/>
            <a:chExt cx="6099889" cy="1411531"/>
          </a:xfrm>
        </p:grpSpPr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358E62F1-108D-43AA-A2DC-F7D492A59DBE}"/>
                </a:ext>
              </a:extLst>
            </p:cNvPr>
            <p:cNvSpPr/>
            <p:nvPr/>
          </p:nvSpPr>
          <p:spPr>
            <a:xfrm rot="5400000">
              <a:off x="3864289" y="-2333468"/>
              <a:ext cx="1411531" cy="6099889"/>
            </a:xfrm>
            <a:prstGeom prst="round2Same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: Top Corners Rounded 4">
              <a:extLst>
                <a:ext uri="{FF2B5EF4-FFF2-40B4-BE49-F238E27FC236}">
                  <a16:creationId xmlns:a16="http://schemas.microsoft.com/office/drawing/2014/main" id="{E385D61C-5271-4E06-AB29-0494F9CB1F1C}"/>
                </a:ext>
              </a:extLst>
            </p:cNvPr>
            <p:cNvSpPr txBox="1"/>
            <p:nvPr/>
          </p:nvSpPr>
          <p:spPr>
            <a:xfrm>
              <a:off x="1520111" y="79615"/>
              <a:ext cx="6030984" cy="127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400" kern="120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Student who completes his factorization work will move to the other side, try to find students holding the cards with factors calculated by him</a:t>
              </a:r>
              <a:r>
                <a:rPr lang="en-US" sz="1900" kern="120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.</a:t>
              </a:r>
              <a:endParaRPr lang="en-IN" sz="1900" kern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D8B6BE-01C2-4BB4-A1B1-3099AFAD40EA}"/>
              </a:ext>
            </a:extLst>
          </p:cNvPr>
          <p:cNvGrpSpPr/>
          <p:nvPr/>
        </p:nvGrpSpPr>
        <p:grpSpPr>
          <a:xfrm>
            <a:off x="1981200" y="3614884"/>
            <a:ext cx="6099889" cy="1411531"/>
            <a:chOff x="1520110" y="1930658"/>
            <a:chExt cx="6099889" cy="2431221"/>
          </a:xfrm>
        </p:grpSpPr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id="{8581501B-A277-41B2-972C-9C8045D3AB70}"/>
                </a:ext>
              </a:extLst>
            </p:cNvPr>
            <p:cNvSpPr/>
            <p:nvPr/>
          </p:nvSpPr>
          <p:spPr>
            <a:xfrm rot="5400000">
              <a:off x="3354444" y="96324"/>
              <a:ext cx="2431221" cy="6099889"/>
            </a:xfrm>
            <a:prstGeom prst="round2Same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: Top Corners Rounded 4">
              <a:extLst>
                <a:ext uri="{FF2B5EF4-FFF2-40B4-BE49-F238E27FC236}">
                  <a16:creationId xmlns:a16="http://schemas.microsoft.com/office/drawing/2014/main" id="{EA077D78-DEA9-4FBE-84A9-1A7E8FB1EBCB}"/>
                </a:ext>
              </a:extLst>
            </p:cNvPr>
            <p:cNvSpPr txBox="1"/>
            <p:nvPr/>
          </p:nvSpPr>
          <p:spPr>
            <a:xfrm>
              <a:off x="1520110" y="2049340"/>
              <a:ext cx="5981207" cy="21938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400" b="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The activity can be repeated so that each student</a:t>
              </a:r>
              <a:r>
                <a:rPr lang="en-IN" sz="2400" b="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 </a:t>
              </a:r>
              <a:r>
                <a:rPr lang="en-US" sz="2400" b="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gets the chance to do the factorization exercise at least once.</a:t>
              </a:r>
              <a:r>
                <a:rPr lang="en-IN" sz="2400" b="0" kern="1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</a:rPr>
                <a:t> </a:t>
              </a:r>
              <a:endParaRPr lang="en-IN" sz="2400" b="0" kern="1200" dirty="0">
                <a:latin typeface="Calibri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ED870B-71DA-4CAE-A978-74F45854188C}"/>
              </a:ext>
            </a:extLst>
          </p:cNvPr>
          <p:cNvGrpSpPr/>
          <p:nvPr/>
        </p:nvGrpSpPr>
        <p:grpSpPr>
          <a:xfrm>
            <a:off x="1016538" y="3659233"/>
            <a:ext cx="936804" cy="1600966"/>
            <a:chOff x="79542" y="122720"/>
            <a:chExt cx="825858" cy="1508171"/>
          </a:xfrm>
          <a:solidFill>
            <a:schemeClr val="accent6">
              <a:lumMod val="75000"/>
            </a:schemeClr>
          </a:solidFill>
        </p:grpSpPr>
        <p:sp>
          <p:nvSpPr>
            <p:cNvPr id="20" name="Arrow: Chevron 19">
              <a:extLst>
                <a:ext uri="{FF2B5EF4-FFF2-40B4-BE49-F238E27FC236}">
                  <a16:creationId xmlns:a16="http://schemas.microsoft.com/office/drawing/2014/main" id="{89BAE495-94A8-4E99-AFDC-566550954E60}"/>
                </a:ext>
              </a:extLst>
            </p:cNvPr>
            <p:cNvSpPr/>
            <p:nvPr/>
          </p:nvSpPr>
          <p:spPr>
            <a:xfrm rot="5400000">
              <a:off x="-261615" y="463877"/>
              <a:ext cx="1508171" cy="825858"/>
            </a:xfrm>
            <a:prstGeom prst="chevron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Arrow: Chevron 4">
              <a:extLst>
                <a:ext uri="{FF2B5EF4-FFF2-40B4-BE49-F238E27FC236}">
                  <a16:creationId xmlns:a16="http://schemas.microsoft.com/office/drawing/2014/main" id="{2874F454-50B5-4EEA-87F0-2EE6C6570752}"/>
                </a:ext>
              </a:extLst>
            </p:cNvPr>
            <p:cNvSpPr txBox="1"/>
            <p:nvPr/>
          </p:nvSpPr>
          <p:spPr>
            <a:xfrm>
              <a:off x="79542" y="535649"/>
              <a:ext cx="825858" cy="682313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kern="1200" dirty="0"/>
                <a:t>Step 4</a:t>
              </a:r>
              <a:endParaRPr lang="en-IN" sz="23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2192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indent="-1828800"/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Conclusion: </a:t>
            </a:r>
          </a:p>
          <a:p>
            <a:pPr marL="1828800" indent="-1828800"/>
            <a:r>
              <a:rPr lang="en-US" sz="2400" b="1" dirty="0">
                <a:latin typeface="Calibri" pitchFamily="34" charset="0"/>
              </a:rPr>
              <a:t> </a:t>
            </a:r>
          </a:p>
          <a:p>
            <a:pPr marL="1828800" indent="-1828800"/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The activity makes the students to enjoy factorization.</a:t>
            </a:r>
            <a:endParaRPr lang="en-IN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52400"/>
            <a:ext cx="6837386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chemeClr val="bg1"/>
                </a:solidFill>
                <a:latin typeface="Calibri" pitchFamily="34" charset="0"/>
              </a:rPr>
              <a:t>Factors of the Algebraic Expression</a:t>
            </a:r>
            <a:endParaRPr lang="en-IN" sz="3600" b="1" dirty="0">
              <a:ln w="1905"/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8674" name="Picture 2" descr="Happy Children, Education, Akshaya Patra, Smi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838271"/>
            <a:ext cx="480060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MM Index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48087"/>
              </p:ext>
            </p:extLst>
          </p:nvPr>
        </p:nvGraphicFramePr>
        <p:xfrm>
          <a:off x="1123951" y="1173275"/>
          <a:ext cx="6896099" cy="4027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6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12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Slide#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28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  <a:endParaRPr lang="en-IN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b="1" dirty="0">
                          <a:solidFill>
                            <a:schemeClr val="tx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Glue:</a:t>
                      </a:r>
                      <a:r>
                        <a:rPr lang="en-IN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800" dirty="0">
                          <a:solidFill>
                            <a:srgbClr val="0000FF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https://pixabay.com/illustrations/school-supplies-crayons-scissors-3832556/</a:t>
                      </a:r>
                      <a:endParaRPr lang="en-IN" sz="8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28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  <a:endParaRPr lang="en-IN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800" b="1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White Paper: </a:t>
                      </a:r>
                      <a:r>
                        <a:rPr lang="en-IN" sz="800" dirty="0">
                          <a:solidFill>
                            <a:srgbClr val="0000FF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https://pixabay.com/photos/marble-mockup-flatlay-ecommerce-3683818/</a:t>
                      </a:r>
                      <a:endParaRPr lang="en-IN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28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  <a:endParaRPr lang="en-IN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800" b="1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Scissors: </a:t>
                      </a:r>
                      <a:r>
                        <a:rPr lang="en-IN" sz="800" dirty="0">
                          <a:solidFill>
                            <a:srgbClr val="0000FF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https://pixabay.com/photos/scissors-cut-fiskars-cutting-paper-2202215/</a:t>
                      </a:r>
                      <a:endParaRPr lang="en-IN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28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800" b="1" dirty="0">
                          <a:solidFill>
                            <a:schemeClr val="tx1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Boy: </a:t>
                      </a:r>
                      <a:r>
                        <a:rPr lang="en-IN" sz="800" dirty="0">
                          <a:solidFill>
                            <a:srgbClr val="0000FF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https://pixabay.com/illustrations/kids-play-child-children-playing-1340525/</a:t>
                      </a:r>
                      <a:endParaRPr lang="en-IN" sz="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28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b="1" dirty="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Children: </a:t>
                      </a:r>
                      <a:r>
                        <a:rPr lang="en-IN" sz="800" dirty="0">
                          <a:solidFill>
                            <a:srgbClr val="0000FF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https://pixabay.com/photos/happy-children-education-876541/</a:t>
                      </a:r>
                      <a:endParaRPr lang="en-IN" sz="800" dirty="0"/>
                    </a:p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2" descr="School Supplies, Crayons, Scissors, School, Col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7700" y="2059264"/>
            <a:ext cx="410777" cy="270000"/>
          </a:xfrm>
          <a:prstGeom prst="rect">
            <a:avLst/>
          </a:prstGeom>
          <a:noFill/>
        </p:spPr>
      </p:pic>
      <p:pic>
        <p:nvPicPr>
          <p:cNvPr id="7" name="Picture 4" descr="Marble, Mockup, Flatlay, Ecommerce, Blank, Pap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7700" y="2638911"/>
            <a:ext cx="405000" cy="270000"/>
          </a:xfrm>
          <a:prstGeom prst="rect">
            <a:avLst/>
          </a:prstGeom>
          <a:noFill/>
        </p:spPr>
      </p:pic>
      <p:pic>
        <p:nvPicPr>
          <p:cNvPr id="8" name="Picture 2" descr="Scissors, Cut, Fiskars, Cutting, Pape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589782">
            <a:off x="2173704" y="3388170"/>
            <a:ext cx="472993" cy="270000"/>
          </a:xfrm>
          <a:prstGeom prst="rect">
            <a:avLst/>
          </a:prstGeom>
          <a:noFill/>
        </p:spPr>
      </p:pic>
      <p:pic>
        <p:nvPicPr>
          <p:cNvPr id="9" name="Picture 2" descr="Kids, Play, Child, Children Playing, Young, Childhood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05950" y="4091124"/>
            <a:ext cx="208500" cy="270000"/>
          </a:xfrm>
          <a:prstGeom prst="rect">
            <a:avLst/>
          </a:prstGeom>
          <a:noFill/>
        </p:spPr>
      </p:pic>
      <p:pic>
        <p:nvPicPr>
          <p:cNvPr id="10" name="Picture 2" descr="Happy Children, Education, Akshaya Patra, Smili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07700" y="4746356"/>
            <a:ext cx="405000" cy="27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5648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755</Words>
  <Application>Microsoft Office PowerPoint</Application>
  <PresentationFormat>On-screen Show (4:3)</PresentationFormat>
  <Paragraphs>86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61</cp:revision>
  <dcterms:created xsi:type="dcterms:W3CDTF">2018-12-16T04:20:25Z</dcterms:created>
  <dcterms:modified xsi:type="dcterms:W3CDTF">2021-02-12T10:08:53Z</dcterms:modified>
</cp:coreProperties>
</file>