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1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434"/>
    <a:srgbClr val="262F13"/>
    <a:srgbClr val="18414C"/>
    <a:srgbClr val="760000"/>
    <a:srgbClr val="2B3616"/>
    <a:srgbClr val="00153E"/>
    <a:srgbClr val="9CD45E"/>
    <a:srgbClr val="2D223A"/>
    <a:srgbClr val="192C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70A7FB-705C-40F7-AD1A-8B5B6BD9501A}" v="7" dt="2021-02-16T10:28:08.5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249" autoAdjust="0"/>
  </p:normalViewPr>
  <p:slideViewPr>
    <p:cSldViewPr>
      <p:cViewPr varScale="1">
        <p:scale>
          <a:sx n="72" d="100"/>
          <a:sy n="72" d="100"/>
        </p:scale>
        <p:origin x="60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abhu, Shashank" userId="434abcaa-a364-4d99-837b-dd4fc4d70a8a" providerId="ADAL" clId="{EE70A7FB-705C-40F7-AD1A-8B5B6BD9501A}"/>
    <pc:docChg chg="custSel modSld">
      <pc:chgData name="Prabhu, Shashank" userId="434abcaa-a364-4d99-837b-dd4fc4d70a8a" providerId="ADAL" clId="{EE70A7FB-705C-40F7-AD1A-8B5B6BD9501A}" dt="2021-02-16T10:28:08.530" v="7" actId="1076"/>
      <pc:docMkLst>
        <pc:docMk/>
      </pc:docMkLst>
      <pc:sldChg chg="addSp delSp modSp mod">
        <pc:chgData name="Prabhu, Shashank" userId="434abcaa-a364-4d99-837b-dd4fc4d70a8a" providerId="ADAL" clId="{EE70A7FB-705C-40F7-AD1A-8B5B6BD9501A}" dt="2021-02-16T10:28:08.530" v="7" actId="1076"/>
        <pc:sldMkLst>
          <pc:docMk/>
          <pc:sldMk cId="4275648686" sldId="258"/>
        </pc:sldMkLst>
        <pc:picChg chg="del">
          <ac:chgData name="Prabhu, Shashank" userId="434abcaa-a364-4d99-837b-dd4fc4d70a8a" providerId="ADAL" clId="{EE70A7FB-705C-40F7-AD1A-8B5B6BD9501A}" dt="2021-02-16T10:27:35.449" v="0" actId="478"/>
          <ac:picMkLst>
            <pc:docMk/>
            <pc:sldMk cId="4275648686" sldId="258"/>
            <ac:picMk id="7" creationId="{00000000-0000-0000-0000-000000000000}"/>
          </ac:picMkLst>
        </pc:picChg>
        <pc:picChg chg="add mod">
          <ac:chgData name="Prabhu, Shashank" userId="434abcaa-a364-4d99-837b-dd4fc4d70a8a" providerId="ADAL" clId="{EE70A7FB-705C-40F7-AD1A-8B5B6BD9501A}" dt="2021-02-16T10:28:08.530" v="7" actId="1076"/>
          <ac:picMkLst>
            <pc:docMk/>
            <pc:sldMk cId="4275648686" sldId="258"/>
            <ac:picMk id="1026" creationId="{D85ED928-BBF9-43DC-9E1A-4BF60EC29BC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398F4-68C7-45DD-917F-850F0F97DF8C}" type="datetimeFigureOut">
              <a:rPr lang="en-IN" smtClean="0"/>
              <a:pPr/>
              <a:t>16-02-2021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D701E-2B11-4C64-8620-9E97557E8B0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372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vectors/silhouette-black-religion-ethics-1321398/" TargetMode="External"/><Relationship Id="rId7" Type="http://schemas.openxmlformats.org/officeDocument/2006/relationships/hyperlink" Target="https://pixabay.com/illustrations/houses-set-architecture-clip-art-1094900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pixabay.com/vectors/hut-house-cottage-vacation-roof-312420/" TargetMode="External"/><Relationship Id="rId5" Type="http://schemas.openxmlformats.org/officeDocument/2006/relationships/hyperlink" Target="https://pixabay.com/illustrations/hat-graduation-cap-education-1674894/" TargetMode="External"/><Relationship Id="rId4" Type="http://schemas.openxmlformats.org/officeDocument/2006/relationships/hyperlink" Target="https://pixabay.com/vectors/thumb-fingerprint-print-thumbprint-23776/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illustrations/smile-cool-best-smiley-perfect-ok-3233682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N/A</a:t>
            </a: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2324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I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NA</a:t>
            </a: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  <a:endParaRPr lang="en-IN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AutoNum type="arabicPeriod"/>
            </a:pP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Religion:</a:t>
            </a: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IN" dirty="0">
                <a:hlinkClick r:id="rId3"/>
              </a:rPr>
              <a:t>https://pixabay.com/vectors/silhouette-black-religion-ethics-1321398/</a:t>
            </a:r>
            <a:endParaRPr lang="en-IN" dirty="0"/>
          </a:p>
          <a:p>
            <a:pPr marL="228600" indent="-228600">
              <a:buAutoNum type="arabicPeriod"/>
            </a:pPr>
            <a:r>
              <a:rPr lang="en-US" dirty="0"/>
              <a:t>Thumb - </a:t>
            </a:r>
            <a:r>
              <a:rPr lang="en-IN" dirty="0">
                <a:hlinkClick r:id="rId4"/>
              </a:rPr>
              <a:t>https://pixabay.com/vectors/thumb-fingerprint-print-thumbprint-23776/</a:t>
            </a:r>
            <a:endParaRPr lang="en-IN" dirty="0"/>
          </a:p>
          <a:p>
            <a:pPr marL="228600" indent="-228600">
              <a:buAutoNum type="arabicPeriod"/>
            </a:pPr>
            <a:r>
              <a:rPr lang="en-US" dirty="0"/>
              <a:t>Hat - </a:t>
            </a:r>
            <a:r>
              <a:rPr lang="en-IN" dirty="0">
                <a:hlinkClick r:id="rId5"/>
              </a:rPr>
              <a:t>https://pixabay.com/illustrations/hat-graduation-cap-education-1674894/</a:t>
            </a:r>
            <a:endParaRPr lang="en-IN" dirty="0"/>
          </a:p>
          <a:p>
            <a:pPr marL="228600" indent="-228600">
              <a:buAutoNum type="arabicPeriod"/>
            </a:pPr>
            <a:r>
              <a:rPr lang="en-US" dirty="0"/>
              <a:t>Small house -</a:t>
            </a:r>
            <a:r>
              <a:rPr lang="en-US" baseline="0" dirty="0"/>
              <a:t> </a:t>
            </a:r>
            <a:r>
              <a:rPr lang="en-IN" dirty="0">
                <a:hlinkClick r:id="rId6"/>
              </a:rPr>
              <a:t>https://pixabay.com/vectors/hut-house-cottage-vacation-roof-312420/</a:t>
            </a:r>
            <a:endParaRPr lang="en-IN" dirty="0"/>
          </a:p>
          <a:p>
            <a:pPr marL="228600" indent="-228600">
              <a:buAutoNum type="arabicPeriod"/>
            </a:pPr>
            <a:r>
              <a:rPr lang="en-US" dirty="0"/>
              <a:t>Big house - </a:t>
            </a:r>
            <a:r>
              <a:rPr lang="en-IN" dirty="0">
                <a:hlinkClick r:id="rId7"/>
              </a:rPr>
              <a:t>https://pixabay.com/illustrations/houses-set-architecture-clip-art-1094900/</a:t>
            </a:r>
            <a:endParaRPr lang="en-IN" dirty="0"/>
          </a:p>
          <a:p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4767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Only one click for factors of students to appear on the slide</a:t>
            </a: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</a:t>
            </a:r>
          </a:p>
          <a:p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</a:t>
            </a: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Smiley - </a:t>
            </a:r>
            <a:r>
              <a:rPr lang="en-IN" dirty="0">
                <a:hlinkClick r:id="rId3"/>
              </a:rPr>
              <a:t>https://pixabay.com/illustrations/smile-cool-best-smiley-perfect-ok-3233682/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N/A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Asset Title (Size 54)</a:t>
            </a:r>
            <a:endParaRPr lang="en-IN" dirty="0"/>
          </a:p>
        </p:txBody>
      </p:sp>
      <p:grpSp>
        <p:nvGrpSpPr>
          <p:cNvPr id="7" name="Group 14"/>
          <p:cNvGrpSpPr>
            <a:grpSpLocks/>
          </p:cNvGrpSpPr>
          <p:nvPr userDrawn="1"/>
        </p:nvGrpSpPr>
        <p:grpSpPr bwMode="auto">
          <a:xfrm>
            <a:off x="0" y="0"/>
            <a:ext cx="873125" cy="852488"/>
            <a:chOff x="0" y="0"/>
            <a:chExt cx="872351" cy="852108"/>
          </a:xfrm>
        </p:grpSpPr>
        <p:sp>
          <p:nvSpPr>
            <p:cNvPr id="8" name="Round Diagonal Corner Rectangle 7"/>
            <p:cNvSpPr/>
            <p:nvPr/>
          </p:nvSpPr>
          <p:spPr>
            <a:xfrm>
              <a:off x="71855" y="79223"/>
              <a:ext cx="228600" cy="228600"/>
            </a:xfrm>
            <a:prstGeom prst="round2DiagRect">
              <a:avLst/>
            </a:prstGeom>
            <a:solidFill>
              <a:srgbClr val="00B0F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9" name="Round Diagonal Corner Rectangle 8"/>
            <p:cNvSpPr/>
            <p:nvPr/>
          </p:nvSpPr>
          <p:spPr>
            <a:xfrm>
              <a:off x="376655" y="79223"/>
              <a:ext cx="228600" cy="228600"/>
            </a:xfrm>
            <a:prstGeom prst="round2DiagRect">
              <a:avLst/>
            </a:prstGeom>
            <a:solidFill>
              <a:srgbClr val="FB3B69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10" name="Round Diagonal Corner Rectangle 9"/>
            <p:cNvSpPr/>
            <p:nvPr/>
          </p:nvSpPr>
          <p:spPr>
            <a:xfrm>
              <a:off x="65362" y="392172"/>
              <a:ext cx="228600" cy="228600"/>
            </a:xfrm>
            <a:prstGeom prst="round2Diag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E</a:t>
              </a:r>
            </a:p>
          </p:txBody>
        </p:sp>
        <p:sp>
          <p:nvSpPr>
            <p:cNvPr id="11" name="Round Diagonal Corner Rectangle 10"/>
            <p:cNvSpPr/>
            <p:nvPr/>
          </p:nvSpPr>
          <p:spPr>
            <a:xfrm>
              <a:off x="370162" y="392172"/>
              <a:ext cx="228600" cy="228600"/>
            </a:xfrm>
            <a:prstGeom prst="round2DiagRect">
              <a:avLst/>
            </a:prstGeom>
            <a:solidFill>
              <a:srgbClr val="0080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P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82020" y="0"/>
              <a:ext cx="0" cy="814025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651981"/>
              <a:ext cx="828291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48636" y="218977"/>
              <a:ext cx="0" cy="633131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96227" y="712914"/>
              <a:ext cx="676124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 userDrawn="1"/>
        </p:nvSpPr>
        <p:spPr>
          <a:xfrm>
            <a:off x="5726764" y="6509319"/>
            <a:ext cx="3350443" cy="4126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8482B"/>
                </a:solidFill>
              </a:rPr>
              <a:t>Integral Education</a:t>
            </a:r>
            <a:r>
              <a:rPr lang="en-US" sz="1400" dirty="0">
                <a:solidFill>
                  <a:srgbClr val="08482B"/>
                </a:solidFill>
              </a:rPr>
              <a:t> </a:t>
            </a:r>
            <a:r>
              <a:rPr lang="en-US" sz="1400" b="1" dirty="0">
                <a:solidFill>
                  <a:srgbClr val="002060"/>
                </a:solidFill>
              </a:rPr>
              <a:t>FOR  </a:t>
            </a:r>
            <a:r>
              <a:rPr lang="en-US" sz="1400" b="1" dirty="0">
                <a:solidFill>
                  <a:srgbClr val="C00000"/>
                </a:solidFill>
              </a:rPr>
              <a:t>ALL, </a:t>
            </a:r>
            <a:r>
              <a:rPr lang="en-US" sz="1400" b="1" dirty="0">
                <a:solidFill>
                  <a:srgbClr val="002060"/>
                </a:solidFill>
              </a:rPr>
              <a:t>BY</a:t>
            </a:r>
            <a:r>
              <a:rPr lang="en-US" sz="1400" b="1" dirty="0">
                <a:solidFill>
                  <a:srgbClr val="C00000"/>
                </a:solidFill>
              </a:rPr>
              <a:t> ALL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807" y="554349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26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/>
              <a:t>Slide Title (Size 36)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  <a:lvl2pPr>
              <a:defRPr/>
            </a:lvl2pPr>
            <a:lvl3pPr>
              <a:defRPr/>
            </a:lvl3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Sub Title (Size 32) Second level (Size 28) Third level (Size 24)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dirty="0"/>
          </a:p>
          <a:p>
            <a:pPr lvl="0"/>
            <a:endParaRPr lang="en-US" dirty="0"/>
          </a:p>
          <a:p>
            <a:pPr lvl="1"/>
            <a:r>
              <a:rPr lang="en-US" dirty="0"/>
              <a:t>Second level (Size 28)</a:t>
            </a:r>
          </a:p>
          <a:p>
            <a:pPr lvl="2"/>
            <a:r>
              <a:rPr lang="en-US" dirty="0"/>
              <a:t>Third level (Size 24)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314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/>
              <a:t>MM Index</a:t>
            </a:r>
            <a:endParaRPr lang="en-IN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45411247"/>
              </p:ext>
            </p:extLst>
          </p:nvPr>
        </p:nvGraphicFramePr>
        <p:xfrm>
          <a:off x="457200" y="1397000"/>
          <a:ext cx="8229600" cy="4851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1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305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Slide#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Thumbnail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Source and Attribution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057"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057"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3057"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3057"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3057"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3057"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0692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risathyasaividyavahini.org/" TargetMode="Externa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090" y="52321"/>
            <a:ext cx="967390" cy="938279"/>
          </a:xfrm>
          <a:prstGeom prst="rect">
            <a:avLst/>
          </a:prstGeom>
        </p:spPr>
      </p:pic>
      <p:sp>
        <p:nvSpPr>
          <p:cNvPr id="3" name="Rectangle 2">
            <a:hlinkClick r:id="rId6"/>
          </p:cNvPr>
          <p:cNvSpPr/>
          <p:nvPr userDrawn="1"/>
        </p:nvSpPr>
        <p:spPr>
          <a:xfrm>
            <a:off x="-304800" y="6488113"/>
            <a:ext cx="2762250" cy="377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©www.srisathyasaividyavahini.org</a:t>
            </a:r>
          </a:p>
        </p:txBody>
      </p:sp>
    </p:spTree>
    <p:extLst>
      <p:ext uri="{BB962C8B-B14F-4D97-AF65-F5344CB8AC3E}">
        <p14:creationId xmlns:p14="http://schemas.microsoft.com/office/powerpoint/2010/main" val="335197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pixabay.com/illustrations/smile-cool-best-smiley-perfect-ok-3233682/" TargetMode="External"/><Relationship Id="rId13" Type="http://schemas.openxmlformats.org/officeDocument/2006/relationships/image" Target="../media/image10.jpeg"/><Relationship Id="rId3" Type="http://schemas.openxmlformats.org/officeDocument/2006/relationships/hyperlink" Target="https://pixabay.com/vectors/silhouette-black-religion-ethics-1321398/" TargetMode="External"/><Relationship Id="rId7" Type="http://schemas.openxmlformats.org/officeDocument/2006/relationships/hyperlink" Target="https://pixabay.com/vectors/thumb-fingerprint-print-thumbprint-23776/" TargetMode="Externa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ixabay.com/illustrations/hat-graduation-cap-education-1674894/" TargetMode="External"/><Relationship Id="rId11" Type="http://schemas.openxmlformats.org/officeDocument/2006/relationships/image" Target="../media/image4.png"/><Relationship Id="rId5" Type="http://schemas.openxmlformats.org/officeDocument/2006/relationships/hyperlink" Target="https://pixabay.com/vectors/hut-house-cottage-vacation-roof-312420/" TargetMode="External"/><Relationship Id="rId10" Type="http://schemas.openxmlformats.org/officeDocument/2006/relationships/image" Target="../media/image9.png"/><Relationship Id="rId4" Type="http://schemas.openxmlformats.org/officeDocument/2006/relationships/hyperlink" Target="https://pixabay.com/illustrations/houses-set-architecture-clip-art-1094900/" TargetMode="External"/><Relationship Id="rId9" Type="http://schemas.openxmlformats.org/officeDocument/2006/relationships/image" Target="../media/image3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2286000"/>
            <a:ext cx="5638799" cy="175432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soft" dir="tl">
              <a:rot lat="0" lon="0" rev="0"/>
            </a:lightRig>
          </a:scene3d>
          <a:sp3d>
            <a:bevelT w="139700" h="139700" prst="divot"/>
          </a:sp3d>
        </p:spPr>
        <p:txBody>
          <a:bodyPr wrap="square" rtlCol="0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IN" sz="5400" b="1" spc="50" dirty="0">
                <a:ln w="11430"/>
                <a:solidFill>
                  <a:schemeClr val="bg1"/>
                </a:solidFill>
              </a:rPr>
              <a:t>Regrouping our Value System</a:t>
            </a:r>
          </a:p>
        </p:txBody>
      </p:sp>
    </p:spTree>
    <p:extLst>
      <p:ext uri="{BB962C8B-B14F-4D97-AF65-F5344CB8AC3E}">
        <p14:creationId xmlns:p14="http://schemas.microsoft.com/office/powerpoint/2010/main" val="2250731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885950" y="5021986"/>
            <a:ext cx="5372100" cy="150810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IN" sz="2400" dirty="0">
                <a:solidFill>
                  <a:schemeClr val="bg1"/>
                </a:solidFill>
              </a:rPr>
              <a:t>All are children of God,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IN" sz="2400" dirty="0">
                <a:solidFill>
                  <a:schemeClr val="bg1"/>
                </a:solidFill>
              </a:rPr>
              <a:t>All have the need to love and be loved,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IN" sz="2400" dirty="0">
                <a:solidFill>
                  <a:schemeClr val="bg1"/>
                </a:solidFill>
              </a:rPr>
              <a:t>All want peace in lives. </a:t>
            </a:r>
          </a:p>
        </p:txBody>
      </p:sp>
      <p:pic>
        <p:nvPicPr>
          <p:cNvPr id="10" name="Picture 2" descr="Silhouette, Black, Religion, Ethics, Morals, Symbo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30827" y="1278878"/>
            <a:ext cx="3227477" cy="3168796"/>
          </a:xfrm>
          <a:prstGeom prst="rect">
            <a:avLst/>
          </a:prstGeom>
          <a:noFill/>
        </p:spPr>
      </p:pic>
      <p:grpSp>
        <p:nvGrpSpPr>
          <p:cNvPr id="20" name="Group 19"/>
          <p:cNvGrpSpPr/>
          <p:nvPr/>
        </p:nvGrpSpPr>
        <p:grpSpPr>
          <a:xfrm>
            <a:off x="2476500" y="838200"/>
            <a:ext cx="4191000" cy="4114800"/>
            <a:chOff x="2286000" y="2438400"/>
            <a:chExt cx="4191000" cy="4114800"/>
          </a:xfrm>
        </p:grpSpPr>
        <p:grpSp>
          <p:nvGrpSpPr>
            <p:cNvPr id="5" name="Group 4"/>
            <p:cNvGrpSpPr/>
            <p:nvPr/>
          </p:nvGrpSpPr>
          <p:grpSpPr>
            <a:xfrm>
              <a:off x="2529843" y="2674039"/>
              <a:ext cx="3739747" cy="3695992"/>
              <a:chOff x="3058462" y="1432675"/>
              <a:chExt cx="3452111" cy="3561214"/>
            </a:xfrm>
          </p:grpSpPr>
          <p:sp>
            <p:nvSpPr>
              <p:cNvPr id="6" name="TextBox 5"/>
              <p:cNvSpPr txBox="1"/>
              <p:nvPr/>
            </p:nvSpPr>
            <p:spPr>
              <a:xfrm rot="3293936">
                <a:off x="3146729" y="1630044"/>
                <a:ext cx="3561214" cy="3166475"/>
              </a:xfrm>
              <a:prstGeom prst="rect">
                <a:avLst/>
              </a:prstGeom>
              <a:noFill/>
            </p:spPr>
            <p:txBody>
              <a:bodyPr wrap="none" rtlCol="0">
                <a:prstTxWarp prst="textCircle">
                  <a:avLst/>
                </a:prstTxWarp>
                <a:spAutoFit/>
              </a:bodyPr>
              <a:lstStyle/>
              <a:p>
                <a:r>
                  <a:rPr lang="en-US" sz="3600" b="1" kern="3900" spc="1800" dirty="0"/>
                  <a:t>SOCIETY</a:t>
                </a:r>
                <a:endParaRPr lang="en-IN" sz="3600" b="1" kern="3900" spc="1800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 rot="17775991">
                <a:off x="3077841" y="1496806"/>
                <a:ext cx="3375587" cy="3340606"/>
              </a:xfrm>
              <a:prstGeom prst="rect">
                <a:avLst/>
              </a:prstGeom>
              <a:noFill/>
            </p:spPr>
            <p:txBody>
              <a:bodyPr wrap="none" rtlCol="0">
                <a:prstTxWarp prst="textCircle">
                  <a:avLst/>
                </a:prstTxWarp>
                <a:spAutoFit/>
              </a:bodyPr>
              <a:lstStyle/>
              <a:p>
                <a:r>
                  <a:rPr lang="en-US" sz="3600" b="1" kern="3900" spc="1800" dirty="0">
                    <a:solidFill>
                      <a:srgbClr val="2B3616"/>
                    </a:solidFill>
                  </a:rPr>
                  <a:t>SOCIETY</a:t>
                </a:r>
                <a:endParaRPr lang="en-IN" sz="3600" b="1" kern="3900" spc="1800" dirty="0">
                  <a:solidFill>
                    <a:srgbClr val="2B3616"/>
                  </a:solidFill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 rot="10377076">
                <a:off x="3058462" y="1517188"/>
                <a:ext cx="3375587" cy="3340606"/>
              </a:xfrm>
              <a:prstGeom prst="rect">
                <a:avLst/>
              </a:prstGeom>
              <a:noFill/>
            </p:spPr>
            <p:txBody>
              <a:bodyPr wrap="none" rtlCol="0">
                <a:prstTxWarp prst="textCircle">
                  <a:avLst/>
                </a:prstTxWarp>
                <a:spAutoFit/>
              </a:bodyPr>
              <a:lstStyle/>
              <a:p>
                <a:r>
                  <a:rPr lang="en-US" sz="3600" b="1" kern="3900" spc="1800" dirty="0">
                    <a:solidFill>
                      <a:srgbClr val="760000"/>
                    </a:solidFill>
                  </a:rPr>
                  <a:t>SOCIETY</a:t>
                </a:r>
                <a:endParaRPr lang="en-IN" sz="3600" b="1" kern="3900" spc="1800" dirty="0">
                  <a:solidFill>
                    <a:srgbClr val="760000"/>
                  </a:solidFill>
                </a:endParaRPr>
              </a:p>
            </p:txBody>
          </p:sp>
        </p:grpSp>
        <p:sp>
          <p:nvSpPr>
            <p:cNvPr id="11" name="Oval 10"/>
            <p:cNvSpPr/>
            <p:nvPr/>
          </p:nvSpPr>
          <p:spPr>
            <a:xfrm>
              <a:off x="2286000" y="2438400"/>
              <a:ext cx="4191000" cy="4114800"/>
            </a:xfrm>
            <a:prstGeom prst="ellipse">
              <a:avLst/>
            </a:prstGeom>
            <a:noFill/>
            <a:ln>
              <a:solidFill>
                <a:srgbClr val="76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noFill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2667000" y="2845677"/>
              <a:ext cx="3428999" cy="3248526"/>
            </a:xfrm>
            <a:prstGeom prst="ellipse">
              <a:avLst/>
            </a:prstGeom>
            <a:noFill/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noFill/>
              </a:endParaRPr>
            </a:p>
          </p:txBody>
        </p:sp>
      </p:grpSp>
      <p:pic>
        <p:nvPicPr>
          <p:cNvPr id="13" name="Picture 4" descr="Hat, Graduation, Cap, Education, Achievement"/>
          <p:cNvPicPr>
            <a:picLocks noChangeAspect="1" noChangeArrowheads="1"/>
          </p:cNvPicPr>
          <p:nvPr/>
        </p:nvPicPr>
        <p:blipFill>
          <a:blip r:embed="rId4" cstate="print"/>
          <a:srcRect l="17778" t="25555" r="17778" b="26667"/>
          <a:stretch>
            <a:fillRect/>
          </a:stretch>
        </p:blipFill>
        <p:spPr bwMode="auto">
          <a:xfrm>
            <a:off x="3676227" y="2127777"/>
            <a:ext cx="859517" cy="645389"/>
          </a:xfrm>
          <a:prstGeom prst="rect">
            <a:avLst/>
          </a:prstGeom>
          <a:noFill/>
        </p:spPr>
      </p:pic>
      <p:pic>
        <p:nvPicPr>
          <p:cNvPr id="14" name="Picture 6" descr="Thumb, Fingerprint, Print, Thumbprint, Identit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34555" y="2946559"/>
            <a:ext cx="653158" cy="711041"/>
          </a:xfrm>
          <a:prstGeom prst="rect">
            <a:avLst/>
          </a:prstGeom>
          <a:noFill/>
        </p:spPr>
      </p:pic>
      <p:pic>
        <p:nvPicPr>
          <p:cNvPr id="15" name="Picture 4" descr="Houses, Set, Architecture, Clip Art, Building"/>
          <p:cNvPicPr>
            <a:picLocks noChangeAspect="1" noChangeArrowheads="1"/>
          </p:cNvPicPr>
          <p:nvPr/>
        </p:nvPicPr>
        <p:blipFill>
          <a:blip r:embed="rId6" cstate="print"/>
          <a:srcRect r="69767" b="77778"/>
          <a:stretch>
            <a:fillRect/>
          </a:stretch>
        </p:blipFill>
        <p:spPr bwMode="auto">
          <a:xfrm>
            <a:off x="3695509" y="2733436"/>
            <a:ext cx="1139044" cy="887410"/>
          </a:xfrm>
          <a:prstGeom prst="rect">
            <a:avLst/>
          </a:prstGeom>
          <a:noFill/>
        </p:spPr>
      </p:pic>
      <p:pic>
        <p:nvPicPr>
          <p:cNvPr id="16" name="Picture 2" descr="Houses, Set, Architecture, Clip Art, Building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4533900" y="2126386"/>
            <a:ext cx="974737" cy="743443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3639752" y="2057400"/>
            <a:ext cx="1911684" cy="16134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TextBox 20"/>
          <p:cNvSpPr txBox="1"/>
          <p:nvPr/>
        </p:nvSpPr>
        <p:spPr>
          <a:xfrm>
            <a:off x="3009679" y="87183"/>
            <a:ext cx="3148625" cy="646331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IN" sz="3600" dirty="0"/>
              <a:t>Common Factor</a:t>
            </a:r>
          </a:p>
        </p:txBody>
      </p:sp>
    </p:spTree>
    <p:extLst>
      <p:ext uri="{BB962C8B-B14F-4D97-AF65-F5344CB8AC3E}">
        <p14:creationId xmlns:p14="http://schemas.microsoft.com/office/powerpoint/2010/main" val="249441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7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5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12173" y="4262484"/>
            <a:ext cx="2841227" cy="156966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3200" b="1" dirty="0"/>
              <a:t>Common factor</a:t>
            </a:r>
          </a:p>
          <a:p>
            <a:pPr algn="ctr"/>
            <a:r>
              <a:rPr lang="en-US" sz="3200" b="1" dirty="0"/>
              <a:t> = </a:t>
            </a:r>
          </a:p>
          <a:p>
            <a:pPr algn="ctr"/>
            <a:r>
              <a:rPr lang="en-US" sz="3200" b="1" dirty="0"/>
              <a:t>Good Character</a:t>
            </a:r>
            <a:endParaRPr lang="en-IN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85248" y="5832144"/>
            <a:ext cx="4572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</a:t>
            </a:r>
            <a:endParaRPr lang="en-IN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5208896"/>
            <a:ext cx="4572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</a:t>
            </a:r>
            <a:endParaRPr lang="en-IN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4577688"/>
            <a:ext cx="4572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N</a:t>
            </a:r>
            <a:endParaRPr lang="en-IN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3946480"/>
            <a:ext cx="4572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E</a:t>
            </a:r>
            <a:endParaRPr lang="en-IN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371600" y="3319816"/>
            <a:ext cx="4572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D</a:t>
            </a:r>
            <a:endParaRPr lang="en-IN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371600" y="2680648"/>
            <a:ext cx="4572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U</a:t>
            </a:r>
            <a:endParaRPr lang="en-IN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371600" y="2030104"/>
            <a:ext cx="4572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</a:t>
            </a:r>
            <a:endParaRPr lang="en-IN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371600" y="1371600"/>
            <a:ext cx="4572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</a:t>
            </a:r>
            <a:endParaRPr lang="en-IN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362200" y="1382976"/>
            <a:ext cx="1292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>
                <a:solidFill>
                  <a:srgbClr val="262F13"/>
                </a:solidFill>
              </a:rPr>
              <a:t>Sincerity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0995" y="757535"/>
            <a:ext cx="4857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/>
              <a:t>The different factors of students are: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375848" y="2068776"/>
            <a:ext cx="124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>
                <a:solidFill>
                  <a:srgbClr val="262F13"/>
                </a:solidFill>
              </a:rPr>
              <a:t>Tenacity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91768" y="2725008"/>
            <a:ext cx="878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>
                <a:solidFill>
                  <a:srgbClr val="262F13"/>
                </a:solidFill>
              </a:rPr>
              <a:t>Unity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62200" y="3391472"/>
            <a:ext cx="1417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262F13"/>
                </a:solidFill>
              </a:rPr>
              <a:t>Discipline</a:t>
            </a:r>
            <a:endParaRPr lang="en-IN" sz="2400" b="1" dirty="0">
              <a:solidFill>
                <a:srgbClr val="262F13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62200" y="3981736"/>
            <a:ext cx="1368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262F13"/>
                </a:solidFill>
              </a:rPr>
              <a:t>Energetic</a:t>
            </a:r>
            <a:endParaRPr lang="en-IN" sz="2400" b="1" dirty="0">
              <a:solidFill>
                <a:srgbClr val="262F13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62200" y="4610672"/>
            <a:ext cx="13664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262F13"/>
                </a:solidFill>
              </a:rPr>
              <a:t>Neatness</a:t>
            </a:r>
            <a:endParaRPr lang="en-IN" sz="2400" b="1" dirty="0">
              <a:solidFill>
                <a:srgbClr val="262F13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62200" y="5192976"/>
            <a:ext cx="1771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262F13"/>
                </a:solidFill>
              </a:rPr>
              <a:t>Truthfulness</a:t>
            </a:r>
            <a:endParaRPr lang="en-IN" sz="2400" b="1" dirty="0">
              <a:solidFill>
                <a:srgbClr val="262F13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62200" y="5802576"/>
            <a:ext cx="1947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262F13"/>
                </a:solidFill>
              </a:rPr>
              <a:t>Steadfastness</a:t>
            </a:r>
            <a:endParaRPr lang="en-IN" sz="2400" b="1" dirty="0">
              <a:solidFill>
                <a:srgbClr val="262F13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44434" y="66765"/>
            <a:ext cx="1655133" cy="646331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IN" sz="3600" dirty="0"/>
              <a:t>Student</a:t>
            </a:r>
          </a:p>
        </p:txBody>
      </p:sp>
      <p:pic>
        <p:nvPicPr>
          <p:cNvPr id="6150" name="Picture 6" descr="Smile, Cool, Best, Smiley, Perfect, Ok, 3D, Emoticon"/>
          <p:cNvPicPr>
            <a:picLocks noChangeAspect="1" noChangeArrowheads="1"/>
          </p:cNvPicPr>
          <p:nvPr/>
        </p:nvPicPr>
        <p:blipFill>
          <a:blip r:embed="rId3" cstate="print"/>
          <a:srcRect l="4020" t="17778" b="24444"/>
          <a:stretch>
            <a:fillRect/>
          </a:stretch>
        </p:blipFill>
        <p:spPr bwMode="auto">
          <a:xfrm>
            <a:off x="5361186" y="1844641"/>
            <a:ext cx="2743200" cy="19915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500"/>
                            </p:stCondLst>
                            <p:childTnLst>
                              <p:par>
                                <p:cTn id="4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000"/>
                            </p:stCondLst>
                            <p:childTnLst>
                              <p:par>
                                <p:cTn id="5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500"/>
                            </p:stCondLst>
                            <p:childTnLst>
                              <p:par>
                                <p:cTn id="61" presetID="1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500"/>
                            </p:stCondLst>
                            <p:childTnLst>
                              <p:par>
                                <p:cTn id="69" presetID="2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5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 animBg="1"/>
      <p:bldP spid="6" grpId="0" animBg="1"/>
      <p:bldP spid="7" grpId="0" animBg="1"/>
      <p:bldP spid="8" grpId="0" animBg="1"/>
      <p:bldP spid="10" grpId="0" animBg="1"/>
      <p:bldP spid="12" grpId="0" animBg="1"/>
      <p:bldP spid="14" grpId="0" animBg="1"/>
      <p:bldP spid="15" grpId="0" animBg="1"/>
      <p:bldP spid="16" grpId="0"/>
      <p:bldP spid="18" grpId="0"/>
      <p:bldP spid="19" grpId="0"/>
      <p:bldP spid="21" grpId="0"/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09749" y="1653535"/>
            <a:ext cx="5524500" cy="830997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IN" sz="2400" b="1" dirty="0">
                <a:solidFill>
                  <a:schemeClr val="bg2">
                    <a:lumMod val="10000"/>
                  </a:schemeClr>
                </a:solidFill>
              </a:rPr>
              <a:t>Develop good character as your distinct achievement.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44536" y="3415748"/>
            <a:ext cx="5524500" cy="1323439"/>
          </a:xfrm>
          <a:prstGeom prst="rect">
            <a:avLst/>
          </a:prstGeom>
          <a:solidFill>
            <a:schemeClr val="accent6">
              <a:lumMod val="75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rtDeco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3200" b="1" i="1" dirty="0"/>
              <a:t>“</a:t>
            </a:r>
            <a:r>
              <a:rPr lang="en-IN" sz="2400" b="1" i="1" dirty="0"/>
              <a:t>Ability may take you to the top. But it takes good character to keep you there”  ~ John Wooden</a:t>
            </a:r>
            <a:endParaRPr lang="en-IN" sz="2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130578-020A-4FC1-A7A0-A2565A8BAE71}"/>
              </a:ext>
            </a:extLst>
          </p:cNvPr>
          <p:cNvSpPr txBox="1"/>
          <p:nvPr/>
        </p:nvSpPr>
        <p:spPr>
          <a:xfrm>
            <a:off x="3008911" y="152400"/>
            <a:ext cx="3126177" cy="646331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IN" sz="3600" dirty="0"/>
              <a:t>Good Character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667000" y="34636"/>
            <a:ext cx="4229100" cy="762000"/>
          </a:xfrm>
          <a:prstGeom prst="rect">
            <a:avLst/>
          </a:prstGeom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/>
              <a:t>MM Index</a:t>
            </a:r>
            <a:endParaRPr lang="en-I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38344"/>
              </p:ext>
            </p:extLst>
          </p:nvPr>
        </p:nvGraphicFramePr>
        <p:xfrm>
          <a:off x="1200150" y="1010089"/>
          <a:ext cx="6743700" cy="4811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91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305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Slide#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Thumbnail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Source and Attribution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Religion:</a:t>
                      </a:r>
                      <a:r>
                        <a:rPr lang="en-US" sz="800" b="1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800" dirty="0">
                          <a:hlinkClick r:id="rId3"/>
                        </a:rPr>
                        <a:t>https://pixabay.com/vectors/silhouette-black-religion-ethics-1321398/</a:t>
                      </a:r>
                      <a:endParaRPr lang="en-IN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0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/>
                        <a:t>Big house: </a:t>
                      </a:r>
                      <a:r>
                        <a:rPr lang="en-IN" sz="800" dirty="0">
                          <a:hlinkClick r:id="rId4"/>
                        </a:rPr>
                        <a:t>https://pixabay.com/illustrations/houses-set-architecture-clip-art-1094900/</a:t>
                      </a:r>
                      <a:endParaRPr lang="en-IN" sz="800" dirty="0"/>
                    </a:p>
                    <a:p>
                      <a:endParaRPr lang="en-IN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30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/>
                        <a:t>Small house:</a:t>
                      </a:r>
                      <a:r>
                        <a:rPr lang="en-US" sz="800" b="1" baseline="0" dirty="0"/>
                        <a:t> </a:t>
                      </a:r>
                      <a:r>
                        <a:rPr lang="en-IN" sz="800" dirty="0">
                          <a:hlinkClick r:id="rId5"/>
                        </a:rPr>
                        <a:t>https://pixabay.com/vectors/hut-house-cottage-vacation-roof-312420/</a:t>
                      </a:r>
                      <a:endParaRPr lang="en-IN" sz="800" dirty="0"/>
                    </a:p>
                    <a:p>
                      <a:endParaRPr lang="en-IN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30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/>
                        <a:t>Hat</a:t>
                      </a:r>
                      <a:r>
                        <a:rPr lang="en-US" sz="800" dirty="0"/>
                        <a:t> :</a:t>
                      </a:r>
                      <a:r>
                        <a:rPr lang="en-IN" sz="800" dirty="0">
                          <a:hlinkClick r:id="rId6"/>
                        </a:rPr>
                        <a:t>https://pixabay.com/illustrations/hat-graduation-cap-education-1674894/</a:t>
                      </a:r>
                      <a:endParaRPr lang="en-IN" sz="800" dirty="0"/>
                    </a:p>
                    <a:p>
                      <a:endParaRPr lang="en-IN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30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/>
                        <a:t>Thumb: </a:t>
                      </a:r>
                      <a:r>
                        <a:rPr lang="en-IN" sz="800" dirty="0">
                          <a:hlinkClick r:id="rId7"/>
                        </a:rPr>
                        <a:t>https://pixabay.com/vectors/thumb-fingerprint-print-thumbprint-23776/</a:t>
                      </a:r>
                      <a:endParaRPr lang="en-IN" sz="800" dirty="0"/>
                    </a:p>
                    <a:p>
                      <a:endParaRPr lang="en-IN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305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b="1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Smiley</a:t>
                      </a:r>
                      <a:r>
                        <a:rPr lang="en-US" sz="8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IN" sz="800" dirty="0">
                          <a:hlinkClick r:id="rId8"/>
                        </a:rPr>
                        <a:t>https://pixabay.com/illustrations/smile-cool-best-smiley-perfect-ok-3233682/</a:t>
                      </a:r>
                      <a:endParaRPr lang="en-IN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6" name="Picture 2" descr="Silhouette, Black, Religion, Ethics, Morals, Symbols"/>
          <p:cNvPicPr>
            <a:picLocks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31779" y="1828510"/>
            <a:ext cx="360000" cy="360000"/>
          </a:xfrm>
          <a:prstGeom prst="rect">
            <a:avLst/>
          </a:prstGeom>
          <a:noFill/>
        </p:spPr>
      </p:pic>
      <p:pic>
        <p:nvPicPr>
          <p:cNvPr id="8" name="Picture 2" descr="Houses, Set, Architecture, Clip Art, Building"/>
          <p:cNvPicPr>
            <a:picLocks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2438804" y="3186019"/>
            <a:ext cx="360000" cy="360000"/>
          </a:xfrm>
          <a:prstGeom prst="rect">
            <a:avLst/>
          </a:prstGeom>
          <a:noFill/>
        </p:spPr>
      </p:pic>
      <p:pic>
        <p:nvPicPr>
          <p:cNvPr id="9" name="Picture 4" descr="Hat, Graduation, Cap, Education, Achievement"/>
          <p:cNvPicPr>
            <a:picLocks noChangeArrowheads="1"/>
          </p:cNvPicPr>
          <p:nvPr/>
        </p:nvPicPr>
        <p:blipFill>
          <a:blip r:embed="rId11" cstate="print"/>
          <a:srcRect l="17778" t="25555" r="17778" b="26667"/>
          <a:stretch>
            <a:fillRect/>
          </a:stretch>
        </p:blipFill>
        <p:spPr bwMode="auto">
          <a:xfrm>
            <a:off x="2438804" y="3892930"/>
            <a:ext cx="360000" cy="360000"/>
          </a:xfrm>
          <a:prstGeom prst="rect">
            <a:avLst/>
          </a:prstGeom>
          <a:noFill/>
        </p:spPr>
      </p:pic>
      <p:pic>
        <p:nvPicPr>
          <p:cNvPr id="10" name="Picture 6" descr="Thumb, Fingerprint, Print, Thumbprint, Identity"/>
          <p:cNvPicPr>
            <a:picLocks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431779" y="4607162"/>
            <a:ext cx="360000" cy="360000"/>
          </a:xfrm>
          <a:prstGeom prst="rect">
            <a:avLst/>
          </a:prstGeom>
          <a:noFill/>
        </p:spPr>
      </p:pic>
      <p:pic>
        <p:nvPicPr>
          <p:cNvPr id="11" name="Picture 6" descr="Smile, Cool, Best, Smiley, Perfect, Ok, 3D, Emoticon"/>
          <p:cNvPicPr>
            <a:picLocks noChangeArrowheads="1"/>
          </p:cNvPicPr>
          <p:nvPr/>
        </p:nvPicPr>
        <p:blipFill>
          <a:blip r:embed="rId13" cstate="print"/>
          <a:srcRect l="4020" t="17778" b="24444"/>
          <a:stretch>
            <a:fillRect/>
          </a:stretch>
        </p:blipFill>
        <p:spPr bwMode="auto">
          <a:xfrm>
            <a:off x="2431779" y="5321394"/>
            <a:ext cx="360000" cy="360000"/>
          </a:xfrm>
          <a:prstGeom prst="rect">
            <a:avLst/>
          </a:prstGeom>
          <a:noFill/>
        </p:spPr>
      </p:pic>
      <p:pic>
        <p:nvPicPr>
          <p:cNvPr id="1026" name="Picture 2" descr="Houses, Set, Architecture, Clip Art, Building">
            <a:extLst>
              <a:ext uri="{FF2B5EF4-FFF2-40B4-BE49-F238E27FC236}">
                <a16:creationId xmlns:a16="http://schemas.microsoft.com/office/drawing/2014/main" id="{D85ED928-BBF9-43DC-9E1A-4BF60EC29BC5}"/>
              </a:ext>
            </a:extLst>
          </p:cNvPr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391" y="2500720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5648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400</Words>
  <Application>Microsoft Office PowerPoint</Application>
  <PresentationFormat>On-screen Show (4:3)</PresentationFormat>
  <Paragraphs>74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MM Index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keshaba</dc:creator>
  <cp:lastModifiedBy>Sneha Prabhu</cp:lastModifiedBy>
  <cp:revision>105</cp:revision>
  <dcterms:created xsi:type="dcterms:W3CDTF">2018-12-16T04:20:25Z</dcterms:created>
  <dcterms:modified xsi:type="dcterms:W3CDTF">2021-02-16T10:28:17Z</dcterms:modified>
</cp:coreProperties>
</file>