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261" r:id="rId4"/>
    <p:sldId id="281" r:id="rId5"/>
    <p:sldId id="266" r:id="rId6"/>
    <p:sldId id="279" r:id="rId7"/>
    <p:sldId id="280" r:id="rId8"/>
    <p:sldId id="267" r:id="rId9"/>
    <p:sldId id="273" r:id="rId10"/>
    <p:sldId id="276" r:id="rId11"/>
    <p:sldId id="283" r:id="rId12"/>
    <p:sldId id="2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963" autoAdjust="0"/>
  </p:normalViewPr>
  <p:slideViewPr>
    <p:cSldViewPr>
      <p:cViewPr varScale="1">
        <p:scale>
          <a:sx n="53" d="100"/>
          <a:sy n="53" d="100"/>
        </p:scale>
        <p:origin x="166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398F4-68C7-45DD-917F-850F0F97DF8C}" type="datetimeFigureOut">
              <a:rPr lang="en-IN" smtClean="0"/>
              <a:t>15-10-2020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D701E-2B11-4C64-8620-9E97557E8B0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372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larm-bell-doorbell-electric-2027136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232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186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84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use ‘CLICK ON ‘ to reveal the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US" dirty="0" smtClean="0"/>
              <a:t>Classroom: https://www.publicdomainpictures.net/en/view-image.php?image=20108</a:t>
            </a:r>
          </a:p>
          <a:p>
            <a:r>
              <a:rPr lang="en-US" dirty="0" smtClean="0"/>
              <a:t>Fan: https://pixabay.com/vectors/ceiling-fan-electrical-isolated-air-309623/</a:t>
            </a:r>
          </a:p>
          <a:p>
            <a:r>
              <a:rPr lang="en-US" dirty="0" smtClean="0"/>
              <a:t>Door latch: https://openclipart.org/detail/242726/doorlatch-with-lock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hlinkClick r:id="rId3"/>
              </a:rPr>
              <a:t>https://pixabay.com/vectors/alarm-bell-doorbell-electric-2027136/</a:t>
            </a:r>
            <a:endParaRPr lang="en-US" dirty="0" smtClean="0"/>
          </a:p>
          <a:p>
            <a:r>
              <a:rPr lang="en-US" dirty="0" smtClean="0"/>
              <a:t>Scissors: https://pixabay.com/vectors/cut-scissors-tool-1295044/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072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IN" dirty="0" smtClean="0"/>
              <a:t>https://www.publicdomainpictures.net/en/view-image.php?image=24838&amp;picture=safety-pins</a:t>
            </a:r>
          </a:p>
          <a:p>
            <a:r>
              <a:rPr lang="en-IN" dirty="0" smtClean="0"/>
              <a:t>Kitchen sink: https://pxhere.com/en/photo/1114318</a:t>
            </a:r>
          </a:p>
          <a:p>
            <a:r>
              <a:rPr lang="en-IN" dirty="0" smtClean="0"/>
              <a:t>Chair: https://www.pexels.com/photo/abandoned-broken-broken-down-cement-279616/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IN" dirty="0" smtClean="0"/>
              <a:t>https://www.maxpixels.net/Seventies-Refrigerator-Fridge-freezer-Retro-Freezer-2420419</a:t>
            </a:r>
          </a:p>
          <a:p>
            <a:r>
              <a:rPr lang="en-IN" dirty="0" smtClean="0"/>
              <a:t>https://www.pxfuel.com/en/free-photo-oucjs</a:t>
            </a:r>
          </a:p>
          <a:p>
            <a:r>
              <a:rPr lang="en-IN" dirty="0" smtClean="0"/>
              <a:t>https://pixabay.com/vectors/washing-machine-gray-housework-29789/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3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IN" dirty="0" smtClean="0"/>
              <a:t>https://pxhere.com/id/photo/885497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https://www.peakpx.com/483078/teal-red-orange-yellow-textile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https://pxhere.com/en/photo/1112450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IN" dirty="0" smtClean="0"/>
              <a:t>Transformer: https://pixabay.com/photos/high-voltage-feed-windstrom-1290375/</a:t>
            </a:r>
          </a:p>
          <a:p>
            <a:r>
              <a:rPr lang="en-US" dirty="0" smtClean="0"/>
              <a:t>Motor: https://pixabay.com/photos/motor-machine-mechanical-engine-768750/</a:t>
            </a:r>
          </a:p>
          <a:p>
            <a:r>
              <a:rPr lang="en-US" dirty="0" smtClean="0"/>
              <a:t>Steel cable: https://pixabay.com/photos/rope-knot-steel-cable-secure-1609688/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777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rtl="0" eaLnBrk="1" fontAlgn="auto" latinLnBrk="0" hangingPunct="1"/>
            <a:r>
              <a:rPr lang="en-IN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Tractors: https://pixabay.com/photos/traffic-tractor-agriculture-lanz-2767943/</a:t>
            </a:r>
            <a:endParaRPr lang="en-IN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IN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Crane:https</a:t>
            </a:r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://pixabay.com/photos/excavators-crane-heavy-crane-5556325/</a:t>
            </a:r>
          </a:p>
          <a:p>
            <a:pPr rtl="0" eaLnBrk="1" fontAlgn="auto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Bulldozer: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https://pixabay.com/photos/heavy-equipment-bull-dozer-3412130/</a:t>
            </a:r>
            <a:endParaRPr lang="en-IN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auto" latinLnBrk="0" hangingPunct="1"/>
            <a:r>
              <a:rPr lang="en-IN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Tools; https://pixabay.com/photos/tools-construct-craft-repair-864983/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8743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r>
              <a:rPr lang="en-IN" dirty="0" smtClean="0"/>
              <a:t>https://pixabay.com/photos/bridge-steel-construction-2692595/</a:t>
            </a:r>
          </a:p>
          <a:p>
            <a:r>
              <a:rPr lang="en-IN" dirty="0" smtClean="0"/>
              <a:t>https://pixabay.com/photos/town-hall-goal-iron-gate-4578081/</a:t>
            </a:r>
          </a:p>
          <a:p>
            <a:r>
              <a:rPr lang="en-IN" dirty="0" smtClean="0"/>
              <a:t>https://pixabay.com/photos/steelworkers-concrete-formwork-1029665/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Notes for Teacher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&lt; Information for further reference or explanation &gt;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Suggestions: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&lt;Ideas/ Images/ Animations / Others – To make better representation of the content &gt;</a:t>
            </a:r>
            <a:b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 of Multimedia Objects (Image/audio/ Video/Animation) used in this slide -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https://pixabay.com/vectors/truck-box-car-vehicle-delivery-2181037/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https://pixabay.com/photos/train-locomotive-luxembourg-143847/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https://pixabay.com/photos/ship-cargo-vessel-container-5349847/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https://pixabay.com/photos/aircraft-airplane-flying-airport-4885805/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D701E-2B11-4C64-8620-9E97557E8B0E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76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Asset Title (Size 54)</a:t>
            </a:r>
            <a:endParaRPr lang="en-IN" dirty="0"/>
          </a:p>
        </p:txBody>
      </p:sp>
      <p:grpSp>
        <p:nvGrpSpPr>
          <p:cNvPr id="7" name="Group 14"/>
          <p:cNvGrpSpPr>
            <a:grpSpLocks/>
          </p:cNvGrpSpPr>
          <p:nvPr userDrawn="1"/>
        </p:nvGrpSpPr>
        <p:grpSpPr bwMode="auto">
          <a:xfrm>
            <a:off x="0" y="0"/>
            <a:ext cx="873125" cy="852488"/>
            <a:chOff x="0" y="0"/>
            <a:chExt cx="872351" cy="852108"/>
          </a:xfrm>
        </p:grpSpPr>
        <p:sp>
          <p:nvSpPr>
            <p:cNvPr id="8" name="Round Diagonal Corner Rectangle 7"/>
            <p:cNvSpPr/>
            <p:nvPr/>
          </p:nvSpPr>
          <p:spPr>
            <a:xfrm>
              <a:off x="71855" y="79223"/>
              <a:ext cx="228600" cy="228600"/>
            </a:xfrm>
            <a:prstGeom prst="round2DiagRect">
              <a:avLst/>
            </a:prstGeom>
            <a:solidFill>
              <a:srgbClr val="00B0F0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I</a:t>
              </a:r>
            </a:p>
          </p:txBody>
        </p:sp>
        <p:sp>
          <p:nvSpPr>
            <p:cNvPr id="9" name="Round Diagonal Corner Rectangle 8"/>
            <p:cNvSpPr/>
            <p:nvPr/>
          </p:nvSpPr>
          <p:spPr>
            <a:xfrm>
              <a:off x="376655" y="79223"/>
              <a:ext cx="228600" cy="228600"/>
            </a:xfrm>
            <a:prstGeom prst="round2DiagRect">
              <a:avLst/>
            </a:prstGeom>
            <a:solidFill>
              <a:srgbClr val="FB3B69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I</a:t>
              </a:r>
            </a:p>
          </p:txBody>
        </p:sp>
        <p:sp>
          <p:nvSpPr>
            <p:cNvPr id="10" name="Round Diagonal Corner Rectangle 9"/>
            <p:cNvSpPr/>
            <p:nvPr/>
          </p:nvSpPr>
          <p:spPr>
            <a:xfrm>
              <a:off x="65362" y="392172"/>
              <a:ext cx="228600" cy="228600"/>
            </a:xfrm>
            <a:prstGeom prst="round2Diag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E</a:t>
              </a:r>
            </a:p>
          </p:txBody>
        </p:sp>
        <p:sp>
          <p:nvSpPr>
            <p:cNvPr id="11" name="Round Diagonal Corner Rectangle 10"/>
            <p:cNvSpPr/>
            <p:nvPr/>
          </p:nvSpPr>
          <p:spPr>
            <a:xfrm>
              <a:off x="370162" y="392172"/>
              <a:ext cx="228600" cy="228600"/>
            </a:xfrm>
            <a:prstGeom prst="round2DiagRect">
              <a:avLst/>
            </a:prstGeom>
            <a:solidFill>
              <a:srgbClr val="008000"/>
            </a:solidFill>
            <a:ln>
              <a:noFill/>
            </a:ln>
            <a:effectLst>
              <a:reflection blurRad="6350" stA="50000" endA="300" endPos="9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bg1"/>
                  </a:solidFill>
                  <a:cs typeface="Calibri"/>
                </a:rPr>
                <a:t>P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682020" y="0"/>
              <a:ext cx="0" cy="814025"/>
            </a:xfrm>
            <a:prstGeom prst="line">
              <a:avLst/>
            </a:prstGeom>
            <a:ln w="12700">
              <a:solidFill>
                <a:srgbClr val="FE6E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651981"/>
              <a:ext cx="828291" cy="0"/>
            </a:xfrm>
            <a:prstGeom prst="line">
              <a:avLst/>
            </a:prstGeom>
            <a:ln w="12700">
              <a:solidFill>
                <a:srgbClr val="FE6E2E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48636" y="218977"/>
              <a:ext cx="0" cy="633131"/>
            </a:xfrm>
            <a:prstGeom prst="line">
              <a:avLst/>
            </a:prstGeom>
            <a:ln w="12700">
              <a:solidFill>
                <a:srgbClr val="FE6E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6227" y="712914"/>
              <a:ext cx="676124" cy="0"/>
            </a:xfrm>
            <a:prstGeom prst="line">
              <a:avLst/>
            </a:prstGeom>
            <a:ln w="12700">
              <a:solidFill>
                <a:srgbClr val="FE6E2E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 userDrawn="1"/>
        </p:nvSpPr>
        <p:spPr>
          <a:xfrm>
            <a:off x="5726764" y="6509319"/>
            <a:ext cx="3350443" cy="412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8482B"/>
                </a:solidFill>
              </a:rPr>
              <a:t>Integral Education</a:t>
            </a:r>
            <a:r>
              <a:rPr lang="en-US" sz="1400" dirty="0">
                <a:solidFill>
                  <a:srgbClr val="08482B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FOR  </a:t>
            </a:r>
            <a:r>
              <a:rPr lang="en-US" sz="1400" b="1" dirty="0">
                <a:solidFill>
                  <a:srgbClr val="C00000"/>
                </a:solidFill>
              </a:rPr>
              <a:t>ALL, </a:t>
            </a:r>
            <a:r>
              <a:rPr lang="en-US" sz="1400" b="1" dirty="0">
                <a:solidFill>
                  <a:srgbClr val="002060"/>
                </a:solidFill>
              </a:rPr>
              <a:t>BY</a:t>
            </a:r>
            <a:r>
              <a:rPr lang="en-US" sz="1400" b="1" dirty="0">
                <a:solidFill>
                  <a:srgbClr val="C00000"/>
                </a:solidFill>
              </a:rPr>
              <a:t> ALL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07" y="55434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/>
              <a:t>Slide Title (Size 36)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lvl1pPr>
            <a:lvl2pPr>
              <a:defRPr/>
            </a:lvl2pPr>
            <a:lvl3pPr>
              <a:defRPr/>
            </a:lvl3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Sub Title (Size 32) Second level (Size 28) Third level (Size 24)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/>
              <a:t>Second level (Size 28)</a:t>
            </a:r>
          </a:p>
          <a:p>
            <a:pPr lvl="2"/>
            <a:r>
              <a:rPr lang="en-US" dirty="0"/>
              <a:t>Third level (Size 24)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1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risathyasaividyavahini.org/" TargetMode="Externa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90" y="52321"/>
            <a:ext cx="967390" cy="93827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-304800" y="6488113"/>
            <a:ext cx="2762250" cy="377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©www.srisathyasaividyavahini.org</a:t>
            </a:r>
          </a:p>
        </p:txBody>
      </p:sp>
    </p:spTree>
    <p:extLst>
      <p:ext uri="{BB962C8B-B14F-4D97-AF65-F5344CB8AC3E}">
        <p14:creationId xmlns:p14="http://schemas.microsoft.com/office/powerpoint/2010/main" val="335197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hyperlink" Target="https://pixabay.com/vectors/alarm-bell-doorbell-electric-2027136/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31.png"/><Relationship Id="rId9" Type="http://schemas.openxmlformats.org/officeDocument/2006/relationships/image" Target="../media/image34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D65E71-C67B-4152-914A-60AC0ED79ACF}"/>
              </a:ext>
            </a:extLst>
          </p:cNvPr>
          <p:cNvSpPr/>
          <p:nvPr/>
        </p:nvSpPr>
        <p:spPr>
          <a:xfrm>
            <a:off x="2142481" y="2551837"/>
            <a:ext cx="4859039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Latha" panose="020B0604020202020204" pitchFamily="34" charset="0"/>
              </a:rPr>
              <a:t>Iron and Steel in Daily Lives</a:t>
            </a:r>
            <a:endParaRPr lang="en-US" sz="5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507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/>
              <a:t>MM Index</a:t>
            </a:r>
            <a:endParaRPr lang="en-I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645263"/>
              </p:ext>
            </p:extLst>
          </p:nvPr>
        </p:nvGraphicFramePr>
        <p:xfrm>
          <a:off x="762000" y="1173480"/>
          <a:ext cx="7620000" cy="5233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Slide#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Thumbnail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Source and Attribution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Classroom: https://www.publicdomainpictures.net/en/view-image.php?image=20108</a:t>
                      </a:r>
                    </a:p>
                    <a:p>
                      <a:pPr marL="0" indent="0" algn="l"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Fan: https://pixabay.com/vectors/ceiling-fan-electrical-isolated-air-309623/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Door latch: https://openclipart.org/detail/242726/doorlatch-with-lock</a:t>
                      </a:r>
                    </a:p>
                    <a:p>
                      <a:pPr marL="0" indent="0" algn="l"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/>
                        <a:t>Scissors:https</a:t>
                      </a:r>
                      <a:r>
                        <a:rPr lang="en-US" sz="1200" dirty="0" smtClean="0"/>
                        <a:t>://pixabay.com/vectors/cut-scissors-tool-1295044/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/>
                        <a:t>https://www.publicdomainpictures.net/en/view-image.php?image=24838&amp;picture=safety-pins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/>
                        <a:t>Kitchen sink: https://pxhere.com/en/photo/1114318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444214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Chair: https://www.pexels.com/photo/abandoned-broken-broken-down-cement-279616/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842018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https://www.maxpixels.net/Seventies-Refrigerator-Fridge-freezer-Retro-Freezer-2420419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https://www.pxfuel.com/en/free-photo-oucjs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75368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https://pixabay.com/vectors/washing-machine-gray-housework-29789/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71565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hlinkClick r:id="rId3"/>
                        </a:rPr>
                        <a:t>https://pixabay.com/vectors/alarm-bell-doorbell-electric-2027136/</a:t>
                      </a:r>
                      <a:endParaRPr lang="en-I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678353"/>
                  </a:ext>
                </a:extLst>
              </a:tr>
            </a:tbl>
          </a:graphicData>
        </a:graphic>
      </p:graphicFrame>
      <p:pic>
        <p:nvPicPr>
          <p:cNvPr id="5" name="Picture 2" descr="Alarm, Bell, Doorbell, Electric, Fire Alarm, Firk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42" y="5985432"/>
            <a:ext cx="238124" cy="41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frigerator, Freezer, Fridge-freezer, Retro, Sevent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r="18861" b="2149"/>
          <a:stretch/>
        </p:blipFill>
        <p:spPr bwMode="auto">
          <a:xfrm>
            <a:off x="1639842" y="4576829"/>
            <a:ext cx="238124" cy="4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842" y="5136647"/>
            <a:ext cx="381000" cy="254140"/>
          </a:xfrm>
          <a:prstGeom prst="rect">
            <a:avLst/>
          </a:prstGeom>
        </p:spPr>
      </p:pic>
      <p:pic>
        <p:nvPicPr>
          <p:cNvPr id="8" name="Picture 4" descr="Washing, Machine, Gray, Housework, Clothing, Appli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42" y="5501612"/>
            <a:ext cx="279736" cy="3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842" y="3300071"/>
            <a:ext cx="373455" cy="280091"/>
          </a:xfrm>
          <a:prstGeom prst="rect">
            <a:avLst/>
          </a:prstGeom>
        </p:spPr>
      </p:pic>
      <p:pic>
        <p:nvPicPr>
          <p:cNvPr id="10" name="Picture 6" descr="Green Steel Chair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839087"/>
              </a:clrFrom>
              <a:clrTo>
                <a:srgbClr val="83908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42" y="4214471"/>
            <a:ext cx="392128" cy="2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terior, glass, home, steel, food, produce, ceramic, washing, kitchen, sink, modern, material, tap, soap, faucet, utensils, stainless, plumbing fixtur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42" y="3757271"/>
            <a:ext cx="373455" cy="28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9842" y="1524000"/>
            <a:ext cx="457200" cy="302895"/>
          </a:xfrm>
          <a:prstGeom prst="rect">
            <a:avLst/>
          </a:prstGeom>
        </p:spPr>
      </p:pic>
      <p:pic>
        <p:nvPicPr>
          <p:cNvPr id="13" name="Picture 4" descr="Ceiling-Fan, Electrical, Isolated, Air, Applian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42" y="1983039"/>
            <a:ext cx="478435" cy="3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openclipart.org/image/800px/24272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20" y="2420296"/>
            <a:ext cx="169400" cy="3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, Scissors, Too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220" y="2885934"/>
            <a:ext cx="137397" cy="23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/>
              <a:t>MM Index</a:t>
            </a:r>
            <a:endParaRPr lang="en-I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867285"/>
              </p:ext>
            </p:extLst>
          </p:nvPr>
        </p:nvGraphicFramePr>
        <p:xfrm>
          <a:off x="762000" y="990600"/>
          <a:ext cx="7543799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9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Slide#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Thumbnail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Source and Attribution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https://www.peakpx.com/483078/teal-red-orange-yellow-textile</a:t>
                      </a:r>
                    </a:p>
                    <a:p>
                      <a:pPr marL="0" indent="0" algn="l"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https://pxhere.com/en/photo/1112450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https://pxhere.com/id/photo/885497</a:t>
                      </a:r>
                    </a:p>
                    <a:p>
                      <a:pPr marL="0" indent="0" algn="l"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Transformer: https://pixabay.com/photos/high-voltage-feed-windstrom-1290375/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Motor: https://pixabay.com/photos/motor-machine-mechanical-engine-768750/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Steel cable: https://pixabay.com/photos/rope-knot-steel-cable-secure-1609688/</a:t>
                      </a:r>
                      <a:endParaRPr lang="en-IN" sz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444214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Tractors: https://pixabay.com/photos/traffic-tractor-agriculture-lanz-2767943/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842018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err="1" smtClean="0"/>
                        <a:t>Crane:https</a:t>
                      </a:r>
                      <a:r>
                        <a:rPr lang="en-IN" sz="1200" dirty="0" smtClean="0"/>
                        <a:t>://pixabay.com/photos/excavators-crane-heavy-crane-5556325/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Bulldozer:</a:t>
                      </a:r>
                      <a:r>
                        <a:rPr lang="en-US" sz="1200" baseline="0" dirty="0" smtClean="0"/>
                        <a:t> https://pixabay.com/photos/heavy-equipment-bull-dozer-3412130/</a:t>
                      </a:r>
                      <a:endParaRPr lang="en-IN" sz="12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75368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Tools; https://pixabay.com/photos/tools-construct-craft-repair-864983/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71565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678353"/>
                  </a:ext>
                </a:extLst>
              </a:tr>
            </a:tbl>
          </a:graphicData>
        </a:graphic>
      </p:graphicFrame>
      <p:pic>
        <p:nvPicPr>
          <p:cNvPr id="4" name="Picture 2" descr="Tools, Construct, Craft, Repair, Equipment, Cre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3" y="5455761"/>
            <a:ext cx="511342" cy="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ffic, Tractor, Agriculture, Lanz, Oldtimer, 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1671"/>
            <a:ext cx="520285" cy="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xcavators, Crane, Heavy Crane, Gravel P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521113" cy="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eavy Equipment, Bull Dozer, Construction, Machine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43" y="4962625"/>
            <a:ext cx="562301" cy="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igh Voltage, Feed, Windstrom, Converter, 110K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53" y="2693343"/>
            <a:ext cx="392244" cy="3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tor, Machine, Mechanical, Engine, Technology, Pow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65" y="3130853"/>
            <a:ext cx="457200" cy="3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ope, Knot, Steel Cable, Secure, Travers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086" y="3616200"/>
            <a:ext cx="457200" cy="3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warna, cat, warna-warni, bibir, bahan, lukisan, produk, warna, pelukis, mata, keindahan, dilukis, tempera, pigme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02" y="2233248"/>
            <a:ext cx="457200" cy="30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eal, red, orange, yellow textile previe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732" y="1340467"/>
            <a:ext cx="488322" cy="32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peration, Medical, Doctor, Op, Instrument, Hospit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r="47474"/>
          <a:stretch/>
        </p:blipFill>
        <p:spPr bwMode="auto">
          <a:xfrm>
            <a:off x="1493732" y="1758350"/>
            <a:ext cx="354644" cy="37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/>
              <a:t>MM Index</a:t>
            </a:r>
            <a:endParaRPr lang="en-I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53501"/>
              </p:ext>
            </p:extLst>
          </p:nvPr>
        </p:nvGraphicFramePr>
        <p:xfrm>
          <a:off x="762000" y="990600"/>
          <a:ext cx="7543799" cy="4131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9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1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Slide#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Thumbnail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Source and Attribution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https://pixabay.com/photos/bridge-steel-construction-2692595/</a:t>
                      </a:r>
                    </a:p>
                    <a:p>
                      <a:pPr marL="0" indent="0" algn="l"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https://pixabay.com/photos/town-hall-goal-iron-gate-4578081/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51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dirty="0" smtClean="0"/>
                        <a:t>https://pixabay.com/photos/steelworkers-concrete-formwork-1029665/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https://pixabay.com/vectors/truck-box-car-vehicle-delivery-2181037/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https://pixabay.com/photos/train-locomotive-luxembourg-143847/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444214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https://pixabay.com/photos/ship-cargo-vessel-container-5349847/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842018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/>
                        <a:t>https://pixabay.com/photos/aircraft-airplane-flying-airport-4885805/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753685"/>
                  </a:ext>
                </a:extLst>
              </a:tr>
              <a:tr h="387668"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71565"/>
                  </a:ext>
                </a:extLst>
              </a:tr>
              <a:tr h="232601"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678353"/>
                  </a:ext>
                </a:extLst>
              </a:tr>
            </a:tbl>
          </a:graphicData>
        </a:graphic>
      </p:graphicFrame>
      <p:pic>
        <p:nvPicPr>
          <p:cNvPr id="4" name="Picture 3" descr="Train, Locomotive, Luxembourg, Railroad, Rail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01" y="3105267"/>
            <a:ext cx="502638" cy="3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uck, Box, Car, Vehicle, Delivery, Transport, Shippi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3172" r="7850" b="19046"/>
          <a:stretch/>
        </p:blipFill>
        <p:spPr bwMode="auto">
          <a:xfrm>
            <a:off x="1441101" y="2710287"/>
            <a:ext cx="502637" cy="22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hip, Cargo, Vessel, Container, Industry, Transp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43" y="3565935"/>
            <a:ext cx="502638" cy="3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8935" t="33562" r="36241" b="22186"/>
          <a:stretch/>
        </p:blipFill>
        <p:spPr>
          <a:xfrm>
            <a:off x="1417038" y="4038600"/>
            <a:ext cx="502638" cy="335092"/>
          </a:xfrm>
          <a:prstGeom prst="rect">
            <a:avLst/>
          </a:prstGeom>
        </p:spPr>
      </p:pic>
      <p:pic>
        <p:nvPicPr>
          <p:cNvPr id="9" name="Picture 2" descr="Bridge, Steel, Construction, Architecture, Metal Ro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01" y="1338186"/>
            <a:ext cx="422351" cy="31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own Hall, Goal, Iron Gate, Old Building, Build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47" y="1783755"/>
            <a:ext cx="475144" cy="31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teelworkers, Concrete, Formwork, Construction Work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76" y="2239634"/>
            <a:ext cx="420327" cy="2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5943600" cy="72590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IRON AND STEEL AROUND US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19200" y="1381543"/>
            <a:ext cx="6705600" cy="9806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Look around </a:t>
            </a:r>
            <a:r>
              <a:rPr lang="en-US" sz="2800" dirty="0"/>
              <a:t>the </a:t>
            </a:r>
            <a:r>
              <a:rPr lang="en-US" sz="2800" b="1" dirty="0" smtClean="0"/>
              <a:t>classroom. </a:t>
            </a:r>
            <a:r>
              <a:rPr lang="en-US" sz="2800" dirty="0" smtClean="0"/>
              <a:t>We can find  many things that are made of </a:t>
            </a:r>
            <a:r>
              <a:rPr lang="en-US" sz="2800" b="1" dirty="0" smtClean="0"/>
              <a:t>iron and steel.</a:t>
            </a:r>
            <a:endParaRPr lang="en-IN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38" y="2743200"/>
            <a:ext cx="5433962" cy="3600000"/>
          </a:xfrm>
          <a:prstGeom prst="rect">
            <a:avLst/>
          </a:prstGeom>
        </p:spPr>
      </p:pic>
      <p:pic>
        <p:nvPicPr>
          <p:cNvPr id="8" name="Picture 2" descr="Alarm, Bell, Doorbell, Electric, Fire Alarm, Firk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0"/>
            <a:ext cx="1000438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iling-Fan, Electrical, Isolated, Air, Appli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5" y="1981200"/>
            <a:ext cx="1919945" cy="13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openclipart.org/image/800px/2427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47211"/>
            <a:ext cx="757029" cy="14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, Scissors, Too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89" y="4547211"/>
            <a:ext cx="755911" cy="131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1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27475-AC2C-4FC4-9160-4C9E43F1B81F}"/>
              </a:ext>
            </a:extLst>
          </p:cNvPr>
          <p:cNvSpPr/>
          <p:nvPr/>
        </p:nvSpPr>
        <p:spPr>
          <a:xfrm>
            <a:off x="342901" y="1290935"/>
            <a:ext cx="849629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chemeClr val="tx1"/>
                </a:solidFill>
              </a:rPr>
              <a:t>Iron </a:t>
            </a:r>
            <a:r>
              <a:rPr lang="en-US" sz="2400" dirty="0" smtClean="0">
                <a:solidFill>
                  <a:schemeClr val="tx1"/>
                </a:solidFill>
              </a:rPr>
              <a:t>is used </a:t>
            </a:r>
            <a:r>
              <a:rPr lang="en-US" sz="2400" dirty="0">
                <a:solidFill>
                  <a:schemeClr val="tx1"/>
                </a:solidFill>
              </a:rPr>
              <a:t>in every part of home </a:t>
            </a: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>
                <a:solidFill>
                  <a:schemeClr val="tx1"/>
                </a:solidFill>
              </a:rPr>
              <a:t>kitchen, living room, </a:t>
            </a:r>
            <a:r>
              <a:rPr lang="en-US" sz="2400" dirty="0" smtClean="0">
                <a:solidFill>
                  <a:schemeClr val="tx1"/>
                </a:solidFill>
              </a:rPr>
              <a:t>bathroom.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344269"/>
            <a:ext cx="30707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DOMESTIC USE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1390"/>
            <a:ext cx="2880001" cy="2160000"/>
          </a:xfrm>
          <a:prstGeom prst="rect">
            <a:avLst/>
          </a:prstGeom>
        </p:spPr>
      </p:pic>
      <p:pic>
        <p:nvPicPr>
          <p:cNvPr id="5" name="Picture 6" descr="Green Steel Chai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839087"/>
              </a:clrFrom>
              <a:clrTo>
                <a:srgbClr val="83908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20" y="2108237"/>
            <a:ext cx="3481580" cy="24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nterior, glass, home, steel, food, produce, ceramic, washing, kitchen, sink, modern, material, tap, soap, faucet, utensils, stainless, plumbing fix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84206"/>
            <a:ext cx="3024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A27475-AC2C-4FC4-9160-4C9E43F1B81F}"/>
              </a:ext>
            </a:extLst>
          </p:cNvPr>
          <p:cNvSpPr/>
          <p:nvPr/>
        </p:nvSpPr>
        <p:spPr>
          <a:xfrm>
            <a:off x="853799" y="5029200"/>
            <a:ext cx="348960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400" dirty="0" smtClean="0">
                <a:solidFill>
                  <a:schemeClr val="tx1"/>
                </a:solidFill>
              </a:rPr>
              <a:t>Stainless </a:t>
            </a:r>
            <a:r>
              <a:rPr lang="en-US" sz="2400" dirty="0">
                <a:solidFill>
                  <a:schemeClr val="tx1"/>
                </a:solidFill>
              </a:rPr>
              <a:t>steel is used in the kitchen accessories, cutlery and cookware. </a:t>
            </a:r>
          </a:p>
        </p:txBody>
      </p:sp>
    </p:spTree>
    <p:extLst>
      <p:ext uri="{BB962C8B-B14F-4D97-AF65-F5344CB8AC3E}">
        <p14:creationId xmlns:p14="http://schemas.microsoft.com/office/powerpoint/2010/main" val="18444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A27475-AC2C-4FC4-9160-4C9E43F1B81F}"/>
              </a:ext>
            </a:extLst>
          </p:cNvPr>
          <p:cNvSpPr/>
          <p:nvPr/>
        </p:nvSpPr>
        <p:spPr>
          <a:xfrm>
            <a:off x="609600" y="1143000"/>
            <a:ext cx="7924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400" smtClean="0"/>
              <a:t>Washing machines, </a:t>
            </a:r>
            <a:r>
              <a:rPr lang="en-US" sz="2400" dirty="0"/>
              <a:t>cooking stoves, microwave </a:t>
            </a:r>
            <a:r>
              <a:rPr lang="en-US" sz="2400" dirty="0" smtClean="0"/>
              <a:t>ovens, refrigerators and their motors, all </a:t>
            </a:r>
            <a:r>
              <a:rPr lang="en-US" sz="2400" dirty="0"/>
              <a:t>contain </a:t>
            </a:r>
            <a:r>
              <a:rPr lang="en-US" sz="2400" dirty="0" smtClean="0"/>
              <a:t>iron and steel. </a:t>
            </a:r>
            <a:endParaRPr lang="en-US" sz="2400" dirty="0"/>
          </a:p>
        </p:txBody>
      </p:sp>
      <p:pic>
        <p:nvPicPr>
          <p:cNvPr id="2050" name="Picture 2" descr="Refrigerator, Freezer, Fridge-freezer, Retro, Seventi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r="18861" b="2149"/>
          <a:stretch/>
        </p:blipFill>
        <p:spPr bwMode="auto">
          <a:xfrm>
            <a:off x="5029200" y="1981745"/>
            <a:ext cx="233739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800" y="2175749"/>
            <a:ext cx="2160000" cy="1440791"/>
          </a:xfrm>
          <a:prstGeom prst="rect">
            <a:avLst/>
          </a:prstGeom>
        </p:spPr>
      </p:pic>
      <p:pic>
        <p:nvPicPr>
          <p:cNvPr id="2052" name="Picture 4" descr="Washing, Machine, Gray, Housework, Clothing, Appli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74" y="3734345"/>
            <a:ext cx="1802970" cy="22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A27475-AC2C-4FC4-9160-4C9E43F1B81F}"/>
              </a:ext>
            </a:extLst>
          </p:cNvPr>
          <p:cNvSpPr/>
          <p:nvPr/>
        </p:nvSpPr>
        <p:spPr>
          <a:xfrm>
            <a:off x="1081585" y="6061950"/>
            <a:ext cx="698082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400" dirty="0" smtClean="0"/>
              <a:t>About </a:t>
            </a:r>
            <a:r>
              <a:rPr lang="en-US" sz="2400" dirty="0"/>
              <a:t>75% of the average appliance by weight is steel.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344269"/>
            <a:ext cx="307071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DOMESTIC USE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3076" y="381000"/>
            <a:ext cx="571784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/>
              <a:t>COMMERCIAL AND MEDICAL</a:t>
            </a:r>
            <a:endParaRPr lang="en-US" sz="3600" b="1" dirty="0"/>
          </a:p>
        </p:txBody>
      </p:sp>
      <p:pic>
        <p:nvPicPr>
          <p:cNvPr id="4104" name="Picture 8" descr="warna, cat, warna-warni, bibir, bahan, lukisan, produk, warna, pelukis, mata, keindahan, dilukis, tempera, pigm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76" y="2491365"/>
            <a:ext cx="27101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eal, red, orange, yellow textil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47" y="2458308"/>
            <a:ext cx="272855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8563A8-AB6D-4F53-94EA-C471CACCD642}"/>
              </a:ext>
            </a:extLst>
          </p:cNvPr>
          <p:cNvSpPr/>
          <p:nvPr/>
        </p:nvSpPr>
        <p:spPr>
          <a:xfrm>
            <a:off x="609600" y="4769584"/>
            <a:ext cx="5417647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u="sng" dirty="0" smtClean="0"/>
              <a:t>MEDICAL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Doctors </a:t>
            </a:r>
            <a:r>
              <a:rPr lang="en-US" sz="2400" dirty="0"/>
              <a:t>use </a:t>
            </a:r>
            <a:r>
              <a:rPr lang="en-US" sz="2400" b="1" dirty="0"/>
              <a:t>surgical instruments </a:t>
            </a:r>
            <a:r>
              <a:rPr lang="en-US" sz="2400" dirty="0"/>
              <a:t>made </a:t>
            </a:r>
            <a:r>
              <a:rPr lang="en-US" sz="2400" dirty="0" smtClean="0"/>
              <a:t>using </a:t>
            </a:r>
            <a:r>
              <a:rPr lang="en-US" sz="2400" dirty="0"/>
              <a:t>high quality stainless steel that are non-rusty.</a:t>
            </a:r>
          </a:p>
        </p:txBody>
      </p:sp>
      <p:pic>
        <p:nvPicPr>
          <p:cNvPr id="8" name="Picture 2" descr="Operation, Medical, Doctor, Op, Instrument, Hospita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r="47474"/>
          <a:stretch/>
        </p:blipFill>
        <p:spPr bwMode="auto">
          <a:xfrm>
            <a:off x="6172200" y="4343400"/>
            <a:ext cx="2133600" cy="22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" y="1124481"/>
            <a:ext cx="7924800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u="sng" dirty="0" smtClean="0"/>
              <a:t>COMMERCIAL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/>
              <a:t>Iron oxide pigments are used in </a:t>
            </a:r>
            <a:r>
              <a:rPr lang="en-US" sz="2400" b="1" dirty="0"/>
              <a:t>dyeing cloth. 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 smtClean="0"/>
              <a:t>Iron </a:t>
            </a:r>
            <a:r>
              <a:rPr lang="en-US" sz="2400" dirty="0"/>
              <a:t>is also used as a coloring agent for </a:t>
            </a:r>
            <a:r>
              <a:rPr lang="en-US" sz="2400" b="1" dirty="0"/>
              <a:t>paints</a:t>
            </a:r>
            <a:r>
              <a:rPr lang="en-US" sz="2400" b="1" dirty="0" smtClean="0"/>
              <a:t>.</a:t>
            </a:r>
            <a:endParaRPr lang="en-IN" sz="3200" b="1" u="sng" dirty="0"/>
          </a:p>
        </p:txBody>
      </p:sp>
    </p:spTree>
    <p:extLst>
      <p:ext uri="{BB962C8B-B14F-4D97-AF65-F5344CB8AC3E}">
        <p14:creationId xmlns:p14="http://schemas.microsoft.com/office/powerpoint/2010/main" val="241047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40ECA-F8E1-4A9A-9450-9B62FB27D429}"/>
              </a:ext>
            </a:extLst>
          </p:cNvPr>
          <p:cNvSpPr/>
          <p:nvPr/>
        </p:nvSpPr>
        <p:spPr>
          <a:xfrm>
            <a:off x="1219200" y="1297259"/>
            <a:ext cx="2057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400" dirty="0" smtClean="0"/>
              <a:t>Electric motors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381000"/>
            <a:ext cx="487069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ELECTRICAL EQUIPMENT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igh Voltage, Feed, Windstrom, Converter, 110K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91" y="4109400"/>
            <a:ext cx="32766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tor, Machine, Mechanical, Engine, Technology, P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70128"/>
            <a:ext cx="2667000" cy="20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pe, Knot, Steel Cable, Secure, Traver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57083"/>
            <a:ext cx="2667000" cy="20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19783" y="3560246"/>
            <a:ext cx="330981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dirty="0"/>
              <a:t>Transformers</a:t>
            </a:r>
            <a:r>
              <a:rPr lang="en-US" sz="2400" dirty="0" smtClean="0"/>
              <a:t>,</a:t>
            </a:r>
            <a:r>
              <a:rPr lang="en-US" sz="2400" dirty="0"/>
              <a:t> generators</a:t>
            </a:r>
            <a:endParaRPr lang="en-IN" sz="2400" dirty="0"/>
          </a:p>
        </p:txBody>
      </p:sp>
      <p:sp>
        <p:nvSpPr>
          <p:cNvPr id="5" name="Rectangle 4"/>
          <p:cNvSpPr/>
          <p:nvPr/>
        </p:nvSpPr>
        <p:spPr>
          <a:xfrm>
            <a:off x="1421135" y="3996322"/>
            <a:ext cx="165353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/>
            <a:r>
              <a:rPr lang="en-US" sz="2400" dirty="0" smtClean="0"/>
              <a:t>Steel cables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733800" y="1198046"/>
            <a:ext cx="4572000" cy="2133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Electrical equipment is made of iron and steel to increase the strength.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751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40ECA-F8E1-4A9A-9450-9B62FB27D429}"/>
              </a:ext>
            </a:extLst>
          </p:cNvPr>
          <p:cNvSpPr/>
          <p:nvPr/>
        </p:nvSpPr>
        <p:spPr>
          <a:xfrm>
            <a:off x="571500" y="1226403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use of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iron and steel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includes mechanical equipment like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bulldozers,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tractors and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cranes.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2045" y="344269"/>
            <a:ext cx="5240345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MECHANICAL EQUIPMENT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Tools, Construct, Craft, Repair, Equipment, Cre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77000"/>
            <a:ext cx="26999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raffic, Tractor, Agriculture, Lanz, Oldtimer, O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90800"/>
            <a:ext cx="27472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cavators, Crane, Heavy Crane, Gravel P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07" y="2590800"/>
            <a:ext cx="275159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avy Equipment, Bull Dozer, Construction, Machine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9" y="2590800"/>
            <a:ext cx="296907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5161502"/>
            <a:ext cx="52578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Hand tools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such as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hammers and shovels 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are also made of iron and steel.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209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BULL DOZERS</a:t>
            </a:r>
            <a:endParaRPr lang="en-IN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3219" y="2209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TRACTOR</a:t>
            </a:r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2209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CRANE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14536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44269"/>
            <a:ext cx="7391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ARCHITECTURE AND CONSTRUCTION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Bridge, Steel, Construction, Architecture, Metal Ro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95" y="1314169"/>
            <a:ext cx="2648698" cy="1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wn Hall, Goal, Iron Gate, Old Building, Buil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96" y="3200400"/>
            <a:ext cx="32399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325940"/>
            <a:ext cx="47244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/>
              <a:t>The  </a:t>
            </a:r>
            <a:r>
              <a:rPr lang="en-US" sz="2400" dirty="0" smtClean="0"/>
              <a:t>roofs and walls of </a:t>
            </a:r>
            <a:r>
              <a:rPr lang="en-US" sz="2400" dirty="0"/>
              <a:t>buildings and </a:t>
            </a:r>
            <a:r>
              <a:rPr lang="en-US" sz="2400" dirty="0" smtClean="0"/>
              <a:t>bridges are constructed </a:t>
            </a:r>
            <a:r>
              <a:rPr lang="en-US" sz="2400" dirty="0"/>
              <a:t>with </a:t>
            </a:r>
            <a:r>
              <a:rPr lang="en-US" sz="2400" dirty="0" smtClean="0"/>
              <a:t>iron bars and steel </a:t>
            </a:r>
            <a:r>
              <a:rPr lang="en-US" sz="2400" dirty="0"/>
              <a:t>sheets to increase strength and durability.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8194" y="1314169"/>
            <a:ext cx="108953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Bridge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2195" y="5558135"/>
            <a:ext cx="32004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Gates and window grills</a:t>
            </a:r>
          </a:p>
        </p:txBody>
      </p:sp>
      <p:pic>
        <p:nvPicPr>
          <p:cNvPr id="1026" name="Picture 2" descr="Steelworkers, Concrete, Formwork, Construction Work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501" y="3201562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1702" y="5558135"/>
            <a:ext cx="4419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Iron bars for building construction</a:t>
            </a:r>
          </a:p>
        </p:txBody>
      </p:sp>
    </p:spTree>
    <p:extLst>
      <p:ext uri="{BB962C8B-B14F-4D97-AF65-F5344CB8AC3E}">
        <p14:creationId xmlns:p14="http://schemas.microsoft.com/office/powerpoint/2010/main" val="576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340ECA-F8E1-4A9A-9450-9B62FB27D429}"/>
              </a:ext>
            </a:extLst>
          </p:cNvPr>
          <p:cNvSpPr/>
          <p:nvPr/>
        </p:nvSpPr>
        <p:spPr>
          <a:xfrm>
            <a:off x="609600" y="1371600"/>
            <a:ext cx="8001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The body </a:t>
            </a:r>
            <a:r>
              <a:rPr lang="en-US" sz="2400" b="1" dirty="0" smtClean="0"/>
              <a:t>structures </a:t>
            </a:r>
            <a:r>
              <a:rPr lang="en-US" sz="2400" b="1" dirty="0"/>
              <a:t>and </a:t>
            </a:r>
            <a:r>
              <a:rPr lang="en-US" sz="2400" b="1" dirty="0" smtClean="0"/>
              <a:t>doors </a:t>
            </a:r>
            <a:r>
              <a:rPr lang="en-US" sz="2400" b="1" dirty="0"/>
              <a:t>of </a:t>
            </a:r>
            <a:r>
              <a:rPr lang="en-US" sz="2400" b="1" dirty="0" smtClean="0"/>
              <a:t>many </a:t>
            </a:r>
            <a:r>
              <a:rPr lang="en-US" sz="2400" b="1" smtClean="0"/>
              <a:t>motor vehicles</a:t>
            </a:r>
            <a:r>
              <a:rPr lang="en-US" sz="2400" b="1" smtClean="0"/>
              <a:t> </a:t>
            </a:r>
            <a:r>
              <a:rPr lang="en-US" sz="2400" dirty="0"/>
              <a:t>such as cars, trains, buses and even ships and </a:t>
            </a:r>
            <a:r>
              <a:rPr lang="en-US" sz="2400" dirty="0" smtClean="0"/>
              <a:t>some parts </a:t>
            </a:r>
            <a:r>
              <a:rPr lang="en-US" sz="2400" dirty="0"/>
              <a:t>of </a:t>
            </a:r>
            <a:r>
              <a:rPr lang="en-US" sz="2400" dirty="0" smtClean="0"/>
              <a:t>air planes </a:t>
            </a:r>
            <a:r>
              <a:rPr lang="en-US" sz="2400" dirty="0"/>
              <a:t>are made </a:t>
            </a:r>
            <a:r>
              <a:rPr lang="en-US" sz="2400" dirty="0" smtClean="0"/>
              <a:t>using </a:t>
            </a:r>
            <a:r>
              <a:rPr lang="en-US" sz="2400" b="1" dirty="0"/>
              <a:t>iron and steel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79439" y="358914"/>
            <a:ext cx="457856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TRANSPORT INDUSTRY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Train, Locomotive, Luxembourg, Railroad, Rail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37" y="2819400"/>
            <a:ext cx="2411163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ruck, Box, Car, Vehicle, Delivery, Transport, Shippi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3172" r="7850" b="19046"/>
          <a:stretch/>
        </p:blipFill>
        <p:spPr bwMode="auto">
          <a:xfrm>
            <a:off x="1398837" y="2819400"/>
            <a:ext cx="365537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hip, Cargo, Vessel, Container, Industry, Transp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837" y="4743836"/>
            <a:ext cx="365537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8935" t="33562" r="36241" b="22186"/>
          <a:stretch/>
        </p:blipFill>
        <p:spPr>
          <a:xfrm>
            <a:off x="5342402" y="4724400"/>
            <a:ext cx="242999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817</Words>
  <Application>Microsoft Office PowerPoint</Application>
  <PresentationFormat>On-screen Show (4:3)</PresentationFormat>
  <Paragraphs>165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Latha</vt:lpstr>
      <vt:lpstr>Times New Roman</vt:lpstr>
      <vt:lpstr>Office Theme</vt:lpstr>
      <vt:lpstr>PowerPoint Presentation</vt:lpstr>
      <vt:lpstr>IRON AND STEEL AROUND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MM Index</vt:lpstr>
      <vt:lpstr>MM Index</vt:lpstr>
      <vt:lpstr>MM Index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keshaba</dc:creator>
  <cp:lastModifiedBy>S. Ramkumar</cp:lastModifiedBy>
  <cp:revision>92</cp:revision>
  <dcterms:created xsi:type="dcterms:W3CDTF">2018-12-16T04:20:25Z</dcterms:created>
  <dcterms:modified xsi:type="dcterms:W3CDTF">2020-10-15T06:47:13Z</dcterms:modified>
</cp:coreProperties>
</file>