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9" r:id="rId4"/>
    <p:sldId id="267" r:id="rId5"/>
    <p:sldId id="259" r:id="rId6"/>
    <p:sldId id="265" r:id="rId7"/>
    <p:sldId id="266" r:id="rId8"/>
    <p:sldId id="264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UYlhbnC9HmZdz5IH4GJ2svrO9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4D7A4F-7D55-4F31-8689-92D9181ABE41}">
  <a:tblStyle styleId="{E34D7A4F-7D55-4F31-8689-92D9181ABE4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953" autoAdjust="0"/>
  </p:normalViewPr>
  <p:slideViewPr>
    <p:cSldViewPr snapToGrid="0">
      <p:cViewPr varScale="1">
        <p:scale>
          <a:sx n="51" d="100"/>
          <a:sy n="51" d="100"/>
        </p:scale>
        <p:origin x="172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0759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&lt;Short Description&gt; - &lt;SOURCE URL&gt;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38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Please have a discussion with students on each question before clicking on the answer in the ppt. Please have many students answer each question to ensure engagement and participation.</a:t>
            </a:r>
            <a:endParaRPr lang="en-US" sz="1200" b="0" i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</a:t>
            </a: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Multimedia Objects (Image/audio/ Video/Animation) used in this slide - </a:t>
            </a:r>
            <a:endParaRPr lang="en-US" sz="1200" b="1" i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Cotton: https://pixabay.com/photos/cotton-branch-cotton-plant-branch-1271038/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Spice: https://pixabay.com/photos/spices-jar-cooking-rustic-pepper-2548653/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 smtClean="0">
                <a:solidFill>
                  <a:schemeClr val="dk1"/>
                </a:solidFill>
              </a:rPr>
              <a:t>Silk: https://pixabay.com/photos/silk-mill-silk-weaving-4870/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985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Please give sufficient time for the students to respond. Reveal the answer using “on click” after relevant answer is said.</a:t>
            </a: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</a:t>
            </a: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Multimedia Objects (Image/audio/ Video/Animation) used in this slide </a:t>
            </a: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Cotton: https://pixabay.com/photos/cotton-branch-cotton-plant-branch-1271038/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Fabric: https://pixabay.com/photos/fabric-cloth-fashion-textile-1237805/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dirty="0" smtClean="0"/>
              <a:t>Money</a:t>
            </a:r>
            <a:r>
              <a:rPr lang="en-IN" sz="1200" baseline="0" dirty="0" smtClean="0"/>
              <a:t> bag: </a:t>
            </a:r>
            <a:r>
              <a:rPr lang="en-IN" sz="1200" dirty="0" smtClean="0"/>
              <a:t>https://openclipart.org/detail/298986/bag-of-gold-coins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56" name="Google Shape;5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206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The teacher can play the video ‘Industrial revolution’ provided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604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Please have a discussion with students on each question before clicking on the answer in the ppt. Please have many students answer each question to ensure engagement and participation.</a:t>
            </a: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</a:t>
            </a: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Multimedia Objects (Image/audio/ Video/Animation) used in this slide </a:t>
            </a: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Textile: https://pixabay.com/photos/factory-weaving-machine-textile-831011/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Iron and steel: https://pixabay.com/photos/steel-materials-raw-channel-metal-2839316/</a:t>
            </a: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56" name="Google Shape;5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750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Please give sufficient time for the students to respond. Reveal the answer using “on click” after relevant answer is said.</a:t>
            </a: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</a:t>
            </a: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Multimedia Objects (Image/audio/ Video/Animation) used in this slide </a:t>
            </a: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Cotton: https://pixabay.com/photos/cotton-branch-cotton-plant-branch-1271038/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Fabric: https://pixabay.com/photos/fabric-cloth-fashion-textile-1237805/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dirty="0" smtClean="0"/>
              <a:t>India: SSSVV Gallery Keyword: India</a:t>
            </a:r>
            <a:r>
              <a:rPr lang="en-IN" sz="1200" baseline="0" dirty="0" smtClean="0"/>
              <a:t> outline</a:t>
            </a:r>
            <a:endParaRPr lang="en-IN" sz="1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56" name="Google Shape;5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5693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dirty="0" smtClean="0"/>
              <a:t>https://www.publicdomainpictures.net/en/view-image.php?image=205780&amp;picture=textile-industry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560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</a:t>
            </a: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r>
              <a:rPr lang="en-US" sz="1200" b="0" i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</a:t>
            </a: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Multimedia Objects (Image/audio/ Video/Animation) used in this slide - 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7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4" name="Google Shape;14;p11"/>
          <p:cNvGrpSpPr/>
          <p:nvPr/>
        </p:nvGrpSpPr>
        <p:grpSpPr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15" name="Google Shape;15;p11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/>
            </a:p>
          </p:txBody>
        </p:sp>
        <p:sp>
          <p:nvSpPr>
            <p:cNvPr id="16" name="Google Shape;16;p11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B3B69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/>
            </a:p>
          </p:txBody>
        </p:sp>
        <p:sp>
          <p:nvSpPr>
            <p:cNvPr id="17" name="Google Shape;17;p11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3F3151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/>
            </a:p>
          </p:txBody>
        </p:sp>
        <p:sp>
          <p:nvSpPr>
            <p:cNvPr id="18" name="Google Shape;18;p11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08000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cxnSp>
          <p:nvCxnSpPr>
            <p:cNvPr id="19" name="Google Shape;19;p11"/>
            <p:cNvCxnSpPr/>
            <p:nvPr/>
          </p:nvCxnSpPr>
          <p:spPr>
            <a:xfrm>
              <a:off x="682020" y="0"/>
              <a:ext cx="0" cy="814025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11"/>
            <p:cNvCxnSpPr/>
            <p:nvPr/>
          </p:nvCxnSpPr>
          <p:spPr>
            <a:xfrm>
              <a:off x="0" y="651981"/>
              <a:ext cx="828291" cy="0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11"/>
            <p:cNvCxnSpPr/>
            <p:nvPr/>
          </p:nvCxnSpPr>
          <p:spPr>
            <a:xfrm>
              <a:off x="748636" y="218977"/>
              <a:ext cx="0" cy="633131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11"/>
            <p:cNvCxnSpPr/>
            <p:nvPr/>
          </p:nvCxnSpPr>
          <p:spPr>
            <a:xfrm>
              <a:off x="196227" y="712914"/>
              <a:ext cx="676124" cy="0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" name="Google Shape;23;p11"/>
          <p:cNvSpPr/>
          <p:nvPr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2807" y="554349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960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1090" y="52321"/>
            <a:ext cx="967390" cy="9382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>
            <a:hlinkClick r:id="rId5"/>
          </p:cNvPr>
          <p:cNvSpPr/>
          <p:nvPr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©www.srisathyasaividyavahini.org</a:t>
            </a:r>
            <a:endParaRPr sz="1100" b="1" i="0" u="none" strike="noStrike" cap="none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>
            <a:spLocks noGrp="1"/>
          </p:cNvSpPr>
          <p:nvPr>
            <p:ph type="ctrTitle"/>
          </p:nvPr>
        </p:nvSpPr>
        <p:spPr>
          <a:xfrm>
            <a:off x="943217" y="2457691"/>
            <a:ext cx="7257567" cy="1942618"/>
          </a:xfrm>
          <a:prstGeom prst="rect">
            <a:avLst/>
          </a:prstGeom>
          <a:solidFill>
            <a:srgbClr val="FBD4B4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b="1" dirty="0" smtClean="0">
                <a:solidFill>
                  <a:schemeClr val="dk1"/>
                </a:solidFill>
                <a:sym typeface="Calibri"/>
              </a:rPr>
              <a:t>Industrialization and India during British rule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 txBox="1">
            <a:spLocks noGrp="1"/>
          </p:cNvSpPr>
          <p:nvPr>
            <p:ph type="title"/>
          </p:nvPr>
        </p:nvSpPr>
        <p:spPr>
          <a:xfrm>
            <a:off x="2734525" y="274638"/>
            <a:ext cx="3677856" cy="702310"/>
          </a:xfrm>
          <a:prstGeom prst="rect">
            <a:avLst/>
          </a:prstGeom>
          <a:solidFill>
            <a:srgbClr val="FBD4B4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 smtClean="0"/>
              <a:t>Think </a:t>
            </a:r>
            <a:r>
              <a:rPr lang="en-US" dirty="0"/>
              <a:t>and Answer </a:t>
            </a:r>
            <a:endParaRPr dirty="0"/>
          </a:p>
        </p:txBody>
      </p:sp>
      <p:sp>
        <p:nvSpPr>
          <p:cNvPr id="42" name="Google Shape;42;p2"/>
          <p:cNvSpPr/>
          <p:nvPr/>
        </p:nvSpPr>
        <p:spPr>
          <a:xfrm>
            <a:off x="316855" y="1375101"/>
            <a:ext cx="8526521" cy="1200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I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Take a look at these images of some farm products exported by India during British rule. 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Which of these could be used as raw material for their industries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3345078" y="5597324"/>
            <a:ext cx="2488557" cy="461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Answer: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Cotton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Cotton Branch, Cotton, Plant, Branch,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7" y="3088503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ices, Jar, Cooking, Rustic, Pepper, Glass, Ingredi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49" y="3088503"/>
            <a:ext cx="270845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lk Mill, Silk, Weav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82" y="3088503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>
            <a:spLocks noGrp="1"/>
          </p:cNvSpPr>
          <p:nvPr>
            <p:ph type="title"/>
          </p:nvPr>
        </p:nvSpPr>
        <p:spPr>
          <a:xfrm>
            <a:off x="2514600" y="274638"/>
            <a:ext cx="4114800" cy="715962"/>
          </a:xfrm>
          <a:prstGeom prst="rect">
            <a:avLst/>
          </a:prstGeom>
          <a:solidFill>
            <a:srgbClr val="FBD4B4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 smtClean="0"/>
              <a:t>Think </a:t>
            </a:r>
            <a:r>
              <a:rPr lang="en-US" dirty="0"/>
              <a:t>and Answer </a:t>
            </a:r>
            <a:endParaRPr dirty="0"/>
          </a:p>
        </p:txBody>
      </p:sp>
      <p:sp>
        <p:nvSpPr>
          <p:cNvPr id="59" name="Google Shape;59;p4"/>
          <p:cNvSpPr/>
          <p:nvPr/>
        </p:nvSpPr>
        <p:spPr>
          <a:xfrm>
            <a:off x="462353" y="1473654"/>
            <a:ext cx="8243237" cy="461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Q2: </a:t>
            </a:r>
            <a:r>
              <a:rPr lang="en-US" sz="2400" b="1" dirty="0">
                <a:latin typeface="Calibri" panose="020F0502020204030204" pitchFamily="34" charset="0"/>
              </a:rPr>
              <a:t>How </a:t>
            </a:r>
            <a:r>
              <a:rPr lang="en-US" sz="2400" b="1" dirty="0" smtClean="0">
                <a:latin typeface="Calibri" panose="020F0502020204030204" pitchFamily="34" charset="0"/>
              </a:rPr>
              <a:t>was cotton </a:t>
            </a:r>
            <a:r>
              <a:rPr lang="en-US" sz="2400" b="1" dirty="0">
                <a:latin typeface="Calibri" panose="020F0502020204030204" pitchFamily="34" charset="0"/>
              </a:rPr>
              <a:t>used by the British to develop industries</a:t>
            </a:r>
            <a:r>
              <a:rPr lang="en-US" sz="2400" b="1" dirty="0" smtClean="0">
                <a:latin typeface="Calibri" panose="020F0502020204030204" pitchFamily="34" charset="0"/>
              </a:rPr>
              <a:t>?</a:t>
            </a:r>
            <a:endParaRPr lang="en-US" sz="2400" dirty="0"/>
          </a:p>
        </p:txBody>
      </p:sp>
      <p:pic>
        <p:nvPicPr>
          <p:cNvPr id="8" name="Picture 2" descr="Cotton Branch, Cotton, Plant, Branch,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7" y="2436936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 rot="10800000">
            <a:off x="3747568" y="2460086"/>
            <a:ext cx="513867" cy="1673129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2" descr="Fabric, Cloth, Fashion, Textile, Glamour, Luxury, Sil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25" y="2436936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openclipart.org/image/800px/2989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84" y="4484670"/>
            <a:ext cx="1059449" cy="8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openclipart.org/image/800px/2989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01" y="4710138"/>
            <a:ext cx="1059449" cy="8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wn Arrow 15"/>
          <p:cNvSpPr/>
          <p:nvPr/>
        </p:nvSpPr>
        <p:spPr>
          <a:xfrm>
            <a:off x="7708893" y="2436936"/>
            <a:ext cx="513867" cy="1673129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098" name="Picture 2" descr="https://openclipart.org/image/800px/2989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14" y="4484670"/>
            <a:ext cx="1059449" cy="8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7548" y="4507233"/>
            <a:ext cx="2799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Britain imported raw materials at cheap rates.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9172" y="4518808"/>
            <a:ext cx="2779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Britain exported finished goods at higher price.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https://openclipart.org/image/800px/2989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227" y="4960658"/>
            <a:ext cx="1059449" cy="8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8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/>
          <p:cNvSpPr txBox="1">
            <a:spLocks/>
          </p:cNvSpPr>
          <p:nvPr/>
        </p:nvSpPr>
        <p:spPr>
          <a:xfrm>
            <a:off x="2521823" y="263065"/>
            <a:ext cx="4114800" cy="715962"/>
          </a:xfrm>
          <a:prstGeom prst="rect">
            <a:avLst/>
          </a:prstGeom>
          <a:solidFill>
            <a:srgbClr val="FBD4B4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Video Time</a:t>
            </a:r>
            <a:endParaRPr lang="en-US" dirty="0"/>
          </a:p>
        </p:txBody>
      </p:sp>
      <p:sp>
        <p:nvSpPr>
          <p:cNvPr id="8" name="Double Wave 7"/>
          <p:cNvSpPr/>
          <p:nvPr/>
        </p:nvSpPr>
        <p:spPr>
          <a:xfrm>
            <a:off x="1866407" y="1608881"/>
            <a:ext cx="5425633" cy="3333509"/>
          </a:xfrm>
          <a:prstGeom prst="doubleWave">
            <a:avLst>
              <a:gd name="adj1" fmla="val 12500"/>
              <a:gd name="adj2" fmla="val 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Let us watch a feature on </a:t>
            </a:r>
          </a:p>
          <a:p>
            <a:pPr algn="ctr"/>
            <a:r>
              <a:rPr lang="en-US" sz="32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INDUSTRIAL REVOLUTION</a:t>
            </a:r>
            <a:endParaRPr lang="en-IN" sz="3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3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/>
          <p:nvPr/>
        </p:nvSpPr>
        <p:spPr>
          <a:xfrm>
            <a:off x="775504" y="1562307"/>
            <a:ext cx="7604568" cy="8309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IN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Q3: </a:t>
            </a: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According to the video w</a:t>
            </a:r>
            <a:r>
              <a:rPr lang="en-US" sz="2400" b="1" dirty="0" smtClean="0">
                <a:latin typeface="Calibri" panose="020F0502020204030204" pitchFamily="34" charset="0"/>
              </a:rPr>
              <a:t>hat </a:t>
            </a:r>
            <a:r>
              <a:rPr lang="en-US" sz="2400" b="1" dirty="0">
                <a:latin typeface="Calibri" panose="020F0502020204030204" pitchFamily="34" charset="0"/>
              </a:rPr>
              <a:t>were the two basic areas/ industries that benefited through use of machines</a:t>
            </a:r>
            <a:r>
              <a:rPr lang="en-IN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? </a:t>
            </a:r>
            <a:endParaRPr lang="en-I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122423" y="5696677"/>
            <a:ext cx="6886935" cy="461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Suggested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  <a:r>
              <a:rPr lang="en-IN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IN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Textile/Iron and </a:t>
            </a:r>
            <a:r>
              <a:rPr lang="en-IN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steel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Steel, Materials, Raw, Channel, Metal, Iron, Indust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18" y="2964970"/>
            <a:ext cx="325014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ctory, Weaving, Machine, Textile, Manufactu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46" y="2964970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49;p3"/>
          <p:cNvSpPr txBox="1">
            <a:spLocks noGrp="1"/>
          </p:cNvSpPr>
          <p:nvPr>
            <p:ph type="title"/>
          </p:nvPr>
        </p:nvSpPr>
        <p:spPr>
          <a:xfrm>
            <a:off x="2514600" y="274638"/>
            <a:ext cx="4114800" cy="715962"/>
          </a:xfrm>
          <a:prstGeom prst="rect">
            <a:avLst/>
          </a:prstGeom>
          <a:solidFill>
            <a:srgbClr val="FBD4B4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 smtClean="0"/>
              <a:t>Think </a:t>
            </a:r>
            <a:r>
              <a:rPr lang="en-US" dirty="0"/>
              <a:t>and Answer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393" y="3130841"/>
            <a:ext cx="2366517" cy="2796030"/>
          </a:xfrm>
          <a:prstGeom prst="rect">
            <a:avLst/>
          </a:prstGeom>
        </p:spPr>
      </p:pic>
      <p:sp>
        <p:nvSpPr>
          <p:cNvPr id="58" name="Google Shape;58;p4"/>
          <p:cNvSpPr txBox="1">
            <a:spLocks noGrp="1"/>
          </p:cNvSpPr>
          <p:nvPr>
            <p:ph type="title"/>
          </p:nvPr>
        </p:nvSpPr>
        <p:spPr>
          <a:xfrm>
            <a:off x="2514600" y="274638"/>
            <a:ext cx="4114800" cy="715962"/>
          </a:xfrm>
          <a:prstGeom prst="rect">
            <a:avLst/>
          </a:prstGeom>
          <a:solidFill>
            <a:srgbClr val="FBD4B4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 smtClean="0"/>
              <a:t>Think </a:t>
            </a:r>
            <a:r>
              <a:rPr lang="en-US" dirty="0"/>
              <a:t>and Answer </a:t>
            </a:r>
            <a:endParaRPr dirty="0"/>
          </a:p>
        </p:txBody>
      </p:sp>
      <p:sp>
        <p:nvSpPr>
          <p:cNvPr id="59" name="Google Shape;59;p4"/>
          <p:cNvSpPr/>
          <p:nvPr/>
        </p:nvSpPr>
        <p:spPr>
          <a:xfrm>
            <a:off x="538437" y="1298290"/>
            <a:ext cx="8056003" cy="461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Q4: </a:t>
            </a:r>
            <a:r>
              <a:rPr lang="en-US" sz="2400" b="1" dirty="0">
                <a:latin typeface="Calibri" panose="020F0502020204030204" pitchFamily="34" charset="0"/>
              </a:rPr>
              <a:t>How did Britain benefit from colonies like India</a:t>
            </a:r>
            <a:r>
              <a:rPr lang="en-US" sz="2400" b="1" dirty="0" smtClean="0">
                <a:latin typeface="Calibri" panose="020F0502020204030204" pitchFamily="34" charset="0"/>
              </a:rPr>
              <a:t>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5032191" y="2608829"/>
            <a:ext cx="3574775" cy="30469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Suggested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Answer: </a:t>
            </a:r>
          </a:p>
          <a:p>
            <a:r>
              <a:rPr lang="en-IN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India </a:t>
            </a:r>
            <a:r>
              <a:rPr lang="en-IN" sz="2400" b="1" dirty="0">
                <a:latin typeface="Calibri" panose="020F0502020204030204" pitchFamily="34" charset="0"/>
                <a:ea typeface="Calibri" panose="020F0502020204030204" pitchFamily="34" charset="0"/>
              </a:rPr>
              <a:t>provided </a:t>
            </a:r>
            <a:endParaRPr lang="en-IN" sz="24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cheap raw materials for the British industries.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IN" sz="2400" b="1" dirty="0">
                <a:latin typeface="Calibri" panose="020F0502020204030204" pitchFamily="34" charset="0"/>
                <a:ea typeface="Calibri" panose="020F0502020204030204" pitchFamily="34" charset="0"/>
              </a:rPr>
              <a:t>vast market for selling </a:t>
            </a:r>
            <a:r>
              <a:rPr lang="en-IN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the finished machine made </a:t>
            </a:r>
            <a:r>
              <a:rPr lang="en-IN" sz="2400" b="1" dirty="0">
                <a:latin typeface="Calibri" panose="020F0502020204030204" pitchFamily="34" charset="0"/>
                <a:ea typeface="Calibri" panose="020F0502020204030204" pitchFamily="34" charset="0"/>
              </a:rPr>
              <a:t>products from Britain</a:t>
            </a:r>
            <a:r>
              <a:rPr lang="en-IN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otton Branch, Cotton, Plant, Branch,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23" y="3842881"/>
            <a:ext cx="1254912" cy="8366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abric, Cloth, Fashion, Textile, Glamour, Luxury, Sil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" y="2292302"/>
            <a:ext cx="1230446" cy="82029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Down Arrow 5"/>
          <p:cNvSpPr/>
          <p:nvPr/>
        </p:nvSpPr>
        <p:spPr>
          <a:xfrm rot="13602278">
            <a:off x="480458" y="3844180"/>
            <a:ext cx="1923661" cy="588000"/>
          </a:xfrm>
          <a:prstGeom prst="curvedDownArrow">
            <a:avLst>
              <a:gd name="adj1" fmla="val 25000"/>
              <a:gd name="adj2" fmla="val 50000"/>
              <a:gd name="adj3" fmla="val 4287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13602278" flipH="1" flipV="1">
            <a:off x="2177076" y="2495183"/>
            <a:ext cx="1803899" cy="638228"/>
          </a:xfrm>
          <a:prstGeom prst="curvedDownArrow">
            <a:avLst>
              <a:gd name="adj1" fmla="val 25000"/>
              <a:gd name="adj2" fmla="val 50000"/>
              <a:gd name="adj3" fmla="val 4287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6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3290104" y="274638"/>
            <a:ext cx="2578261" cy="715962"/>
          </a:xfrm>
          <a:prstGeom prst="rect">
            <a:avLst/>
          </a:prstGeom>
          <a:solidFill>
            <a:srgbClr val="FBD4B4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 smtClean="0"/>
              <a:t>Give Reason</a:t>
            </a:r>
            <a:endParaRPr dirty="0"/>
          </a:p>
        </p:txBody>
      </p:sp>
      <p:sp>
        <p:nvSpPr>
          <p:cNvPr id="85" name="Google Shape;85;p7"/>
          <p:cNvSpPr/>
          <p:nvPr/>
        </p:nvSpPr>
        <p:spPr>
          <a:xfrm>
            <a:off x="288097" y="1378788"/>
            <a:ext cx="8592855" cy="9540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Q5: </a:t>
            </a:r>
            <a:r>
              <a:rPr lang="en-US" sz="2800" b="1" dirty="0" smtClean="0">
                <a:latin typeface="Calibri" panose="020F0502020204030204" pitchFamily="34" charset="0"/>
              </a:rPr>
              <a:t>Do you think industrialization affected the handloom weaving occupation in India?</a:t>
            </a:r>
            <a:endParaRPr lang="en-US" sz="2800" dirty="0"/>
          </a:p>
        </p:txBody>
      </p:sp>
      <p:sp>
        <p:nvSpPr>
          <p:cNvPr id="11" name="Rounded Rectangle 7"/>
          <p:cNvSpPr txBox="1"/>
          <p:nvPr/>
        </p:nvSpPr>
        <p:spPr>
          <a:xfrm>
            <a:off x="288098" y="4654146"/>
            <a:ext cx="8104340" cy="19595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1. The print and colour of handloom industry was unique and could not be produced otherwise. </a:t>
            </a:r>
            <a:endParaRPr lang="en-IN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. Customisation </a:t>
            </a: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possible for handloom but not for </a:t>
            </a: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made clothes.</a:t>
            </a:r>
            <a:endParaRPr lang="en-US" sz="24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7"/>
          <p:cNvSpPr txBox="1"/>
          <p:nvPr/>
        </p:nvSpPr>
        <p:spPr>
          <a:xfrm>
            <a:off x="288098" y="2559458"/>
            <a:ext cx="5323562" cy="1878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Yes,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made textiles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were preferred to handloom textiles.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Many handloom weavers lost their jobs due to lesser demand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966" y="2559459"/>
            <a:ext cx="2880985" cy="18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457200" y="1946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 Index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3" name="Google Shape;113;p9"/>
          <p:cNvGraphicFramePr/>
          <p:nvPr>
            <p:extLst>
              <p:ext uri="{D42A27DB-BD31-4B8C-83A1-F6EECF244321}">
                <p14:modId xmlns:p14="http://schemas.microsoft.com/office/powerpoint/2010/main" val="2188736105"/>
              </p:ext>
            </p:extLst>
          </p:nvPr>
        </p:nvGraphicFramePr>
        <p:xfrm>
          <a:off x="1264085" y="812849"/>
          <a:ext cx="6627312" cy="5621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69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Slide#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Thumbnail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Source and Attribution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4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</a:rPr>
                        <a:t>2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dirty="0" smtClean="0"/>
                        <a:t>Spice: https://pixabay.com/photos/spices-jar-cooking-rustic-pepper-2548653/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</a:rPr>
                        <a:t>2,3,6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 smtClean="0"/>
                        <a:t>Cotton: https://pixabay.com/photos/cotton-branch-cotton-plant-branch-1271038/</a:t>
                      </a:r>
                      <a:br>
                        <a:rPr lang="en-US" sz="800" dirty="0" smtClean="0"/>
                      </a:b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4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</a:rPr>
                        <a:t>2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 smtClean="0">
                          <a:solidFill>
                            <a:schemeClr val="dk1"/>
                          </a:solidFill>
                        </a:rPr>
                        <a:t>Silk: https://pixabay.com/photos/silk-mill-silk-weaving-4870/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4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</a:rPr>
                        <a:t>3,6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 smtClean="0"/>
                        <a:t>Fabric: https://pixabay.com/photos/fabric-cloth-fashion-textile-1237805/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4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</a:rPr>
                        <a:t>5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Textile: https://pixabay.com/photos/factory-weaving-machine-textile-831011/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4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</a:rPr>
                        <a:t>5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b="1" i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Iron and steel: https://pixabay.com/photos/steel-materials-raw-channel-metal-2839316/</a:t>
                      </a:r>
                      <a:endParaRPr sz="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4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</a:rPr>
                        <a:t>3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IN" sz="800" dirty="0" smtClean="0"/>
                        <a:t>Money</a:t>
                      </a:r>
                      <a:r>
                        <a:rPr lang="en-IN" sz="800" baseline="0" dirty="0" smtClean="0"/>
                        <a:t> bag: </a:t>
                      </a:r>
                      <a:r>
                        <a:rPr lang="en-IN" sz="800" dirty="0" smtClean="0"/>
                        <a:t>https://openclipart.org/detail/298986/bag-of-gold-coins</a:t>
                      </a:r>
                      <a:endParaRPr sz="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34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</a:rPr>
                        <a:t>6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800" dirty="0" smtClean="0"/>
                        <a:t>India Map: SSSVV gallery Keyword: India outline</a:t>
                      </a:r>
                      <a:endParaRPr sz="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707336"/>
                  </a:ext>
                </a:extLst>
              </a:tr>
              <a:tr h="5534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</a:rPr>
                        <a:t>7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IN" sz="800" dirty="0" smtClean="0"/>
                        <a:t>https://www.publicdomainpictures.net/en/view-image.php?image=205780&amp;picture=textile-industry</a:t>
                      </a:r>
                      <a:endParaRPr sz="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846983"/>
                  </a:ext>
                </a:extLst>
              </a:tr>
            </a:tbl>
          </a:graphicData>
        </a:graphic>
      </p:graphicFrame>
      <p:pic>
        <p:nvPicPr>
          <p:cNvPr id="4" name="Picture 2" descr="Cotton Branch, Cotton, Plant, Branch,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085" y="2120693"/>
            <a:ext cx="572495" cy="3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pices, Jar, Cooking, Rustic, Pepper, Glass, Ingredi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93" y="1538403"/>
            <a:ext cx="574287" cy="3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ilk Mill, Silk, Weav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92" y="2702983"/>
            <a:ext cx="508885" cy="38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teel, Materials, Raw, Channel, Metal, Iron, Industri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93" y="4272416"/>
            <a:ext cx="476770" cy="31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actory, Weaving, Machine, Textile, Manufactur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93" y="3754935"/>
            <a:ext cx="475282" cy="31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abric, Cloth, Fashion, Textile, Glamour, Luxury, Sil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48" y="3285274"/>
            <a:ext cx="403552" cy="2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openclipart.org/image/800px/29898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04" y="4789898"/>
            <a:ext cx="355099" cy="3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850" y="5291957"/>
            <a:ext cx="408947" cy="4831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6293" y="5975751"/>
            <a:ext cx="593618" cy="395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572</Words>
  <Application>Microsoft Office PowerPoint</Application>
  <PresentationFormat>On-screen Show (4:3)</PresentationFormat>
  <Paragraphs>92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Industrialization and India during British rule</vt:lpstr>
      <vt:lpstr>Think and Answer </vt:lpstr>
      <vt:lpstr>Think and Answer </vt:lpstr>
      <vt:lpstr>PowerPoint Presentation</vt:lpstr>
      <vt:lpstr>Think and Answer </vt:lpstr>
      <vt:lpstr>Think and Answer </vt:lpstr>
      <vt:lpstr>Give Reason</vt:lpstr>
      <vt:lpstr>MM Index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Minerals, what are they?</dc:title>
  <dc:creator>keshaba</dc:creator>
  <cp:lastModifiedBy>S. Ramkumar</cp:lastModifiedBy>
  <cp:revision>100</cp:revision>
  <dcterms:created xsi:type="dcterms:W3CDTF">2018-12-16T04:20:25Z</dcterms:created>
  <dcterms:modified xsi:type="dcterms:W3CDTF">2020-09-27T07:35:29Z</dcterms:modified>
</cp:coreProperties>
</file>