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0" r:id="rId4"/>
    <p:sldId id="272" r:id="rId5"/>
    <p:sldId id="274" r:id="rId6"/>
    <p:sldId id="259" r:id="rId7"/>
    <p:sldId id="273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AF4"/>
    <a:srgbClr val="461E64"/>
    <a:srgbClr val="303C1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20" autoAdjust="0"/>
  </p:normalViewPr>
  <p:slideViewPr>
    <p:cSldViewPr>
      <p:cViewPr>
        <p:scale>
          <a:sx n="70" d="100"/>
          <a:sy n="70" d="100"/>
        </p:scale>
        <p:origin x="352" y="-3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t>25-09-2020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anish_dolla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lobal_silver_trade_from_the_16th_to_19th_centurie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-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teacher can refer to the following links to give more details on the silver coins used by the Europeans during 18th century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https://en.wikipedia.org/wiki/Spanish_dollar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https://en.wikipedia.org/wiki/Global_silver_trade_from_the_16th_to_19th_centuries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https://openclipart.org/detail/223362/vintage-french-male-model</a:t>
            </a:r>
          </a:p>
          <a:p>
            <a:r>
              <a:rPr lang="en-IN" dirty="0" smtClean="0"/>
              <a:t>https://openclipart.org/detail/19224/sikh-followed-by-partridge</a:t>
            </a:r>
          </a:p>
          <a:p>
            <a:r>
              <a:rPr lang="en-IN" dirty="0" smtClean="0"/>
              <a:t>https://openclipart.org/detail/323025/a-maori-flax-bag-and-bone-tiki</a:t>
            </a:r>
          </a:p>
          <a:p>
            <a:r>
              <a:rPr lang="en-IN" dirty="0" smtClean="0"/>
              <a:t>https://openclipart.org/detail/302069/money-bag-6</a:t>
            </a:r>
          </a:p>
          <a:p>
            <a:r>
              <a:rPr lang="en-IN" dirty="0" smtClean="0"/>
              <a:t>https://pixabay.com/photos/ruble-coins-money-russia-silver-627224/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215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Objects (Image/audio</a:t>
            </a: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12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Video/Animation) used in this slide - </a:t>
            </a:r>
            <a:endParaRPr lang="en-US" sz="1200" b="1" i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India Map: SSSVV gallery keyword: India Map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https://pxhere.com/th/photo/997447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https://pxhere.com/en/photo/776930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https://www.pexels.com/photo/printed-piece-of-fabric-2933636/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https://www.pexels.com/photo/fabric-flower-pattern-sunlight-408303/</a:t>
            </a:r>
            <a:endParaRPr dirty="0"/>
          </a:p>
        </p:txBody>
      </p:sp>
      <p:sp>
        <p:nvSpPr>
          <p:cNvPr id="40" name="Google Shape;4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26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733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https://pixabay.com/photos/khadi-coarse-cloth-garag-india-233560/</a:t>
            </a:r>
          </a:p>
          <a:p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https://commons.wikimedia.org/wiki/File:Textiles;_a_spinning_jenny._Engraving_by_W._Lowry,_1811._Wellcome_V0024143.jpg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802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of Multimedia Objects (Image/audio/ Video/Animation) used in this slide -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https://commons.wikimedia.org/wiki/File:Spinning_frame01.jpg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822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of Multimedia Objects (Image/audio/ Video/Animation) used in this slide –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smtClean="0"/>
              <a:t>https://pixabay.com/photos/silk-factory-spools-textile-sewing-4823846/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501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1200" b="1" i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Source of Multimedia Objects (Image/audio/ Video/Animation) used in this slide –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8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>
            <a:extLst>
              <a:ext uri="{FF2B5EF4-FFF2-40B4-BE49-F238E27FC236}">
                <a16:creationId xmlns:a16="http://schemas.microsoft.com/office/drawing/2014/main" id="{7F667099-8F75-4649-AA61-EFF86BEF1EDD}"/>
              </a:ext>
            </a:extLst>
          </p:cNvPr>
          <p:cNvSpPr txBox="1"/>
          <p:nvPr/>
        </p:nvSpPr>
        <p:spPr>
          <a:xfrm>
            <a:off x="646113" y="2514600"/>
            <a:ext cx="7851775" cy="1828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/>
          <a:lstStyle/>
          <a:p>
            <a:pPr algn="ctr">
              <a:buSzPct val="25000"/>
              <a:defRPr/>
            </a:pPr>
            <a:r>
              <a:rPr lang="en-US" sz="5400" b="1" cap="small" dirty="0"/>
              <a:t>British bring technology to Cotton Textile Industry</a:t>
            </a:r>
            <a:endParaRPr lang="en-US" sz="5400" b="1" cap="smal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openclipart.org/image/800px/192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2" t="-1613" b="1"/>
          <a:stretch/>
        </p:blipFill>
        <p:spPr bwMode="auto">
          <a:xfrm>
            <a:off x="762000" y="2095838"/>
            <a:ext cx="2161297" cy="34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penclipart.org/image/800px/32302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50" l="0" r="7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4042" b="-2539"/>
          <a:stretch/>
        </p:blipFill>
        <p:spPr bwMode="auto">
          <a:xfrm rot="632917">
            <a:off x="2403374" y="3223807"/>
            <a:ext cx="1226495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openclipart.org/image/800px/32302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50" l="0" r="7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4042" b="-2539"/>
          <a:stretch/>
        </p:blipFill>
        <p:spPr bwMode="auto">
          <a:xfrm rot="632917">
            <a:off x="2708174" y="3757207"/>
            <a:ext cx="1226495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openclipart.org/image/800px/32302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50" l="0" r="7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4042" b="-2539"/>
          <a:stretch/>
        </p:blipFill>
        <p:spPr bwMode="auto">
          <a:xfrm rot="632917">
            <a:off x="2135191" y="4135614"/>
            <a:ext cx="1226495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penclipart.org/image/800px/3020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17" y="2972138"/>
            <a:ext cx="612483" cy="8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3705" y="1295400"/>
            <a:ext cx="7684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>
                <a:solidFill>
                  <a:srgbClr val="202122"/>
                </a:solidFill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he Europeans paid in silver coins and bought cotton </a:t>
            </a:r>
            <a:r>
              <a:rPr lang="en-US" sz="2400" dirty="0">
                <a:solidFill>
                  <a:srgbClr val="202122"/>
                </a:solidFill>
                <a:latin typeface="Calibri" panose="020F0502020204030204" pitchFamily="34" charset="0"/>
              </a:rPr>
              <a:t>and silk textiles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from Indian weavers.</a:t>
            </a:r>
            <a:endParaRPr lang="en-US" sz="2400" dirty="0">
              <a:solidFill>
                <a:srgbClr val="20212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551774"/>
            <a:ext cx="868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But when </a:t>
            </a:r>
            <a:r>
              <a:rPr lang="en-US" sz="2400" dirty="0">
                <a:solidFill>
                  <a:srgbClr val="202122"/>
                </a:solidFill>
                <a:latin typeface="Calibri" panose="020F0502020204030204" pitchFamily="34" charset="0"/>
              </a:rPr>
              <a:t>East India Company gained political power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they </a:t>
            </a:r>
            <a:r>
              <a:rPr lang="en-US" sz="2400" dirty="0">
                <a:solidFill>
                  <a:srgbClr val="202122"/>
                </a:solidFill>
                <a:latin typeface="Calibri" panose="020F0502020204030204" pitchFamily="34" charset="0"/>
              </a:rPr>
              <a:t>collected revenue taxes from the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local people and bought </a:t>
            </a:r>
            <a:r>
              <a:rPr lang="en-US" sz="2400" dirty="0">
                <a:solidFill>
                  <a:srgbClr val="202122"/>
                </a:solidFill>
                <a:latin typeface="Calibri" panose="020F0502020204030204" pitchFamily="34" charset="0"/>
              </a:rPr>
              <a:t>Indian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goods.</a:t>
            </a:r>
            <a:endParaRPr lang="en-IN" sz="2400" dirty="0"/>
          </a:p>
        </p:txBody>
      </p:sp>
      <p:sp>
        <p:nvSpPr>
          <p:cNvPr id="17" name="Google Shape;42;p2"/>
          <p:cNvSpPr txBox="1"/>
          <p:nvPr/>
        </p:nvSpPr>
        <p:spPr>
          <a:xfrm>
            <a:off x="2410530" y="373986"/>
            <a:ext cx="4302786" cy="9480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3600" dirty="0" smtClean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Indian Textiles </a:t>
            </a:r>
            <a:r>
              <a:rPr lang="en-I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18th century</a:t>
            </a:r>
            <a:endParaRPr sz="3600" b="0" i="0" u="none" strike="noStrike" cap="none" dirty="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7262085" y="3573909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7068360" y="4048692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7220760" y="4099665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6878691" y="3681746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6875190" y="4150372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7524924" y="3873693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7648980" y="4141231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7172586" y="4217907"/>
            <a:ext cx="718848" cy="6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openclipart.org/image/800px/3020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12" y="2753474"/>
            <a:ext cx="1538588" cy="21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9" y="1969890"/>
            <a:ext cx="3044949" cy="38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33282 -0.00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9" y="-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/>
        </p:nvSpPr>
        <p:spPr>
          <a:xfrm>
            <a:off x="2410530" y="373986"/>
            <a:ext cx="4302786" cy="9480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3600" dirty="0" smtClean="0">
                <a:solidFill>
                  <a:srgbClr val="3F3151"/>
                </a:solidFill>
                <a:latin typeface="Calibri"/>
                <a:ea typeface="Calibri"/>
                <a:cs typeface="Calibri"/>
                <a:sym typeface="Calibri"/>
              </a:rPr>
              <a:t>Indian Textiles </a:t>
            </a:r>
            <a:r>
              <a:rPr lang="en-I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the 18th century</a:t>
            </a:r>
            <a:endParaRPr sz="3600" b="0" i="0" u="none" strike="noStrike" cap="none" dirty="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เนื้อผ้า, รูปแบบ, ผ้าห่ม, Dharwad, วัสดุ, ผ้า, สิ่งทอ, ศิลปะ, ออกแบบ, พรม, อินเดีย, พื้น, การเย็บปักถักร้อย, งานมือแบบดั้งเดิ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551482"/>
            <a:ext cx="1500099" cy="11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rd, retro, pattern, color, yellow, paper, feather, material, tie dye, textile, vivid, bright, fuchsia, vibrant, groovy, hippy, scrapbook, fashion accessory, dance dress, background 1960'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8404" y="1270214"/>
            <a:ext cx="1151862" cy="16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inted Piece Of Fabr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30" y="5257800"/>
            <a:ext cx="1687611" cy="11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ree stock photo of flower, pattern, sunligh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57800"/>
            <a:ext cx="1500099" cy="11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33400" y="2789100"/>
            <a:ext cx="2880000" cy="2270400"/>
            <a:chOff x="1170662" y="16411"/>
            <a:chExt cx="787744" cy="78774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1170662" y="16411"/>
              <a:ext cx="787744" cy="78774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  <a:effectLst/>
            <a:sp3d>
              <a:bevelT w="139700" h="1397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Oval 4"/>
            <p:cNvSpPr txBox="1"/>
            <p:nvPr/>
          </p:nvSpPr>
          <p:spPr>
            <a:xfrm>
              <a:off x="1274528" y="154266"/>
              <a:ext cx="578846" cy="470967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effectLst/>
            <a:sp3d>
              <a:bevelT w="139700" h="1397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kern="1200" dirty="0" smtClean="0"/>
                <a:t>India was the World’s largest producer of the cotton textiles.</a:t>
              </a:r>
              <a:endParaRPr lang="en-IN" sz="2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63600" y="2789100"/>
            <a:ext cx="2880000" cy="2270400"/>
            <a:chOff x="1852218" y="588184"/>
            <a:chExt cx="787744" cy="78774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1852218" y="588184"/>
              <a:ext cx="787744" cy="78774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  <a:effectLst/>
            <a:sp3d>
              <a:bevelT w="139700" h="1397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Oval 6"/>
            <p:cNvSpPr txBox="1"/>
            <p:nvPr/>
          </p:nvSpPr>
          <p:spPr>
            <a:xfrm>
              <a:off x="1977546" y="713238"/>
              <a:ext cx="540325" cy="51239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effectLst/>
            <a:sp3d>
              <a:bevelT w="139700" h="1397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400" kern="1200" dirty="0" smtClean="0">
                  <a:solidFill>
                    <a:schemeClr val="tx1"/>
                  </a:solidFill>
                  <a:cs typeface="Calibri" panose="020F0502020204030204" pitchFamily="34" charset="0"/>
                </a:rPr>
                <a:t>Around 60% of the total East India Company sales was from Indian Textiles.</a:t>
              </a:r>
              <a:endParaRPr lang="en-IN" sz="24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62600" y="2789100"/>
            <a:ext cx="2880000" cy="2270400"/>
            <a:chOff x="886418" y="508751"/>
            <a:chExt cx="787744" cy="78774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886418" y="508751"/>
              <a:ext cx="787744" cy="78774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  <a:effectLst/>
            <a:sp3d>
              <a:bevelT w="139700" h="1397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8"/>
            <p:cNvSpPr txBox="1"/>
            <p:nvPr/>
          </p:nvSpPr>
          <p:spPr>
            <a:xfrm>
              <a:off x="991886" y="665627"/>
              <a:ext cx="603173" cy="48816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effectLst/>
            <a:sp3d>
              <a:bevelT w="139700" h="139700" prst="artDeco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 preference of Indian textiles became a  </a:t>
              </a:r>
              <a:r>
                <a:rPr lang="en-US" sz="2400" kern="1200" dirty="0" smtClean="0"/>
                <a:t>threat to British weavers </a:t>
              </a:r>
              <a:endParaRPr lang="en-IN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8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1219200"/>
            <a:ext cx="4876800" cy="1981200"/>
            <a:chOff x="1269538" y="0"/>
            <a:chExt cx="3218007" cy="321796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4" name="Horizontal Scroll 13"/>
            <p:cNvSpPr/>
            <p:nvPr/>
          </p:nvSpPr>
          <p:spPr>
            <a:xfrm>
              <a:off x="1269538" y="0"/>
              <a:ext cx="3218007" cy="3217961"/>
            </a:xfrm>
            <a:prstGeom prst="horizontalScroll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Horizontal Scroll 4"/>
            <p:cNvSpPr txBox="1"/>
            <p:nvPr/>
          </p:nvSpPr>
          <p:spPr>
            <a:xfrm>
              <a:off x="1671783" y="402245"/>
              <a:ext cx="2614639" cy="241347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 British Parliament passed Calico Act in 1720 to benefit the local weavers.</a:t>
              </a:r>
              <a:endParaRPr lang="en-IN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9222" y="2819400"/>
            <a:ext cx="4379778" cy="1898844"/>
            <a:chOff x="2925875" y="2146201"/>
            <a:chExt cx="3218007" cy="321796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2" name="Horizontal Scroll 11"/>
            <p:cNvSpPr/>
            <p:nvPr/>
          </p:nvSpPr>
          <p:spPr>
            <a:xfrm>
              <a:off x="2925875" y="2146201"/>
              <a:ext cx="3218007" cy="3217961"/>
            </a:xfrm>
            <a:prstGeom prst="horizontalScroll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fillRef>
            <a:effectRef idx="3">
              <a:schemeClr val="accent5">
                <a:alpha val="50000"/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Horizontal Scroll 6"/>
            <p:cNvSpPr txBox="1"/>
            <p:nvPr/>
          </p:nvSpPr>
          <p:spPr>
            <a:xfrm>
              <a:off x="3328120" y="2548446"/>
              <a:ext cx="2614639" cy="241347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This act banned the import of printed cotton textiles especially from India. </a:t>
              </a:r>
              <a:endParaRPr lang="en-IN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67200" y="4463158"/>
            <a:ext cx="4379778" cy="1785242"/>
            <a:chOff x="4580253" y="0"/>
            <a:chExt cx="3218007" cy="321796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Horizontal Scroll 9"/>
            <p:cNvSpPr/>
            <p:nvPr/>
          </p:nvSpPr>
          <p:spPr>
            <a:xfrm>
              <a:off x="4580253" y="0"/>
              <a:ext cx="3218007" cy="3217961"/>
            </a:xfrm>
            <a:prstGeom prst="horizontalScroll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Horizontal Scroll 8"/>
            <p:cNvSpPr txBox="1"/>
            <p:nvPr/>
          </p:nvSpPr>
          <p:spPr>
            <a:xfrm>
              <a:off x="4982498" y="402245"/>
              <a:ext cx="2614639" cy="241347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The local weavers imitated the Indian designs and gained profits.</a:t>
              </a:r>
              <a:endParaRPr lang="en-IN" sz="2400" kern="1200" dirty="0"/>
            </a:p>
          </p:txBody>
        </p:sp>
      </p:grpSp>
      <p:sp>
        <p:nvSpPr>
          <p:cNvPr id="16" name="Google Shape;42;p2"/>
          <p:cNvSpPr txBox="1"/>
          <p:nvPr/>
        </p:nvSpPr>
        <p:spPr>
          <a:xfrm>
            <a:off x="3124200" y="433213"/>
            <a:ext cx="2971800" cy="5573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3600" dirty="0"/>
              <a:t>Calico Act</a:t>
            </a:r>
            <a:endParaRPr sz="3600" b="0" i="0" u="none" strike="noStrike" cap="none" dirty="0">
              <a:solidFill>
                <a:srgbClr val="3F3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533400" y="3810000"/>
            <a:ext cx="2267811" cy="2209800"/>
          </a:xfrm>
          <a:prstGeom prst="noSmoking">
            <a:avLst>
              <a:gd name="adj" fmla="val 6463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IMPORTS OF PRINTED COTTON</a:t>
            </a:r>
            <a:endParaRPr lang="en-I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4800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02122"/>
                </a:solidFill>
                <a:latin typeface="Calibri" panose="020F0502020204030204" pitchFamily="34" charset="0"/>
              </a:rPr>
              <a:t>Innovations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</a:rPr>
              <a:t>in Britain. 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85" t="9034" r="4536" b="12378"/>
          <a:stretch/>
        </p:blipFill>
        <p:spPr>
          <a:xfrm>
            <a:off x="4800600" y="1447800"/>
            <a:ext cx="3557647" cy="25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447800"/>
            <a:ext cx="3557648" cy="25200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/>
          <p:cNvSpPr/>
          <p:nvPr/>
        </p:nvSpPr>
        <p:spPr>
          <a:xfrm>
            <a:off x="4980404" y="4343400"/>
            <a:ext cx="319803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2"/>
                </a:solidFill>
                <a:latin typeface="Calibri" panose="020F0502020204030204" pitchFamily="34" charset="0"/>
              </a:rPr>
              <a:t>In 1764, John Kaye invented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spinning jenny that produced several spindles at a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time.</a:t>
            </a:r>
            <a:endParaRPr lang="en-IN" sz="2400" dirty="0"/>
          </a:p>
        </p:txBody>
      </p:sp>
      <p:sp>
        <p:nvSpPr>
          <p:cNvPr id="7" name="Rectangle 6"/>
          <p:cNvSpPr/>
          <p:nvPr/>
        </p:nvSpPr>
        <p:spPr>
          <a:xfrm>
            <a:off x="1047658" y="4373940"/>
            <a:ext cx="298633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Manual spinning wheel that produced one spindle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of thread at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a </a:t>
            </a:r>
            <a:r>
              <a:rPr lang="en-US" sz="24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time.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337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4800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02122"/>
                </a:solidFill>
                <a:latin typeface="Calibri" panose="020F0502020204030204" pitchFamily="34" charset="0"/>
              </a:rPr>
              <a:t>Innovations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</a:rPr>
              <a:t>in Britain. 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4800600" y="2547371"/>
            <a:ext cx="38100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202122"/>
                </a:solidFill>
                <a:latin typeface="Calibri" panose="020F0502020204030204" pitchFamily="34" charset="0"/>
              </a:rPr>
              <a:t>In 1786, Richard Arkwright invented the steam powered </a:t>
            </a:r>
            <a:r>
              <a:rPr lang="en-US" sz="28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spinning frame </a:t>
            </a:r>
            <a:r>
              <a:rPr lang="en-US" sz="2800" dirty="0">
                <a:solidFill>
                  <a:srgbClr val="202122"/>
                </a:solidFill>
                <a:latin typeface="Calibri" panose="020F0502020204030204" pitchFamily="34" charset="0"/>
              </a:rPr>
              <a:t>to </a:t>
            </a:r>
            <a:r>
              <a:rPr lang="en-US" sz="28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spin threads in </a:t>
            </a:r>
            <a:r>
              <a:rPr lang="en-US" sz="2800" dirty="0">
                <a:solidFill>
                  <a:srgbClr val="202122"/>
                </a:solidFill>
                <a:latin typeface="Calibri" panose="020F0502020204030204" pitchFamily="34" charset="0"/>
              </a:rPr>
              <a:t>huge quantities at cheaper rates. </a:t>
            </a:r>
          </a:p>
        </p:txBody>
      </p:sp>
      <p:pic>
        <p:nvPicPr>
          <p:cNvPr id="1026" name="Picture 2" descr="File:Spinning fram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8284"/>
            <a:ext cx="4038600" cy="45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676400"/>
            <a:ext cx="2514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8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Spinning Frame</a:t>
            </a:r>
            <a:endParaRPr lang="en-US" sz="2800" dirty="0">
              <a:solidFill>
                <a:srgbClr val="20212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71600"/>
            <a:ext cx="7772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800" dirty="0" smtClean="0">
                <a:solidFill>
                  <a:srgbClr val="202122"/>
                </a:solidFill>
                <a:latin typeface="Calibri" panose="020F0502020204030204" pitchFamily="34" charset="0"/>
              </a:rPr>
              <a:t>Britain </a:t>
            </a:r>
            <a:r>
              <a:rPr lang="en-US" sz="2800" dirty="0">
                <a:solidFill>
                  <a:srgbClr val="202122"/>
                </a:solidFill>
                <a:latin typeface="Calibri" panose="020F0502020204030204" pitchFamily="34" charset="0"/>
              </a:rPr>
              <a:t>was called the ‘Workshop of the world’ due to rapid industrialization.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171700" y="304800"/>
            <a:ext cx="4800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202122"/>
                </a:solidFill>
                <a:latin typeface="Calibri" panose="020F0502020204030204" pitchFamily="34" charset="0"/>
              </a:rPr>
              <a:t>Prominent </a:t>
            </a:r>
            <a:r>
              <a:rPr lang="en-US" dirty="0">
                <a:solidFill>
                  <a:srgbClr val="202122"/>
                </a:solidFill>
                <a:latin typeface="Calibri" panose="020F0502020204030204" pitchFamily="34" charset="0"/>
              </a:rPr>
              <a:t>Britain. </a:t>
            </a:r>
            <a:endParaRPr lang="en-IN" dirty="0"/>
          </a:p>
        </p:txBody>
      </p:sp>
      <p:pic>
        <p:nvPicPr>
          <p:cNvPr id="2050" name="Picture 2" descr="Silk, Factory, Spools, Textile, Sewing, Th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1" y="2514600"/>
            <a:ext cx="56006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51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89670"/>
              </p:ext>
            </p:extLst>
          </p:nvPr>
        </p:nvGraphicFramePr>
        <p:xfrm>
          <a:off x="838200" y="1045548"/>
          <a:ext cx="7457089" cy="548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https://pxhere.com/th/photo/997447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https://pxhere.com/en/photo/776930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https://www.pexels.com/photo/printed-piece-of-fabric-2933636/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/>
                        <a:t>https://www.pexels.com/photo/fabric-flower-pattern-sunlight-408303/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https://openclipart.org/detail/223362/vintage-french-male-model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153170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https://openclipart.org/detail/19224/sikh-followed-by-partridge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390852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https://openclipart.org/detail/323025/a-maori-flax-bag-and-bone-tiki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968836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dirty="0" smtClean="0"/>
                        <a:t>https://openclipart.org/detail/302069/money-bag-6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006674"/>
                  </a:ext>
                </a:extLst>
              </a:tr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https://pixabay.com/photos/ruble-coins-money-russia-silver-627224/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491735"/>
                  </a:ext>
                </a:extLst>
              </a:tr>
              <a:tr h="53283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https://pixabay.com/photos/khadi-coarse-cloth-garag-india-233560/</a:t>
                      </a:r>
                      <a:endParaRPr lang="en-IN" sz="1000"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524422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dirty="0" smtClean="0"/>
                        <a:t>https://commons.wikimedia.org/wiki/File:Textiles;_a_spinning_jenny._Engraving_by_W._Lowry,_1811._Wellcome_V0024143.jpg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370387"/>
                  </a:ext>
                </a:extLst>
              </a:tr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00" dirty="0" smtClean="0"/>
                        <a:t>https://pixabay.com/photos/silk-factory-spools-textile-sewing-4823846/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324683"/>
                  </a:ext>
                </a:extLst>
              </a:tr>
              <a:tr h="37180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smtClean="0"/>
                        <a:t>https://commons.wikimedia.org/wiki/File:Spinning_frame01.jpg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683069"/>
                  </a:ext>
                </a:extLst>
              </a:tr>
            </a:tbl>
          </a:graphicData>
        </a:graphic>
      </p:graphicFrame>
      <p:pic>
        <p:nvPicPr>
          <p:cNvPr id="10" name="Picture 2" descr="เนื้อผ้า, รูปแบบ, ผ้าห่ม, Dharwad, วัสดุ, ผ้า, สิ่งทอ, ศิลปะ, ออกแบบ, พรม, อินเดีย, พื้น, การเย็บปักถักร้อย, งานมือแบบดั้งเดิ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33" y="188792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ird, retro, pattern, color, yellow, paper, feather, material, tie dye, textile, vivid, bright, fuchsia, vibrant, groovy, hippy, scrapbook, fashion accessory, dance dress, background 1960'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2959" y="1472594"/>
            <a:ext cx="234042" cy="3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rinted Piece Of Fabr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33" y="2268920"/>
            <a:ext cx="342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ee stock photo of flower, pattern, sunligh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33" y="257372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openclipart.org/image/800px/22336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/>
          <a:stretch/>
        </p:blipFill>
        <p:spPr bwMode="auto">
          <a:xfrm>
            <a:off x="1648633" y="2886889"/>
            <a:ext cx="268636" cy="4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openclipart.org/image/800px/1922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2" t="-1613" b="1"/>
          <a:stretch/>
        </p:blipFill>
        <p:spPr bwMode="auto">
          <a:xfrm>
            <a:off x="1648633" y="3267889"/>
            <a:ext cx="251636" cy="40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openclipart.org/image/800px/32302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50" l="0" r="7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4042" b="-2539"/>
          <a:stretch/>
        </p:blipFill>
        <p:spPr bwMode="auto">
          <a:xfrm rot="632917">
            <a:off x="1676620" y="3746387"/>
            <a:ext cx="263141" cy="3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openclipart.org/image/800px/30206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33" y="4129432"/>
            <a:ext cx="220727" cy="31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8633" y="5451361"/>
            <a:ext cx="328881" cy="258125"/>
          </a:xfrm>
          <a:prstGeom prst="rect">
            <a:avLst/>
          </a:prstGeom>
        </p:spPr>
      </p:pic>
      <p:pic>
        <p:nvPicPr>
          <p:cNvPr id="19" name="Picture 2" descr="Silk, Factory, Spools, Textile, Sewing, Threa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33" y="5871468"/>
            <a:ext cx="332837" cy="2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le:Spinning frame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24" y="6203959"/>
            <a:ext cx="241176" cy="2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648633" y="4984759"/>
            <a:ext cx="381000" cy="3102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Picture 2" descr="Ruble, Coins, Money, Russia, Silver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48" t="26134" r="30715" b="18694"/>
          <a:stretch/>
        </p:blipFill>
        <p:spPr bwMode="auto">
          <a:xfrm>
            <a:off x="1648633" y="4532776"/>
            <a:ext cx="265908" cy="2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567</Words>
  <Application>Microsoft Office PowerPoint</Application>
  <PresentationFormat>On-screen Show (4:3)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Innovations in Britain. </vt:lpstr>
      <vt:lpstr>Innovations in Britain. </vt:lpstr>
      <vt:lpstr>Prominent Britain. </vt:lpstr>
      <vt:lpstr>MM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S. Ramkumar</cp:lastModifiedBy>
  <cp:revision>117</cp:revision>
  <dcterms:created xsi:type="dcterms:W3CDTF">2018-12-16T04:20:25Z</dcterms:created>
  <dcterms:modified xsi:type="dcterms:W3CDTF">2020-09-25T16:11:59Z</dcterms:modified>
</cp:coreProperties>
</file>