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82" r:id="rId4"/>
    <p:sldId id="281" r:id="rId5"/>
    <p:sldId id="261" r:id="rId6"/>
    <p:sldId id="283"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10E"/>
    <a:srgbClr val="FFFF99"/>
    <a:srgbClr val="57201F"/>
    <a:srgbClr val="FFCCCC"/>
    <a:srgbClr val="9AF505"/>
    <a:srgbClr val="79E331"/>
    <a:srgbClr val="34411B"/>
    <a:srgbClr val="AB658A"/>
    <a:srgbClr val="7D497D"/>
    <a:srgbClr val="693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73037" autoAdjust="0"/>
  </p:normalViewPr>
  <p:slideViewPr>
    <p:cSldViewPr>
      <p:cViewPr varScale="1">
        <p:scale>
          <a:sx n="50" d="100"/>
          <a:sy n="50" d="100"/>
        </p:scale>
        <p:origin x="1668"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98F4-68C7-45DD-917F-850F0F97DF8C}" type="datetimeFigureOut">
              <a:rPr lang="en-IN" smtClean="0"/>
              <a:t>12-10-2020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D701E-2B11-4C64-8620-9E97557E8B0E}" type="slidenum">
              <a:rPr lang="en-IN" smtClean="0"/>
              <a:t>‹#›</a:t>
            </a:fld>
            <a:endParaRPr lang="en-IN"/>
          </a:p>
        </p:txBody>
      </p:sp>
    </p:spTree>
    <p:extLst>
      <p:ext uri="{BB962C8B-B14F-4D97-AF65-F5344CB8AC3E}">
        <p14:creationId xmlns:p14="http://schemas.microsoft.com/office/powerpoint/2010/main" val="12237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Notes for Teacher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Suggestions: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&lt;Ideas/ Images/ Animations / Others – To make better representation of the content &gt;</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of Multimedia Objects (Image/audio/ Video/Animation) used in this slide - </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t>1</a:t>
            </a:fld>
            <a:endParaRPr lang="en-IN"/>
          </a:p>
        </p:txBody>
      </p:sp>
    </p:spTree>
    <p:extLst>
      <p:ext uri="{BB962C8B-B14F-4D97-AF65-F5344CB8AC3E}">
        <p14:creationId xmlns:p14="http://schemas.microsoft.com/office/powerpoint/2010/main" val="47232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Notes for Teacher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Suggestions: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&lt;Ideas/ Images/ Animations / Others – To make better representation of the content &gt;</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of Multimedia Objects (Image/audio/ Video/Animation) used in this slide - </a:t>
            </a:r>
          </a:p>
          <a:p>
            <a:r>
              <a:rPr lang="en-US" dirty="0" smtClean="0"/>
              <a:t>India map: SSSVV gallery; keyword: India map</a:t>
            </a:r>
            <a:endParaRPr lang="en-IN" dirty="0" smtClean="0"/>
          </a:p>
          <a:p>
            <a:r>
              <a:rPr lang="en-IN" dirty="0" smtClean="0"/>
              <a:t>Cotton field; https://www.peakpx.com/618861/white-cotton-flower-field</a:t>
            </a:r>
          </a:p>
          <a:p>
            <a:r>
              <a:rPr lang="en-US" dirty="0" smtClean="0"/>
              <a:t>Ship: https://openclipart.org/detail/234104/woodcargo-vessel</a:t>
            </a:r>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t>2</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Notes for Teacher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Suggestions: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&lt;Ideas/ Images/ Animations / Others – To make better representation of the content &gt;</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of Multimedia Objects (Image/audio/ Video/Animation) used in this slide - </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t>3</a:t>
            </a:fld>
            <a:endParaRPr lang="en-IN"/>
          </a:p>
        </p:txBody>
      </p:sp>
    </p:spTree>
    <p:extLst>
      <p:ext uri="{BB962C8B-B14F-4D97-AF65-F5344CB8AC3E}">
        <p14:creationId xmlns:p14="http://schemas.microsoft.com/office/powerpoint/2010/main" val="372419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Notes for Teacher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Suggestions: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&lt;Ideas/ Images/ Animations / Others – To make better representation of the content &gt;</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of Multimedia Objects (Image/audio/ Video/Animation) used in this slide -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Spinning:https</a:t>
            </a:r>
            <a:r>
              <a:rPr lang="en-IN" dirty="0" smtClean="0"/>
              <a:t>://www.publicdomainpictures.net/en/view-image.php?image=205770&amp;picture=industria-textile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Weaving: https://www.pxfuel.com/en/free-photo-oyyea</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t>4</a:t>
            </a:fld>
            <a:endParaRPr lang="en-IN"/>
          </a:p>
        </p:txBody>
      </p:sp>
    </p:spTree>
    <p:extLst>
      <p:ext uri="{BB962C8B-B14F-4D97-AF65-F5344CB8AC3E}">
        <p14:creationId xmlns:p14="http://schemas.microsoft.com/office/powerpoint/2010/main" val="389424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Notes for Teacher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Suggestions: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&lt;Ideas/ Images/ Animations / Others – To make better representation of the content &gt;</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of Multimedia Objects (Image/audio/ Video/Animation) used in this slide - </a:t>
            </a:r>
          </a:p>
          <a:p>
            <a:r>
              <a:rPr lang="en-IN" dirty="0" smtClean="0"/>
              <a:t>Import: https://pxhere.com/en/photo/534507</a:t>
            </a:r>
          </a:p>
          <a:p>
            <a:r>
              <a:rPr lang="en-US" dirty="0" smtClean="0"/>
              <a:t>Stamp: https://pixabay.com/illustrations/stamp-template-red-empty-pattern-814699/</a:t>
            </a:r>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t>5</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Notes for Teacher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Suggestions: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&lt;Ideas/ Images/ Animations / Others – To make better representation of the content &gt;</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of Multimedia Objects (Image/audio/ Video/Animation) used in this slide - </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t>6</a:t>
            </a:fld>
            <a:endParaRPr lang="en-IN"/>
          </a:p>
        </p:txBody>
      </p:sp>
    </p:spTree>
    <p:extLst>
      <p:ext uri="{BB962C8B-B14F-4D97-AF65-F5344CB8AC3E}">
        <p14:creationId xmlns:p14="http://schemas.microsoft.com/office/powerpoint/2010/main" val="419263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Notes for Teacher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&lt; Information for further reference or explanation &gt;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Suggestions: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&lt;Ideas/ Images/ Animations / Others – To make better representation of the content &gt;</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Source of Multimedia Objects (Image/audio/ Video/Animation) used in this slide - </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t>7</a:t>
            </a:fld>
            <a:endParaRPr lang="en-IN"/>
          </a:p>
        </p:txBody>
      </p:sp>
    </p:spTree>
    <p:extLst>
      <p:ext uri="{BB962C8B-B14F-4D97-AF65-F5344CB8AC3E}">
        <p14:creationId xmlns:p14="http://schemas.microsoft.com/office/powerpoint/2010/main" val="686925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5400"/>
            </a:lvl1pPr>
          </a:lstStyle>
          <a:p>
            <a:r>
              <a:rPr lang="en-US" dirty="0"/>
              <a:t>Asset Title (Size 54)</a:t>
            </a:r>
            <a:endParaRPr lang="en-IN" dirty="0"/>
          </a:p>
        </p:txBody>
      </p:sp>
      <p:grpSp>
        <p:nvGrpSpPr>
          <p:cNvPr id="7" name="Group 14"/>
          <p:cNvGrpSpPr>
            <a:grpSpLocks/>
          </p:cNvGrpSpPr>
          <p:nvPr userDrawn="1"/>
        </p:nvGrpSpPr>
        <p:grpSpPr bwMode="auto">
          <a:xfrm>
            <a:off x="0" y="0"/>
            <a:ext cx="873125" cy="852488"/>
            <a:chOff x="0" y="0"/>
            <a:chExt cx="872351" cy="852108"/>
          </a:xfrm>
        </p:grpSpPr>
        <p:sp>
          <p:nvSpPr>
            <p:cNvPr id="8" name="Round Diagonal Corner Rectangle 7"/>
            <p:cNvSpPr/>
            <p:nvPr/>
          </p:nvSpPr>
          <p:spPr>
            <a:xfrm>
              <a:off x="71855" y="79223"/>
              <a:ext cx="228600" cy="228600"/>
            </a:xfrm>
            <a:prstGeom prst="round2DiagRect">
              <a:avLst/>
            </a:prstGeom>
            <a:solidFill>
              <a:srgbClr val="00B0F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9" name="Round Diagonal Corner Rectangle 8"/>
            <p:cNvSpPr/>
            <p:nvPr/>
          </p:nvSpPr>
          <p:spPr>
            <a:xfrm>
              <a:off x="376655" y="79223"/>
              <a:ext cx="228600" cy="228600"/>
            </a:xfrm>
            <a:prstGeom prst="round2DiagRect">
              <a:avLst/>
            </a:prstGeom>
            <a:solidFill>
              <a:srgbClr val="FB3B6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10" name="Round Diagonal Corner Rectangle 9"/>
            <p:cNvSpPr/>
            <p:nvPr/>
          </p:nvSpPr>
          <p:spPr>
            <a:xfrm>
              <a:off x="65362" y="392172"/>
              <a:ext cx="228600" cy="228600"/>
            </a:xfrm>
            <a:prstGeom prst="round2DiagRect">
              <a:avLst/>
            </a:prstGeom>
            <a:solidFill>
              <a:schemeClr val="accent4">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E</a:t>
              </a:r>
            </a:p>
          </p:txBody>
        </p:sp>
        <p:sp>
          <p:nvSpPr>
            <p:cNvPr id="11" name="Round Diagonal Corner Rectangle 10"/>
            <p:cNvSpPr/>
            <p:nvPr/>
          </p:nvSpPr>
          <p:spPr>
            <a:xfrm>
              <a:off x="370162" y="392172"/>
              <a:ext cx="228600" cy="228600"/>
            </a:xfrm>
            <a:prstGeom prst="round2DiagRect">
              <a:avLst/>
            </a:prstGeom>
            <a:solidFill>
              <a:srgbClr val="0080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P</a:t>
              </a:r>
            </a:p>
          </p:txBody>
        </p:sp>
        <p:cxnSp>
          <p:nvCxnSpPr>
            <p:cNvPr id="12" name="Straight Connector 11"/>
            <p:cNvCxnSpPr/>
            <p:nvPr/>
          </p:nvCxnSpPr>
          <p:spPr>
            <a:xfrm>
              <a:off x="682020" y="0"/>
              <a:ext cx="0" cy="814025"/>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51981"/>
              <a:ext cx="828291"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636" y="218977"/>
              <a:ext cx="0" cy="633131"/>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227" y="712914"/>
              <a:ext cx="676124"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7" name="Rectangle 16"/>
          <p:cNvSpPr/>
          <p:nvPr userDrawn="1"/>
        </p:nvSpPr>
        <p:spPr>
          <a:xfrm>
            <a:off x="5726764" y="6509319"/>
            <a:ext cx="3350443" cy="41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8482B"/>
                </a:solidFill>
              </a:rPr>
              <a:t>Integral Education</a:t>
            </a:r>
            <a:r>
              <a:rPr lang="en-US" sz="1400" dirty="0">
                <a:solidFill>
                  <a:srgbClr val="08482B"/>
                </a:solidFill>
              </a:rPr>
              <a:t> </a:t>
            </a:r>
            <a:r>
              <a:rPr lang="en-US" sz="1400" b="1" dirty="0">
                <a:solidFill>
                  <a:srgbClr val="002060"/>
                </a:solidFill>
              </a:rPr>
              <a:t>FOR  </a:t>
            </a:r>
            <a:r>
              <a:rPr lang="en-US" sz="1400" b="1" dirty="0">
                <a:solidFill>
                  <a:srgbClr val="C00000"/>
                </a:solidFill>
              </a:rPr>
              <a:t>ALL, </a:t>
            </a:r>
            <a:r>
              <a:rPr lang="en-US" sz="1400" b="1" dirty="0">
                <a:solidFill>
                  <a:srgbClr val="002060"/>
                </a:solidFill>
              </a:rPr>
              <a:t>BY</a:t>
            </a:r>
            <a:r>
              <a:rPr lang="en-US" sz="1400" b="1" dirty="0">
                <a:solidFill>
                  <a:srgbClr val="C00000"/>
                </a:solidFill>
              </a:rPr>
              <a:t> ALL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2807" y="5543490"/>
            <a:ext cx="914400" cy="914400"/>
          </a:xfrm>
          <a:prstGeom prst="rect">
            <a:avLst/>
          </a:prstGeom>
        </p:spPr>
      </p:pic>
    </p:spTree>
    <p:extLst>
      <p:ext uri="{BB962C8B-B14F-4D97-AF65-F5344CB8AC3E}">
        <p14:creationId xmlns:p14="http://schemas.microsoft.com/office/powerpoint/2010/main" val="35312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Slide Title (Size 36)</a:t>
            </a:r>
            <a:endParaRPr lang="en-IN"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a:defRPr/>
            </a:lvl2pPr>
            <a:lvl3pPr>
              <a:defRPr/>
            </a:lvl3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Sub Title (Size 32) Second level (Size 28) Third level (Size 24)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1"/>
            <a:r>
              <a:rPr lang="en-US" dirty="0"/>
              <a:t>Second level (Size 28)</a:t>
            </a:r>
          </a:p>
          <a:p>
            <a:pPr lvl="2"/>
            <a:r>
              <a:rPr lang="en-US" dirty="0"/>
              <a:t>Third level (Size 24)</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5943600"/>
            <a:ext cx="914400" cy="914400"/>
          </a:xfrm>
          <a:prstGeom prst="rect">
            <a:avLst/>
          </a:prstGeom>
        </p:spPr>
      </p:pic>
    </p:spTree>
    <p:extLst>
      <p:ext uri="{BB962C8B-B14F-4D97-AF65-F5344CB8AC3E}">
        <p14:creationId xmlns:p14="http://schemas.microsoft.com/office/powerpoint/2010/main" val="283931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1090" y="52321"/>
            <a:ext cx="967390" cy="938279"/>
          </a:xfrm>
          <a:prstGeom prst="rect">
            <a:avLst/>
          </a:prstGeom>
        </p:spPr>
      </p:pic>
      <p:sp>
        <p:nvSpPr>
          <p:cNvPr id="3" name="Rectangle 2">
            <a:hlinkClick r:id="rId5"/>
          </p:cNvPr>
          <p:cNvSpPr/>
          <p:nvPr userDrawn="1"/>
        </p:nvSpPr>
        <p:spPr>
          <a:xfrm>
            <a:off x="-304800" y="6488113"/>
            <a:ext cx="27622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auto">
              <a:spcBef>
                <a:spcPts val="0"/>
              </a:spcBef>
              <a:spcAft>
                <a:spcPts val="0"/>
              </a:spcAft>
              <a:defRPr/>
            </a:pPr>
            <a:r>
              <a:rPr lang="en-US" sz="1100" b="1" dirty="0">
                <a:solidFill>
                  <a:srgbClr val="0000CC"/>
                </a:solidFill>
                <a:latin typeface="Calibri" pitchFamily="34" charset="0"/>
                <a:cs typeface="Calibri" pitchFamily="34" charset="0"/>
              </a:rPr>
              <a:t>©www.srisathyasaividyavahini.org</a:t>
            </a:r>
          </a:p>
        </p:txBody>
      </p:sp>
    </p:spTree>
    <p:extLst>
      <p:ext uri="{BB962C8B-B14F-4D97-AF65-F5344CB8AC3E}">
        <p14:creationId xmlns:p14="http://schemas.microsoft.com/office/powerpoint/2010/main" val="33519793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676400" y="2057400"/>
            <a:ext cx="5867400" cy="2743200"/>
          </a:xfrm>
          <a:prstGeom prst="flowChartPunchedTape">
            <a:avLst/>
          </a:prstGeom>
          <a:solidFill>
            <a:schemeClr val="bg2">
              <a:lumMod val="90000"/>
            </a:schemeClr>
          </a:solidFill>
          <a:ln>
            <a:noFill/>
          </a:ln>
          <a:effectLst>
            <a:glow rad="635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Cotton Mills in India</a:t>
            </a:r>
            <a:endParaRPr lang="en-IN" sz="5400" dirty="0">
              <a:solidFill>
                <a:schemeClr val="tx1"/>
              </a:solidFill>
            </a:endParaRPr>
          </a:p>
        </p:txBody>
      </p:sp>
    </p:spTree>
    <p:extLst>
      <p:ext uri="{BB962C8B-B14F-4D97-AF65-F5344CB8AC3E}">
        <p14:creationId xmlns:p14="http://schemas.microsoft.com/office/powerpoint/2010/main" val="2250731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t="1544" r="1604"/>
          <a:stretch/>
        </p:blipFill>
        <p:spPr>
          <a:xfrm>
            <a:off x="3657600" y="1066800"/>
            <a:ext cx="5257800" cy="4857750"/>
          </a:xfrm>
          <a:prstGeom prst="rect">
            <a:avLst/>
          </a:prstGeom>
          <a:ln>
            <a:solidFill>
              <a:schemeClr val="tx1"/>
            </a:solidFill>
          </a:ln>
        </p:spPr>
      </p:pic>
      <p:sp>
        <p:nvSpPr>
          <p:cNvPr id="7" name="Rectangle 6">
            <a:extLst>
              <a:ext uri="{FF2B5EF4-FFF2-40B4-BE49-F238E27FC236}">
                <a16:creationId xmlns:a16="http://schemas.microsoft.com/office/drawing/2014/main" id="{B284EF16-AC2B-403C-8B2A-D75F08175C41}"/>
              </a:ext>
            </a:extLst>
          </p:cNvPr>
          <p:cNvSpPr/>
          <p:nvPr/>
        </p:nvSpPr>
        <p:spPr>
          <a:xfrm>
            <a:off x="228599" y="1066800"/>
            <a:ext cx="3327277" cy="1200329"/>
          </a:xfrm>
          <a:prstGeom prst="rect">
            <a:avLst/>
          </a:prstGeom>
          <a:solidFill>
            <a:schemeClr val="bg2">
              <a:lumMod val="9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smtClean="0">
                <a:solidFill>
                  <a:srgbClr val="000000"/>
                </a:solidFill>
              </a:rPr>
              <a:t>Bombay(</a:t>
            </a:r>
            <a:r>
              <a:rPr lang="en-IN" sz="2400" dirty="0" smtClean="0"/>
              <a:t>now Mumbai) was an</a:t>
            </a:r>
            <a:r>
              <a:rPr lang="en-US" sz="2400" dirty="0" smtClean="0">
                <a:solidFill>
                  <a:srgbClr val="371B03"/>
                </a:solidFill>
              </a:rPr>
              <a:t> important port for cotton textiles trade.</a:t>
            </a:r>
            <a:endParaRPr lang="en-US" sz="2400" dirty="0">
              <a:solidFill>
                <a:srgbClr val="371B03"/>
              </a:solidFill>
            </a:endParaRPr>
          </a:p>
        </p:txBody>
      </p:sp>
      <p:sp>
        <p:nvSpPr>
          <p:cNvPr id="15" name="TextBox 14">
            <a:extLst>
              <a:ext uri="{FF2B5EF4-FFF2-40B4-BE49-F238E27FC236}">
                <a16:creationId xmlns:a16="http://schemas.microsoft.com/office/drawing/2014/main" id="{C15E17B4-7A49-40D0-B7CF-8C6BE5A8BF58}"/>
              </a:ext>
            </a:extLst>
          </p:cNvPr>
          <p:cNvSpPr txBox="1"/>
          <p:nvPr/>
        </p:nvSpPr>
        <p:spPr>
          <a:xfrm>
            <a:off x="1676400" y="301861"/>
            <a:ext cx="5808424" cy="584775"/>
          </a:xfrm>
          <a:prstGeom prst="rect">
            <a:avLst/>
          </a:prstGeom>
          <a:solidFill>
            <a:schemeClr val="bg2">
              <a:lumMod val="9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defRPr sz="2400" b="1">
                <a:solidFill>
                  <a:srgbClr val="371B03"/>
                </a:solidFill>
              </a:defRPr>
            </a:lvl1pPr>
          </a:lstStyle>
          <a:p>
            <a:pPr algn="ctr"/>
            <a:r>
              <a:rPr lang="en-US" sz="3200" dirty="0" smtClean="0"/>
              <a:t>BOMBAY </a:t>
            </a:r>
            <a:r>
              <a:rPr lang="en-US" sz="3200" dirty="0" smtClean="0">
                <a:solidFill>
                  <a:srgbClr val="000000"/>
                </a:solidFill>
              </a:rPr>
              <a:t>AND COTTON TRADE</a:t>
            </a:r>
            <a:endParaRPr lang="en-US" sz="3200" dirty="0"/>
          </a:p>
        </p:txBody>
      </p:sp>
      <p:sp>
        <p:nvSpPr>
          <p:cNvPr id="5" name="Oval 4"/>
          <p:cNvSpPr/>
          <p:nvPr/>
        </p:nvSpPr>
        <p:spPr>
          <a:xfrm>
            <a:off x="5563018" y="3352800"/>
            <a:ext cx="1219200" cy="9144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white cotton flower field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599" y="3352800"/>
            <a:ext cx="1220038" cy="91440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Oval 5"/>
          <p:cNvSpPr/>
          <p:nvPr/>
        </p:nvSpPr>
        <p:spPr>
          <a:xfrm>
            <a:off x="5462036" y="3962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B284EF16-AC2B-403C-8B2A-D75F08175C41}"/>
              </a:ext>
            </a:extLst>
          </p:cNvPr>
          <p:cNvSpPr/>
          <p:nvPr/>
        </p:nvSpPr>
        <p:spPr>
          <a:xfrm>
            <a:off x="228599" y="2861918"/>
            <a:ext cx="3327277" cy="1200329"/>
          </a:xfrm>
          <a:prstGeom prst="rect">
            <a:avLst/>
          </a:prstGeom>
          <a:solidFill>
            <a:schemeClr val="bg2">
              <a:lumMod val="9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r>
              <a:rPr lang="en-US" sz="2400" dirty="0"/>
              <a:t>The black soil of western India was suitable for growing </a:t>
            </a:r>
            <a:r>
              <a:rPr lang="en-US" sz="2400" dirty="0" smtClean="0"/>
              <a:t>cotton. </a:t>
            </a:r>
            <a:endParaRPr lang="en-US" sz="2400" dirty="0"/>
          </a:p>
        </p:txBody>
      </p:sp>
      <p:sp>
        <p:nvSpPr>
          <p:cNvPr id="17" name="Rectangle 16">
            <a:extLst>
              <a:ext uri="{FF2B5EF4-FFF2-40B4-BE49-F238E27FC236}">
                <a16:creationId xmlns:a16="http://schemas.microsoft.com/office/drawing/2014/main" id="{B284EF16-AC2B-403C-8B2A-D75F08175C41}"/>
              </a:ext>
            </a:extLst>
          </p:cNvPr>
          <p:cNvSpPr/>
          <p:nvPr/>
        </p:nvSpPr>
        <p:spPr>
          <a:xfrm>
            <a:off x="228599" y="4657036"/>
            <a:ext cx="3322093" cy="830997"/>
          </a:xfrm>
          <a:prstGeom prst="rect">
            <a:avLst/>
          </a:prstGeom>
          <a:solidFill>
            <a:schemeClr val="bg2">
              <a:lumMod val="9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r>
              <a:rPr lang="en-US" sz="2400" dirty="0"/>
              <a:t>Hence </a:t>
            </a:r>
            <a:r>
              <a:rPr lang="en-US" sz="2400" dirty="0" smtClean="0"/>
              <a:t>trade </a:t>
            </a:r>
            <a:r>
              <a:rPr lang="en-US" sz="2400" dirty="0"/>
              <a:t>was </a:t>
            </a:r>
            <a:r>
              <a:rPr lang="en-US" sz="2400" dirty="0" smtClean="0"/>
              <a:t>easily possible </a:t>
            </a:r>
            <a:r>
              <a:rPr lang="en-US" sz="2400" dirty="0"/>
              <a:t>from Bombay. </a:t>
            </a:r>
          </a:p>
        </p:txBody>
      </p:sp>
      <p:cxnSp>
        <p:nvCxnSpPr>
          <p:cNvPr id="13" name="Straight Arrow Connector 12"/>
          <p:cNvCxnSpPr>
            <a:endCxn id="6" idx="0"/>
          </p:cNvCxnSpPr>
          <p:nvPr/>
        </p:nvCxnSpPr>
        <p:spPr>
          <a:xfrm>
            <a:off x="3276600" y="1524000"/>
            <a:ext cx="2223536" cy="2438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https://openclipart.org/image/800px/234104"/>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1833">
            <a:off x="3749254" y="3326172"/>
            <a:ext cx="382456" cy="4526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openclipart.org/image/800px/2341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39114">
            <a:off x="4916732" y="3716552"/>
            <a:ext cx="452590" cy="5356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openclipart.org/image/800px/234104"/>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111821">
            <a:off x="3891292" y="5343366"/>
            <a:ext cx="682195" cy="25375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B284EF16-AC2B-403C-8B2A-D75F08175C41}"/>
              </a:ext>
            </a:extLst>
          </p:cNvPr>
          <p:cNvSpPr/>
          <p:nvPr/>
        </p:nvSpPr>
        <p:spPr>
          <a:xfrm>
            <a:off x="1524000" y="6082821"/>
            <a:ext cx="6096001" cy="461665"/>
          </a:xfrm>
          <a:prstGeom prst="rect">
            <a:avLst/>
          </a:prstGeom>
          <a:solidFill>
            <a:schemeClr val="bg2">
              <a:lumMod val="9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r>
              <a:rPr lang="en-US" sz="2400" dirty="0"/>
              <a:t>T</a:t>
            </a:r>
            <a:r>
              <a:rPr lang="en-US" sz="2400" dirty="0" smtClean="0"/>
              <a:t>he first cotton mill was setup in Bombay  </a:t>
            </a:r>
            <a:endParaRPr lang="en-US" sz="2400" dirty="0"/>
          </a:p>
        </p:txBody>
      </p:sp>
    </p:spTree>
    <p:extLst>
      <p:ext uri="{BB962C8B-B14F-4D97-AF65-F5344CB8AC3E}">
        <p14:creationId xmlns:p14="http://schemas.microsoft.com/office/powerpoint/2010/main" val="5692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3000"/>
                            </p:stCondLst>
                            <p:childTnLst>
                              <p:par>
                                <p:cTn id="27" presetID="6" presetClass="entr" presetSubtype="32" fill="hold" nodeType="afterEffect">
                                  <p:stCondLst>
                                    <p:cond delay="500"/>
                                  </p:stCondLst>
                                  <p:childTnLst>
                                    <p:set>
                                      <p:cBhvr>
                                        <p:cTn id="28" dur="1" fill="hold">
                                          <p:stCondLst>
                                            <p:cond delay="0"/>
                                          </p:stCondLst>
                                        </p:cTn>
                                        <p:tgtEl>
                                          <p:spTgt spid="1026"/>
                                        </p:tgtEl>
                                        <p:attrNameLst>
                                          <p:attrName>style.visibility</p:attrName>
                                        </p:attrNameLst>
                                      </p:cBhvr>
                                      <p:to>
                                        <p:strVal val="visible"/>
                                      </p:to>
                                    </p:set>
                                    <p:animEffect transition="in" filter="circle(out)">
                                      <p:cBhvr>
                                        <p:cTn id="29" dur="1500"/>
                                        <p:tgtEl>
                                          <p:spTgt spid="1026"/>
                                        </p:tgtEl>
                                      </p:cBhvr>
                                    </p:animEffect>
                                  </p:childTnLst>
                                </p:cTn>
                              </p:par>
                            </p:childTnLst>
                          </p:cTn>
                        </p:par>
                        <p:par>
                          <p:cTn id="30" fill="hold">
                            <p:stCondLst>
                              <p:cond delay="5000"/>
                            </p:stCondLst>
                            <p:childTnLst>
                              <p:par>
                                <p:cTn id="31" presetID="47"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7"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37" presetClass="path" presetSubtype="0" repeatCount="2000" fill="hold" nodeType="afterEffect">
                                  <p:stCondLst>
                                    <p:cond delay="0"/>
                                  </p:stCondLst>
                                  <p:childTnLst>
                                    <p:animMotion origin="layout" path="M 0.00086 -0.00347 L -0.02223 0.04838 C -0.0283 0.06088 -0.03768 0.07245 -0.04896 0.08125 C -0.0632 0.09236 -0.07448 0.09768 -0.08559 0.09954 L -0.13195 0.1037 " pathEditMode="relative" rAng="8940000" ptsTypes="AAAAA">
                                      <p:cBhvr>
                                        <p:cTn id="44" dur="4000" fill="hold"/>
                                        <p:tgtEl>
                                          <p:spTgt spid="22"/>
                                        </p:tgtEl>
                                        <p:attrNameLst>
                                          <p:attrName>ppt_x</p:attrName>
                                          <p:attrName>ppt_y</p:attrName>
                                        </p:attrNameLst>
                                      </p:cBhvr>
                                      <p:rCtr x="-5903" y="6991"/>
                                    </p:animMotion>
                                  </p:childTnLst>
                                </p:cTn>
                              </p:par>
                              <p:par>
                                <p:cTn id="45" presetID="42" presetClass="path" presetSubtype="0" repeatCount="2000" fill="hold" nodeType="withEffect">
                                  <p:stCondLst>
                                    <p:cond delay="0"/>
                                  </p:stCondLst>
                                  <p:childTnLst>
                                    <p:animMotion origin="layout" path="M -2.77778E-6 -4.07407E-6 L 0.11736 0.06088 " pathEditMode="relative" rAng="0" ptsTypes="AA">
                                      <p:cBhvr>
                                        <p:cTn id="46" dur="4000" fill="hold"/>
                                        <p:tgtEl>
                                          <p:spTgt spid="1028"/>
                                        </p:tgtEl>
                                        <p:attrNameLst>
                                          <p:attrName>ppt_x</p:attrName>
                                          <p:attrName>ppt_y</p:attrName>
                                        </p:attrNameLst>
                                      </p:cBhvr>
                                      <p:rCtr x="5868" y="3032"/>
                                    </p:animMotion>
                                  </p:childTnLst>
                                </p:cTn>
                              </p:par>
                              <p:par>
                                <p:cTn id="47" presetID="37" presetClass="path" presetSubtype="0" repeatCount="2000" fill="hold" nodeType="withEffect">
                                  <p:stCondLst>
                                    <p:cond delay="0"/>
                                  </p:stCondLst>
                                  <p:childTnLst>
                                    <p:animMotion origin="layout" path="M -0.00018 4.81481E-6 L 0.03767 -0.02755 C 0.04479 -0.03542 0.05521 -0.0463 0.06493 -0.05926 C 0.07587 -0.075 0.08264 -0.08774 0.0868 -0.09815 L 0.10816 -0.14908 " pathEditMode="relative" rAng="18840000" ptsTypes="AAAAA">
                                      <p:cBhvr>
                                        <p:cTn id="48" dur="4000" fill="hold"/>
                                        <p:tgtEl>
                                          <p:spTgt spid="23"/>
                                        </p:tgtEl>
                                        <p:attrNameLst>
                                          <p:attrName>ppt_x</p:attrName>
                                          <p:attrName>ppt_y</p:attrName>
                                        </p:attrNameLst>
                                      </p:cBhvr>
                                      <p:rCtr x="5972"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6"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a:off x="457200" y="3124200"/>
            <a:ext cx="1524000" cy="595884"/>
          </a:xfrm>
          <a:prstGeom prst="chevron">
            <a:avLst/>
          </a:prstGeom>
          <a:solidFill>
            <a:schemeClr val="bg2">
              <a:lumMod val="9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1854</a:t>
            </a:r>
            <a:endParaRPr lang="en-US" sz="2400" dirty="0">
              <a:solidFill>
                <a:schemeClr val="tx1"/>
              </a:solidFill>
            </a:endParaRPr>
          </a:p>
        </p:txBody>
      </p:sp>
      <p:sp>
        <p:nvSpPr>
          <p:cNvPr id="5" name="Flowchart: Merge 4"/>
          <p:cNvSpPr/>
          <p:nvPr/>
        </p:nvSpPr>
        <p:spPr>
          <a:xfrm>
            <a:off x="838200" y="2667000"/>
            <a:ext cx="533400" cy="457200"/>
          </a:xfrm>
          <a:prstGeom prst="flowChartMerge">
            <a:avLst/>
          </a:prstGeom>
          <a:solidFill>
            <a:schemeClr val="accent6">
              <a:lumMod val="75000"/>
            </a:schemeClr>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57200" y="1143000"/>
            <a:ext cx="2286000" cy="1554480"/>
          </a:xfrm>
          <a:prstGeom prst="flowChartProcess">
            <a:avLst/>
          </a:prstGeom>
          <a:solidFill>
            <a:schemeClr val="bg1"/>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Calibri" panose="020F0502020204030204" pitchFamily="34" charset="0"/>
              </a:rPr>
              <a:t>The first cotton spinning mill was set up in Bombay</a:t>
            </a:r>
            <a:endParaRPr lang="en-US" sz="2400" b="1" dirty="0">
              <a:solidFill>
                <a:schemeClr val="accent5">
                  <a:lumMod val="50000"/>
                </a:schemeClr>
              </a:solidFill>
            </a:endParaRPr>
          </a:p>
        </p:txBody>
      </p:sp>
      <p:sp>
        <p:nvSpPr>
          <p:cNvPr id="8" name="Flowchart: Merge 7"/>
          <p:cNvSpPr/>
          <p:nvPr/>
        </p:nvSpPr>
        <p:spPr>
          <a:xfrm>
            <a:off x="5268686" y="2667000"/>
            <a:ext cx="533400" cy="457200"/>
          </a:xfrm>
          <a:prstGeom prst="flowChartMerge">
            <a:avLst/>
          </a:prstGeom>
          <a:solidFill>
            <a:schemeClr val="accent6">
              <a:lumMod val="75000"/>
            </a:schemeClr>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5257800" y="1143000"/>
            <a:ext cx="1752600" cy="1554480"/>
          </a:xfrm>
          <a:prstGeom prst="flowChartProcess">
            <a:avLst/>
          </a:prstGeom>
          <a:solidFill>
            <a:schemeClr val="bg1"/>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Calibri" panose="020F0502020204030204" pitchFamily="34" charset="0"/>
              </a:rPr>
              <a:t>Mills were set up in </a:t>
            </a:r>
            <a:r>
              <a:rPr lang="en-US" sz="2400" dirty="0" smtClean="0">
                <a:solidFill>
                  <a:srgbClr val="000000"/>
                </a:solidFill>
                <a:latin typeface="Calibri" panose="020F0502020204030204" pitchFamily="34" charset="0"/>
              </a:rPr>
              <a:t>Kanpur</a:t>
            </a:r>
            <a:endParaRPr lang="en-US" sz="2400" dirty="0"/>
          </a:p>
        </p:txBody>
      </p:sp>
      <p:sp>
        <p:nvSpPr>
          <p:cNvPr id="12" name="Flowchart: Process 11"/>
          <p:cNvSpPr/>
          <p:nvPr/>
        </p:nvSpPr>
        <p:spPr>
          <a:xfrm>
            <a:off x="1752600" y="4160520"/>
            <a:ext cx="1828800" cy="1554480"/>
          </a:xfrm>
          <a:prstGeom prst="flowChartProcess">
            <a:avLst/>
          </a:prstGeom>
          <a:solidFill>
            <a:schemeClr val="bg1"/>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Calibri" panose="020F0502020204030204" pitchFamily="34" charset="0"/>
              </a:rPr>
              <a:t>Mills were set up in </a:t>
            </a:r>
            <a:r>
              <a:rPr lang="en-US" sz="2400" dirty="0" smtClean="0">
                <a:solidFill>
                  <a:srgbClr val="000000"/>
                </a:solidFill>
                <a:latin typeface="Calibri" panose="020F0502020204030204" pitchFamily="34" charset="0"/>
              </a:rPr>
              <a:t>Ahmedabad</a:t>
            </a:r>
            <a:endParaRPr lang="en-US" sz="2400" dirty="0"/>
          </a:p>
        </p:txBody>
      </p:sp>
      <p:sp>
        <p:nvSpPr>
          <p:cNvPr id="13" name="Flowchart: Process 12"/>
          <p:cNvSpPr/>
          <p:nvPr/>
        </p:nvSpPr>
        <p:spPr>
          <a:xfrm>
            <a:off x="5638800" y="4114800"/>
            <a:ext cx="2645228" cy="1554480"/>
          </a:xfrm>
          <a:prstGeom prst="flowChartProcess">
            <a:avLst/>
          </a:prstGeom>
          <a:solidFill>
            <a:schemeClr val="bg1"/>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Calibri" panose="020F0502020204030204" pitchFamily="34" charset="0"/>
              </a:rPr>
              <a:t>T</a:t>
            </a:r>
            <a:r>
              <a:rPr lang="en-US" sz="2400" dirty="0" smtClean="0">
                <a:solidFill>
                  <a:srgbClr val="000000"/>
                </a:solidFill>
                <a:latin typeface="Calibri" panose="020F0502020204030204" pitchFamily="34" charset="0"/>
              </a:rPr>
              <a:t>here </a:t>
            </a:r>
            <a:r>
              <a:rPr lang="en-US" sz="2400" dirty="0">
                <a:solidFill>
                  <a:srgbClr val="000000"/>
                </a:solidFill>
                <a:latin typeface="Calibri" panose="020F0502020204030204" pitchFamily="34" charset="0"/>
              </a:rPr>
              <a:t>were around 84 mills in Bombay run by Gujarati and </a:t>
            </a:r>
            <a:r>
              <a:rPr lang="en-US" sz="2400" dirty="0" err="1">
                <a:solidFill>
                  <a:srgbClr val="000000"/>
                </a:solidFill>
                <a:latin typeface="Calibri" panose="020F0502020204030204" pitchFamily="34" charset="0"/>
              </a:rPr>
              <a:t>Parsi</a:t>
            </a:r>
            <a:r>
              <a:rPr lang="en-US" sz="2400" dirty="0">
                <a:solidFill>
                  <a:srgbClr val="000000"/>
                </a:solidFill>
                <a:latin typeface="Calibri" panose="020F0502020204030204" pitchFamily="34" charset="0"/>
              </a:rPr>
              <a:t> </a:t>
            </a:r>
            <a:r>
              <a:rPr lang="en-US" sz="2400" dirty="0" smtClean="0">
                <a:solidFill>
                  <a:srgbClr val="000000"/>
                </a:solidFill>
                <a:latin typeface="Calibri" panose="020F0502020204030204" pitchFamily="34" charset="0"/>
              </a:rPr>
              <a:t>traders.</a:t>
            </a:r>
            <a:endParaRPr lang="en-US" sz="2400" dirty="0"/>
          </a:p>
        </p:txBody>
      </p:sp>
      <p:sp>
        <p:nvSpPr>
          <p:cNvPr id="15" name="Chevron 14"/>
          <p:cNvSpPr/>
          <p:nvPr/>
        </p:nvSpPr>
        <p:spPr>
          <a:xfrm>
            <a:off x="2717800" y="3124200"/>
            <a:ext cx="1524000" cy="595884"/>
          </a:xfrm>
          <a:prstGeom prst="chevron">
            <a:avLst/>
          </a:prstGeom>
          <a:solidFill>
            <a:schemeClr val="bg2">
              <a:lumMod val="9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1861</a:t>
            </a:r>
            <a:endParaRPr lang="en-US" sz="2400" dirty="0">
              <a:solidFill>
                <a:schemeClr val="tx1"/>
              </a:solidFill>
            </a:endParaRPr>
          </a:p>
        </p:txBody>
      </p:sp>
      <p:sp>
        <p:nvSpPr>
          <p:cNvPr id="17" name="Chevron 16"/>
          <p:cNvSpPr/>
          <p:nvPr/>
        </p:nvSpPr>
        <p:spPr>
          <a:xfrm>
            <a:off x="4978400" y="3124200"/>
            <a:ext cx="1524000" cy="595884"/>
          </a:xfrm>
          <a:prstGeom prst="chevron">
            <a:avLst/>
          </a:prstGeom>
          <a:solidFill>
            <a:schemeClr val="bg2">
              <a:lumMod val="9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1862</a:t>
            </a:r>
            <a:endParaRPr lang="en-US" sz="2400" dirty="0">
              <a:solidFill>
                <a:schemeClr val="tx1"/>
              </a:solidFill>
            </a:endParaRPr>
          </a:p>
        </p:txBody>
      </p:sp>
      <p:sp>
        <p:nvSpPr>
          <p:cNvPr id="18" name="Chevron 17"/>
          <p:cNvSpPr/>
          <p:nvPr/>
        </p:nvSpPr>
        <p:spPr>
          <a:xfrm>
            <a:off x="7239000" y="3124200"/>
            <a:ext cx="1524000" cy="595884"/>
          </a:xfrm>
          <a:prstGeom prst="chevron">
            <a:avLst>
              <a:gd name="adj" fmla="val 1407"/>
            </a:avLst>
          </a:prstGeom>
          <a:solidFill>
            <a:schemeClr val="bg2">
              <a:lumMod val="9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1900</a:t>
            </a:r>
            <a:endParaRPr lang="en-US" sz="2400" dirty="0">
              <a:solidFill>
                <a:schemeClr val="tx1"/>
              </a:solidFill>
            </a:endParaRPr>
          </a:p>
        </p:txBody>
      </p:sp>
      <p:sp>
        <p:nvSpPr>
          <p:cNvPr id="20" name="Flowchart: Merge 19"/>
          <p:cNvSpPr/>
          <p:nvPr/>
        </p:nvSpPr>
        <p:spPr>
          <a:xfrm rot="10800000">
            <a:off x="7734300" y="3674831"/>
            <a:ext cx="533400" cy="457200"/>
          </a:xfrm>
          <a:prstGeom prst="flowChartMerge">
            <a:avLst/>
          </a:prstGeom>
          <a:solidFill>
            <a:schemeClr val="accent6">
              <a:lumMod val="75000"/>
            </a:schemeClr>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rot="8752267">
            <a:off x="2756676" y="3898423"/>
            <a:ext cx="743062" cy="508953"/>
          </a:xfrm>
          <a:prstGeom prst="rtTriangle">
            <a:avLst/>
          </a:prstGeom>
          <a:solidFill>
            <a:schemeClr val="accent6">
              <a:lumMod val="75000"/>
            </a:schemeClr>
          </a:solidFill>
          <a:ln>
            <a:solidFill>
              <a:srgbClr val="E871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15E17B4-7A49-40D0-B7CF-8C6BE5A8BF58}"/>
              </a:ext>
            </a:extLst>
          </p:cNvPr>
          <p:cNvSpPr txBox="1"/>
          <p:nvPr/>
        </p:nvSpPr>
        <p:spPr>
          <a:xfrm>
            <a:off x="1618188" y="301861"/>
            <a:ext cx="5925612" cy="646331"/>
          </a:xfrm>
          <a:prstGeom prst="rect">
            <a:avLst/>
          </a:prstGeom>
          <a:solidFill>
            <a:schemeClr val="bg2">
              <a:lumMod val="9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defRPr sz="2400" b="1">
                <a:solidFill>
                  <a:srgbClr val="371B03"/>
                </a:solidFill>
              </a:defRPr>
            </a:lvl1pPr>
          </a:lstStyle>
          <a:p>
            <a:pPr algn="ctr"/>
            <a:r>
              <a:rPr lang="en-US" sz="3600" dirty="0" smtClean="0"/>
              <a:t>MILLS COMING UP IN INDIA</a:t>
            </a:r>
            <a:endParaRPr lang="en-US" sz="3600" dirty="0"/>
          </a:p>
        </p:txBody>
      </p:sp>
      <p:sp>
        <p:nvSpPr>
          <p:cNvPr id="23" name="TextBox 22">
            <a:extLst>
              <a:ext uri="{FF2B5EF4-FFF2-40B4-BE49-F238E27FC236}">
                <a16:creationId xmlns:a16="http://schemas.microsoft.com/office/drawing/2014/main" id="{57836A5D-3F6E-4DD6-84E6-07CF712D2E42}"/>
              </a:ext>
            </a:extLst>
          </p:cNvPr>
          <p:cNvSpPr txBox="1"/>
          <p:nvPr/>
        </p:nvSpPr>
        <p:spPr>
          <a:xfrm>
            <a:off x="1464161" y="6015335"/>
            <a:ext cx="6232039" cy="461665"/>
          </a:xfrm>
          <a:prstGeom prst="rect">
            <a:avLst/>
          </a:prstGeom>
          <a:solidFill>
            <a:schemeClr val="bg2">
              <a:lumMod val="90000"/>
            </a:schemeClr>
          </a:solidFill>
          <a:ln>
            <a:solidFill>
              <a:srgbClr val="C00000"/>
            </a:solidFill>
          </a:ln>
          <a:effectLst>
            <a:outerShdw blurRad="50800" dist="38100" dir="10800000" algn="r" rotWithShape="0">
              <a:prstClr val="black">
                <a:alpha val="40000"/>
              </a:prstClr>
            </a:outerShdw>
          </a:effectLst>
        </p:spPr>
        <p:txBody>
          <a:bodyPr wrap="square">
            <a:spAutoFit/>
          </a:bodyPr>
          <a:lstStyle>
            <a:defPPr>
              <a:defRPr lang="en-US"/>
            </a:defPPr>
            <a:lvl1pPr>
              <a:defRPr sz="2400" b="1">
                <a:solidFill>
                  <a:srgbClr val="371B03"/>
                </a:solidFill>
                <a:latin typeface="Calibri" panose="020F0502020204030204" pitchFamily="34" charset="0"/>
                <a:ea typeface="Times New Roman" panose="02020603050405020304" pitchFamily="18" charset="0"/>
                <a:cs typeface="Helvetica" panose="020B0604020202020204" pitchFamily="34" charset="0"/>
              </a:defRPr>
            </a:lvl1pPr>
          </a:lstStyle>
          <a:p>
            <a:pPr algn="ctr" fontAlgn="base"/>
            <a:r>
              <a:rPr lang="en-US" dirty="0">
                <a:solidFill>
                  <a:srgbClr val="000000"/>
                </a:solidFill>
              </a:rPr>
              <a:t>This resulted in </a:t>
            </a:r>
            <a:r>
              <a:rPr lang="en-US" dirty="0" smtClean="0">
                <a:solidFill>
                  <a:srgbClr val="000000"/>
                </a:solidFill>
              </a:rPr>
              <a:t>demand </a:t>
            </a:r>
            <a:r>
              <a:rPr lang="en-US" dirty="0">
                <a:solidFill>
                  <a:srgbClr val="000000"/>
                </a:solidFill>
              </a:rPr>
              <a:t>for </a:t>
            </a:r>
            <a:r>
              <a:rPr lang="en-US" dirty="0" err="1">
                <a:solidFill>
                  <a:srgbClr val="000000"/>
                </a:solidFill>
              </a:rPr>
              <a:t>labour</a:t>
            </a:r>
            <a:r>
              <a:rPr lang="en-US" dirty="0">
                <a:solidFill>
                  <a:srgbClr val="000000"/>
                </a:solidFill>
              </a:rPr>
              <a:t> in the cities. </a:t>
            </a:r>
          </a:p>
        </p:txBody>
      </p:sp>
    </p:spTree>
    <p:extLst>
      <p:ext uri="{BB962C8B-B14F-4D97-AF65-F5344CB8AC3E}">
        <p14:creationId xmlns:p14="http://schemas.microsoft.com/office/powerpoint/2010/main" val="29091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5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0"/>
                                        <p:tgtEl>
                                          <p:spTgt spid="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7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20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10000"/>
                            </p:stCondLst>
                            <p:childTnLst>
                              <p:par>
                                <p:cTn id="49" presetID="16" presetClass="entr" presetSubtype="21"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11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2" grpId="0" animBg="1"/>
      <p:bldP spid="13" grpId="0" animBg="1"/>
      <p:bldP spid="15" grpId="0" animBg="1"/>
      <p:bldP spid="17" grpId="0" animBg="1"/>
      <p:bldP spid="18" grpId="0" animBg="1"/>
      <p:bldP spid="20"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3275" y="5392200"/>
            <a:ext cx="2163097" cy="533399"/>
          </a:xfrm>
        </p:spPr>
        <p:txBody>
          <a:bodyPr/>
          <a:lstStyle/>
          <a:p>
            <a:pPr fontAlgn="base"/>
            <a:r>
              <a:rPr lang="en-US" sz="2400" dirty="0" smtClean="0">
                <a:solidFill>
                  <a:srgbClr val="000000"/>
                </a:solidFill>
              </a:rPr>
              <a:t>Men worked in</a:t>
            </a:r>
            <a:endParaRPr lang="en-IN" sz="2400" dirty="0"/>
          </a:p>
        </p:txBody>
      </p:sp>
      <p:sp>
        <p:nvSpPr>
          <p:cNvPr id="4" name="TextBox 3">
            <a:extLst>
              <a:ext uri="{FF2B5EF4-FFF2-40B4-BE49-F238E27FC236}">
                <a16:creationId xmlns:a16="http://schemas.microsoft.com/office/drawing/2014/main" id="{35A01EB3-18E3-432C-BDEC-9AE2557D493A}"/>
              </a:ext>
            </a:extLst>
          </p:cNvPr>
          <p:cNvSpPr txBox="1"/>
          <p:nvPr/>
        </p:nvSpPr>
        <p:spPr>
          <a:xfrm>
            <a:off x="2750195" y="2187859"/>
            <a:ext cx="2583805" cy="432000"/>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marL="342900" indent="-342900">
              <a:buFont typeface="Wingdings" panose="05000000000000000000" pitchFamily="2" charset="2"/>
              <a:buChar char="q"/>
            </a:pPr>
            <a:r>
              <a:rPr lang="en-US" sz="2400" b="1" dirty="0" smtClean="0">
                <a:solidFill>
                  <a:srgbClr val="371B03"/>
                </a:solidFill>
              </a:rPr>
              <a:t>Artisans</a:t>
            </a:r>
            <a:endParaRPr lang="en-US" sz="2400" b="1" dirty="0">
              <a:solidFill>
                <a:srgbClr val="371B03"/>
              </a:solidFill>
            </a:endParaRPr>
          </a:p>
        </p:txBody>
      </p:sp>
      <p:sp>
        <p:nvSpPr>
          <p:cNvPr id="5" name="TextBox 4">
            <a:extLst>
              <a:ext uri="{FF2B5EF4-FFF2-40B4-BE49-F238E27FC236}">
                <a16:creationId xmlns:a16="http://schemas.microsoft.com/office/drawing/2014/main" id="{3D60FDC3-84CD-4DA8-9772-90A9C7DF95FF}"/>
              </a:ext>
            </a:extLst>
          </p:cNvPr>
          <p:cNvSpPr txBox="1"/>
          <p:nvPr/>
        </p:nvSpPr>
        <p:spPr>
          <a:xfrm>
            <a:off x="2772241" y="2729997"/>
            <a:ext cx="2561759" cy="432000"/>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marL="342900" indent="-342900">
              <a:buFont typeface="Wingdings" panose="05000000000000000000" pitchFamily="2" charset="2"/>
              <a:buChar char="q"/>
            </a:pPr>
            <a:r>
              <a:rPr lang="en-US" sz="2400" b="1" dirty="0" err="1" smtClean="0">
                <a:solidFill>
                  <a:srgbClr val="371B03"/>
                </a:solidFill>
              </a:rPr>
              <a:t>Labourers</a:t>
            </a:r>
            <a:endParaRPr lang="en-US" sz="2400" b="1" dirty="0">
              <a:solidFill>
                <a:srgbClr val="371B03"/>
              </a:solidFill>
            </a:endParaRPr>
          </a:p>
        </p:txBody>
      </p:sp>
      <p:sp>
        <p:nvSpPr>
          <p:cNvPr id="6" name="TextBox 5">
            <a:extLst>
              <a:ext uri="{FF2B5EF4-FFF2-40B4-BE49-F238E27FC236}">
                <a16:creationId xmlns:a16="http://schemas.microsoft.com/office/drawing/2014/main" id="{397B939F-E1AE-43BB-B0FF-955A5F1A6BDE}"/>
              </a:ext>
            </a:extLst>
          </p:cNvPr>
          <p:cNvSpPr txBox="1"/>
          <p:nvPr/>
        </p:nvSpPr>
        <p:spPr>
          <a:xfrm>
            <a:off x="2743200" y="3272135"/>
            <a:ext cx="2590800" cy="432000"/>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marL="342900" indent="-342900">
              <a:buFont typeface="Wingdings" panose="05000000000000000000" pitchFamily="2" charset="2"/>
              <a:buChar char="q"/>
            </a:pPr>
            <a:r>
              <a:rPr lang="en-US" sz="2400" b="1" dirty="0" smtClean="0">
                <a:solidFill>
                  <a:srgbClr val="371B03"/>
                </a:solidFill>
              </a:rPr>
              <a:t>Farmers</a:t>
            </a:r>
            <a:endParaRPr lang="en-US" sz="2400" b="1" dirty="0">
              <a:solidFill>
                <a:srgbClr val="371B03"/>
              </a:solidFill>
            </a:endParaRPr>
          </a:p>
        </p:txBody>
      </p:sp>
      <p:sp>
        <p:nvSpPr>
          <p:cNvPr id="8" name="Rectangle 7"/>
          <p:cNvSpPr/>
          <p:nvPr/>
        </p:nvSpPr>
        <p:spPr>
          <a:xfrm>
            <a:off x="5943600" y="1828800"/>
            <a:ext cx="2743200" cy="1384995"/>
          </a:xfrm>
          <a:prstGeom prst="rect">
            <a:avLst/>
          </a:prstGeom>
          <a:solidFill>
            <a:schemeClr val="accent5">
              <a:lumMod val="20000"/>
              <a:lumOff val="80000"/>
            </a:schemeClr>
          </a:solidFill>
          <a:ln>
            <a:solidFill>
              <a:schemeClr val="accent5">
                <a:lumMod val="50000"/>
              </a:schemeClr>
            </a:solidFill>
          </a:ln>
        </p:spPr>
        <p:txBody>
          <a:bodyPr wrap="square">
            <a:spAutoFit/>
          </a:bodyPr>
          <a:lstStyle/>
          <a:p>
            <a:pPr algn="ctr"/>
            <a:r>
              <a:rPr lang="en-US" sz="2800" b="1" dirty="0" smtClean="0">
                <a:solidFill>
                  <a:srgbClr val="000000"/>
                </a:solidFill>
              </a:rPr>
              <a:t>Shifted from the villages to work in the mills. </a:t>
            </a:r>
            <a:endParaRPr lang="en-IN" sz="2800" b="1" dirty="0"/>
          </a:p>
        </p:txBody>
      </p:sp>
      <p:sp>
        <p:nvSpPr>
          <p:cNvPr id="9" name="Rectangle 8"/>
          <p:cNvSpPr/>
          <p:nvPr/>
        </p:nvSpPr>
        <p:spPr>
          <a:xfrm>
            <a:off x="1181029" y="5443800"/>
            <a:ext cx="2616294" cy="461665"/>
          </a:xfrm>
          <a:prstGeom prst="rect">
            <a:avLst/>
          </a:prstGeom>
        </p:spPr>
        <p:txBody>
          <a:bodyPr wrap="none">
            <a:spAutoFit/>
          </a:bodyPr>
          <a:lstStyle/>
          <a:p>
            <a:r>
              <a:rPr lang="en-US" sz="2400" dirty="0" smtClean="0">
                <a:solidFill>
                  <a:srgbClr val="000000"/>
                </a:solidFill>
              </a:rPr>
              <a:t>Women worked in </a:t>
            </a:r>
            <a:endParaRPr lang="en-IN" sz="2400" dirty="0"/>
          </a:p>
        </p:txBody>
      </p:sp>
      <p:sp>
        <p:nvSpPr>
          <p:cNvPr id="10" name="Flowchart: Punched Tape 9"/>
          <p:cNvSpPr/>
          <p:nvPr/>
        </p:nvSpPr>
        <p:spPr>
          <a:xfrm>
            <a:off x="863553" y="5824800"/>
            <a:ext cx="3251247" cy="576000"/>
          </a:xfrm>
          <a:prstGeom prst="flowChartPunchedTap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SPINNING DEPARTMENT</a:t>
            </a:r>
            <a:endParaRPr lang="en-IN" sz="2400" dirty="0">
              <a:solidFill>
                <a:schemeClr val="tx1"/>
              </a:solidFill>
            </a:endParaRPr>
          </a:p>
        </p:txBody>
      </p:sp>
      <p:sp>
        <p:nvSpPr>
          <p:cNvPr id="11" name="Flowchart: Punched Tape 10"/>
          <p:cNvSpPr/>
          <p:nvPr/>
        </p:nvSpPr>
        <p:spPr>
          <a:xfrm>
            <a:off x="5029200" y="5806800"/>
            <a:ext cx="3251247" cy="576000"/>
          </a:xfrm>
          <a:prstGeom prst="flowChartPunchedTap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WEAVING DEPARTMENT</a:t>
            </a:r>
            <a:endParaRPr lang="en-IN" sz="2400" dirty="0">
              <a:solidFill>
                <a:schemeClr val="tx1"/>
              </a:solidFill>
            </a:endParaRPr>
          </a:p>
        </p:txBody>
      </p:sp>
      <p:sp>
        <p:nvSpPr>
          <p:cNvPr id="12" name="TextBox 11">
            <a:extLst>
              <a:ext uri="{FF2B5EF4-FFF2-40B4-BE49-F238E27FC236}">
                <a16:creationId xmlns:a16="http://schemas.microsoft.com/office/drawing/2014/main" id="{C15E17B4-7A49-40D0-B7CF-8C6BE5A8BF58}"/>
              </a:ext>
            </a:extLst>
          </p:cNvPr>
          <p:cNvSpPr txBox="1"/>
          <p:nvPr/>
        </p:nvSpPr>
        <p:spPr>
          <a:xfrm>
            <a:off x="2286000" y="301861"/>
            <a:ext cx="4621423" cy="1200329"/>
          </a:xfrm>
          <a:prstGeom prst="rect">
            <a:avLst/>
          </a:prstGeom>
          <a:solidFill>
            <a:schemeClr val="accent5">
              <a:lumMod val="20000"/>
              <a:lumOff val="8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defRPr sz="2400" b="1">
                <a:solidFill>
                  <a:srgbClr val="371B03"/>
                </a:solidFill>
              </a:defRPr>
            </a:lvl1pPr>
          </a:lstStyle>
          <a:p>
            <a:pPr algn="ctr"/>
            <a:r>
              <a:rPr lang="en-US" sz="3600" dirty="0" smtClean="0"/>
              <a:t>DEMAND FOR LABOUR </a:t>
            </a:r>
          </a:p>
          <a:p>
            <a:pPr algn="ctr"/>
            <a:r>
              <a:rPr lang="en-US" sz="3600" dirty="0" smtClean="0"/>
              <a:t>IN COTTON MILLS</a:t>
            </a:r>
            <a:endParaRPr lang="en-US" sz="3600" dirty="0"/>
          </a:p>
        </p:txBody>
      </p:sp>
      <p:cxnSp>
        <p:nvCxnSpPr>
          <p:cNvPr id="7" name="Straight Arrow Connector 6"/>
          <p:cNvCxnSpPr>
            <a:stCxn id="4" idx="3"/>
            <a:endCxn id="8" idx="1"/>
          </p:cNvCxnSpPr>
          <p:nvPr/>
        </p:nvCxnSpPr>
        <p:spPr>
          <a:xfrm>
            <a:off x="5334000" y="2403859"/>
            <a:ext cx="609600" cy="117439"/>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5" idx="3"/>
            <a:endCxn id="8" idx="1"/>
          </p:cNvCxnSpPr>
          <p:nvPr/>
        </p:nvCxnSpPr>
        <p:spPr>
          <a:xfrm flipV="1">
            <a:off x="5334000" y="2521298"/>
            <a:ext cx="609600" cy="424699"/>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6" idx="3"/>
            <a:endCxn id="8" idx="1"/>
          </p:cNvCxnSpPr>
          <p:nvPr/>
        </p:nvCxnSpPr>
        <p:spPr>
          <a:xfrm flipV="1">
            <a:off x="5334000" y="2521298"/>
            <a:ext cx="609600" cy="966837"/>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26" name="Picture 2" descr="Weaving, Loom, Scottish, Tartan, Wool, weaving, loom, weave, plaid, textile, fab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823" y="3848400"/>
            <a:ext cx="243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1274176" y="3848400"/>
            <a:ext cx="2430000" cy="1620000"/>
          </a:xfrm>
          <a:prstGeom prst="rect">
            <a:avLst/>
          </a:prstGeom>
        </p:spPr>
      </p:pic>
      <p:sp>
        <p:nvSpPr>
          <p:cNvPr id="17" name="TextBox 16">
            <a:extLst>
              <a:ext uri="{FF2B5EF4-FFF2-40B4-BE49-F238E27FC236}">
                <a16:creationId xmlns:a16="http://schemas.microsoft.com/office/drawing/2014/main" id="{397B939F-E1AE-43BB-B0FF-955A5F1A6BDE}"/>
              </a:ext>
            </a:extLst>
          </p:cNvPr>
          <p:cNvSpPr txBox="1"/>
          <p:nvPr/>
        </p:nvSpPr>
        <p:spPr>
          <a:xfrm>
            <a:off x="457200" y="1645721"/>
            <a:ext cx="4876800" cy="432000"/>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marL="342900" indent="-342900">
              <a:buFont typeface="Wingdings" panose="05000000000000000000" pitchFamily="2" charset="2"/>
              <a:buChar char="q"/>
            </a:pPr>
            <a:r>
              <a:rPr lang="en-US" sz="2400" b="1" dirty="0" smtClean="0">
                <a:solidFill>
                  <a:srgbClr val="371B03"/>
                </a:solidFill>
              </a:rPr>
              <a:t>Handloom spinners and weavers</a:t>
            </a:r>
            <a:endParaRPr lang="en-US" sz="2400" b="1" dirty="0">
              <a:solidFill>
                <a:srgbClr val="371B03"/>
              </a:solidFill>
            </a:endParaRPr>
          </a:p>
        </p:txBody>
      </p:sp>
      <p:cxnSp>
        <p:nvCxnSpPr>
          <p:cNvPr id="19" name="Straight Arrow Connector 18"/>
          <p:cNvCxnSpPr>
            <a:stCxn id="17" idx="3"/>
            <a:endCxn id="8" idx="1"/>
          </p:cNvCxnSpPr>
          <p:nvPr/>
        </p:nvCxnSpPr>
        <p:spPr>
          <a:xfrm>
            <a:off x="5334000" y="1861721"/>
            <a:ext cx="609600" cy="659577"/>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821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150"/>
                                        <p:tgtEl>
                                          <p:spTgt spid="17"/>
                                        </p:tgtEl>
                                      </p:cBhvr>
                                    </p:animEffect>
                                  </p:childTnLst>
                                </p:cTn>
                              </p:par>
                            </p:childTnLst>
                          </p:cTn>
                        </p:par>
                        <p:par>
                          <p:cTn id="8" fill="hold">
                            <p:stCondLst>
                              <p:cond delay="115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150"/>
                                        <p:tgtEl>
                                          <p:spTgt spid="4"/>
                                        </p:tgtEl>
                                      </p:cBhvr>
                                    </p:animEffect>
                                  </p:childTnLst>
                                </p:cTn>
                              </p:par>
                            </p:childTnLst>
                          </p:cTn>
                        </p:par>
                        <p:par>
                          <p:cTn id="12" fill="hold">
                            <p:stCondLst>
                              <p:cond delay="23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1150"/>
                                        <p:tgtEl>
                                          <p:spTgt spid="5"/>
                                        </p:tgtEl>
                                      </p:cBhvr>
                                    </p:animEffect>
                                  </p:childTnLst>
                                </p:cTn>
                              </p:par>
                            </p:childTnLst>
                          </p:cTn>
                        </p:par>
                        <p:par>
                          <p:cTn id="16" fill="hold">
                            <p:stCondLst>
                              <p:cond delay="345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150"/>
                                        <p:tgtEl>
                                          <p:spTgt spid="6"/>
                                        </p:tgtEl>
                                      </p:cBhvr>
                                    </p:animEffect>
                                  </p:childTnLst>
                                </p:cTn>
                              </p:par>
                            </p:childTnLst>
                          </p:cTn>
                        </p:par>
                        <p:par>
                          <p:cTn id="20" fill="hold">
                            <p:stCondLst>
                              <p:cond delay="46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51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par>
                          <p:cTn id="37" fill="hold">
                            <p:stCondLst>
                              <p:cond delay="71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par>
                          <p:cTn id="41" fill="hold">
                            <p:stCondLst>
                              <p:cond delay="81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86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9100"/>
                            </p:stCondLst>
                            <p:childTnLst>
                              <p:par>
                                <p:cTn id="50" presetID="10" presetClass="entr" presetSubtype="0"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childTnLst>
                                </p:cTn>
                              </p:par>
                            </p:childTnLst>
                          </p:cTn>
                        </p:par>
                        <p:par>
                          <p:cTn id="53" fill="hold">
                            <p:stCondLst>
                              <p:cond delay="10100"/>
                            </p:stCondLst>
                            <p:childTnLst>
                              <p:par>
                                <p:cTn id="54" presetID="10" presetClass="entr" presetSubtype="0" fill="hold" grpId="0" nodeType="after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500"/>
                                        <p:tgtEl>
                                          <p:spTgt spid="3">
                                            <p:txEl>
                                              <p:pRg st="0" end="0"/>
                                            </p:txEl>
                                          </p:spTgt>
                                        </p:tgtEl>
                                      </p:cBhvr>
                                    </p:animEffect>
                                  </p:childTnLst>
                                </p:cTn>
                              </p:par>
                            </p:childTnLst>
                          </p:cTn>
                        </p:par>
                        <p:par>
                          <p:cTn id="57" fill="hold">
                            <p:stCondLst>
                              <p:cond delay="10600"/>
                            </p:stCondLst>
                            <p:childTnLst>
                              <p:par>
                                <p:cTn id="58" presetID="10"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8" grpId="0" animBg="1"/>
      <p:bldP spid="9" grpId="0"/>
      <p:bldP spid="10" grpId="0" animBg="1"/>
      <p:bldP spid="11"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amp, Template, Red, Empty, Pattern, Reprint, Impri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61" t="11108" r="14703" b="7769"/>
          <a:stretch/>
        </p:blipFill>
        <p:spPr bwMode="auto">
          <a:xfrm>
            <a:off x="457200" y="4335115"/>
            <a:ext cx="2712548" cy="198920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5031E49-5E15-4549-9099-A65F9552093B}"/>
              </a:ext>
            </a:extLst>
          </p:cNvPr>
          <p:cNvSpPr txBox="1"/>
          <p:nvPr/>
        </p:nvSpPr>
        <p:spPr>
          <a:xfrm flipH="1">
            <a:off x="3505200" y="3046919"/>
            <a:ext cx="5029200" cy="830997"/>
          </a:xfrm>
          <a:prstGeom prst="homePlate">
            <a:avLst>
              <a:gd name="adj" fmla="val 95848"/>
            </a:avLst>
          </a:prstGeom>
          <a:solidFill>
            <a:srgbClr val="FFCCCC"/>
          </a:solidFill>
          <a:ln w="28575">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defRPr sz="2400" b="1">
                <a:solidFill>
                  <a:srgbClr val="371B03"/>
                </a:solidFill>
              </a:defRPr>
            </a:lvl1pPr>
          </a:lstStyle>
          <a:p>
            <a:pPr algn="ctr" fontAlgn="base"/>
            <a:r>
              <a:rPr lang="en-US" dirty="0" smtClean="0">
                <a:solidFill>
                  <a:schemeClr val="tx1"/>
                </a:solidFill>
              </a:rPr>
              <a:t>  Cheaper </a:t>
            </a:r>
            <a:r>
              <a:rPr lang="en-US" dirty="0">
                <a:solidFill>
                  <a:schemeClr val="tx1"/>
                </a:solidFill>
              </a:rPr>
              <a:t>imports </a:t>
            </a:r>
            <a:r>
              <a:rPr lang="en-US" dirty="0" smtClean="0">
                <a:solidFill>
                  <a:schemeClr val="tx1"/>
                </a:solidFill>
              </a:rPr>
              <a:t>of cotton cloth from </a:t>
            </a:r>
            <a:r>
              <a:rPr lang="en-US" dirty="0">
                <a:solidFill>
                  <a:schemeClr val="tx1"/>
                </a:solidFill>
              </a:rPr>
              <a:t>Britain. </a:t>
            </a:r>
          </a:p>
        </p:txBody>
      </p:sp>
      <p:sp>
        <p:nvSpPr>
          <p:cNvPr id="14" name="TextBox 13">
            <a:extLst>
              <a:ext uri="{FF2B5EF4-FFF2-40B4-BE49-F238E27FC236}">
                <a16:creationId xmlns:a16="http://schemas.microsoft.com/office/drawing/2014/main" id="{C15E17B4-7A49-40D0-B7CF-8C6BE5A8BF58}"/>
              </a:ext>
            </a:extLst>
          </p:cNvPr>
          <p:cNvSpPr txBox="1"/>
          <p:nvPr/>
        </p:nvSpPr>
        <p:spPr>
          <a:xfrm>
            <a:off x="1143000" y="301861"/>
            <a:ext cx="6858000" cy="646331"/>
          </a:xfrm>
          <a:prstGeom prst="rect">
            <a:avLst/>
          </a:prstGeom>
          <a:solidFill>
            <a:schemeClr val="accent5">
              <a:lumMod val="20000"/>
              <a:lumOff val="8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defRPr sz="2400" b="1">
                <a:solidFill>
                  <a:srgbClr val="371B03"/>
                </a:solidFill>
              </a:defRPr>
            </a:lvl1pPr>
          </a:lstStyle>
          <a:p>
            <a:pPr algn="ctr"/>
            <a:r>
              <a:rPr lang="en-US" sz="3600" dirty="0" smtClean="0"/>
              <a:t>Indian Cotton Mills Had Problems</a:t>
            </a:r>
            <a:endParaRPr lang="en-US" sz="3600" dirty="0"/>
          </a:p>
        </p:txBody>
      </p:sp>
      <p:pic>
        <p:nvPicPr>
          <p:cNvPr id="1026" name="Picture 2" descr="sea, water, ocean, dock, sky, boat, pier, river, ship, transportation, transport, vessel, vehicle, harbor, industrial, industry, business, port, freight, cargo ship, waterway, ferry, international, savannah, nautical, container, cargo, shipyard, trade, georgia, channel, freighter, shipping, tugboat, watercraft, bulk, carrier, delivery, barge, container ship, loading, goods, export, motor ship, unloading, import, freight transport, bulk carrier, floating production storage and offloa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33" y="2438400"/>
            <a:ext cx="2605082" cy="17432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5031E49-5E15-4549-9099-A65F9552093B}"/>
              </a:ext>
            </a:extLst>
          </p:cNvPr>
          <p:cNvSpPr txBox="1"/>
          <p:nvPr/>
        </p:nvSpPr>
        <p:spPr>
          <a:xfrm flipH="1">
            <a:off x="3505200" y="4875719"/>
            <a:ext cx="5029200" cy="830997"/>
          </a:xfrm>
          <a:prstGeom prst="homePlate">
            <a:avLst>
              <a:gd name="adj" fmla="val 92791"/>
            </a:avLst>
          </a:prstGeom>
          <a:solidFill>
            <a:srgbClr val="FFCCCC"/>
          </a:solidFill>
          <a:ln w="28575">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defRPr sz="2400" b="1">
                <a:solidFill>
                  <a:srgbClr val="371B03"/>
                </a:solidFill>
              </a:defRPr>
            </a:lvl1pPr>
          </a:lstStyle>
          <a:p>
            <a:pPr algn="ctr"/>
            <a:r>
              <a:rPr lang="en-US" dirty="0" smtClean="0">
                <a:solidFill>
                  <a:schemeClr val="tx1"/>
                </a:solidFill>
              </a:rPr>
              <a:t>  Absence </a:t>
            </a:r>
            <a:r>
              <a:rPr lang="en-US" dirty="0">
                <a:solidFill>
                  <a:schemeClr val="tx1"/>
                </a:solidFill>
              </a:rPr>
              <a:t>of protection to the local </a:t>
            </a:r>
            <a:r>
              <a:rPr lang="en-US" dirty="0" smtClean="0">
                <a:solidFill>
                  <a:schemeClr val="tx1"/>
                </a:solidFill>
              </a:rPr>
              <a:t>      industry under British rule.</a:t>
            </a:r>
            <a:endParaRPr lang="en-IN" dirty="0">
              <a:solidFill>
                <a:schemeClr val="tx1"/>
              </a:solidFill>
            </a:endParaRPr>
          </a:p>
        </p:txBody>
      </p:sp>
      <p:sp>
        <p:nvSpPr>
          <p:cNvPr id="9" name="Flowchart: Punched Tape 8"/>
          <p:cNvSpPr/>
          <p:nvPr/>
        </p:nvSpPr>
        <p:spPr>
          <a:xfrm>
            <a:off x="1066800" y="1219200"/>
            <a:ext cx="7086600" cy="1143000"/>
          </a:xfrm>
          <a:prstGeom prst="flowChartPunchedTap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t>
            </a:r>
            <a:r>
              <a:rPr lang="en-US" sz="2400" dirty="0" smtClean="0">
                <a:solidFill>
                  <a:schemeClr val="tx1"/>
                </a:solidFill>
              </a:rPr>
              <a:t>he cotton mills could not develop during British rule. They faced problems within few decades.</a:t>
            </a:r>
            <a:endParaRPr lang="en-IN" sz="2400" dirty="0">
              <a:solidFill>
                <a:schemeClr val="tx1"/>
              </a:solidFill>
            </a:endParaRPr>
          </a:p>
        </p:txBody>
      </p:sp>
      <p:sp>
        <p:nvSpPr>
          <p:cNvPr id="2" name="TextBox 1"/>
          <p:cNvSpPr txBox="1"/>
          <p:nvPr/>
        </p:nvSpPr>
        <p:spPr>
          <a:xfrm>
            <a:off x="1241974" y="4977825"/>
            <a:ext cx="1143000" cy="584775"/>
          </a:xfrm>
          <a:prstGeom prst="rect">
            <a:avLst/>
          </a:prstGeom>
          <a:noFill/>
        </p:spPr>
        <p:txBody>
          <a:bodyPr wrap="square" rtlCol="0">
            <a:spAutoFit/>
          </a:bodyPr>
          <a:lstStyle/>
          <a:p>
            <a:pPr algn="ctr"/>
            <a:r>
              <a:rPr lang="en-US" sz="3200" b="1" dirty="0" smtClean="0"/>
              <a:t>TAX</a:t>
            </a:r>
            <a:endParaRPr lang="en-IN" sz="3200" b="1" dirty="0"/>
          </a:p>
        </p:txBody>
      </p:sp>
    </p:spTree>
    <p:extLst>
      <p:ext uri="{BB962C8B-B14F-4D97-AF65-F5344CB8AC3E}">
        <p14:creationId xmlns:p14="http://schemas.microsoft.com/office/powerpoint/2010/main" val="32556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1250"/>
                                        <p:tgtEl>
                                          <p:spTgt spid="20"/>
                                        </p:tgtEl>
                                      </p:cBhvr>
                                    </p:animEffect>
                                  </p:childTnLst>
                                </p:cTn>
                              </p:par>
                            </p:childTnLst>
                          </p:cTn>
                        </p:par>
                        <p:par>
                          <p:cTn id="16" fill="hold">
                            <p:stCondLst>
                              <p:cond delay="375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4250"/>
                            </p:stCondLst>
                            <p:childTnLst>
                              <p:par>
                                <p:cTn id="23" presetID="49" presetClass="entr" presetSubtype="0" decel="10000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500" fill="hold"/>
                                        <p:tgtEl>
                                          <p:spTgt spid="1028"/>
                                        </p:tgtEl>
                                        <p:attrNameLst>
                                          <p:attrName>ppt_w</p:attrName>
                                        </p:attrNameLst>
                                      </p:cBhvr>
                                      <p:tavLst>
                                        <p:tav tm="0">
                                          <p:val>
                                            <p:fltVal val="0"/>
                                          </p:val>
                                        </p:tav>
                                        <p:tav tm="100000">
                                          <p:val>
                                            <p:strVal val="#ppt_w"/>
                                          </p:val>
                                        </p:tav>
                                      </p:tavLst>
                                    </p:anim>
                                    <p:anim calcmode="lin" valueType="num">
                                      <p:cBhvr>
                                        <p:cTn id="26" dur="500" fill="hold"/>
                                        <p:tgtEl>
                                          <p:spTgt spid="1028"/>
                                        </p:tgtEl>
                                        <p:attrNameLst>
                                          <p:attrName>ppt_h</p:attrName>
                                        </p:attrNameLst>
                                      </p:cBhvr>
                                      <p:tavLst>
                                        <p:tav tm="0">
                                          <p:val>
                                            <p:fltVal val="0"/>
                                          </p:val>
                                        </p:tav>
                                        <p:tav tm="100000">
                                          <p:val>
                                            <p:strVal val="#ppt_h"/>
                                          </p:val>
                                        </p:tav>
                                      </p:tavLst>
                                    </p:anim>
                                    <p:anim calcmode="lin" valueType="num">
                                      <p:cBhvr>
                                        <p:cTn id="27" dur="500" fill="hold"/>
                                        <p:tgtEl>
                                          <p:spTgt spid="1028"/>
                                        </p:tgtEl>
                                        <p:attrNameLst>
                                          <p:attrName>style.rotation</p:attrName>
                                        </p:attrNameLst>
                                      </p:cBhvr>
                                      <p:tavLst>
                                        <p:tav tm="0">
                                          <p:val>
                                            <p:fltVal val="360"/>
                                          </p:val>
                                        </p:tav>
                                        <p:tav tm="100000">
                                          <p:val>
                                            <p:fltVal val="0"/>
                                          </p:val>
                                        </p:tav>
                                      </p:tavLst>
                                    </p:anim>
                                    <p:animEffect transition="in" filter="fade">
                                      <p:cBhvr>
                                        <p:cTn id="28" dur="500"/>
                                        <p:tgtEl>
                                          <p:spTgt spid="1028"/>
                                        </p:tgtEl>
                                      </p:cBhvr>
                                    </p:animEffect>
                                  </p:childTnLst>
                                </p:cTn>
                              </p:par>
                            </p:childTnLst>
                          </p:cTn>
                        </p:par>
                        <p:par>
                          <p:cTn id="29" fill="hold">
                            <p:stCondLst>
                              <p:cond delay="4750"/>
                            </p:stCondLst>
                            <p:childTnLst>
                              <p:par>
                                <p:cTn id="30" presetID="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250" fill="hold"/>
                                        <p:tgtEl>
                                          <p:spTgt spid="16"/>
                                        </p:tgtEl>
                                        <p:attrNameLst>
                                          <p:attrName>ppt_x</p:attrName>
                                        </p:attrNameLst>
                                      </p:cBhvr>
                                      <p:tavLst>
                                        <p:tav tm="0">
                                          <p:val>
                                            <p:strVal val="1+#ppt_w/2"/>
                                          </p:val>
                                        </p:tav>
                                        <p:tav tm="100000">
                                          <p:val>
                                            <p:strVal val="#ppt_x"/>
                                          </p:val>
                                        </p:tav>
                                      </p:tavLst>
                                    </p:anim>
                                    <p:anim calcmode="lin" valueType="num">
                                      <p:cBhvr additive="base">
                                        <p:cTn id="33" dur="1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5E17B4-7A49-40D0-B7CF-8C6BE5A8BF58}"/>
              </a:ext>
            </a:extLst>
          </p:cNvPr>
          <p:cNvSpPr txBox="1"/>
          <p:nvPr/>
        </p:nvSpPr>
        <p:spPr>
          <a:xfrm>
            <a:off x="2057400" y="301861"/>
            <a:ext cx="4953000" cy="1200329"/>
          </a:xfrm>
          <a:prstGeom prst="rect">
            <a:avLst/>
          </a:prstGeom>
          <a:solidFill>
            <a:schemeClr val="accent5">
              <a:lumMod val="20000"/>
              <a:lumOff val="8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defRPr sz="2400" b="1">
                <a:solidFill>
                  <a:srgbClr val="371B03"/>
                </a:solidFill>
              </a:defRPr>
            </a:lvl1pPr>
          </a:lstStyle>
          <a:p>
            <a:pPr algn="ctr"/>
            <a:r>
              <a:rPr lang="en-US" sz="3600" dirty="0" smtClean="0"/>
              <a:t>DEVELOPMENT OF COTTON MILLS IN INDIA</a:t>
            </a:r>
            <a:endParaRPr lang="en-US" sz="3600" dirty="0"/>
          </a:p>
        </p:txBody>
      </p:sp>
      <p:sp>
        <p:nvSpPr>
          <p:cNvPr id="22" name="Right Arrow 21"/>
          <p:cNvSpPr/>
          <p:nvPr/>
        </p:nvSpPr>
        <p:spPr>
          <a:xfrm>
            <a:off x="304800" y="1828800"/>
            <a:ext cx="8458200" cy="4800600"/>
          </a:xfrm>
          <a:prstGeom prst="rightArrow">
            <a:avLst/>
          </a:prstGeom>
        </p:spPr>
        <p:style>
          <a:lnRef idx="0">
            <a:schemeClr val="dk1">
              <a:hueOff val="0"/>
              <a:satOff val="0"/>
              <a:lumOff val="0"/>
              <a:alphaOff val="0"/>
            </a:schemeClr>
          </a:lnRef>
          <a:fillRef idx="1">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307550" y="3295650"/>
            <a:ext cx="3048130" cy="1714500"/>
            <a:chOff x="2749" y="1485900"/>
            <a:chExt cx="2558878" cy="1981200"/>
          </a:xfrm>
          <a:scene3d>
            <a:camera prst="orthographicFront"/>
            <a:lightRig rig="flat" dir="t"/>
          </a:scene3d>
        </p:grpSpPr>
        <p:sp>
          <p:nvSpPr>
            <p:cNvPr id="30" name="Rounded Rectangle 29"/>
            <p:cNvSpPr/>
            <p:nvPr/>
          </p:nvSpPr>
          <p:spPr>
            <a:xfrm>
              <a:off x="2749" y="1485900"/>
              <a:ext cx="2558878" cy="1981200"/>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1" name="Rounded Rectangle 5"/>
            <p:cNvSpPr txBox="1"/>
            <p:nvPr/>
          </p:nvSpPr>
          <p:spPr>
            <a:xfrm>
              <a:off x="99463" y="1582614"/>
              <a:ext cx="2365450" cy="17877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Only during the </a:t>
              </a:r>
              <a:r>
                <a:rPr lang="en-US" sz="2400" b="1" dirty="0"/>
                <a:t>f</a:t>
              </a:r>
              <a:r>
                <a:rPr lang="en-US" sz="2400" b="1" kern="1200" dirty="0" smtClean="0"/>
                <a:t>irst world war Indian textile industry gained recognition. </a:t>
              </a:r>
              <a:endParaRPr lang="en-IN" sz="2400" kern="1200" dirty="0"/>
            </a:p>
          </p:txBody>
        </p:sp>
      </p:grpSp>
      <p:grpSp>
        <p:nvGrpSpPr>
          <p:cNvPr id="24" name="Group 23"/>
          <p:cNvGrpSpPr/>
          <p:nvPr/>
        </p:nvGrpSpPr>
        <p:grpSpPr>
          <a:xfrm>
            <a:off x="3514621" y="3295650"/>
            <a:ext cx="1889039" cy="1714500"/>
            <a:chOff x="2911560" y="1485900"/>
            <a:chExt cx="2558878" cy="1981200"/>
          </a:xfrm>
          <a:scene3d>
            <a:camera prst="orthographicFront"/>
            <a:lightRig rig="flat" dir="t"/>
          </a:scene3d>
        </p:grpSpPr>
        <p:sp>
          <p:nvSpPr>
            <p:cNvPr id="28" name="Rounded Rectangle 27"/>
            <p:cNvSpPr/>
            <p:nvPr/>
          </p:nvSpPr>
          <p:spPr>
            <a:xfrm>
              <a:off x="2911560" y="1485900"/>
              <a:ext cx="2558878" cy="1981200"/>
            </a:xfrm>
            <a:prstGeom prst="roundRect">
              <a:avLst/>
            </a:prstGeom>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sp>
        <p:sp>
          <p:nvSpPr>
            <p:cNvPr id="29" name="Rounded Rectangle 7"/>
            <p:cNvSpPr txBox="1"/>
            <p:nvPr/>
          </p:nvSpPr>
          <p:spPr>
            <a:xfrm>
              <a:off x="3008274" y="1582614"/>
              <a:ext cx="2365450" cy="17877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The imports from Britain reduced. </a:t>
              </a:r>
              <a:endParaRPr lang="en-IN" sz="2400" kern="1200" dirty="0"/>
            </a:p>
          </p:txBody>
        </p:sp>
      </p:grpSp>
      <p:grpSp>
        <p:nvGrpSpPr>
          <p:cNvPr id="25" name="Group 24"/>
          <p:cNvGrpSpPr/>
          <p:nvPr/>
        </p:nvGrpSpPr>
        <p:grpSpPr>
          <a:xfrm>
            <a:off x="5562600" y="3295650"/>
            <a:ext cx="2362200" cy="1714500"/>
            <a:chOff x="5820371" y="1485900"/>
            <a:chExt cx="2558878" cy="1981200"/>
          </a:xfrm>
          <a:scene3d>
            <a:camera prst="orthographicFront"/>
            <a:lightRig rig="flat" dir="t"/>
          </a:scene3d>
        </p:grpSpPr>
        <p:sp>
          <p:nvSpPr>
            <p:cNvPr id="26" name="Rounded Rectangle 25"/>
            <p:cNvSpPr/>
            <p:nvPr/>
          </p:nvSpPr>
          <p:spPr>
            <a:xfrm>
              <a:off x="5820371" y="1485900"/>
              <a:ext cx="2558878" cy="1981200"/>
            </a:xfrm>
            <a:prstGeom prst="roundRect">
              <a:avLst/>
            </a:prstGeom>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sp>
        <p:sp>
          <p:nvSpPr>
            <p:cNvPr id="27" name="Rounded Rectangle 9"/>
            <p:cNvSpPr txBox="1"/>
            <p:nvPr/>
          </p:nvSpPr>
          <p:spPr>
            <a:xfrm>
              <a:off x="5917085" y="1582614"/>
              <a:ext cx="2365450" cy="17877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dirty="0" smtClean="0"/>
                <a:t>Indian mills</a:t>
              </a:r>
              <a:r>
                <a:rPr lang="en-US" sz="2400" b="1" kern="1200" dirty="0" smtClean="0"/>
                <a:t> supplied cloth for the military.</a:t>
              </a:r>
              <a:endParaRPr lang="en-IN" sz="2400" kern="1200" dirty="0"/>
            </a:p>
          </p:txBody>
        </p:sp>
      </p:grpSp>
    </p:spTree>
    <p:extLst>
      <p:ext uri="{BB962C8B-B14F-4D97-AF65-F5344CB8AC3E}">
        <p14:creationId xmlns:p14="http://schemas.microsoft.com/office/powerpoint/2010/main" val="27820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000"/>
                                        <p:tgtEl>
                                          <p:spTgt spid="2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2000"/>
                                        <p:tgtEl>
                                          <p:spTgt spid="24"/>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484357952"/>
              </p:ext>
            </p:extLst>
          </p:nvPr>
        </p:nvGraphicFramePr>
        <p:xfrm>
          <a:off x="457200" y="1066800"/>
          <a:ext cx="8229600" cy="4952998"/>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607319">
                <a:tc>
                  <a:txBody>
                    <a:bodyPr/>
                    <a:lstStyle/>
                    <a:p>
                      <a:pPr algn="ctr"/>
                      <a:r>
                        <a:rPr lang="en-US" dirty="0">
                          <a:solidFill>
                            <a:schemeClr val="tx1"/>
                          </a:solidFill>
                        </a:rPr>
                        <a:t>Slide#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7755">
                <a:tc>
                  <a:txBody>
                    <a:bodyPr/>
                    <a:lstStyle/>
                    <a:p>
                      <a:pPr algn="ctr"/>
                      <a:r>
                        <a:rPr lang="en-US" sz="1200" dirty="0" smtClean="0">
                          <a:solidFill>
                            <a:schemeClr val="tx1"/>
                          </a:solidFill>
                        </a:rPr>
                        <a:t>2</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smtClean="0"/>
                        <a:t>India map: SSSVV gallery; keyword: India map</a:t>
                      </a:r>
                      <a:endParaRPr lang="en-IN" sz="800" dirty="0" smtClean="0"/>
                    </a:p>
                    <a:p>
                      <a:endParaRPr lang="en-IN"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97755">
                <a:tc>
                  <a:txBody>
                    <a:bodyPr/>
                    <a:lstStyle/>
                    <a:p>
                      <a:pPr algn="ctr"/>
                      <a:r>
                        <a:rPr lang="en-US" sz="1200" dirty="0" smtClean="0">
                          <a:solidFill>
                            <a:schemeClr val="tx1"/>
                          </a:solidFill>
                        </a:rPr>
                        <a:t>2</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800" dirty="0" smtClean="0"/>
                        <a:t>Cotton field; https://www.peakpx.com/618861/white-cotton-flower-field</a:t>
                      </a:r>
                    </a:p>
                    <a:p>
                      <a:endParaRPr lang="en-IN"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97755">
                <a:tc>
                  <a:txBody>
                    <a:bodyPr/>
                    <a:lstStyle/>
                    <a:p>
                      <a:pPr algn="ctr"/>
                      <a:r>
                        <a:rPr lang="en-US" sz="1200" dirty="0" smtClean="0">
                          <a:solidFill>
                            <a:schemeClr val="tx1"/>
                          </a:solidFill>
                        </a:rPr>
                        <a:t>2</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Ship: https://openclipart.org/detail/234104/woodcargo-vessel</a:t>
                      </a:r>
                      <a:endParaRPr lang="en-IN" sz="800" dirty="0" smtClean="0"/>
                    </a:p>
                    <a:p>
                      <a:endParaRPr lang="en-IN"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97755">
                <a:tc>
                  <a:txBody>
                    <a:bodyPr/>
                    <a:lstStyle/>
                    <a:p>
                      <a:pPr algn="ctr"/>
                      <a:r>
                        <a:rPr lang="en-US" sz="1200" dirty="0" smtClean="0">
                          <a:solidFill>
                            <a:schemeClr val="tx1"/>
                          </a:solidFill>
                        </a:rPr>
                        <a:t>4</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800" dirty="0" err="1" smtClean="0"/>
                        <a:t>Spinning:https</a:t>
                      </a:r>
                      <a:r>
                        <a:rPr lang="en-IN" sz="800" dirty="0" smtClean="0"/>
                        <a:t>://www.publicdomainpictures.net/en/view-image.php?image=205770&amp;picture=industria-textile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336703"/>
                  </a:ext>
                </a:extLst>
              </a:tr>
              <a:tr h="759149">
                <a:tc>
                  <a:txBody>
                    <a:bodyPr/>
                    <a:lstStyle/>
                    <a:p>
                      <a:pPr algn="ctr"/>
                      <a:r>
                        <a:rPr lang="en-US" sz="1200" dirty="0" smtClean="0">
                          <a:solidFill>
                            <a:schemeClr val="tx1"/>
                          </a:solidFill>
                        </a:rPr>
                        <a:t>4</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800" dirty="0" smtClean="0"/>
                        <a:t>Weaving: https://www.pxfuel.com/en/free-photo-oyyea</a:t>
                      </a:r>
                    </a:p>
                    <a:p>
                      <a:endParaRPr lang="en-IN"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038824"/>
                  </a:ext>
                </a:extLst>
              </a:tr>
              <a:tr h="597755">
                <a:tc>
                  <a:txBody>
                    <a:bodyPr/>
                    <a:lstStyle/>
                    <a:p>
                      <a:pPr algn="ctr"/>
                      <a:r>
                        <a:rPr lang="en-US" sz="1200" dirty="0" smtClean="0">
                          <a:solidFill>
                            <a:schemeClr val="tx1"/>
                          </a:solidFill>
                        </a:rPr>
                        <a:t>5</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800" dirty="0" smtClean="0"/>
                        <a:t>Import: https://pxhere.com/en/photo/534507</a:t>
                      </a:r>
                    </a:p>
                    <a:p>
                      <a:endParaRPr lang="en-IN"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7213653"/>
                  </a:ext>
                </a:extLst>
              </a:tr>
              <a:tr h="597755">
                <a:tc>
                  <a:txBody>
                    <a:bodyPr/>
                    <a:lstStyle/>
                    <a:p>
                      <a:pPr algn="ctr"/>
                      <a:r>
                        <a:rPr lang="en-US" sz="1200" dirty="0" smtClean="0">
                          <a:solidFill>
                            <a:schemeClr val="tx1"/>
                          </a:solidFill>
                        </a:rPr>
                        <a:t>5</a:t>
                      </a:r>
                      <a:endParaRPr lang="en-IN"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Stamp: https://pixabay.com/illustrations/stamp-template-red-empty-pattern-814699/</a:t>
                      </a:r>
                      <a:endParaRPr lang="en-IN" sz="800" dirty="0" smtClean="0"/>
                    </a:p>
                    <a:p>
                      <a:endParaRPr lang="en-IN"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9879352"/>
                  </a:ext>
                </a:extLst>
              </a:tr>
            </a:tbl>
          </a:graphicData>
        </a:graphic>
      </p:graphicFrame>
      <p:pic>
        <p:nvPicPr>
          <p:cNvPr id="7" name="Picture 6"/>
          <p:cNvPicPr>
            <a:picLocks noChangeAspect="1"/>
          </p:cNvPicPr>
          <p:nvPr/>
        </p:nvPicPr>
        <p:blipFill rotWithShape="1">
          <a:blip r:embed="rId3"/>
          <a:srcRect t="1544" r="1604"/>
          <a:stretch/>
        </p:blipFill>
        <p:spPr>
          <a:xfrm>
            <a:off x="1389006" y="1744091"/>
            <a:ext cx="385751" cy="356400"/>
          </a:xfrm>
          <a:prstGeom prst="rect">
            <a:avLst/>
          </a:prstGeom>
          <a:ln>
            <a:solidFill>
              <a:schemeClr val="tx1"/>
            </a:solidFill>
          </a:ln>
        </p:spPr>
      </p:pic>
      <p:pic>
        <p:nvPicPr>
          <p:cNvPr id="8" name="Picture 2" descr="white cotton flower field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9006" y="2353918"/>
            <a:ext cx="492799" cy="369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4" descr="https://openclipart.org/image/800px/2341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39114">
            <a:off x="1430523" y="2976691"/>
            <a:ext cx="288608" cy="341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a, water, ocean, dock, sky, boat, pier, river, ship, transportation, transport, vessel, vehicle, harbor, industrial, industry, business, port, freight, cargo ship, waterway, ferry, international, savannah, nautical, container, cargo, shipyard, trade, georgia, channel, freighter, shipping, tugboat, watercraft, bulk, carrier, delivery, barge, container ship, loading, goods, export, motor ship, unloading, import, freight transport, bulk carrier, floating production storage and offloa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5206" y="4886733"/>
            <a:ext cx="668394" cy="44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4" descr="Stamp, Template, Red, Empty, Pattern, Reprint, Impri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9006" y="5477292"/>
            <a:ext cx="829640" cy="5425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eaving, Loom, Scottish, Tartan, Wool, weaving, loom, weave, plaid, textile, fabri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8046" y="4200355"/>
            <a:ext cx="742500" cy="49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1416453" y="3505200"/>
            <a:ext cx="742500" cy="495000"/>
          </a:xfrm>
          <a:prstGeom prst="rect">
            <a:avLst/>
          </a:prstGeom>
        </p:spPr>
      </p:pic>
    </p:spTree>
    <p:extLst>
      <p:ext uri="{BB962C8B-B14F-4D97-AF65-F5344CB8AC3E}">
        <p14:creationId xmlns:p14="http://schemas.microsoft.com/office/powerpoint/2010/main" val="162828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TotalTime>
  <Words>492</Words>
  <Application>Microsoft Office PowerPoint</Application>
  <PresentationFormat>On-screen Show (4:3)</PresentationFormat>
  <Paragraphs>82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keshaba</dc:creator>
  <cp:lastModifiedBy>S. Ramkumar</cp:lastModifiedBy>
  <cp:revision>192</cp:revision>
  <dcterms:created xsi:type="dcterms:W3CDTF">2018-12-16T04:20:25Z</dcterms:created>
  <dcterms:modified xsi:type="dcterms:W3CDTF">2020-10-12T06:55:59Z</dcterms:modified>
</cp:coreProperties>
</file>