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0" r:id="rId4"/>
    <p:sldId id="262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D"/>
    <a:srgbClr val="FFDCB9"/>
    <a:srgbClr val="FDCBF5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51" autoAdjust="0"/>
  </p:normalViewPr>
  <p:slideViewPr>
    <p:cSldViewPr>
      <p:cViewPr varScale="1">
        <p:scale>
          <a:sx n="61" d="100"/>
          <a:sy n="61" d="100"/>
        </p:scale>
        <p:origin x="144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t>26-10-2020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&lt;Short Description&gt; - &lt;SOURCE URL&gt;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32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&lt;Short Description&gt; - &lt;SOURCE URL&gt;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3709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&lt;Short Description&gt; - &lt;SOURCE URL&gt;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2344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&lt;Short Description&gt; - &lt;SOURCE URL&gt;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455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8482B"/>
                </a:solidFill>
              </a:rPr>
              <a:t>Integral Education</a:t>
            </a:r>
            <a:r>
              <a:rPr lang="en-US" sz="1400" dirty="0" smtClean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 smtClean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 smtClean="0"/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Second level (Size 28)</a:t>
            </a:r>
          </a:p>
          <a:p>
            <a:pPr lvl="2"/>
            <a:r>
              <a:rPr lang="en-US" dirty="0" smtClean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1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  <a:endParaRPr lang="en-US" sz="110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85900" y="2228850"/>
            <a:ext cx="6172200" cy="2400300"/>
            <a:chOff x="0" y="77458"/>
            <a:chExt cx="2254137" cy="378483"/>
          </a:xfr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</p:grpSpPr>
        <p:sp>
          <p:nvSpPr>
            <p:cNvPr id="3" name="Rectangle 2"/>
            <p:cNvSpPr/>
            <p:nvPr/>
          </p:nvSpPr>
          <p:spPr>
            <a:xfrm>
              <a:off x="0" y="77458"/>
              <a:ext cx="2254137" cy="378483"/>
            </a:xfrm>
            <a:prstGeom prst="rect">
              <a:avLst/>
            </a:prstGeom>
            <a:grpFill/>
            <a:ln>
              <a:solidFill>
                <a:schemeClr val="accent4">
                  <a:lumMod val="50000"/>
                </a:schemeClr>
              </a:solidFill>
            </a:ln>
            <a:sp3d>
              <a:bevelT w="114300" prst="hardEdge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TextBox 3"/>
            <p:cNvSpPr txBox="1"/>
            <p:nvPr/>
          </p:nvSpPr>
          <p:spPr>
            <a:xfrm>
              <a:off x="0" y="77458"/>
              <a:ext cx="2254137" cy="378483"/>
            </a:xfrm>
            <a:prstGeom prst="rect">
              <a:avLst/>
            </a:prstGeom>
            <a:grpFill/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400" dirty="0" smtClean="0">
                  <a:solidFill>
                    <a:schemeClr val="accent4">
                      <a:lumMod val="50000"/>
                    </a:schemeClr>
                  </a:solidFill>
                </a:rPr>
                <a:t>Summary-Weavers</a:t>
              </a:r>
              <a:r>
                <a:rPr lang="en-US" sz="5400" dirty="0">
                  <a:solidFill>
                    <a:schemeClr val="accent4">
                      <a:lumMod val="50000"/>
                    </a:schemeClr>
                  </a:solidFill>
                </a:rPr>
                <a:t>, Iron Smelters and Factory Owners</a:t>
              </a:r>
              <a:endParaRPr lang="en-US" sz="5400" kern="12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07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Terminator 4"/>
          <p:cNvSpPr/>
          <p:nvPr/>
        </p:nvSpPr>
        <p:spPr>
          <a:xfrm>
            <a:off x="1219200" y="2133600"/>
            <a:ext cx="6705600" cy="25908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3200" dirty="0">
                <a:solidFill>
                  <a:schemeClr val="tx1"/>
                </a:solidFill>
              </a:rPr>
              <a:t>Industrialization of </a:t>
            </a:r>
            <a:r>
              <a:rPr lang="en-US" sz="3200" dirty="0" smtClean="0">
                <a:solidFill>
                  <a:schemeClr val="tx1"/>
                </a:solidFill>
              </a:rPr>
              <a:t>Britain </a:t>
            </a:r>
            <a:r>
              <a:rPr lang="en-US" sz="3200" dirty="0">
                <a:solidFill>
                  <a:schemeClr val="tx1"/>
                </a:solidFill>
              </a:rPr>
              <a:t>had </a:t>
            </a:r>
            <a:endParaRPr lang="en-US" sz="3200" dirty="0" smtClean="0">
              <a:solidFill>
                <a:schemeClr val="tx1"/>
              </a:solidFill>
            </a:endParaRP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effects </a:t>
            </a:r>
            <a:r>
              <a:rPr lang="en-US" sz="3200" dirty="0">
                <a:solidFill>
                  <a:schemeClr val="tx1"/>
                </a:solidFill>
              </a:rPr>
              <a:t>on the </a:t>
            </a:r>
            <a:r>
              <a:rPr lang="en-US" sz="3200" dirty="0" smtClean="0">
                <a:solidFill>
                  <a:schemeClr val="tx1"/>
                </a:solidFill>
              </a:rPr>
              <a:t>traditional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u="sng" dirty="0" smtClean="0">
                <a:solidFill>
                  <a:schemeClr val="tx1"/>
                </a:solidFill>
              </a:rPr>
              <a:t>cotton </a:t>
            </a:r>
            <a:r>
              <a:rPr lang="en-US" sz="3200" b="1" u="sng" dirty="0">
                <a:solidFill>
                  <a:schemeClr val="tx1"/>
                </a:solidFill>
              </a:rPr>
              <a:t>textile </a:t>
            </a:r>
            <a:r>
              <a:rPr lang="en-US" sz="3200" b="1" u="sng" dirty="0" smtClean="0">
                <a:solidFill>
                  <a:schemeClr val="tx1"/>
                </a:solidFill>
              </a:rPr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u="sng" dirty="0" smtClean="0">
                <a:solidFill>
                  <a:schemeClr val="tx1"/>
                </a:solidFill>
              </a:rPr>
              <a:t>iron </a:t>
            </a:r>
            <a:r>
              <a:rPr lang="en-US" sz="3200" b="1" u="sng" dirty="0">
                <a:solidFill>
                  <a:schemeClr val="tx1"/>
                </a:solidFill>
              </a:rPr>
              <a:t>and steel </a:t>
            </a:r>
            <a:endParaRPr lang="en-US" sz="3200" b="1" u="sng" dirty="0" smtClean="0">
              <a:solidFill>
                <a:schemeClr val="tx1"/>
              </a:solidFill>
            </a:endParaRPr>
          </a:p>
          <a:p>
            <a:pPr lvl="2"/>
            <a:r>
              <a:rPr lang="en-US" sz="3200" dirty="0" smtClean="0">
                <a:solidFill>
                  <a:schemeClr val="tx1"/>
                </a:solidFill>
              </a:rPr>
              <a:t>production </a:t>
            </a:r>
            <a:r>
              <a:rPr lang="en-US" sz="3200" dirty="0">
                <a:solidFill>
                  <a:schemeClr val="tx1"/>
                </a:solidFill>
              </a:rPr>
              <a:t>in </a:t>
            </a:r>
            <a:r>
              <a:rPr lang="en-US" sz="3200" dirty="0" smtClean="0">
                <a:solidFill>
                  <a:schemeClr val="tx1"/>
                </a:solidFill>
              </a:rPr>
              <a:t>India.</a:t>
            </a:r>
            <a:endParaRPr lang="en-IN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642052" y="479232"/>
            <a:ext cx="3911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Summary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22164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Rectangle 242"/>
          <p:cNvSpPr/>
          <p:nvPr/>
        </p:nvSpPr>
        <p:spPr>
          <a:xfrm>
            <a:off x="129556" y="1219200"/>
            <a:ext cx="8884889" cy="4741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12" name="Group 211"/>
          <p:cNvGrpSpPr/>
          <p:nvPr/>
        </p:nvGrpSpPr>
        <p:grpSpPr>
          <a:xfrm>
            <a:off x="1571695" y="1371600"/>
            <a:ext cx="7352759" cy="425021"/>
            <a:chOff x="307362" y="1018332"/>
            <a:chExt cx="3139344" cy="398190"/>
          </a:xfrm>
          <a:scene3d>
            <a:camera prst="orthographicFront"/>
            <a:lightRig rig="flat" dir="t"/>
          </a:scene3d>
        </p:grpSpPr>
        <p:sp>
          <p:nvSpPr>
            <p:cNvPr id="238" name="Rectangle 237"/>
            <p:cNvSpPr/>
            <p:nvPr/>
          </p:nvSpPr>
          <p:spPr>
            <a:xfrm>
              <a:off x="307362" y="1018332"/>
              <a:ext cx="3139344" cy="39819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9" name="TextBox 238"/>
            <p:cNvSpPr txBox="1"/>
            <p:nvPr/>
          </p:nvSpPr>
          <p:spPr>
            <a:xfrm>
              <a:off x="307362" y="1018332"/>
              <a:ext cx="3139344" cy="3981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16064" tIns="50800" rIns="50800" bIns="50800" numCol="1" spcCol="1270" anchor="ctr" anchorCtr="0">
              <a:noAutofit/>
            </a:bodyPr>
            <a:lstStyle/>
            <a:p>
              <a:pPr fontAlgn="base">
                <a:spcAft>
                  <a:spcPts val="800"/>
                </a:spcAft>
              </a:pPr>
              <a:r>
                <a:rPr lang="en-US" sz="2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Spinning and weaving</a:t>
              </a:r>
              <a:endParaRPr lang="en-US" sz="2400" kern="1200" dirty="0" smtClean="0"/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1828800" y="1891286"/>
            <a:ext cx="7074709" cy="425021"/>
            <a:chOff x="667959" y="1615969"/>
            <a:chExt cx="2778747" cy="398190"/>
          </a:xfrm>
          <a:scene3d>
            <a:camera prst="orthographicFront"/>
            <a:lightRig rig="flat" dir="t"/>
          </a:scene3d>
        </p:grpSpPr>
        <p:sp>
          <p:nvSpPr>
            <p:cNvPr id="236" name="Rectangle 235"/>
            <p:cNvSpPr/>
            <p:nvPr/>
          </p:nvSpPr>
          <p:spPr>
            <a:xfrm>
              <a:off x="667959" y="1615969"/>
              <a:ext cx="2778747" cy="39819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1655646"/>
                <a:satOff val="6635"/>
                <a:lumOff val="1438"/>
                <a:alphaOff val="0"/>
              </a:schemeClr>
            </a:fillRef>
            <a:effectRef idx="1">
              <a:schemeClr val="accent5">
                <a:hueOff val="-1655646"/>
                <a:satOff val="6635"/>
                <a:lumOff val="143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7" name="TextBox 236"/>
            <p:cNvSpPr txBox="1"/>
            <p:nvPr/>
          </p:nvSpPr>
          <p:spPr>
            <a:xfrm>
              <a:off x="667959" y="1615969"/>
              <a:ext cx="2778747" cy="3981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16064" tIns="50800" rIns="50800" bIns="508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smtClean="0"/>
                <a:t>  India was the largest cotton producer in 17</a:t>
              </a:r>
              <a:r>
                <a:rPr lang="en-US" sz="2400" baseline="30000" dirty="0" smtClean="0"/>
                <a:t>th</a:t>
              </a:r>
              <a:r>
                <a:rPr lang="en-US" sz="2400" dirty="0" smtClean="0"/>
                <a:t> century.</a:t>
              </a:r>
              <a:endParaRPr lang="en-US" sz="3200" kern="1200" dirty="0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2438400" y="2410972"/>
            <a:ext cx="6468906" cy="734413"/>
            <a:chOff x="865565" y="2213168"/>
            <a:chExt cx="2581141" cy="398190"/>
          </a:xfrm>
          <a:scene3d>
            <a:camera prst="orthographicFront"/>
            <a:lightRig rig="flat" dir="t"/>
          </a:scene3d>
        </p:grpSpPr>
        <p:sp>
          <p:nvSpPr>
            <p:cNvPr id="234" name="Rectangle 233"/>
            <p:cNvSpPr/>
            <p:nvPr/>
          </p:nvSpPr>
          <p:spPr>
            <a:xfrm>
              <a:off x="865565" y="2213168"/>
              <a:ext cx="2581141" cy="39819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3311292"/>
                <a:satOff val="13270"/>
                <a:lumOff val="2876"/>
                <a:alphaOff val="0"/>
              </a:schemeClr>
            </a:fillRef>
            <a:effectRef idx="1">
              <a:schemeClr val="accent5">
                <a:hueOff val="-3311292"/>
                <a:satOff val="13270"/>
                <a:lumOff val="287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5" name="TextBox 234"/>
            <p:cNvSpPr txBox="1"/>
            <p:nvPr/>
          </p:nvSpPr>
          <p:spPr>
            <a:xfrm>
              <a:off x="865565" y="2213168"/>
              <a:ext cx="2581141" cy="3981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16064" tIns="50800" rIns="50800" bIns="50800" numCol="1" spcCol="1270" anchor="ctr" anchorCtr="0">
              <a:noAutofit/>
            </a:bodyPr>
            <a:lstStyle/>
            <a:p>
              <a:pPr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smtClean="0"/>
                <a:t>Muslin, Chintz, Calico, Jamdani were famous </a:t>
              </a:r>
              <a:r>
                <a:rPr lang="en-US" sz="2400" dirty="0"/>
                <a:t>I</a:t>
              </a:r>
              <a:r>
                <a:rPr lang="en-US" sz="2400" dirty="0" smtClean="0"/>
                <a:t>ndian fabrics.</a:t>
              </a:r>
              <a:endParaRPr lang="en-US" sz="3200" kern="1200" dirty="0"/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2546737" y="3759736"/>
            <a:ext cx="6353128" cy="425021"/>
            <a:chOff x="928658" y="2810804"/>
            <a:chExt cx="2518048" cy="398191"/>
          </a:xfrm>
          <a:scene3d>
            <a:camera prst="orthographicFront"/>
            <a:lightRig rig="flat" dir="t"/>
          </a:scene3d>
        </p:grpSpPr>
        <p:sp>
          <p:nvSpPr>
            <p:cNvPr id="232" name="Rectangle 231"/>
            <p:cNvSpPr/>
            <p:nvPr/>
          </p:nvSpPr>
          <p:spPr>
            <a:xfrm>
              <a:off x="928658" y="2810804"/>
              <a:ext cx="2518048" cy="39819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4966938"/>
                <a:satOff val="19906"/>
                <a:lumOff val="4314"/>
                <a:alphaOff val="0"/>
              </a:schemeClr>
            </a:fillRef>
            <a:effectRef idx="1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3" name="TextBox 232"/>
            <p:cNvSpPr txBox="1"/>
            <p:nvPr/>
          </p:nvSpPr>
          <p:spPr>
            <a:xfrm>
              <a:off x="928658" y="2810805"/>
              <a:ext cx="2518048" cy="3981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16064" tIns="50800" rIns="50800" bIns="508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New weaving technologies invented in </a:t>
              </a:r>
              <a:r>
                <a:rPr lang="en-US" sz="2400" dirty="0"/>
                <a:t>B</a:t>
              </a:r>
              <a:r>
                <a:rPr lang="en-US" sz="2400" kern="1200" dirty="0" smtClean="0"/>
                <a:t>ritain</a:t>
              </a:r>
              <a:endParaRPr lang="en-US" sz="2400" kern="1200" dirty="0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2291936" y="4273311"/>
            <a:ext cx="6623464" cy="425021"/>
            <a:chOff x="865565" y="3408441"/>
            <a:chExt cx="2581141" cy="398190"/>
          </a:xfrm>
          <a:scene3d>
            <a:camera prst="orthographicFront"/>
            <a:lightRig rig="flat" dir="t"/>
          </a:scene3d>
        </p:grpSpPr>
        <p:sp>
          <p:nvSpPr>
            <p:cNvPr id="230" name="Rectangle 229"/>
            <p:cNvSpPr/>
            <p:nvPr/>
          </p:nvSpPr>
          <p:spPr>
            <a:xfrm>
              <a:off x="865565" y="3408441"/>
              <a:ext cx="2581141" cy="39819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6622584"/>
                <a:satOff val="26541"/>
                <a:lumOff val="5752"/>
                <a:alphaOff val="0"/>
              </a:schemeClr>
            </a:fillRef>
            <a:effectRef idx="1">
              <a:schemeClr val="accent5">
                <a:hueOff val="-6622584"/>
                <a:satOff val="26541"/>
                <a:lumOff val="5752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1" name="TextBox 230"/>
            <p:cNvSpPr txBox="1"/>
            <p:nvPr/>
          </p:nvSpPr>
          <p:spPr>
            <a:xfrm>
              <a:off x="865565" y="3408441"/>
              <a:ext cx="2581141" cy="3981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16064" tIns="50800" rIns="50800" bIns="508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Traditional weaving lost its markets in 19</a:t>
              </a:r>
              <a:r>
                <a:rPr lang="en-US" sz="2400" baseline="30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th</a:t>
              </a:r>
              <a:r>
                <a:rPr lang="en-US" sz="2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Century </a:t>
              </a:r>
              <a:endParaRPr lang="en-US" sz="2400" kern="1200" dirty="0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2209800" y="4799108"/>
            <a:ext cx="6705600" cy="425021"/>
            <a:chOff x="667959" y="4005639"/>
            <a:chExt cx="2778747" cy="398190"/>
          </a:xfrm>
          <a:scene3d>
            <a:camera prst="orthographicFront"/>
            <a:lightRig rig="flat" dir="t"/>
          </a:scene3d>
        </p:grpSpPr>
        <p:sp>
          <p:nvSpPr>
            <p:cNvPr id="228" name="Rectangle 227"/>
            <p:cNvSpPr/>
            <p:nvPr/>
          </p:nvSpPr>
          <p:spPr>
            <a:xfrm>
              <a:off x="667959" y="4005639"/>
              <a:ext cx="2778747" cy="39819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8278230"/>
                <a:satOff val="33176"/>
                <a:lumOff val="7190"/>
                <a:alphaOff val="0"/>
              </a:schemeClr>
            </a:fillRef>
            <a:effectRef idx="1">
              <a:schemeClr val="accent5">
                <a:hueOff val="-8278230"/>
                <a:satOff val="33176"/>
                <a:lumOff val="719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29" name="TextBox 228"/>
            <p:cNvSpPr txBox="1"/>
            <p:nvPr/>
          </p:nvSpPr>
          <p:spPr>
            <a:xfrm>
              <a:off x="667959" y="4005639"/>
              <a:ext cx="2778747" cy="3981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16064" tIns="50800" rIns="50800" bIns="50800" numCol="1" spcCol="1270" anchor="ctr" anchorCtr="0">
              <a:noAutofit/>
            </a:bodyPr>
            <a:lstStyle/>
            <a:p>
              <a:pPr fontAlgn="base">
                <a:spcAft>
                  <a:spcPts val="800"/>
                </a:spcAft>
              </a:pPr>
              <a:r>
                <a:rPr lang="en-US" sz="2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First cotton mill in </a:t>
              </a:r>
              <a:r>
                <a:rPr lang="en-US" sz="2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B</a:t>
              </a:r>
              <a:r>
                <a:rPr lang="en-US" sz="2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ombay in 1864.</a:t>
              </a:r>
              <a:endPara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1975027" y="5318792"/>
            <a:ext cx="6940373" cy="425021"/>
            <a:chOff x="307362" y="4603276"/>
            <a:chExt cx="3139344" cy="398190"/>
          </a:xfrm>
          <a:scene3d>
            <a:camera prst="orthographicFront"/>
            <a:lightRig rig="flat" dir="t"/>
          </a:scene3d>
        </p:grpSpPr>
        <p:sp>
          <p:nvSpPr>
            <p:cNvPr id="226" name="Rectangle 225"/>
            <p:cNvSpPr/>
            <p:nvPr/>
          </p:nvSpPr>
          <p:spPr>
            <a:xfrm>
              <a:off x="307362" y="4603276"/>
              <a:ext cx="3139344" cy="39819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1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27" name="TextBox 226"/>
            <p:cNvSpPr txBox="1"/>
            <p:nvPr/>
          </p:nvSpPr>
          <p:spPr>
            <a:xfrm>
              <a:off x="307362" y="4603276"/>
              <a:ext cx="3139344" cy="3981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16064" tIns="50800" rIns="50800" bIns="50800" numCol="1" spcCol="1270" anchor="ctr" anchorCtr="0">
              <a:noAutofit/>
            </a:bodyPr>
            <a:lstStyle/>
            <a:p>
              <a:pPr fontAlgn="base"/>
              <a:r>
                <a:rPr lang="en-US" sz="2400" dirty="0" smtClean="0"/>
                <a:t>Growth of cotton mills during the first world war.</a:t>
              </a:r>
              <a:endParaRPr lang="en-US" sz="2400" dirty="0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228600" y="2917632"/>
            <a:ext cx="1726480" cy="1676400"/>
            <a:chOff x="549592" y="1151081"/>
            <a:chExt cx="735880" cy="845839"/>
          </a:xfrm>
          <a:scene3d>
            <a:camera prst="orthographicFront"/>
            <a:lightRig rig="flat" dir="t"/>
          </a:scene3d>
        </p:grpSpPr>
        <p:sp>
          <p:nvSpPr>
            <p:cNvPr id="241" name="Hexagon 240"/>
            <p:cNvSpPr/>
            <p:nvPr/>
          </p:nvSpPr>
          <p:spPr>
            <a:xfrm rot="5400000">
              <a:off x="494612" y="1206061"/>
              <a:ext cx="845839" cy="735880"/>
            </a:xfrm>
            <a:prstGeom prst="hexagon">
              <a:avLst>
                <a:gd name="adj" fmla="val 25000"/>
                <a:gd name="vf" fmla="val 11547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1103764"/>
                <a:satOff val="4423"/>
                <a:lumOff val="959"/>
                <a:alphaOff val="0"/>
              </a:schemeClr>
            </a:fillRef>
            <a:effectRef idx="1">
              <a:schemeClr val="accent5">
                <a:hueOff val="-1103764"/>
                <a:satOff val="4423"/>
                <a:lumOff val="959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42" name="Hexagon 7"/>
            <p:cNvSpPr txBox="1"/>
            <p:nvPr/>
          </p:nvSpPr>
          <p:spPr>
            <a:xfrm>
              <a:off x="603417" y="1426757"/>
              <a:ext cx="636947" cy="27190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Textile</a:t>
              </a:r>
              <a:r>
                <a:rPr lang="en-US" sz="3200" dirty="0"/>
                <a:t> </a:t>
              </a:r>
              <a:r>
                <a:rPr lang="en-US" sz="3200" dirty="0" smtClean="0"/>
                <a:t>Industry</a:t>
              </a:r>
              <a:endParaRPr lang="en-US" sz="3200" kern="1200" dirty="0"/>
            </a:p>
          </p:txBody>
        </p:sp>
      </p:grpSp>
      <p:sp>
        <p:nvSpPr>
          <p:cNvPr id="244" name="TextBox 243"/>
          <p:cNvSpPr txBox="1"/>
          <p:nvPr/>
        </p:nvSpPr>
        <p:spPr>
          <a:xfrm>
            <a:off x="1345481" y="479232"/>
            <a:ext cx="6503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Summary- Cotton Textile Industry</a:t>
            </a:r>
            <a:endParaRPr lang="en-IN" sz="3600" dirty="0"/>
          </a:p>
        </p:txBody>
      </p:sp>
      <p:grpSp>
        <p:nvGrpSpPr>
          <p:cNvPr id="245" name="Group 244"/>
          <p:cNvGrpSpPr/>
          <p:nvPr/>
        </p:nvGrpSpPr>
        <p:grpSpPr>
          <a:xfrm>
            <a:off x="2590126" y="3240050"/>
            <a:ext cx="6311464" cy="425021"/>
            <a:chOff x="865565" y="2213168"/>
            <a:chExt cx="2581141" cy="398190"/>
          </a:xfrm>
          <a:scene3d>
            <a:camera prst="orthographicFront"/>
            <a:lightRig rig="flat" dir="t"/>
          </a:scene3d>
        </p:grpSpPr>
        <p:sp>
          <p:nvSpPr>
            <p:cNvPr id="246" name="Rectangle 245"/>
            <p:cNvSpPr/>
            <p:nvPr/>
          </p:nvSpPr>
          <p:spPr>
            <a:xfrm>
              <a:off x="865565" y="2213168"/>
              <a:ext cx="2581141" cy="39819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3311292"/>
                <a:satOff val="13270"/>
                <a:lumOff val="2876"/>
                <a:alphaOff val="0"/>
              </a:schemeClr>
            </a:fillRef>
            <a:effectRef idx="1">
              <a:schemeClr val="accent5">
                <a:hueOff val="-3311292"/>
                <a:satOff val="13270"/>
                <a:lumOff val="287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47" name="TextBox 246"/>
            <p:cNvSpPr txBox="1"/>
            <p:nvPr/>
          </p:nvSpPr>
          <p:spPr>
            <a:xfrm>
              <a:off x="865565" y="2213168"/>
              <a:ext cx="2581141" cy="3981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16064" tIns="50800" rIns="50800" bIns="508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2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Calico act in 1720 </a:t>
              </a:r>
              <a:endParaRPr lang="en-US" sz="2400" kern="1200" dirty="0"/>
            </a:p>
          </p:txBody>
        </p:sp>
      </p:grpSp>
      <p:sp>
        <p:nvSpPr>
          <p:cNvPr id="211" name="Block Arc 210"/>
          <p:cNvSpPr/>
          <p:nvPr/>
        </p:nvSpPr>
        <p:spPr>
          <a:xfrm>
            <a:off x="-3308736" y="729864"/>
            <a:ext cx="5899536" cy="5899536"/>
          </a:xfrm>
          <a:prstGeom prst="blockArc">
            <a:avLst>
              <a:gd name="adj1" fmla="val 18177951"/>
              <a:gd name="adj2" fmla="val 2979097"/>
              <a:gd name="adj3" fmla="val 1845"/>
            </a:avLst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hemeClr val="accent6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3" name="Oval 212"/>
          <p:cNvSpPr/>
          <p:nvPr/>
        </p:nvSpPr>
        <p:spPr>
          <a:xfrm>
            <a:off x="1295400" y="1393632"/>
            <a:ext cx="497738" cy="360000"/>
          </a:xfrm>
          <a:prstGeom prst="ellipse">
            <a:avLst/>
          </a:pr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5" name="Oval 214"/>
          <p:cNvSpPr/>
          <p:nvPr/>
        </p:nvSpPr>
        <p:spPr>
          <a:xfrm>
            <a:off x="1734732" y="1927032"/>
            <a:ext cx="475068" cy="360000"/>
          </a:xfrm>
          <a:prstGeom prst="ellipse">
            <a:avLst/>
          </a:prstGeom>
        </p:spPr>
        <p:style>
          <a:lnRef idx="1">
            <a:schemeClr val="accent5">
              <a:hueOff val="-1655646"/>
              <a:satOff val="6635"/>
              <a:lumOff val="1438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7" name="Oval 216"/>
          <p:cNvSpPr/>
          <p:nvPr/>
        </p:nvSpPr>
        <p:spPr>
          <a:xfrm>
            <a:off x="2093062" y="2611800"/>
            <a:ext cx="497738" cy="360000"/>
          </a:xfrm>
          <a:prstGeom prst="ellipse">
            <a:avLst/>
          </a:prstGeom>
        </p:spPr>
        <p:style>
          <a:lnRef idx="1">
            <a:schemeClr val="accent5">
              <a:hueOff val="-3311292"/>
              <a:satOff val="13270"/>
              <a:lumOff val="2876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9" name="Oval 218"/>
          <p:cNvSpPr/>
          <p:nvPr/>
        </p:nvSpPr>
        <p:spPr>
          <a:xfrm>
            <a:off x="2245462" y="3754800"/>
            <a:ext cx="497738" cy="360000"/>
          </a:xfrm>
          <a:prstGeom prst="ellipse">
            <a:avLst/>
          </a:prstGeom>
        </p:spPr>
        <p:style>
          <a:lnRef idx="1">
            <a:schemeClr val="accent5">
              <a:hueOff val="-4966938"/>
              <a:satOff val="19906"/>
              <a:lumOff val="4314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1" name="Oval 220"/>
          <p:cNvSpPr/>
          <p:nvPr/>
        </p:nvSpPr>
        <p:spPr>
          <a:xfrm>
            <a:off x="2093062" y="4305821"/>
            <a:ext cx="497738" cy="360000"/>
          </a:xfrm>
          <a:prstGeom prst="ellipse">
            <a:avLst/>
          </a:prstGeom>
        </p:spPr>
        <p:style>
          <a:lnRef idx="1">
            <a:schemeClr val="accent5">
              <a:hueOff val="-6622584"/>
              <a:satOff val="26541"/>
              <a:lumOff val="5752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3" name="Oval 222"/>
          <p:cNvSpPr/>
          <p:nvPr/>
        </p:nvSpPr>
        <p:spPr>
          <a:xfrm>
            <a:off x="1940662" y="4821600"/>
            <a:ext cx="497738" cy="360000"/>
          </a:xfrm>
          <a:prstGeom prst="ellipse">
            <a:avLst/>
          </a:prstGeom>
        </p:spPr>
        <p:style>
          <a:lnRef idx="1">
            <a:schemeClr val="accent5">
              <a:hueOff val="-8278230"/>
              <a:satOff val="33176"/>
              <a:lumOff val="719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5" name="Oval 224"/>
          <p:cNvSpPr/>
          <p:nvPr/>
        </p:nvSpPr>
        <p:spPr>
          <a:xfrm>
            <a:off x="1635862" y="5355000"/>
            <a:ext cx="497738" cy="360000"/>
          </a:xfrm>
          <a:prstGeom prst="ellipse">
            <a:avLst/>
          </a:prstGeom>
        </p:spPr>
        <p:style>
          <a:lnRef idx="1">
            <a:schemeClr val="accent5">
              <a:hueOff val="-9933876"/>
              <a:satOff val="39811"/>
              <a:lumOff val="8628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8" name="Oval 247"/>
          <p:cNvSpPr/>
          <p:nvPr/>
        </p:nvSpPr>
        <p:spPr>
          <a:xfrm>
            <a:off x="2245462" y="3297600"/>
            <a:ext cx="497738" cy="360000"/>
          </a:xfrm>
          <a:prstGeom prst="ellipse">
            <a:avLst/>
          </a:prstGeom>
        </p:spPr>
        <p:style>
          <a:lnRef idx="1">
            <a:schemeClr val="accent5">
              <a:hueOff val="-3311292"/>
              <a:satOff val="13270"/>
              <a:lumOff val="2876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65319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Rectangle 242"/>
          <p:cNvSpPr/>
          <p:nvPr/>
        </p:nvSpPr>
        <p:spPr>
          <a:xfrm>
            <a:off x="381000" y="1066800"/>
            <a:ext cx="8382000" cy="49800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Block Arc 210"/>
          <p:cNvSpPr/>
          <p:nvPr/>
        </p:nvSpPr>
        <p:spPr>
          <a:xfrm>
            <a:off x="-2819400" y="729864"/>
            <a:ext cx="5899536" cy="5899536"/>
          </a:xfrm>
          <a:prstGeom prst="blockArc">
            <a:avLst>
              <a:gd name="adj1" fmla="val 18177951"/>
              <a:gd name="adj2" fmla="val 2924078"/>
              <a:gd name="adj3" fmla="val 1649"/>
            </a:avLst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hemeClr val="accent6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12" name="Group 211"/>
          <p:cNvGrpSpPr/>
          <p:nvPr/>
        </p:nvGrpSpPr>
        <p:grpSpPr>
          <a:xfrm>
            <a:off x="2217498" y="1371600"/>
            <a:ext cx="6545501" cy="360000"/>
            <a:chOff x="307362" y="1018332"/>
            <a:chExt cx="3139344" cy="398190"/>
          </a:xfrm>
          <a:scene3d>
            <a:camera prst="orthographicFront"/>
            <a:lightRig rig="flat" dir="t"/>
          </a:scene3d>
        </p:grpSpPr>
        <p:sp>
          <p:nvSpPr>
            <p:cNvPr id="238" name="Rectangle 237"/>
            <p:cNvSpPr/>
            <p:nvPr/>
          </p:nvSpPr>
          <p:spPr>
            <a:xfrm>
              <a:off x="307362" y="1018332"/>
              <a:ext cx="3139344" cy="39819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9" name="TextBox 238"/>
            <p:cNvSpPr txBox="1"/>
            <p:nvPr/>
          </p:nvSpPr>
          <p:spPr>
            <a:xfrm>
              <a:off x="307362" y="1018332"/>
              <a:ext cx="3139344" cy="3981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16064" tIns="50800" rIns="50800" bIns="508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smtClean="0"/>
                <a:t>Smelting Process </a:t>
              </a:r>
              <a:endParaRPr lang="en-US" sz="2400" kern="1200" dirty="0" smtClean="0"/>
            </a:p>
          </p:txBody>
        </p:sp>
      </p:grpSp>
      <p:sp>
        <p:nvSpPr>
          <p:cNvPr id="213" name="Oval 212"/>
          <p:cNvSpPr/>
          <p:nvPr/>
        </p:nvSpPr>
        <p:spPr>
          <a:xfrm>
            <a:off x="1940662" y="1392600"/>
            <a:ext cx="497738" cy="360000"/>
          </a:xfrm>
          <a:prstGeom prst="ellipse">
            <a:avLst/>
          </a:pr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14" name="Group 213"/>
          <p:cNvGrpSpPr/>
          <p:nvPr/>
        </p:nvGrpSpPr>
        <p:grpSpPr>
          <a:xfrm>
            <a:off x="2534868" y="1908267"/>
            <a:ext cx="6228131" cy="446179"/>
            <a:chOff x="667959" y="1615969"/>
            <a:chExt cx="2778747" cy="398190"/>
          </a:xfrm>
          <a:scene3d>
            <a:camera prst="orthographicFront"/>
            <a:lightRig rig="flat" dir="t"/>
          </a:scene3d>
        </p:grpSpPr>
        <p:sp>
          <p:nvSpPr>
            <p:cNvPr id="236" name="Rectangle 235"/>
            <p:cNvSpPr/>
            <p:nvPr/>
          </p:nvSpPr>
          <p:spPr>
            <a:xfrm>
              <a:off x="667959" y="1615969"/>
              <a:ext cx="2778747" cy="39819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1655646"/>
                <a:satOff val="6635"/>
                <a:lumOff val="1438"/>
                <a:alphaOff val="0"/>
              </a:schemeClr>
            </a:fillRef>
            <a:effectRef idx="1">
              <a:schemeClr val="accent5">
                <a:hueOff val="-1655646"/>
                <a:satOff val="6635"/>
                <a:lumOff val="143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7" name="TextBox 236"/>
            <p:cNvSpPr txBox="1"/>
            <p:nvPr/>
          </p:nvSpPr>
          <p:spPr>
            <a:xfrm>
              <a:off x="667959" y="1615969"/>
              <a:ext cx="2778747" cy="3981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16064" tIns="50800" rIns="50800" bIns="508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Tradition smelting- Common Indian occupation</a:t>
              </a:r>
              <a:endParaRPr lang="en-US" sz="2400" kern="1200" dirty="0"/>
            </a:p>
          </p:txBody>
        </p:sp>
      </p:grpSp>
      <p:sp>
        <p:nvSpPr>
          <p:cNvPr id="215" name="Oval 214"/>
          <p:cNvSpPr/>
          <p:nvPr/>
        </p:nvSpPr>
        <p:spPr>
          <a:xfrm>
            <a:off x="2344332" y="1926000"/>
            <a:ext cx="475068" cy="360000"/>
          </a:xfrm>
          <a:prstGeom prst="ellipse">
            <a:avLst/>
          </a:prstGeom>
        </p:spPr>
        <p:style>
          <a:lnRef idx="1">
            <a:schemeClr val="accent5">
              <a:hueOff val="-1655646"/>
              <a:satOff val="6635"/>
              <a:lumOff val="1438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16" name="Group 215"/>
          <p:cNvGrpSpPr/>
          <p:nvPr/>
        </p:nvGrpSpPr>
        <p:grpSpPr>
          <a:xfrm>
            <a:off x="2912727" y="3153959"/>
            <a:ext cx="5850272" cy="360000"/>
            <a:chOff x="865565" y="2213168"/>
            <a:chExt cx="2581141" cy="398190"/>
          </a:xfrm>
          <a:scene3d>
            <a:camera prst="orthographicFront"/>
            <a:lightRig rig="flat" dir="t"/>
          </a:scene3d>
        </p:grpSpPr>
        <p:sp>
          <p:nvSpPr>
            <p:cNvPr id="234" name="Rectangle 233"/>
            <p:cNvSpPr/>
            <p:nvPr/>
          </p:nvSpPr>
          <p:spPr>
            <a:xfrm>
              <a:off x="865565" y="2213168"/>
              <a:ext cx="2581141" cy="39819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3311292"/>
                <a:satOff val="13270"/>
                <a:lumOff val="2876"/>
                <a:alphaOff val="0"/>
              </a:schemeClr>
            </a:fillRef>
            <a:effectRef idx="1">
              <a:schemeClr val="accent5">
                <a:hueOff val="-3311292"/>
                <a:satOff val="13270"/>
                <a:lumOff val="287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5" name="TextBox 234"/>
            <p:cNvSpPr txBox="1"/>
            <p:nvPr/>
          </p:nvSpPr>
          <p:spPr>
            <a:xfrm>
              <a:off x="865565" y="2213168"/>
              <a:ext cx="2581141" cy="3981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16064" tIns="50800" rIns="50800" bIns="50800" numCol="1" spcCol="1270" anchor="ctr" anchorCtr="0">
              <a:noAutofit/>
            </a:bodyPr>
            <a:lstStyle/>
            <a:p>
              <a:pPr fontAlgn="base">
                <a:spcAft>
                  <a:spcPts val="800"/>
                </a:spcAft>
              </a:pPr>
              <a:r>
                <a:rPr lang="en-US" sz="2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  Decline </a:t>
              </a:r>
              <a:r>
                <a:rPr lang="en-US" sz="2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of Indian traditional smelting</a:t>
              </a:r>
              <a:endPara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sp>
        <p:nvSpPr>
          <p:cNvPr id="217" name="Oval 216"/>
          <p:cNvSpPr/>
          <p:nvPr/>
        </p:nvSpPr>
        <p:spPr>
          <a:xfrm>
            <a:off x="2819400" y="3124200"/>
            <a:ext cx="497738" cy="360000"/>
          </a:xfrm>
          <a:prstGeom prst="ellipse">
            <a:avLst/>
          </a:prstGeom>
        </p:spPr>
        <p:style>
          <a:lnRef idx="1">
            <a:schemeClr val="accent5">
              <a:hueOff val="-3311292"/>
              <a:satOff val="13270"/>
              <a:lumOff val="2876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18" name="Group 217"/>
          <p:cNvGrpSpPr/>
          <p:nvPr/>
        </p:nvGrpSpPr>
        <p:grpSpPr>
          <a:xfrm>
            <a:off x="2931261" y="4227293"/>
            <a:ext cx="5831738" cy="665236"/>
            <a:chOff x="928658" y="2810804"/>
            <a:chExt cx="2518048" cy="398190"/>
          </a:xfrm>
          <a:scene3d>
            <a:camera prst="orthographicFront"/>
            <a:lightRig rig="flat" dir="t"/>
          </a:scene3d>
        </p:grpSpPr>
        <p:sp>
          <p:nvSpPr>
            <p:cNvPr id="232" name="Rectangle 231"/>
            <p:cNvSpPr/>
            <p:nvPr/>
          </p:nvSpPr>
          <p:spPr>
            <a:xfrm>
              <a:off x="928658" y="2810804"/>
              <a:ext cx="2518048" cy="39819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4966938"/>
                <a:satOff val="19906"/>
                <a:lumOff val="4314"/>
                <a:alphaOff val="0"/>
              </a:schemeClr>
            </a:fillRef>
            <a:effectRef idx="1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3" name="TextBox 232"/>
            <p:cNvSpPr txBox="1"/>
            <p:nvPr/>
          </p:nvSpPr>
          <p:spPr>
            <a:xfrm>
              <a:off x="928658" y="2810804"/>
              <a:ext cx="2518048" cy="3981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16064" tIns="50800" rIns="50800" bIns="508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First </a:t>
              </a:r>
              <a:r>
                <a:rPr lang="en-US" sz="2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steel plant, TISCO, was established in Jamshedpur in 1912</a:t>
              </a:r>
              <a:endParaRPr lang="en-US" sz="2400" kern="1200" dirty="0"/>
            </a:p>
          </p:txBody>
        </p:sp>
      </p:grpSp>
      <p:sp>
        <p:nvSpPr>
          <p:cNvPr id="219" name="Oval 218"/>
          <p:cNvSpPr/>
          <p:nvPr/>
        </p:nvSpPr>
        <p:spPr>
          <a:xfrm>
            <a:off x="2743200" y="4364400"/>
            <a:ext cx="497738" cy="360000"/>
          </a:xfrm>
          <a:prstGeom prst="ellipse">
            <a:avLst/>
          </a:prstGeom>
        </p:spPr>
        <p:style>
          <a:lnRef idx="1">
            <a:schemeClr val="accent5">
              <a:hueOff val="-4966938"/>
              <a:satOff val="19906"/>
              <a:lumOff val="4314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20" name="Group 219"/>
          <p:cNvGrpSpPr/>
          <p:nvPr/>
        </p:nvGrpSpPr>
        <p:grpSpPr>
          <a:xfrm>
            <a:off x="2413534" y="5069195"/>
            <a:ext cx="6349465" cy="685797"/>
            <a:chOff x="865565" y="3396134"/>
            <a:chExt cx="2581141" cy="410497"/>
          </a:xfrm>
          <a:scene3d>
            <a:camera prst="orthographicFront"/>
            <a:lightRig rig="flat" dir="t"/>
          </a:scene3d>
        </p:grpSpPr>
        <p:sp>
          <p:nvSpPr>
            <p:cNvPr id="230" name="Rectangle 229"/>
            <p:cNvSpPr/>
            <p:nvPr/>
          </p:nvSpPr>
          <p:spPr>
            <a:xfrm>
              <a:off x="865565" y="3408441"/>
              <a:ext cx="2581141" cy="39819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6622584"/>
                <a:satOff val="26541"/>
                <a:lumOff val="5752"/>
                <a:alphaOff val="0"/>
              </a:schemeClr>
            </a:fillRef>
            <a:effectRef idx="1">
              <a:schemeClr val="accent5">
                <a:hueOff val="-6622584"/>
                <a:satOff val="26541"/>
                <a:lumOff val="5752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1" name="TextBox 230"/>
            <p:cNvSpPr txBox="1"/>
            <p:nvPr/>
          </p:nvSpPr>
          <p:spPr>
            <a:xfrm>
              <a:off x="865565" y="3396134"/>
              <a:ext cx="2581141" cy="3981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16064" tIns="50800" rIns="50800" bIns="50800" numCol="1" spcCol="1270" anchor="ctr" anchorCtr="0">
              <a:noAutofit/>
            </a:bodyPr>
            <a:lstStyle/>
            <a:p>
              <a:pPr fontAlgn="base">
                <a:spcAft>
                  <a:spcPts val="800"/>
                </a:spcAft>
              </a:pPr>
              <a:r>
                <a:rPr lang="en-US" sz="2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Iron </a:t>
              </a:r>
              <a:r>
                <a:rPr lang="en-US" sz="2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and steel industries picked up only during the first world war.</a:t>
              </a:r>
              <a:endPara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sp>
        <p:nvSpPr>
          <p:cNvPr id="221" name="Oval 220"/>
          <p:cNvSpPr/>
          <p:nvPr/>
        </p:nvSpPr>
        <p:spPr>
          <a:xfrm>
            <a:off x="2209800" y="5202600"/>
            <a:ext cx="497738" cy="360000"/>
          </a:xfrm>
          <a:prstGeom prst="ellipse">
            <a:avLst/>
          </a:prstGeom>
        </p:spPr>
        <p:style>
          <a:lnRef idx="1">
            <a:schemeClr val="accent5">
              <a:hueOff val="-6622584"/>
              <a:satOff val="26541"/>
              <a:lumOff val="5752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40" name="Group 239"/>
          <p:cNvGrpSpPr/>
          <p:nvPr/>
        </p:nvGrpSpPr>
        <p:grpSpPr>
          <a:xfrm>
            <a:off x="559521" y="2514600"/>
            <a:ext cx="2207087" cy="2167800"/>
            <a:chOff x="549592" y="1151081"/>
            <a:chExt cx="735880" cy="845839"/>
          </a:xfrm>
          <a:solidFill>
            <a:srgbClr val="FFDCB9"/>
          </a:solidFill>
          <a:scene3d>
            <a:camera prst="orthographicFront"/>
            <a:lightRig rig="flat" dir="t"/>
          </a:scene3d>
        </p:grpSpPr>
        <p:sp>
          <p:nvSpPr>
            <p:cNvPr id="241" name="Hexagon 240"/>
            <p:cNvSpPr/>
            <p:nvPr/>
          </p:nvSpPr>
          <p:spPr>
            <a:xfrm rot="5400000">
              <a:off x="494612" y="1206061"/>
              <a:ext cx="845839" cy="73588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CD"/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1103764"/>
                <a:satOff val="4423"/>
                <a:lumOff val="959"/>
                <a:alphaOff val="0"/>
              </a:schemeClr>
            </a:fillRef>
            <a:effectRef idx="1">
              <a:schemeClr val="accent5">
                <a:hueOff val="-1103764"/>
                <a:satOff val="4423"/>
                <a:lumOff val="959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42" name="Hexagon 7"/>
            <p:cNvSpPr txBox="1"/>
            <p:nvPr/>
          </p:nvSpPr>
          <p:spPr>
            <a:xfrm>
              <a:off x="549592" y="1370648"/>
              <a:ext cx="715136" cy="390498"/>
            </a:xfrm>
            <a:prstGeom prst="rect">
              <a:avLst/>
            </a:prstGeom>
            <a:solidFill>
              <a:srgbClr val="FFFFCD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/>
              <a:r>
                <a:rPr lang="en-US" sz="3200" dirty="0"/>
                <a:t>Iron and Steel Industry</a:t>
              </a:r>
              <a:endParaRPr lang="en-IN" sz="3200" dirty="0"/>
            </a:p>
          </p:txBody>
        </p:sp>
      </p:grpSp>
      <p:sp>
        <p:nvSpPr>
          <p:cNvPr id="244" name="TextBox 243"/>
          <p:cNvSpPr txBox="1"/>
          <p:nvPr/>
        </p:nvSpPr>
        <p:spPr>
          <a:xfrm>
            <a:off x="1219200" y="479232"/>
            <a:ext cx="6629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Summary-Iron and Steel Industry</a:t>
            </a:r>
            <a:endParaRPr lang="en-IN" sz="3600" dirty="0"/>
          </a:p>
        </p:txBody>
      </p:sp>
      <p:grpSp>
        <p:nvGrpSpPr>
          <p:cNvPr id="245" name="Group 244"/>
          <p:cNvGrpSpPr/>
          <p:nvPr/>
        </p:nvGrpSpPr>
        <p:grpSpPr>
          <a:xfrm>
            <a:off x="3144469" y="3690626"/>
            <a:ext cx="5618530" cy="360000"/>
            <a:chOff x="865565" y="2213168"/>
            <a:chExt cx="2581141" cy="398190"/>
          </a:xfrm>
          <a:scene3d>
            <a:camera prst="orthographicFront"/>
            <a:lightRig rig="flat" dir="t"/>
          </a:scene3d>
        </p:grpSpPr>
        <p:sp>
          <p:nvSpPr>
            <p:cNvPr id="246" name="Rectangle 245"/>
            <p:cNvSpPr/>
            <p:nvPr/>
          </p:nvSpPr>
          <p:spPr>
            <a:xfrm>
              <a:off x="865565" y="2213168"/>
              <a:ext cx="2581141" cy="39819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3311292"/>
                <a:satOff val="13270"/>
                <a:lumOff val="2876"/>
                <a:alphaOff val="0"/>
              </a:schemeClr>
            </a:fillRef>
            <a:effectRef idx="1">
              <a:schemeClr val="accent5">
                <a:hueOff val="-3311292"/>
                <a:satOff val="13270"/>
                <a:lumOff val="287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47" name="TextBox 246"/>
            <p:cNvSpPr txBox="1"/>
            <p:nvPr/>
          </p:nvSpPr>
          <p:spPr>
            <a:xfrm>
              <a:off x="865565" y="2213168"/>
              <a:ext cx="2581141" cy="3981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16064" tIns="50800" rIns="50800" bIns="508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Many smelters abandoned their furnaces</a:t>
              </a:r>
              <a:endParaRPr lang="en-US" sz="2400" kern="1200" dirty="0"/>
            </a:p>
          </p:txBody>
        </p:sp>
      </p:grpSp>
      <p:sp>
        <p:nvSpPr>
          <p:cNvPr id="248" name="Oval 247"/>
          <p:cNvSpPr/>
          <p:nvPr/>
        </p:nvSpPr>
        <p:spPr>
          <a:xfrm>
            <a:off x="2783738" y="3678600"/>
            <a:ext cx="497738" cy="360000"/>
          </a:xfrm>
          <a:prstGeom prst="ellipse">
            <a:avLst/>
          </a:prstGeom>
        </p:spPr>
        <p:style>
          <a:lnRef idx="1">
            <a:schemeClr val="accent5">
              <a:hueOff val="-3311292"/>
              <a:satOff val="13270"/>
              <a:lumOff val="2876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0" name="Group 39"/>
          <p:cNvGrpSpPr/>
          <p:nvPr/>
        </p:nvGrpSpPr>
        <p:grpSpPr>
          <a:xfrm>
            <a:off x="2687268" y="2522857"/>
            <a:ext cx="6075731" cy="446179"/>
            <a:chOff x="667959" y="1615969"/>
            <a:chExt cx="2778747" cy="398190"/>
          </a:xfrm>
          <a:scene3d>
            <a:camera prst="orthographicFront"/>
            <a:lightRig rig="flat" dir="t"/>
          </a:scene3d>
        </p:grpSpPr>
        <p:sp>
          <p:nvSpPr>
            <p:cNvPr id="41" name="Rectangle 40"/>
            <p:cNvSpPr/>
            <p:nvPr/>
          </p:nvSpPr>
          <p:spPr>
            <a:xfrm>
              <a:off x="667959" y="1615969"/>
              <a:ext cx="2778747" cy="39819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1655646"/>
                <a:satOff val="6635"/>
                <a:lumOff val="1438"/>
                <a:alphaOff val="0"/>
              </a:schemeClr>
            </a:fillRef>
            <a:effectRef idx="1">
              <a:schemeClr val="accent5">
                <a:hueOff val="-1655646"/>
                <a:satOff val="6635"/>
                <a:lumOff val="143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2" name="TextBox 41"/>
            <p:cNvSpPr txBox="1"/>
            <p:nvPr/>
          </p:nvSpPr>
          <p:spPr>
            <a:xfrm>
              <a:off x="667959" y="1615969"/>
              <a:ext cx="2778747" cy="3981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16064" tIns="50800" rIns="50800" bIns="508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 Wootz steel produced for tools and </a:t>
              </a:r>
              <a:r>
                <a:rPr lang="en-US" sz="2400" kern="1200" dirty="0" err="1" smtClean="0"/>
                <a:t>armoury</a:t>
              </a:r>
              <a:r>
                <a:rPr lang="en-US" sz="2400" dirty="0"/>
                <a:t>.</a:t>
              </a:r>
              <a:endParaRPr lang="en-US" sz="2400" kern="1200" dirty="0"/>
            </a:p>
          </p:txBody>
        </p:sp>
      </p:grpSp>
      <p:sp>
        <p:nvSpPr>
          <p:cNvPr id="43" name="Oval 42"/>
          <p:cNvSpPr/>
          <p:nvPr/>
        </p:nvSpPr>
        <p:spPr>
          <a:xfrm>
            <a:off x="2572932" y="2565946"/>
            <a:ext cx="475068" cy="360000"/>
          </a:xfrm>
          <a:prstGeom prst="ellipse">
            <a:avLst/>
          </a:prstGeom>
        </p:spPr>
        <p:style>
          <a:lnRef idx="1">
            <a:schemeClr val="accent5">
              <a:hueOff val="-1655646"/>
              <a:satOff val="6635"/>
              <a:lumOff val="1438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64556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 smtClean="0"/>
              <a:t>MM Index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354236"/>
              </p:ext>
            </p:extLst>
          </p:nvPr>
        </p:nvGraphicFramePr>
        <p:xfrm>
          <a:off x="457200" y="1397001"/>
          <a:ext cx="8229600" cy="4471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8629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Slide#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Thumbnail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Source and Attribution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629">
                <a:tc>
                  <a:txBody>
                    <a:bodyPr/>
                    <a:lstStyle/>
                    <a:p>
                      <a:endParaRPr lang="en-IN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629">
                <a:tc>
                  <a:txBody>
                    <a:bodyPr/>
                    <a:lstStyle/>
                    <a:p>
                      <a:endParaRPr lang="en-IN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629">
                <a:tc>
                  <a:txBody>
                    <a:bodyPr/>
                    <a:lstStyle/>
                    <a:p>
                      <a:endParaRPr lang="en-IN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8629">
                <a:tc>
                  <a:txBody>
                    <a:bodyPr/>
                    <a:lstStyle/>
                    <a:p>
                      <a:endParaRPr lang="en-IN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8629">
                <a:tc>
                  <a:txBody>
                    <a:bodyPr/>
                    <a:lstStyle/>
                    <a:p>
                      <a:endParaRPr lang="en-IN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8629">
                <a:tc>
                  <a:txBody>
                    <a:bodyPr/>
                    <a:lstStyle/>
                    <a:p>
                      <a:endParaRPr lang="en-IN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6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289</Words>
  <Application>Microsoft Office PowerPoint</Application>
  <PresentationFormat>On-screen Show (4:3)</PresentationFormat>
  <Paragraphs>46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MM Index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S. Ramkumar</cp:lastModifiedBy>
  <cp:revision>96</cp:revision>
  <dcterms:created xsi:type="dcterms:W3CDTF">2018-12-16T04:20:25Z</dcterms:created>
  <dcterms:modified xsi:type="dcterms:W3CDTF">2020-10-26T07:11:53Z</dcterms:modified>
</cp:coreProperties>
</file>