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283" r:id="rId4"/>
    <p:sldId id="282" r:id="rId5"/>
    <p:sldId id="257" r:id="rId6"/>
    <p:sldId id="281" r:id="rId7"/>
    <p:sldId id="259" r:id="rId8"/>
    <p:sldId id="260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00"/>
    <a:srgbClr val="57201F"/>
    <a:srgbClr val="FFCCCC"/>
    <a:srgbClr val="9AF505"/>
    <a:srgbClr val="79E331"/>
    <a:srgbClr val="E8710E"/>
    <a:srgbClr val="34411B"/>
    <a:srgbClr val="FFFF99"/>
    <a:srgbClr val="AB658A"/>
    <a:srgbClr val="7D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28" autoAdjust="0"/>
    <p:restoredTop sz="84686" autoAdjust="0"/>
  </p:normalViewPr>
  <p:slideViewPr>
    <p:cSldViewPr>
      <p:cViewPr varScale="1">
        <p:scale>
          <a:sx n="58" d="100"/>
          <a:sy n="58" d="100"/>
        </p:scale>
        <p:origin x="109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398F4-68C7-45DD-917F-850F0F97DF8C}" type="datetimeFigureOut">
              <a:rPr lang="en-IN" smtClean="0"/>
              <a:t>12-10-2020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D701E-2B11-4C64-8620-9E97557E8B0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72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User:Nichalp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232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r>
              <a:rPr lang="en-IN" dirty="0" smtClean="0"/>
              <a:t>https://pixabay.com/vectors/sailing-ship-ship-sailing-vessel-312417/</a:t>
            </a:r>
          </a:p>
          <a:p>
            <a:r>
              <a:rPr lang="en-IN" dirty="0" smtClean="0"/>
              <a:t>https://pixabay.com/vectors/currency-dollar-euro-exchange-rate-3727015/</a:t>
            </a:r>
          </a:p>
          <a:p>
            <a:r>
              <a:rPr lang="en-IN" dirty="0" smtClean="0"/>
              <a:t>https://pixabay.com/vectors/building-map-storage-game-playing-48716/</a:t>
            </a:r>
          </a:p>
          <a:p>
            <a:r>
              <a:rPr lang="en-US" dirty="0" smtClean="0"/>
              <a:t>Load: Created using shapes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0476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pPr rtl="0" eaLnBrk="1" fontAlgn="t" latinLnBrk="0" hangingPunct="1"/>
            <a:r>
              <a:rPr lang="en-US" sz="1200" b="1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Spinning: https://pxhere.com/en/photo/1293965</a:t>
            </a:r>
            <a:endParaRPr lang="en-IN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Weaving: https://pxhere.com/en/photo/768810</a:t>
            </a:r>
            <a:endParaRPr lang="en-IN" sz="1200" b="0" i="0" u="none" strike="noStrike" kern="120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2983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r>
              <a:rPr lang="en-IN" dirty="0" smtClean="0"/>
              <a:t>https://pixabay.com/vectors/sailing-ship-ship-sailing-vessel-312417/</a:t>
            </a:r>
          </a:p>
          <a:p>
            <a:r>
              <a:rPr lang="en-IN" dirty="0" smtClean="0"/>
              <a:t>https://pixabay.com/vectors/currency-dollar-euro-exchange-rate-3727015/</a:t>
            </a:r>
          </a:p>
          <a:p>
            <a:r>
              <a:rPr lang="en-IN" dirty="0" smtClean="0"/>
              <a:t>https://pixabay.com/vectors/building-map-storage-game-playing-48716/</a:t>
            </a:r>
          </a:p>
          <a:p>
            <a:r>
              <a:rPr lang="en-US" dirty="0" smtClean="0"/>
              <a:t>Load: Created using shapes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168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476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r>
              <a:rPr lang="en-IN" dirty="0" smtClean="0"/>
              <a:t>https://pxhere.com/ja/photo/1114339</a:t>
            </a:r>
          </a:p>
          <a:p>
            <a:r>
              <a:rPr lang="en-IN" dirty="0" smtClean="0"/>
              <a:t>https://pxhere.com/en/photo/1121730</a:t>
            </a:r>
          </a:p>
          <a:p>
            <a:r>
              <a:rPr lang="en-IN" dirty="0" smtClean="0"/>
              <a:t>https://pixabay.com/photos/tea-harvest-tee-tea-plantation-2132767/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IN" dirty="0" smtClean="0"/>
              <a:t>Weaving: https://www.pxfuel.com/en/free-photo-oyyea</a:t>
            </a:r>
          </a:p>
          <a:p>
            <a:endParaRPr lang="en-IN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8365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r>
              <a:rPr lang="en-IN" dirty="0" smtClean="0"/>
              <a:t>Sari: https://www.pexels.com/photo/online-sarees-online-womens-wear-online-saris-online-party-wear-1426874/</a:t>
            </a:r>
          </a:p>
          <a:p>
            <a:r>
              <a:rPr lang="en-US" dirty="0" err="1" smtClean="0"/>
              <a:t>Khadi</a:t>
            </a:r>
            <a:r>
              <a:rPr lang="en-US" dirty="0" smtClean="0"/>
              <a:t>: https://pixabay.com/photos/woven-fabric-texture-cloth-fiber-2607340/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4767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r>
              <a:rPr lang="en-IN" dirty="0" smtClean="0"/>
              <a:t>Mahatma: https://commons.wikimedia.org/wiki/File:Gandhi_spinning.jpg#/media/File:Gandhi_spinning.jpg; Public Domain: 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Unknown author - gandhiserve.org</a:t>
            </a:r>
          </a:p>
          <a:p>
            <a:r>
              <a:rPr lang="en-IN" dirty="0" smtClean="0"/>
              <a:t>Flag:</a:t>
            </a:r>
            <a:r>
              <a:rPr lang="en-IN" baseline="0" dirty="0" smtClean="0"/>
              <a:t> </a:t>
            </a:r>
            <a:r>
              <a:rPr lang="en-IN" dirty="0" smtClean="0"/>
              <a:t>https://commons.wikimedia.org/wiki/File:1931_Flag_of_India.svg; Public Domain: Author: 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Nicholas (</a:t>
            </a:r>
            <a:r>
              <a:rPr lang="en-IN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User:Nichalp"/>
              </a:rPr>
              <a:t>Nichalp</a:t>
            </a:r>
            <a:r>
              <a:rPr lang="en-I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64767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Notes for Teacher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&lt; Information for further reference or explanation &gt;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Suggestions: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&lt;Ideas/ Images/ Animations / Others – To make better representation of the content &gt;</a:t>
            </a:r>
            <a:b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Source of Multimedia Objects (Image/audio/ Video/Animation) used in this slide - </a:t>
            </a:r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D701E-2B11-4C64-8620-9E97557E8B0E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1175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5400"/>
            </a:lvl1pPr>
          </a:lstStyle>
          <a:p>
            <a:r>
              <a:rPr lang="en-US" dirty="0"/>
              <a:t>Asset Title (Size 54)</a:t>
            </a:r>
            <a:endParaRPr lang="en-IN" dirty="0"/>
          </a:p>
        </p:txBody>
      </p:sp>
      <p:grpSp>
        <p:nvGrpSpPr>
          <p:cNvPr id="7" name="Group 14"/>
          <p:cNvGrpSpPr>
            <a:grpSpLocks/>
          </p:cNvGrpSpPr>
          <p:nvPr userDrawn="1"/>
        </p:nvGrpSpPr>
        <p:grpSpPr bwMode="auto">
          <a:xfrm>
            <a:off x="0" y="0"/>
            <a:ext cx="873125" cy="852488"/>
            <a:chOff x="0" y="0"/>
            <a:chExt cx="872351" cy="852108"/>
          </a:xfrm>
        </p:grpSpPr>
        <p:sp>
          <p:nvSpPr>
            <p:cNvPr id="8" name="Round Diagonal Corner Rectangle 7"/>
            <p:cNvSpPr/>
            <p:nvPr/>
          </p:nvSpPr>
          <p:spPr>
            <a:xfrm>
              <a:off x="71855" y="79223"/>
              <a:ext cx="228600" cy="228600"/>
            </a:xfrm>
            <a:prstGeom prst="round2DiagRect">
              <a:avLst/>
            </a:prstGeom>
            <a:solidFill>
              <a:srgbClr val="00B0F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9" name="Round Diagonal Corner Rectangle 8"/>
            <p:cNvSpPr/>
            <p:nvPr/>
          </p:nvSpPr>
          <p:spPr>
            <a:xfrm>
              <a:off x="376655" y="79223"/>
              <a:ext cx="228600" cy="228600"/>
            </a:xfrm>
            <a:prstGeom prst="round2DiagRect">
              <a:avLst/>
            </a:prstGeom>
            <a:solidFill>
              <a:srgbClr val="FB3B69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I</a:t>
              </a:r>
            </a:p>
          </p:txBody>
        </p:sp>
        <p:sp>
          <p:nvSpPr>
            <p:cNvPr id="10" name="Round Diagonal Corner Rectangle 9"/>
            <p:cNvSpPr/>
            <p:nvPr/>
          </p:nvSpPr>
          <p:spPr>
            <a:xfrm>
              <a:off x="65362" y="392172"/>
              <a:ext cx="228600" cy="228600"/>
            </a:xfrm>
            <a:prstGeom prst="round2Diag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E</a:t>
              </a:r>
            </a:p>
          </p:txBody>
        </p:sp>
        <p:sp>
          <p:nvSpPr>
            <p:cNvPr id="11" name="Round Diagonal Corner Rectangle 10"/>
            <p:cNvSpPr/>
            <p:nvPr/>
          </p:nvSpPr>
          <p:spPr>
            <a:xfrm>
              <a:off x="370162" y="392172"/>
              <a:ext cx="228600" cy="228600"/>
            </a:xfrm>
            <a:prstGeom prst="round2DiagRect">
              <a:avLst/>
            </a:prstGeom>
            <a:solidFill>
              <a:srgbClr val="00800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schemeClr val="bg1"/>
                  </a:solidFill>
                  <a:cs typeface="Calibri"/>
                </a:rPr>
                <a:t>P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2020" y="0"/>
              <a:ext cx="0" cy="814025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651981"/>
              <a:ext cx="828291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48636" y="218977"/>
              <a:ext cx="0" cy="633131"/>
            </a:xfrm>
            <a:prstGeom prst="line">
              <a:avLst/>
            </a:prstGeom>
            <a:ln w="12700">
              <a:solidFill>
                <a:srgbClr val="FE6E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96227" y="712914"/>
              <a:ext cx="676124" cy="0"/>
            </a:xfrm>
            <a:prstGeom prst="line">
              <a:avLst/>
            </a:prstGeom>
            <a:ln w="12700">
              <a:solidFill>
                <a:srgbClr val="FE6E2E"/>
              </a:solidFill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 userDrawn="1"/>
        </p:nvSpPr>
        <p:spPr>
          <a:xfrm>
            <a:off x="5726764" y="6509319"/>
            <a:ext cx="3350443" cy="412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8482B"/>
                </a:solidFill>
              </a:rPr>
              <a:t>Integral Education</a:t>
            </a:r>
            <a:r>
              <a:rPr lang="en-US" sz="1400" dirty="0">
                <a:solidFill>
                  <a:srgbClr val="08482B"/>
                </a:solidFill>
              </a:rPr>
              <a:t> </a:t>
            </a:r>
            <a:r>
              <a:rPr lang="en-US" sz="1400" b="1" dirty="0">
                <a:solidFill>
                  <a:srgbClr val="002060"/>
                </a:solidFill>
              </a:rPr>
              <a:t>FOR  </a:t>
            </a:r>
            <a:r>
              <a:rPr lang="en-US" sz="1400" b="1" dirty="0">
                <a:solidFill>
                  <a:srgbClr val="C00000"/>
                </a:solidFill>
              </a:rPr>
              <a:t>ALL, </a:t>
            </a:r>
            <a:r>
              <a:rPr lang="en-US" sz="1400" b="1" dirty="0">
                <a:solidFill>
                  <a:srgbClr val="002060"/>
                </a:solidFill>
              </a:rPr>
              <a:t>BY</a:t>
            </a:r>
            <a:r>
              <a:rPr lang="en-US" sz="1400" b="1" dirty="0">
                <a:solidFill>
                  <a:srgbClr val="C00000"/>
                </a:solidFill>
              </a:rPr>
              <a:t> ALL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807" y="55434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62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Slide Title (Size 36)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lvl1pPr>
            <a:lvl2pPr>
              <a:defRPr/>
            </a:lvl2pPr>
            <a:lvl3pPr>
              <a:defRPr/>
            </a:lvl3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/>
              <a:t>Sub Title (Size 32) Second level (Size 28) Third level (Size 24)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  <a:p>
            <a:pPr lvl="1"/>
            <a:r>
              <a:rPr lang="en-US" dirty="0"/>
              <a:t>Second level (Size 28)</a:t>
            </a:r>
          </a:p>
          <a:p>
            <a:pPr lvl="2"/>
            <a:r>
              <a:rPr lang="en-US" dirty="0"/>
              <a:t>Third level (Size 24)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1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srisathyasaividyavahini.org/" TargetMode="Externa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090" y="52321"/>
            <a:ext cx="967390" cy="938279"/>
          </a:xfrm>
          <a:prstGeom prst="rect">
            <a:avLst/>
          </a:prstGeom>
        </p:spPr>
      </p:pic>
      <p:sp>
        <p:nvSpPr>
          <p:cNvPr id="3" name="Rectangle 2">
            <a:hlinkClick r:id="rId5"/>
          </p:cNvPr>
          <p:cNvSpPr/>
          <p:nvPr userDrawn="1"/>
        </p:nvSpPr>
        <p:spPr>
          <a:xfrm>
            <a:off x="-304800" y="6488113"/>
            <a:ext cx="2762250" cy="3778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rgbClr val="0000CC"/>
                </a:solidFill>
                <a:latin typeface="Calibri" pitchFamily="34" charset="0"/>
                <a:cs typeface="Calibri" pitchFamily="34" charset="0"/>
              </a:rPr>
              <a:t>©www.srisathyasaividyavahini.org</a:t>
            </a:r>
          </a:p>
        </p:txBody>
      </p:sp>
    </p:spTree>
    <p:extLst>
      <p:ext uri="{BB962C8B-B14F-4D97-AF65-F5344CB8AC3E}">
        <p14:creationId xmlns:p14="http://schemas.microsoft.com/office/powerpoint/2010/main" val="3351979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hyperlink" Target="https://commons.wikimedia.org/wiki/User:Nichalp" TargetMode="External"/><Relationship Id="rId7" Type="http://schemas.openxmlformats.org/officeDocument/2006/relationships/image" Target="../media/image5.jpeg"/><Relationship Id="rId12" Type="http://schemas.openxmlformats.org/officeDocument/2006/relationships/image" Target="../media/image23.jpeg"/><Relationship Id="rId17" Type="http://schemas.openxmlformats.org/officeDocument/2006/relationships/image" Target="../media/image27.jpe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3.png"/><Relationship Id="rId10" Type="http://schemas.openxmlformats.org/officeDocument/2006/relationships/image" Target="../media/image21.jpeg"/><Relationship Id="rId4" Type="http://schemas.openxmlformats.org/officeDocument/2006/relationships/image" Target="../media/image17.pn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A8A2F-CF09-4357-9556-8915CD711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950" y="1719000"/>
            <a:ext cx="7658100" cy="3420000"/>
          </a:xfrm>
          <a:prstGeom prst="horizontalScroll">
            <a:avLst/>
          </a:prstGeom>
          <a:noFill/>
          <a:ln w="38100">
            <a:solidFill>
              <a:srgbClr val="093901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>
            <a:noAutofit/>
          </a:bodyPr>
          <a:lstStyle/>
          <a:p>
            <a:r>
              <a:rPr lang="en-US" b="1" dirty="0">
                <a:solidFill>
                  <a:srgbClr val="371B03"/>
                </a:solidFill>
                <a:latin typeface="+mn-lt"/>
              </a:rPr>
              <a:t>The </a:t>
            </a:r>
            <a:r>
              <a:rPr lang="en-US" b="1" dirty="0" smtClean="0">
                <a:solidFill>
                  <a:srgbClr val="371B03"/>
                </a:solidFill>
                <a:latin typeface="+mn-lt"/>
              </a:rPr>
              <a:t>Handloom </a:t>
            </a:r>
            <a:r>
              <a:rPr lang="en-US" b="1" dirty="0">
                <a:solidFill>
                  <a:srgbClr val="371B03"/>
                </a:solidFill>
                <a:latin typeface="+mn-lt"/>
              </a:rPr>
              <a:t>Weaving </a:t>
            </a:r>
            <a:r>
              <a:rPr lang="en-US" b="1" dirty="0" smtClean="0">
                <a:solidFill>
                  <a:srgbClr val="371B03"/>
                </a:solidFill>
                <a:latin typeface="+mn-lt"/>
              </a:rPr>
              <a:t>Loses Its Importance</a:t>
            </a:r>
            <a:endParaRPr lang="en-US" b="1" dirty="0">
              <a:solidFill>
                <a:srgbClr val="371B03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073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2582" y="4318829"/>
            <a:ext cx="1828959" cy="2158171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6" name="Rounded Rectangle 8"/>
          <p:cNvSpPr txBox="1"/>
          <p:nvPr/>
        </p:nvSpPr>
        <p:spPr>
          <a:xfrm>
            <a:off x="304800" y="1115462"/>
            <a:ext cx="8610600" cy="560938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 smtClean="0">
                <a:solidFill>
                  <a:srgbClr val="333333"/>
                </a:solidFill>
              </a:rPr>
              <a:t>Industrialization in Britain had effects on Indian textile production</a:t>
            </a:r>
            <a:endParaRPr lang="en-IN" sz="2400" b="1" kern="1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16F479-3541-428D-932E-23F7D766A379}"/>
              </a:ext>
            </a:extLst>
          </p:cNvPr>
          <p:cNvSpPr txBox="1"/>
          <p:nvPr/>
        </p:nvSpPr>
        <p:spPr>
          <a:xfrm>
            <a:off x="1181100" y="381000"/>
            <a:ext cx="6781800" cy="64633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71B03"/>
                </a:solidFill>
              </a:defRPr>
            </a:lvl1pPr>
          </a:lstStyle>
          <a:p>
            <a:pPr algn="ctr"/>
            <a:r>
              <a:rPr lang="en-IN" sz="3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British dominating in Indian </a:t>
            </a:r>
            <a:r>
              <a:rPr lang="en-IN" sz="3600" b="0" dirty="0">
                <a:solidFill>
                  <a:srgbClr val="000000"/>
                </a:solidFill>
                <a:latin typeface="Calibri" panose="020F0502020204030204" pitchFamily="34" charset="0"/>
              </a:rPr>
              <a:t>Textiles </a:t>
            </a:r>
            <a:endParaRPr lang="en-US" sz="3600" dirty="0"/>
          </a:p>
        </p:txBody>
      </p:sp>
      <p:grpSp>
        <p:nvGrpSpPr>
          <p:cNvPr id="31" name="Group 30"/>
          <p:cNvGrpSpPr/>
          <p:nvPr/>
        </p:nvGrpSpPr>
        <p:grpSpPr>
          <a:xfrm>
            <a:off x="4724400" y="1676400"/>
            <a:ext cx="3962400" cy="1073771"/>
            <a:chOff x="4854195" y="3259"/>
            <a:chExt cx="2908178" cy="1744906"/>
          </a:xfrm>
          <a:solidFill>
            <a:schemeClr val="bg2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8" name="Rounded Rectangle 37"/>
            <p:cNvSpPr/>
            <p:nvPr/>
          </p:nvSpPr>
          <p:spPr>
            <a:xfrm>
              <a:off x="4854195" y="3259"/>
              <a:ext cx="2908178" cy="174490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0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Rounded Rectangle 8"/>
            <p:cNvSpPr txBox="1"/>
            <p:nvPr/>
          </p:nvSpPr>
          <p:spPr>
            <a:xfrm>
              <a:off x="4905302" y="54366"/>
              <a:ext cx="2805964" cy="16426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kern="1200" dirty="0" smtClean="0">
                  <a:solidFill>
                    <a:schemeClr val="tx1"/>
                  </a:solidFill>
                </a:rPr>
                <a:t>Their </a:t>
              </a:r>
              <a:r>
                <a:rPr lang="en-US" sz="2400" dirty="0" smtClean="0">
                  <a:solidFill>
                    <a:schemeClr val="tx1"/>
                  </a:solidFill>
                </a:rPr>
                <a:t>machine </a:t>
              </a:r>
              <a:r>
                <a:rPr lang="en-US" sz="2400" kern="1200" dirty="0" smtClean="0">
                  <a:solidFill>
                    <a:schemeClr val="tx1"/>
                  </a:solidFill>
                </a:rPr>
                <a:t>made cloth was produced on large scale in less time and was cheap.</a:t>
              </a:r>
              <a:endParaRPr lang="en-IN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724400" y="3311215"/>
            <a:ext cx="3962400" cy="1073771"/>
            <a:chOff x="3124091" y="2911437"/>
            <a:chExt cx="4638282" cy="1744906"/>
          </a:xfrm>
          <a:solidFill>
            <a:schemeClr val="bg2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4" name="Rounded Rectangle 33"/>
            <p:cNvSpPr/>
            <p:nvPr/>
          </p:nvSpPr>
          <p:spPr>
            <a:xfrm>
              <a:off x="3124091" y="2911437"/>
              <a:ext cx="4638282" cy="174490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Rounded Rectangle 12"/>
            <p:cNvSpPr txBox="1"/>
            <p:nvPr/>
          </p:nvSpPr>
          <p:spPr>
            <a:xfrm>
              <a:off x="3175198" y="2962544"/>
              <a:ext cx="4536068" cy="16426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 smtClean="0">
                <a:solidFill>
                  <a:srgbClr val="333333"/>
                </a:solidFill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rgbClr val="333333"/>
                  </a:solidFill>
                </a:rPr>
                <a:t>Britain </a:t>
              </a:r>
              <a:r>
                <a:rPr lang="en-US" sz="2400" dirty="0">
                  <a:solidFill>
                    <a:srgbClr val="333333"/>
                  </a:solidFill>
                </a:rPr>
                <a:t>sold </a:t>
              </a:r>
              <a:r>
                <a:rPr lang="en-US" sz="2400" dirty="0" smtClean="0">
                  <a:solidFill>
                    <a:srgbClr val="333333"/>
                  </a:solidFill>
                </a:rPr>
                <a:t>their </a:t>
              </a:r>
              <a:r>
                <a:rPr lang="en-US" sz="2400" dirty="0">
                  <a:solidFill>
                    <a:srgbClr val="333333"/>
                  </a:solidFill>
                </a:rPr>
                <a:t>cloth </a:t>
              </a:r>
              <a:r>
                <a:rPr lang="en-US" sz="2400" dirty="0" smtClean="0">
                  <a:solidFill>
                    <a:srgbClr val="333333"/>
                  </a:solidFill>
                </a:rPr>
                <a:t>in Indian </a:t>
              </a:r>
              <a:r>
                <a:rPr lang="en-US" sz="2400" dirty="0">
                  <a:solidFill>
                    <a:srgbClr val="333333"/>
                  </a:solidFill>
                </a:rPr>
                <a:t>markets in 1830s</a:t>
              </a:r>
              <a:endParaRPr lang="en-IN" sz="2400" dirty="0">
                <a:solidFill>
                  <a:schemeClr val="tx1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2400" kern="12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Sailing Ship, Ship, Sailing Vessel, Sea, Boat, Ocea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03028" y="1564338"/>
            <a:ext cx="3392772" cy="262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/>
          <p:cNvGrpSpPr/>
          <p:nvPr/>
        </p:nvGrpSpPr>
        <p:grpSpPr>
          <a:xfrm rot="20607046">
            <a:off x="6597600" y="2814693"/>
            <a:ext cx="216000" cy="432000"/>
            <a:chOff x="5520335" y="1990736"/>
            <a:chExt cx="721228" cy="643231"/>
          </a:xfrm>
          <a:solidFill>
            <a:schemeClr val="bg2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36" name="Right Arrow 35"/>
            <p:cNvSpPr/>
            <p:nvPr/>
          </p:nvSpPr>
          <p:spPr>
            <a:xfrm rot="6393922">
              <a:off x="5559333" y="1951738"/>
              <a:ext cx="643231" cy="72122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ight Arrow 10"/>
            <p:cNvSpPr txBox="1"/>
            <p:nvPr/>
          </p:nvSpPr>
          <p:spPr>
            <a:xfrm rot="993922">
              <a:off x="5692089" y="1994741"/>
              <a:ext cx="432736" cy="4502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 kern="1200"/>
            </a:p>
          </p:txBody>
        </p:sp>
      </p:grpSp>
      <p:sp>
        <p:nvSpPr>
          <p:cNvPr id="2" name="Cube 1"/>
          <p:cNvSpPr/>
          <p:nvPr/>
        </p:nvSpPr>
        <p:spPr>
          <a:xfrm>
            <a:off x="2779428" y="5101246"/>
            <a:ext cx="344772" cy="236908"/>
          </a:xfrm>
          <a:prstGeom prst="cube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Cube 25"/>
          <p:cNvSpPr/>
          <p:nvPr/>
        </p:nvSpPr>
        <p:spPr>
          <a:xfrm>
            <a:off x="3008028" y="5173292"/>
            <a:ext cx="344772" cy="232754"/>
          </a:xfrm>
          <a:prstGeom prst="cube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Cube 26"/>
          <p:cNvSpPr/>
          <p:nvPr/>
        </p:nvSpPr>
        <p:spPr>
          <a:xfrm>
            <a:off x="3160428" y="5406046"/>
            <a:ext cx="344772" cy="232754"/>
          </a:xfrm>
          <a:prstGeom prst="cube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Cube 27"/>
          <p:cNvSpPr/>
          <p:nvPr/>
        </p:nvSpPr>
        <p:spPr>
          <a:xfrm>
            <a:off x="2931828" y="5329846"/>
            <a:ext cx="344772" cy="236908"/>
          </a:xfrm>
          <a:prstGeom prst="cube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Cube 28"/>
          <p:cNvSpPr/>
          <p:nvPr/>
        </p:nvSpPr>
        <p:spPr>
          <a:xfrm>
            <a:off x="3276600" y="5177446"/>
            <a:ext cx="344772" cy="232754"/>
          </a:xfrm>
          <a:prstGeom prst="cube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Cube 29"/>
          <p:cNvSpPr/>
          <p:nvPr/>
        </p:nvSpPr>
        <p:spPr>
          <a:xfrm>
            <a:off x="2931828" y="4944692"/>
            <a:ext cx="344772" cy="232754"/>
          </a:xfrm>
          <a:prstGeom prst="cube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28" name="Picture 4" descr="Currency, Dollar, Euro, Exchange, Rate, Money, Finance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5" r="39770"/>
          <a:stretch/>
        </p:blipFill>
        <p:spPr bwMode="auto">
          <a:xfrm>
            <a:off x="3207794" y="3290249"/>
            <a:ext cx="297406" cy="5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" name="Group 39"/>
          <p:cNvGrpSpPr/>
          <p:nvPr/>
        </p:nvGrpSpPr>
        <p:grpSpPr>
          <a:xfrm>
            <a:off x="4724400" y="4946029"/>
            <a:ext cx="3962400" cy="1073771"/>
            <a:chOff x="3124091" y="2911437"/>
            <a:chExt cx="4638282" cy="1744906"/>
          </a:xfrm>
          <a:solidFill>
            <a:schemeClr val="bg2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1" name="Rounded Rectangle 40"/>
            <p:cNvSpPr/>
            <p:nvPr/>
          </p:nvSpPr>
          <p:spPr>
            <a:xfrm>
              <a:off x="3124091" y="2911437"/>
              <a:ext cx="4638282" cy="1744906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12"/>
            <p:cNvSpPr txBox="1"/>
            <p:nvPr/>
          </p:nvSpPr>
          <p:spPr>
            <a:xfrm>
              <a:off x="3175198" y="2962544"/>
              <a:ext cx="4536067" cy="164269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dirty="0" smtClean="0">
                <a:solidFill>
                  <a:schemeClr val="tx1"/>
                </a:solidFill>
              </a:endParaRP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>
                  <a:solidFill>
                    <a:schemeClr val="tx1"/>
                  </a:solidFill>
                </a:rPr>
                <a:t>This adversely affected Indian handloom textile production in 19</a:t>
              </a:r>
              <a:r>
                <a:rPr lang="en-US" sz="2400" baseline="30000" dirty="0">
                  <a:solidFill>
                    <a:schemeClr val="tx1"/>
                  </a:solidFill>
                </a:rPr>
                <a:t>th</a:t>
              </a:r>
              <a:r>
                <a:rPr lang="en-US" sz="2400" dirty="0">
                  <a:solidFill>
                    <a:schemeClr val="tx1"/>
                  </a:solidFill>
                </a:rPr>
                <a:t> Century</a:t>
              </a:r>
              <a:endParaRPr lang="en-IN" sz="2400" dirty="0">
                <a:solidFill>
                  <a:schemeClr val="tx1"/>
                </a:solidFill>
              </a:endParaRP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IN" sz="24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 rot="20607046">
            <a:off x="6597600" y="4449508"/>
            <a:ext cx="216000" cy="432000"/>
            <a:chOff x="5520335" y="1990736"/>
            <a:chExt cx="721228" cy="643231"/>
          </a:xfrm>
          <a:solidFill>
            <a:schemeClr val="bg2"/>
          </a:solidFill>
          <a:effectLst>
            <a:glow rad="63500">
              <a:schemeClr val="accent5">
                <a:satMod val="175000"/>
                <a:alpha val="40000"/>
              </a:schemeClr>
            </a:glow>
          </a:effectLst>
        </p:grpSpPr>
        <p:sp>
          <p:nvSpPr>
            <p:cNvPr id="44" name="Right Arrow 43"/>
            <p:cNvSpPr/>
            <p:nvPr/>
          </p:nvSpPr>
          <p:spPr>
            <a:xfrm rot="6393922">
              <a:off x="5559333" y="1951738"/>
              <a:ext cx="643231" cy="721228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ight Arrow 10"/>
            <p:cNvSpPr txBox="1"/>
            <p:nvPr/>
          </p:nvSpPr>
          <p:spPr>
            <a:xfrm rot="993922">
              <a:off x="5692089" y="1994741"/>
              <a:ext cx="432736" cy="4502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b="1" kern="1200"/>
            </a:p>
          </p:txBody>
        </p:sp>
      </p:grpSp>
    </p:spTree>
    <p:extLst>
      <p:ext uri="{BB962C8B-B14F-4D97-AF65-F5344CB8AC3E}">
        <p14:creationId xmlns:p14="http://schemas.microsoft.com/office/powerpoint/2010/main" val="400667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0.0007 L -0.00034 0.00093 C -0.0059 0.00278 -0.01145 0.00463 -0.01666 0.00695 C -0.02812 0.01204 -0.01666 0.00834 -0.02604 0.01158 C -0.0335 0.01389 -0.03368 0.01343 -0.04236 0.01482 C -0.05138 0.01412 -0.06041 0.01412 -0.06961 0.0132 C -0.07257 0.01273 -0.075 0.01111 -0.07795 0.01019 C -0.07899 0.00972 -0.08055 0.00949 -0.08211 0.00834 C -0.08316 0.00764 -0.0842 0.00602 -0.08593 0.00533 C -0.08854 0.00417 -0.09114 0.00324 -0.09375 0.00232 L -0.09791 0.0007 C -0.0993 0.00023 -0.10052 -0.00046 -0.10208 -0.00092 C -0.10434 -0.00162 -0.10642 -0.00185 -0.10868 -0.00231 C -0.11007 -0.00301 -0.11128 -0.0037 -0.11284 -0.00393 C -0.12743 -0.00486 -0.14166 -0.00486 -0.15625 -0.00509 C -0.171 -0.00486 -0.18593 -0.00602 -0.20086 -0.00393 C -0.20295 -0.0037 -0.20329 -0.00046 -0.20486 0.0007 C -0.20607 0.00162 -0.20781 0.00162 -0.20902 0.00232 C -0.21163 0.0044 -0.21406 0.00741 -0.21718 0.00834 C -0.22222 0.01019 -0.22465 0.01088 -0.22916 0.01621 C -0.23055 0.01783 -0.23177 0.01968 -0.23333 0.02084 C -0.23593 0.02338 -0.24132 0.02755 -0.24132 0.02778 C -0.24635 0.03565 -0.24132 0.02847 -0.24809 0.03519 C -0.24948 0.03658 -0.25052 0.03843 -0.25225 0.03982 C -0.25486 0.04121 -0.25763 0.04144 -0.26059 0.04306 C -0.26527 0.04861 -0.271 0.0544 -0.27395 0.06135 C -0.27517 0.06482 -0.27604 0.06852 -0.27812 0.07107 C -0.27968 0.07315 -0.28263 0.07385 -0.28489 0.0757 C -0.28524 0.07778 -0.28541 0.07986 -0.28611 0.08172 C -0.28767 0.08658 -0.28923 0.08889 -0.29149 0.09283 C -0.29201 0.09422 -0.29218 0.09607 -0.29305 0.09769 C -0.29444 0.1007 -0.29826 0.10695 -0.29826 0.10718 C -0.29861 0.1088 -0.29895 0.11135 -0.29965 0.1132 C -0.30069 0.11574 -0.30243 0.11713 -0.30364 0.11945 C -0.31354 0.13542 -0.29722 0.10996 -0.31059 0.13033 C -0.31128 0.13357 -0.31267 0.13658 -0.31319 0.13982 C -0.31475 0.15278 -0.31371 0.14722 -0.31579 0.15695 C -0.31666 0.17963 -0.31892 0.21273 -0.31579 0.23472 C -0.31545 0.23843 -0.31215 0.24121 -0.31059 0.24422 C -0.30954 0.24584 -0.30833 0.24722 -0.30763 0.24908 C -0.30729 0.2507 -0.30729 0.25232 -0.30642 0.25371 C -0.30503 0.25556 -0.30277 0.25695 -0.30086 0.25834 C -0.29479 0.26898 -0.29861 0.26644 -0.29149 0.26922 C -0.29079 0.27246 -0.28993 0.27639 -0.2875 0.27871 C -0.28645 0.27963 -0.28489 0.27963 -0.28333 0.28033 C -0.27257 0.29676 -0.28663 0.27662 -0.27395 0.29121 C -0.27274 0.2926 -0.27239 0.29422 -0.27135 0.29607 C -0.26979 0.29769 -0.26753 0.29861 -0.26579 0.30023 C -0.26441 0.30209 -0.26336 0.30417 -0.2618 0.3051 C -0.25989 0.30695 -0.25156 0.31343 -0.24809 0.31435 C -0.24548 0.31574 -0.24288 0.31597 -0.23993 0.31621 C -0.23698 0.31991 -0.23333 0.32292 -0.23055 0.32732 C -0.22916 0.32917 -0.22812 0.33172 -0.22656 0.33357 C -0.22517 0.33472 -0.22291 0.33496 -0.22118 0.33658 C -0.21961 0.3375 -0.2184 0.33959 -0.21718 0.34121 C -0.21614 0.3426 -0.21579 0.34491 -0.21441 0.34584 C -0.21198 0.34746 -0.20902 0.34792 -0.20642 0.34908 L -0.19965 0.35209 C -0.19427 0.36111 -0.19948 0.35463 -0.18593 0.35996 C -0.18454 0.36042 -0.18316 0.36088 -0.18194 0.36135 C -0.17916 0.3625 -0.17413 0.36505 -0.171 0.36621 C -0.16875 0.36667 -0.16632 0.3669 -0.16441 0.3676 C -0.16111 0.36875 -0.15798 0.36968 -0.15468 0.3713 C -0.13541 0.37014 -0.11579 0.37037 -0.09687 0.36922 C -0.08784 0.36875 -0.08784 0.36644 -0.08211 0.36459 C -0.07274 0.36181 -0.0684 0.3625 -0.05763 0.36135 C -0.04826 0.35417 -0.05243 0.35625 -0.04513 0.35371 C -0.04409 0.35255 -0.04236 0.35139 -0.04097 0.35023 C -0.03871 0.34931 -0.03281 0.34746 -0.03281 0.34792 C -0.02812 0.34352 -0.03038 0.34422 -0.02604 0.34422 " pathEditMode="relative" rAng="0" ptsTypes="AAAAAAAAAAAAAAAAAAAAAAAAAAAAAAAAAAAAAAAAAAAAAAAAAAAAAAAAAAAAAAAAAAAAAA">
                                      <p:cBhvr>
                                        <p:cTn id="26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68" y="18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500"/>
                            </p:stCondLst>
                            <p:childTnLst>
                              <p:par>
                                <p:cTn id="6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8000"/>
                            </p:stCondLst>
                            <p:childTnLst>
                              <p:par>
                                <p:cTn id="7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1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1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8500"/>
                            </p:stCondLst>
                            <p:childTnLst>
                              <p:par>
                                <p:cTn id="9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2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2000"/>
                            </p:stCondLst>
                            <p:childTnLst>
                              <p:par>
                                <p:cTn id="1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2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2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316F479-3541-428D-932E-23F7D766A379}"/>
              </a:ext>
            </a:extLst>
          </p:cNvPr>
          <p:cNvSpPr txBox="1"/>
          <p:nvPr/>
        </p:nvSpPr>
        <p:spPr>
          <a:xfrm>
            <a:off x="914400" y="381000"/>
            <a:ext cx="7086600" cy="64633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71B03"/>
                </a:solidFill>
              </a:defRPr>
            </a:lvl1pPr>
          </a:lstStyle>
          <a:p>
            <a:pPr algn="ctr"/>
            <a:r>
              <a:rPr lang="en-IN" sz="3600" b="0" dirty="0">
                <a:solidFill>
                  <a:srgbClr val="000000"/>
                </a:solidFill>
                <a:latin typeface="Calibri" panose="020F0502020204030204" pitchFamily="34" charset="0"/>
              </a:rPr>
              <a:t>Indian Textiles </a:t>
            </a:r>
            <a:r>
              <a:rPr lang="en-IN" sz="3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Production Affected</a:t>
            </a:r>
            <a:endParaRPr lang="en-US" sz="3600" dirty="0"/>
          </a:p>
        </p:txBody>
      </p:sp>
      <p:grpSp>
        <p:nvGrpSpPr>
          <p:cNvPr id="32" name="Group 31"/>
          <p:cNvGrpSpPr/>
          <p:nvPr/>
        </p:nvGrpSpPr>
        <p:grpSpPr>
          <a:xfrm>
            <a:off x="800100" y="1219200"/>
            <a:ext cx="7734300" cy="4687669"/>
            <a:chOff x="0" y="0"/>
            <a:chExt cx="8153400" cy="2590800"/>
          </a:xfrm>
          <a:scene3d>
            <a:camera prst="orthographicFront"/>
            <a:lightRig rig="flat" dir="t"/>
          </a:scene3d>
        </p:grpSpPr>
        <p:sp>
          <p:nvSpPr>
            <p:cNvPr id="49" name="Rounded Rectangle 48"/>
            <p:cNvSpPr/>
            <p:nvPr/>
          </p:nvSpPr>
          <p:spPr>
            <a:xfrm>
              <a:off x="0" y="0"/>
              <a:ext cx="8153400" cy="2590800"/>
            </a:xfrm>
            <a:prstGeom prst="roundRect">
              <a:avLst>
                <a:gd name="adj" fmla="val 85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0"/>
                <a:satOff val="0"/>
                <a:lumOff val="0"/>
                <a:alphaOff val="0"/>
              </a:schemeClr>
            </a:fillRef>
            <a:effectRef idx="1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50" name="Rounded Rectangle 4"/>
            <p:cNvSpPr txBox="1"/>
            <p:nvPr/>
          </p:nvSpPr>
          <p:spPr>
            <a:xfrm>
              <a:off x="64500" y="64500"/>
              <a:ext cx="8024400" cy="246180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2010749" numCol="1" spcCol="1270" anchor="t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/>
                <a:t>The Indian weaving industry had </a:t>
              </a:r>
              <a:r>
                <a:rPr lang="en-US" sz="2400" dirty="0" smtClean="0"/>
                <a:t>to compete </a:t>
              </a:r>
              <a:r>
                <a:rPr lang="en-US" sz="2400" dirty="0"/>
                <a:t>with British textiles in the local and </a:t>
              </a:r>
              <a:r>
                <a:rPr lang="en-US" sz="2400" dirty="0" smtClean="0"/>
                <a:t>world markets</a:t>
              </a:r>
              <a:endParaRPr lang="en-IN" sz="2400" dirty="0"/>
            </a:p>
          </p:txBody>
        </p:sp>
      </p:grpSp>
      <p:pic>
        <p:nvPicPr>
          <p:cNvPr id="51" name="Picture 2" descr="desk, work, table, wood, antique, chair, floor, old, spinning, craft, furniture, room, wool, thread, women, hardwood, tourist attraction, spin, historically, fibers, hand labor, man made object, spinning wheel, spindles, old spinning whee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077" y="2230717"/>
            <a:ext cx="25352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wood, antique, old, beam, lumber, weave, fabric, spider, art, carpet, connection, network, weaving, loom, man made obj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12" y="2238600"/>
            <a:ext cx="253521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>
            <a:off x="1340167" y="4154269"/>
            <a:ext cx="6813233" cy="1981200"/>
            <a:chOff x="203835" y="1097798"/>
            <a:chExt cx="7745730" cy="1084635"/>
          </a:xfrm>
          <a:scene3d>
            <a:camera prst="orthographicFront"/>
            <a:lightRig rig="flat" dir="t"/>
          </a:scene3d>
        </p:grpSpPr>
        <p:sp>
          <p:nvSpPr>
            <p:cNvPr id="47" name="Rounded Rectangle 46"/>
            <p:cNvSpPr/>
            <p:nvPr/>
          </p:nvSpPr>
          <p:spPr>
            <a:xfrm>
              <a:off x="203835" y="1097798"/>
              <a:ext cx="7745730" cy="1084635"/>
            </a:xfrm>
            <a:prstGeom prst="roundRect">
              <a:avLst>
                <a:gd name="adj" fmla="val 105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4966938"/>
                <a:satOff val="19906"/>
                <a:lumOff val="4314"/>
                <a:alphaOff val="0"/>
              </a:schemeClr>
            </a:fillRef>
            <a:effectRef idx="1">
              <a:schemeClr val="accent5">
                <a:hueOff val="-4966938"/>
                <a:satOff val="19906"/>
                <a:lumOff val="4314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8" name="Rounded Rectangle 6"/>
            <p:cNvSpPr txBox="1"/>
            <p:nvPr/>
          </p:nvSpPr>
          <p:spPr>
            <a:xfrm>
              <a:off x="237191" y="1131154"/>
              <a:ext cx="7679018" cy="101792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1151611" numCol="1" spcCol="1270" anchor="t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/>
                <a:t>Heavy </a:t>
              </a:r>
              <a:r>
                <a:rPr lang="en-US" sz="2400" dirty="0"/>
                <a:t>duties were imposed on Indian </a:t>
              </a:r>
              <a:r>
                <a:rPr lang="en-US" sz="2400" dirty="0" smtClean="0"/>
                <a:t>textiles in England. This made exporting difficult.</a:t>
              </a:r>
              <a:endParaRPr lang="en-IN" sz="2400" kern="1200" dirty="0">
                <a:latin typeface="+mn-lt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893570" y="5349272"/>
            <a:ext cx="5421630" cy="1051528"/>
            <a:chOff x="407670" y="1558879"/>
            <a:chExt cx="7338060" cy="680623"/>
          </a:xfrm>
          <a:scene3d>
            <a:camera prst="orthographicFront"/>
            <a:lightRig rig="flat" dir="t"/>
          </a:scene3d>
        </p:grpSpPr>
        <p:sp>
          <p:nvSpPr>
            <p:cNvPr id="45" name="Rounded Rectangle 44"/>
            <p:cNvSpPr/>
            <p:nvPr/>
          </p:nvSpPr>
          <p:spPr>
            <a:xfrm>
              <a:off x="407670" y="1558879"/>
              <a:ext cx="7338060" cy="680623"/>
            </a:xfrm>
            <a:prstGeom prst="roundRect">
              <a:avLst>
                <a:gd name="adj" fmla="val 10500"/>
              </a:avLst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1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46" name="Rounded Rectangle 8"/>
            <p:cNvSpPr txBox="1"/>
            <p:nvPr/>
          </p:nvSpPr>
          <p:spPr>
            <a:xfrm>
              <a:off x="428602" y="1579811"/>
              <a:ext cx="7296196" cy="63875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170688" numCol="1" spcCol="1270" anchor="t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smtClean="0">
                  <a:solidFill>
                    <a:schemeClr val="tx1"/>
                  </a:solidFill>
                </a:rPr>
                <a:t>The </a:t>
              </a:r>
              <a:r>
                <a:rPr lang="en-US" sz="2400" dirty="0">
                  <a:solidFill>
                    <a:schemeClr val="tx1"/>
                  </a:solidFill>
                </a:rPr>
                <a:t>British textiles gradually </a:t>
              </a:r>
              <a:r>
                <a:rPr lang="en-US" sz="2400" dirty="0" smtClean="0">
                  <a:solidFill>
                    <a:schemeClr val="tx1"/>
                  </a:solidFill>
                </a:rPr>
                <a:t>suppressed </a:t>
              </a:r>
              <a:r>
                <a:rPr lang="en-US" sz="2400" dirty="0">
                  <a:solidFill>
                    <a:schemeClr val="tx1"/>
                  </a:solidFill>
                </a:rPr>
                <a:t>the Indian </a:t>
              </a:r>
              <a:r>
                <a:rPr lang="en-US" sz="2400" dirty="0" smtClean="0">
                  <a:solidFill>
                    <a:schemeClr val="tx1"/>
                  </a:solidFill>
                </a:rPr>
                <a:t>textiles production</a:t>
              </a:r>
              <a:r>
                <a:rPr lang="en-US" sz="2400" dirty="0" smtClean="0">
                  <a:solidFill>
                    <a:schemeClr val="tx1"/>
                  </a:solidFill>
                </a:rPr>
                <a:t>.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293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316F479-3541-428D-932E-23F7D766A379}"/>
              </a:ext>
            </a:extLst>
          </p:cNvPr>
          <p:cNvSpPr txBox="1"/>
          <p:nvPr/>
        </p:nvSpPr>
        <p:spPr>
          <a:xfrm>
            <a:off x="1181100" y="381000"/>
            <a:ext cx="6781800" cy="64633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71B03"/>
                </a:solidFill>
              </a:defRPr>
            </a:lvl1pPr>
          </a:lstStyle>
          <a:p>
            <a:pPr algn="ctr"/>
            <a:r>
              <a:rPr lang="en-IN" sz="3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British dominating in Indian </a:t>
            </a:r>
            <a:r>
              <a:rPr lang="en-IN" sz="3600" b="0" dirty="0">
                <a:solidFill>
                  <a:srgbClr val="000000"/>
                </a:solidFill>
                <a:latin typeface="Calibri" panose="020F0502020204030204" pitchFamily="34" charset="0"/>
              </a:rPr>
              <a:t>Textiles </a:t>
            </a:r>
            <a:endParaRPr lang="en-US" sz="36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BD5B06-7AE9-4523-9360-2E5D9CB13463}"/>
              </a:ext>
            </a:extLst>
          </p:cNvPr>
          <p:cNvSpPr txBox="1"/>
          <p:nvPr/>
        </p:nvSpPr>
        <p:spPr>
          <a:xfrm flipH="1">
            <a:off x="2859372" y="1981200"/>
            <a:ext cx="5979828" cy="461665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71B03"/>
                </a:solidFill>
              </a:defRPr>
            </a:lvl1pPr>
          </a:lstStyle>
          <a:p>
            <a:pPr marL="457200">
              <a:spcAft>
                <a:spcPts val="800"/>
              </a:spcAft>
            </a:pPr>
            <a:r>
              <a:rPr lang="en-US" dirty="0"/>
              <a:t> </a:t>
            </a:r>
            <a:r>
              <a:rPr lang="en-US" dirty="0" smtClean="0"/>
              <a:t>AURANG </a:t>
            </a:r>
            <a:r>
              <a:rPr lang="en-US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means ‘warehouse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’ in </a:t>
            </a:r>
            <a:r>
              <a:rPr lang="en-US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Persian</a:t>
            </a:r>
            <a:endParaRPr lang="en-US" b="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5031E49-5E15-4549-9099-A65F9552093B}"/>
              </a:ext>
            </a:extLst>
          </p:cNvPr>
          <p:cNvSpPr txBox="1"/>
          <p:nvPr/>
        </p:nvSpPr>
        <p:spPr>
          <a:xfrm flipH="1">
            <a:off x="3886200" y="2586335"/>
            <a:ext cx="4913028" cy="461665"/>
          </a:xfrm>
          <a:prstGeom prst="homePlat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71B03"/>
                </a:solidFill>
              </a:defRPr>
            </a:lvl1pPr>
          </a:lstStyle>
          <a:p>
            <a:pPr algn="r"/>
            <a:r>
              <a:rPr lang="en-US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Workshop to </a:t>
            </a:r>
            <a:r>
              <a:rPr lang="en-US" b="0" dirty="0">
                <a:solidFill>
                  <a:srgbClr val="000000"/>
                </a:solidFill>
                <a:latin typeface="Calibri" panose="020F0502020204030204" pitchFamily="34" charset="0"/>
              </a:rPr>
              <a:t>collect and sell goods</a:t>
            </a:r>
            <a:endParaRPr lang="en-US" b="0" dirty="0"/>
          </a:p>
        </p:txBody>
      </p:sp>
      <p:pic>
        <p:nvPicPr>
          <p:cNvPr id="1030" name="Picture 6" descr="Building, Map, Storage, Game, Playing, Role, Ware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0583" y="1771465"/>
            <a:ext cx="2131773" cy="165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72093" y="1230368"/>
            <a:ext cx="5999814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British abolished the use of AURANGS</a:t>
            </a:r>
            <a:endParaRPr lang="en-IN" sz="24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1572093" y="3429000"/>
            <a:ext cx="5999814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The European agents stopped their orders</a:t>
            </a:r>
            <a:endParaRPr lang="en-IN" sz="2400" b="1" dirty="0"/>
          </a:p>
        </p:txBody>
      </p:sp>
      <p:cxnSp>
        <p:nvCxnSpPr>
          <p:cNvPr id="8" name="Elbow Connector 7"/>
          <p:cNvCxnSpPr>
            <a:endCxn id="47" idx="1"/>
          </p:cNvCxnSpPr>
          <p:nvPr/>
        </p:nvCxnSpPr>
        <p:spPr>
          <a:xfrm>
            <a:off x="2120537" y="4207194"/>
            <a:ext cx="1378362" cy="536441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endCxn id="48" idx="1"/>
          </p:cNvCxnSpPr>
          <p:nvPr/>
        </p:nvCxnSpPr>
        <p:spPr>
          <a:xfrm>
            <a:off x="5625737" y="4740594"/>
            <a:ext cx="1384663" cy="631506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228600" y="4015683"/>
            <a:ext cx="1741561" cy="327717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NO ORDERS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3498899" y="4553135"/>
            <a:ext cx="1976692" cy="381000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NO ADVANCE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7010400" y="5181600"/>
            <a:ext cx="1976692" cy="381000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NO WEAVING</a:t>
            </a:r>
            <a:endParaRPr lang="en-IN" sz="2400" b="1" dirty="0">
              <a:solidFill>
                <a:schemeClr val="tx1"/>
              </a:solidFill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228600" y="5105400"/>
            <a:ext cx="5983117" cy="1260342"/>
          </a:xfrm>
          <a:prstGeom prst="round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>
                <a:solidFill>
                  <a:schemeClr val="tx1"/>
                </a:solidFill>
              </a:rPr>
              <a:t>By 1880s two-thirds of all cotton cloths worn by Indians were from </a:t>
            </a:r>
            <a:r>
              <a:rPr lang="en-US" sz="2400" b="1" dirty="0" smtClean="0">
                <a:solidFill>
                  <a:schemeClr val="tx1"/>
                </a:solidFill>
              </a:rPr>
              <a:t>Britain. </a:t>
            </a:r>
            <a:r>
              <a:rPr lang="en-US" sz="2400" dirty="0" smtClean="0">
                <a:solidFill>
                  <a:schemeClr val="tx1"/>
                </a:solidFill>
              </a:rPr>
              <a:t>The traditional spinning and weaving lost </a:t>
            </a:r>
            <a:r>
              <a:rPr lang="en-US" sz="2400" dirty="0" smtClean="0">
                <a:solidFill>
                  <a:schemeClr val="tx1"/>
                </a:solidFill>
              </a:rPr>
              <a:t>importance.</a:t>
            </a:r>
            <a:endParaRPr lang="en-I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2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2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2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2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3" grpId="0" animBg="1"/>
      <p:bldP spid="40" grpId="0" animBg="1"/>
      <p:bldP spid="13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32-Point Star 42"/>
          <p:cNvSpPr/>
          <p:nvPr/>
        </p:nvSpPr>
        <p:spPr>
          <a:xfrm>
            <a:off x="5181600" y="1371600"/>
            <a:ext cx="3343397" cy="3124200"/>
          </a:xfrm>
          <a:prstGeom prst="star32">
            <a:avLst/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TextBox 35"/>
          <p:cNvSpPr txBox="1"/>
          <p:nvPr/>
        </p:nvSpPr>
        <p:spPr>
          <a:xfrm>
            <a:off x="5570752" y="1902649"/>
            <a:ext cx="25650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en-US" sz="3200" dirty="0" smtClean="0"/>
              <a:t>Spinners </a:t>
            </a:r>
          </a:p>
          <a:p>
            <a:pPr algn="ctr" fontAlgn="base"/>
            <a:r>
              <a:rPr lang="en-US" sz="3200" dirty="0" smtClean="0"/>
              <a:t>and </a:t>
            </a:r>
            <a:r>
              <a:rPr lang="en-US" sz="3200" dirty="0"/>
              <a:t>weavers were forced to starve</a:t>
            </a:r>
            <a:r>
              <a:rPr lang="en-US" sz="2400" dirty="0"/>
              <a:t>. </a:t>
            </a:r>
          </a:p>
        </p:txBody>
      </p:sp>
      <p:cxnSp>
        <p:nvCxnSpPr>
          <p:cNvPr id="37" name="Straight Connector 36"/>
          <p:cNvCxnSpPr>
            <a:endCxn id="42" idx="3"/>
          </p:cNvCxnSpPr>
          <p:nvPr/>
        </p:nvCxnSpPr>
        <p:spPr>
          <a:xfrm flipV="1">
            <a:off x="1371600" y="2797643"/>
            <a:ext cx="3276600" cy="1155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228600" y="2189454"/>
            <a:ext cx="1143000" cy="619746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228600" y="2819400"/>
            <a:ext cx="1151555" cy="68580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377317" y="1950303"/>
            <a:ext cx="3249087" cy="830997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IN" sz="2400" dirty="0"/>
              <a:t> British </a:t>
            </a:r>
            <a:r>
              <a:rPr lang="en-IN" sz="2400" dirty="0" smtClean="0"/>
              <a:t>dominated Indian </a:t>
            </a:r>
            <a:r>
              <a:rPr lang="en-IN" sz="2400" dirty="0"/>
              <a:t>cotton textiles</a:t>
            </a:r>
            <a:endParaRPr lang="en-US" sz="24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1377317" y="2819400"/>
            <a:ext cx="3249086" cy="461665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Indian weavers </a:t>
            </a:r>
            <a:r>
              <a:rPr lang="en-US" sz="2400" dirty="0" smtClean="0"/>
              <a:t>lost </a:t>
            </a:r>
            <a:r>
              <a:rPr lang="en-US" sz="2400" dirty="0"/>
              <a:t>jobs.</a:t>
            </a:r>
            <a:endParaRPr lang="en-US" sz="2400" b="1" dirty="0"/>
          </a:p>
        </p:txBody>
      </p:sp>
      <p:sp>
        <p:nvSpPr>
          <p:cNvPr id="42" name="Isosceles Triangle 41"/>
          <p:cNvSpPr/>
          <p:nvPr/>
        </p:nvSpPr>
        <p:spPr>
          <a:xfrm rot="5400000">
            <a:off x="4776500" y="2386300"/>
            <a:ext cx="533400" cy="790000"/>
          </a:xfrm>
          <a:prstGeom prst="triangle">
            <a:avLst>
              <a:gd name="adj" fmla="val 53064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66800" y="4873155"/>
            <a:ext cx="7055209" cy="1109913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rgbClr val="333333"/>
                </a:solidFill>
                <a:latin typeface="Calibri" panose="020F0502020204030204" pitchFamily="34" charset="0"/>
              </a:rPr>
              <a:t>Many spinners and weavers especially from </a:t>
            </a:r>
            <a:r>
              <a:rPr lang="en-US" sz="3200" b="1" dirty="0">
                <a:solidFill>
                  <a:srgbClr val="333333"/>
                </a:solidFill>
                <a:latin typeface="Calibri" panose="020F0502020204030204" pitchFamily="34" charset="0"/>
              </a:rPr>
              <a:t>Bengal </a:t>
            </a:r>
            <a:r>
              <a:rPr lang="en-US" sz="3200" dirty="0">
                <a:solidFill>
                  <a:srgbClr val="333333"/>
                </a:solidFill>
                <a:latin typeface="Calibri" panose="020F0502020204030204" pitchFamily="34" charset="0"/>
              </a:rPr>
              <a:t>lost their </a:t>
            </a:r>
            <a:r>
              <a:rPr lang="en-US" sz="3200" dirty="0" smtClean="0">
                <a:solidFill>
                  <a:srgbClr val="333333"/>
                </a:solidFill>
                <a:latin typeface="Calibri" panose="020F0502020204030204" pitchFamily="34" charset="0"/>
              </a:rPr>
              <a:t>livelihoods.</a:t>
            </a:r>
            <a:endParaRPr lang="en-IN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16F479-3541-428D-932E-23F7D766A379}"/>
              </a:ext>
            </a:extLst>
          </p:cNvPr>
          <p:cNvSpPr txBox="1"/>
          <p:nvPr/>
        </p:nvSpPr>
        <p:spPr>
          <a:xfrm>
            <a:off x="1371600" y="381000"/>
            <a:ext cx="6248400" cy="64633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71B03"/>
                </a:solidFill>
              </a:defRPr>
            </a:lvl1pPr>
          </a:lstStyle>
          <a:p>
            <a:pPr algn="ctr"/>
            <a:r>
              <a:rPr lang="en-US" sz="3600" b="0" dirty="0" smtClean="0"/>
              <a:t>Plight Of Spinners And Weavers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9441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0" dur="6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36" grpId="0"/>
      <p:bldP spid="40" grpId="0"/>
      <p:bldP spid="41" grpId="0"/>
      <p:bldP spid="42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5A01EB3-18E3-432C-BDEC-9AE2557D493A}"/>
              </a:ext>
            </a:extLst>
          </p:cNvPr>
          <p:cNvSpPr txBox="1"/>
          <p:nvPr/>
        </p:nvSpPr>
        <p:spPr>
          <a:xfrm>
            <a:off x="819600" y="1868588"/>
            <a:ext cx="3600000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400" dirty="0"/>
              <a:t>agricultural </a:t>
            </a:r>
            <a:r>
              <a:rPr lang="en-US" sz="2400" dirty="0" err="1"/>
              <a:t>labourers</a:t>
            </a:r>
            <a:endParaRPr lang="en-US" sz="2400" b="1" dirty="0">
              <a:solidFill>
                <a:srgbClr val="371B0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60FDC3-84CD-4DA8-9772-90A9C7DF95FF}"/>
              </a:ext>
            </a:extLst>
          </p:cNvPr>
          <p:cNvSpPr txBox="1"/>
          <p:nvPr/>
        </p:nvSpPr>
        <p:spPr>
          <a:xfrm>
            <a:off x="2928234" y="4248994"/>
            <a:ext cx="3287532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/>
              <a:t>migrant </a:t>
            </a:r>
            <a:r>
              <a:rPr lang="en-US" sz="2400" dirty="0" err="1"/>
              <a:t>labourers</a:t>
            </a:r>
            <a:endParaRPr lang="en-US" sz="2400" b="1" dirty="0">
              <a:solidFill>
                <a:srgbClr val="371B03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7B939F-E1AE-43BB-B0FF-955A5F1A6BDE}"/>
              </a:ext>
            </a:extLst>
          </p:cNvPr>
          <p:cNvSpPr txBox="1"/>
          <p:nvPr/>
        </p:nvSpPr>
        <p:spPr>
          <a:xfrm>
            <a:off x="4705800" y="1868588"/>
            <a:ext cx="3600000" cy="461665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400" dirty="0"/>
              <a:t>plantation workers</a:t>
            </a:r>
            <a:endParaRPr lang="en-US" sz="2400" b="1" dirty="0">
              <a:solidFill>
                <a:srgbClr val="371B0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836A5D-3F6E-4DD6-84E6-07CF712D2E42}"/>
              </a:ext>
            </a:extLst>
          </p:cNvPr>
          <p:cNvSpPr txBox="1"/>
          <p:nvPr/>
        </p:nvSpPr>
        <p:spPr>
          <a:xfrm>
            <a:off x="419100" y="1219200"/>
            <a:ext cx="8305800" cy="46166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71B0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defRPr>
            </a:lvl1pPr>
          </a:lstStyle>
          <a:p>
            <a:pPr algn="ctr" fontAlgn="base"/>
            <a:r>
              <a:rPr lang="en-US" dirty="0" smtClean="0"/>
              <a:t>Many spinners and weavers changed their occupations.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16F479-3541-428D-932E-23F7D766A379}"/>
              </a:ext>
            </a:extLst>
          </p:cNvPr>
          <p:cNvSpPr txBox="1"/>
          <p:nvPr/>
        </p:nvSpPr>
        <p:spPr>
          <a:xfrm>
            <a:off x="1447800" y="381000"/>
            <a:ext cx="6248400" cy="64633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71B03"/>
                </a:solidFill>
              </a:defRPr>
            </a:lvl1pPr>
          </a:lstStyle>
          <a:p>
            <a:pPr algn="ctr"/>
            <a:r>
              <a:rPr lang="en-US" sz="3600" b="0" dirty="0" smtClean="0"/>
              <a:t>Plight Of Spinners And Weavers</a:t>
            </a:r>
            <a:endParaRPr lang="en-US" sz="3600" dirty="0"/>
          </a:p>
        </p:txBody>
      </p:sp>
      <p:pic>
        <p:nvPicPr>
          <p:cNvPr id="2050" name="Picture 2" descr="Hay, Field, Farm, Meadow, Crop, Soil, Agriculture, Dawad, Meadow, Plantation, India, Ecosystem, Worker, Rural Area, Grasser, Paddy Harvest, Hay Stacking, Kalgagg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00" y="2449261"/>
            <a:ext cx="259200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eople, play, truck, soil, agriculture, worker, bricks, indian, loading, labourer, labou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395" y="4901400"/>
            <a:ext cx="2625210" cy="172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ea Harvest, Tee, Tea Plantation, Sri Lank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389" y="2449260"/>
            <a:ext cx="2625211" cy="1680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946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65E3797-4ED6-4D01-8ED3-79CFDE51ECBE}"/>
              </a:ext>
            </a:extLst>
          </p:cNvPr>
          <p:cNvSpPr txBox="1"/>
          <p:nvPr/>
        </p:nvSpPr>
        <p:spPr>
          <a:xfrm>
            <a:off x="609600" y="1773704"/>
            <a:ext cx="5099572" cy="461665"/>
          </a:xfrm>
          <a:prstGeom prst="rect">
            <a:avLst/>
          </a:prstGeom>
          <a:solidFill>
            <a:srgbClr val="FFCCCC"/>
          </a:solidFill>
          <a:ln w="28575">
            <a:solidFill>
              <a:schemeClr val="bg2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71B0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Among rich and middle class people:</a:t>
            </a:r>
            <a:endParaRPr lang="en-US" sz="2400" b="1" dirty="0">
              <a:solidFill>
                <a:srgbClr val="371B0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16F479-3541-428D-932E-23F7D766A379}"/>
              </a:ext>
            </a:extLst>
          </p:cNvPr>
          <p:cNvSpPr txBox="1"/>
          <p:nvPr/>
        </p:nvSpPr>
        <p:spPr>
          <a:xfrm>
            <a:off x="1524000" y="304800"/>
            <a:ext cx="6132687" cy="64633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71B03"/>
                </a:solidFill>
              </a:defRPr>
            </a:lvl1pPr>
          </a:lstStyle>
          <a:p>
            <a:pPr algn="ctr"/>
            <a:r>
              <a:rPr lang="en-IN" sz="3600" b="0" dirty="0" smtClean="0"/>
              <a:t>Handloom Weaving </a:t>
            </a:r>
            <a:r>
              <a:rPr lang="en-IN" sz="3600" b="0" dirty="0"/>
              <a:t>S</a:t>
            </a:r>
            <a:r>
              <a:rPr lang="en-IN" sz="3600" b="0" dirty="0" smtClean="0"/>
              <a:t>urvived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914400" y="2304871"/>
            <a:ext cx="4800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2400" dirty="0" smtClean="0">
                <a:solidFill>
                  <a:srgbClr val="000000"/>
                </a:solidFill>
              </a:rPr>
              <a:t>Cloth with traditional designs or saris with intricate borders used by them could not be made by machines.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5E3797-4ED6-4D01-8ED3-79CFDE51ECBE}"/>
              </a:ext>
            </a:extLst>
          </p:cNvPr>
          <p:cNvSpPr txBox="1"/>
          <p:nvPr/>
        </p:nvSpPr>
        <p:spPr>
          <a:xfrm>
            <a:off x="609600" y="4048037"/>
            <a:ext cx="5099572" cy="461662"/>
          </a:xfrm>
          <a:prstGeom prst="rect">
            <a:avLst/>
          </a:prstGeom>
          <a:solidFill>
            <a:srgbClr val="FFCCCC"/>
          </a:solidFill>
          <a:ln w="28575">
            <a:solidFill>
              <a:schemeClr val="bg2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371B0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Among poor people:</a:t>
            </a:r>
            <a:endParaRPr lang="en-US" sz="2400" b="1" dirty="0">
              <a:solidFill>
                <a:srgbClr val="371B0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4579203"/>
            <a:ext cx="48005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000000"/>
                </a:solidFill>
              </a:rPr>
              <a:t>Coarse cloth used by them were not produced by machines.</a:t>
            </a:r>
            <a:endParaRPr lang="en-IN" sz="2400" dirty="0"/>
          </a:p>
        </p:txBody>
      </p:sp>
      <p:pic>
        <p:nvPicPr>
          <p:cNvPr id="2050" name="Picture 2" descr="Free stock photo of online floral sarees, online handloom sarees, online handwoven sare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887" y="1781400"/>
            <a:ext cx="27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ven, Fabric, Texture, Cloth, Fiber, Material, Canv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33800"/>
            <a:ext cx="2707374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AB38198-7055-4730-B483-0CA5D93584F4}"/>
              </a:ext>
            </a:extLst>
          </p:cNvPr>
          <p:cNvSpPr/>
          <p:nvPr/>
        </p:nvSpPr>
        <p:spPr>
          <a:xfrm>
            <a:off x="1371600" y="1143000"/>
            <a:ext cx="6436629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</a:t>
            </a:r>
            <a:r>
              <a:rPr lang="en-US" sz="24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any people still liked Indian handloom fabrics.</a:t>
            </a:r>
            <a:endParaRPr lang="en-US" sz="2400" b="1" dirty="0">
              <a:solidFill>
                <a:srgbClr val="371B0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5E3797-4ED6-4D01-8ED3-79CFDE51ECBE}"/>
              </a:ext>
            </a:extLst>
          </p:cNvPr>
          <p:cNvSpPr txBox="1"/>
          <p:nvPr/>
        </p:nvSpPr>
        <p:spPr>
          <a:xfrm>
            <a:off x="1219200" y="5638800"/>
            <a:ext cx="6693373" cy="830997"/>
          </a:xfrm>
          <a:prstGeom prst="rect">
            <a:avLst/>
          </a:prstGeom>
          <a:solidFill>
            <a:schemeClr val="bg2"/>
          </a:solidFill>
          <a:ln w="28575">
            <a:solidFill>
              <a:schemeClr val="bg2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371B0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New weaving </a:t>
            </a:r>
            <a:r>
              <a:rPr lang="en-US" sz="2400" dirty="0" err="1">
                <a:solidFill>
                  <a:srgbClr val="371B0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centres</a:t>
            </a:r>
            <a:r>
              <a:rPr lang="en-US" sz="2400" dirty="0">
                <a:solidFill>
                  <a:srgbClr val="371B0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371B0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emerged at </a:t>
            </a:r>
            <a:r>
              <a:rPr lang="en-US" sz="2400" dirty="0">
                <a:solidFill>
                  <a:srgbClr val="371B0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places </a:t>
            </a:r>
            <a:r>
              <a:rPr lang="en-US" sz="2400" dirty="0" smtClean="0">
                <a:solidFill>
                  <a:srgbClr val="371B0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like </a:t>
            </a:r>
            <a:r>
              <a:rPr lang="en-US" sz="2400" dirty="0">
                <a:solidFill>
                  <a:srgbClr val="371B0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Sholapur and Madurai in the late </a:t>
            </a:r>
            <a:r>
              <a:rPr lang="en-US" sz="2400" dirty="0" smtClean="0">
                <a:solidFill>
                  <a:srgbClr val="371B0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19</a:t>
            </a:r>
            <a:r>
              <a:rPr lang="en-US" sz="2400" baseline="30000" dirty="0" smtClean="0">
                <a:solidFill>
                  <a:srgbClr val="371B0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th</a:t>
            </a:r>
            <a:r>
              <a:rPr lang="en-US" sz="2400" dirty="0" smtClean="0">
                <a:solidFill>
                  <a:srgbClr val="371B0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 century</a:t>
            </a:r>
            <a:r>
              <a:rPr lang="en-US" sz="2400" dirty="0">
                <a:solidFill>
                  <a:srgbClr val="371B0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33171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2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8" grpId="0" animBg="1"/>
      <p:bldP spid="3" grpId="0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57836A5D-3F6E-4DD6-84E6-07CF712D2E42}"/>
              </a:ext>
            </a:extLst>
          </p:cNvPr>
          <p:cNvSpPr txBox="1"/>
          <p:nvPr/>
        </p:nvSpPr>
        <p:spPr>
          <a:xfrm>
            <a:off x="4648200" y="4724400"/>
            <a:ext cx="4166545" cy="1200329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71B0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defRPr>
            </a:lvl1pPr>
          </a:lstStyle>
          <a:p>
            <a:pPr algn="ctr" fontAlgn="base">
              <a:spcAft>
                <a:spcPts val="800"/>
              </a:spcAft>
            </a:pPr>
            <a:r>
              <a:rPr lang="en-US" b="0" dirty="0" smtClean="0">
                <a:solidFill>
                  <a:srgbClr val="000000"/>
                </a:solidFill>
              </a:rPr>
              <a:t>In </a:t>
            </a:r>
            <a:r>
              <a:rPr lang="en-US" b="0" dirty="0">
                <a:solidFill>
                  <a:srgbClr val="000000"/>
                </a:solidFill>
              </a:rPr>
              <a:t>1931 Indian National Congress adopted the symbol of charkha </a:t>
            </a:r>
            <a:r>
              <a:rPr lang="en-US" b="0" dirty="0" smtClean="0">
                <a:solidFill>
                  <a:srgbClr val="000000"/>
                </a:solidFill>
              </a:rPr>
              <a:t>in the </a:t>
            </a:r>
            <a:r>
              <a:rPr lang="en-US" b="0" dirty="0" err="1" smtClean="0">
                <a:solidFill>
                  <a:srgbClr val="000000"/>
                </a:solidFill>
              </a:rPr>
              <a:t>tricolour</a:t>
            </a:r>
            <a:r>
              <a:rPr lang="en-US" b="0" dirty="0" smtClean="0">
                <a:solidFill>
                  <a:srgbClr val="000000"/>
                </a:solidFill>
              </a:rPr>
              <a:t> flag.</a:t>
            </a:r>
            <a:endParaRPr lang="en-US" b="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16F479-3541-428D-932E-23F7D766A379}"/>
              </a:ext>
            </a:extLst>
          </p:cNvPr>
          <p:cNvSpPr txBox="1"/>
          <p:nvPr/>
        </p:nvSpPr>
        <p:spPr>
          <a:xfrm>
            <a:off x="1447800" y="381000"/>
            <a:ext cx="6248400" cy="646331"/>
          </a:xfrm>
          <a:prstGeom prst="rect">
            <a:avLst/>
          </a:prstGeom>
          <a:noFill/>
          <a:ln w="19050">
            <a:solidFill>
              <a:schemeClr val="accent2">
                <a:lumMod val="5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71B03"/>
                </a:solidFill>
              </a:defRPr>
            </a:lvl1pPr>
          </a:lstStyle>
          <a:p>
            <a:pPr algn="ctr"/>
            <a:r>
              <a:rPr lang="en-IN" sz="3600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Khadi</a:t>
            </a:r>
            <a:r>
              <a:rPr lang="en-IN" sz="3600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and National Movement</a:t>
            </a:r>
            <a:endParaRPr lang="en-US" sz="3600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588" y="2227590"/>
            <a:ext cx="3098328" cy="230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836A5D-3F6E-4DD6-84E6-07CF712D2E42}"/>
              </a:ext>
            </a:extLst>
          </p:cNvPr>
          <p:cNvSpPr txBox="1"/>
          <p:nvPr/>
        </p:nvSpPr>
        <p:spPr>
          <a:xfrm>
            <a:off x="304801" y="4724400"/>
            <a:ext cx="4267200" cy="177484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371B0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Helvetica" panose="020B0604020202020204" pitchFamily="34" charset="0"/>
              </a:defRPr>
            </a:lvl1pPr>
          </a:lstStyle>
          <a:p>
            <a:pPr fontAlgn="base">
              <a:spcAft>
                <a:spcPts val="800"/>
              </a:spcAft>
            </a:pPr>
            <a:r>
              <a:rPr lang="en-US" b="0" dirty="0">
                <a:solidFill>
                  <a:srgbClr val="000000"/>
                </a:solidFill>
              </a:rPr>
              <a:t>Mahatma Gandhi </a:t>
            </a:r>
            <a:r>
              <a:rPr lang="en-US" b="0" dirty="0" smtClean="0">
                <a:solidFill>
                  <a:srgbClr val="000000"/>
                </a:solidFill>
              </a:rPr>
              <a:t>encouraged</a:t>
            </a:r>
            <a:r>
              <a:rPr lang="en-US" b="0" dirty="0">
                <a:solidFill>
                  <a:srgbClr val="000000"/>
                </a:solidFill>
              </a:rPr>
              <a:t>  </a:t>
            </a:r>
            <a:endParaRPr lang="en-US" b="0" dirty="0" smtClean="0">
              <a:solidFill>
                <a:srgbClr val="000000"/>
              </a:solidFill>
            </a:endParaRPr>
          </a:p>
          <a:p>
            <a:pPr marL="342900" indent="-34290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boycott </a:t>
            </a:r>
            <a:r>
              <a:rPr lang="en-US" b="0" dirty="0">
                <a:solidFill>
                  <a:srgbClr val="000000"/>
                </a:solidFill>
              </a:rPr>
              <a:t>of imported </a:t>
            </a:r>
            <a:r>
              <a:rPr lang="en-US" b="0" dirty="0" smtClean="0">
                <a:solidFill>
                  <a:srgbClr val="000000"/>
                </a:solidFill>
              </a:rPr>
              <a:t>textiles. </a:t>
            </a:r>
          </a:p>
          <a:p>
            <a:pPr marL="342900" indent="-342900"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b="0" dirty="0" smtClean="0">
                <a:solidFill>
                  <a:srgbClr val="000000"/>
                </a:solidFill>
              </a:rPr>
              <a:t>use </a:t>
            </a:r>
            <a:r>
              <a:rPr lang="en-US" b="0" dirty="0">
                <a:solidFill>
                  <a:srgbClr val="000000"/>
                </a:solidFill>
              </a:rPr>
              <a:t>of </a:t>
            </a:r>
            <a:r>
              <a:rPr lang="en-US" b="0" dirty="0" smtClean="0">
                <a:solidFill>
                  <a:srgbClr val="000000"/>
                </a:solidFill>
              </a:rPr>
              <a:t>locally produced cloth, </a:t>
            </a:r>
            <a:r>
              <a:rPr lang="en-US" b="0" dirty="0" err="1" smtClean="0">
                <a:solidFill>
                  <a:srgbClr val="000000"/>
                </a:solidFill>
              </a:rPr>
              <a:t>Khadi</a:t>
            </a:r>
            <a:r>
              <a:rPr lang="en-US" b="0" dirty="0">
                <a:solidFill>
                  <a:srgbClr val="000000"/>
                </a:solidFill>
              </a:rPr>
              <a:t>. </a:t>
            </a:r>
          </a:p>
        </p:txBody>
      </p:sp>
      <p:pic>
        <p:nvPicPr>
          <p:cNvPr id="1028" name="Picture 4" descr="File:1931 Flag of India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557" y="2198534"/>
            <a:ext cx="2066843" cy="137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614117" y="2209800"/>
            <a:ext cx="82622" cy="225306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/>
          <p:cNvSpPr txBox="1"/>
          <p:nvPr/>
        </p:nvSpPr>
        <p:spPr>
          <a:xfrm>
            <a:off x="507527" y="1226403"/>
            <a:ext cx="8179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Efforts to revive the handloom weaving played an important role in the early 20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 during the freedom struggle.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42154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600" baseline="0"/>
            </a:lvl1pPr>
          </a:lstStyle>
          <a:p>
            <a:r>
              <a:rPr lang="en-US" dirty="0"/>
              <a:t>MM Index</a:t>
            </a:r>
            <a:endParaRPr lang="en-IN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166218"/>
              </p:ext>
            </p:extLst>
          </p:nvPr>
        </p:nvGraphicFramePr>
        <p:xfrm>
          <a:off x="762000" y="1107881"/>
          <a:ext cx="7620000" cy="5462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73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892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Slide#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Thumbnail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Source and Attribution</a:t>
                      </a:r>
                      <a:endParaRPr lang="en-IN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/>
                        <a:t>https://pixabay.com/vectors/sailing-ship-ship-sailing-vessel-312417/</a:t>
                      </a:r>
                    </a:p>
                    <a:p>
                      <a:pPr marL="0" algn="l" defTabSz="914400" rtl="0" eaLnBrk="1" latinLnBrk="0" hangingPunct="1"/>
                      <a:endParaRPr lang="en-IN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/>
                        <a:t>https://pixabay.com/vectors/currency-dollar-euro-exchange-rate-3727015/</a:t>
                      </a:r>
                    </a:p>
                    <a:p>
                      <a:pPr marL="0" algn="l" defTabSz="914400" rtl="0" eaLnBrk="1" latinLnBrk="0" hangingPunct="1"/>
                      <a:endParaRPr lang="en-US" sz="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/>
                        <a:t>https://pixabay.com/vectors/building-map-storage-game-playing-48716/</a:t>
                      </a:r>
                    </a:p>
                    <a:p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Load: Created using shapes</a:t>
                      </a:r>
                      <a:endParaRPr lang="en-IN" sz="800" dirty="0" smtClean="0"/>
                    </a:p>
                    <a:p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/>
                        <a:t>Sari: https://www.pexels.com/photo/online-sarees-online-womens-wear-online-saris-online-party-wear-1426874/</a:t>
                      </a:r>
                    </a:p>
                    <a:p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err="1" smtClean="0"/>
                        <a:t>Khadi</a:t>
                      </a:r>
                      <a:r>
                        <a:rPr lang="en-US" sz="800" dirty="0" smtClean="0"/>
                        <a:t>: https://pixabay.com/photos/woven-fabric-texture-cloth-fiber-2607340/</a:t>
                      </a:r>
                      <a:endParaRPr lang="en-IN" sz="800" dirty="0" smtClean="0"/>
                    </a:p>
                    <a:p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3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/>
                        <a:t>Mahatma: https://commons.wikimedia.org/wiki/File:Gandhi_spinning.jpg#/media/File:Gandhi_spinning.jpg; Public Domain: </a:t>
                      </a:r>
                      <a:r>
                        <a:rPr lang="en-IN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Unknown author - gandhiserve.org</a:t>
                      </a:r>
                    </a:p>
                    <a:p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336703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dirty="0" smtClean="0"/>
                        <a:t>Flag:</a:t>
                      </a:r>
                      <a:r>
                        <a:rPr lang="en-IN" sz="800" baseline="0" dirty="0" smtClean="0"/>
                        <a:t> </a:t>
                      </a:r>
                      <a:r>
                        <a:rPr lang="en-IN" sz="800" dirty="0" smtClean="0"/>
                        <a:t>https://commons.wikimedia.org/wiki/File:1931_Flag_of_India.svg; Public Domain: Author: </a:t>
                      </a:r>
                      <a:r>
                        <a:rPr lang="en-IN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Nicholas (</a:t>
                      </a:r>
                      <a:r>
                        <a:rPr lang="en-IN" sz="8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3" tooltip="User:Nichalp"/>
                        </a:rPr>
                        <a:t>Nichalp</a:t>
                      </a:r>
                      <a:r>
                        <a:rPr lang="en-IN" sz="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IN" sz="800" dirty="0" smtClean="0"/>
                    </a:p>
                    <a:p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5038824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/>
                        <a:t>https://pxhere.com/ja/photo/1114339</a:t>
                      </a:r>
                    </a:p>
                    <a:p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2608828"/>
                  </a:ext>
                </a:extLst>
              </a:tr>
              <a:tr h="34175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India </a:t>
                      </a:r>
                      <a:r>
                        <a:rPr lang="en-US" sz="800" dirty="0" err="1" smtClean="0">
                          <a:solidFill>
                            <a:schemeClr val="tx1"/>
                          </a:solidFill>
                        </a:rPr>
                        <a:t>map:SSSVV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 Gallery; keyword: India map</a:t>
                      </a:r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3140359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IN" sz="800" dirty="0" smtClean="0"/>
                        <a:t>https://pixabay.com/photos/tea-harvest-tee-tea-plantation-2132767/</a:t>
                      </a:r>
                    </a:p>
                    <a:p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13653"/>
                  </a:ext>
                </a:extLst>
              </a:tr>
              <a:tr h="33467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800" dirty="0" smtClean="0"/>
                        <a:t>https://pxhere.com/en/photo/1121730</a:t>
                      </a:r>
                    </a:p>
                    <a:p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879352"/>
                  </a:ext>
                </a:extLst>
              </a:tr>
              <a:tr h="321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/>
                        <a:t>Spinning: https://pxhere.com/en/photo/1293965</a:t>
                      </a:r>
                    </a:p>
                    <a:p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8803188"/>
                  </a:ext>
                </a:extLst>
              </a:tr>
              <a:tr h="32172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/>
                        <a:t>Weaving: https://pxhere.com/en/photo/768810</a:t>
                      </a:r>
                      <a:endParaRPr lang="en-IN" sz="800" dirty="0" smtClean="0"/>
                    </a:p>
                    <a:p>
                      <a:endParaRPr lang="en-IN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4615824"/>
                  </a:ext>
                </a:extLst>
              </a:tr>
            </a:tbl>
          </a:graphicData>
        </a:graphic>
      </p:graphicFrame>
      <p:pic>
        <p:nvPicPr>
          <p:cNvPr id="6" name="Picture 2" descr="Sailing Ship, Ship, Sailing Vessel, Sea, Boat, Ocean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80354" y="1731486"/>
            <a:ext cx="420972" cy="325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urrency, Dollar, Euro, Exchange, Rate, Money, Finance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75" r="39770"/>
          <a:stretch/>
        </p:blipFill>
        <p:spPr bwMode="auto">
          <a:xfrm>
            <a:off x="2080354" y="2071049"/>
            <a:ext cx="166599" cy="29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Building, Map, Storage, Game, Playing, Role, Warehou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80354" y="2473007"/>
            <a:ext cx="249496" cy="19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be 8"/>
          <p:cNvSpPr/>
          <p:nvPr/>
        </p:nvSpPr>
        <p:spPr>
          <a:xfrm>
            <a:off x="2080354" y="2743200"/>
            <a:ext cx="268572" cy="228600"/>
          </a:xfrm>
          <a:prstGeom prst="cube">
            <a:avLst/>
          </a:prstGeom>
          <a:blipFill>
            <a:blip r:embed="rId7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0" name="Picture 2" descr="Free stock photo of online floral sarees, online handloom sarees, online handwoven sare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54" y="3122684"/>
            <a:ext cx="345174" cy="2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Woven, Fabric, Texture, Cloth, Fiber, Material, Canva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54" y="3427484"/>
            <a:ext cx="346117" cy="2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undefined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54" y="3836698"/>
            <a:ext cx="270967" cy="20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ile:1931 Flag of India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54" y="4294243"/>
            <a:ext cx="302524" cy="20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ay, Field, Farm, Meadow, Crop, Soil, Agriculture, Dawad, Meadow, Plantation, India, Ecosystem, Worker, Rural Area, Grasser, Paddy Harvest, Hay Stacking, Kalgagg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54" y="4572000"/>
            <a:ext cx="256037" cy="17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people, play, truck, soil, agriculture, worker, bricks, indian, loading, labourer, labou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54" y="5562600"/>
            <a:ext cx="299071" cy="2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Tea Harvest, Tee, Tea Plantation, Sri Lanka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54" y="5257800"/>
            <a:ext cx="283992" cy="170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80354" y="4914637"/>
            <a:ext cx="226240" cy="266963"/>
          </a:xfrm>
          <a:prstGeom prst="rect">
            <a:avLst/>
          </a:prstGeom>
          <a:ln w="317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2" descr="desk, work, table, wood, antique, chair, floor, old, spinning, craft, furniture, room, wool, thread, women, hardwood, tourist attraction, spin, historically, fibers, hand labor, man made object, spinning wheel, spindles, old spinning wheel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54" y="5950909"/>
            <a:ext cx="311677" cy="22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wood, antique, old, beam, lumber, weave, fabric, spider, art, carpet, connection, network, weaving, loom, man made object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354" y="6275678"/>
            <a:ext cx="311677" cy="22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28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2566</TotalTime>
  <Words>703</Words>
  <Application>Microsoft Office PowerPoint</Application>
  <PresentationFormat>On-screen Show (4:3)</PresentationFormat>
  <Paragraphs>122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Helvetica</vt:lpstr>
      <vt:lpstr>Times New Roman</vt:lpstr>
      <vt:lpstr>Wingdings</vt:lpstr>
      <vt:lpstr>Office Theme</vt:lpstr>
      <vt:lpstr>The Handloom Weaving Loses Its Importance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MM Index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keshaba</dc:creator>
  <cp:lastModifiedBy>S. Ramkumar</cp:lastModifiedBy>
  <cp:revision>249</cp:revision>
  <dcterms:created xsi:type="dcterms:W3CDTF">2018-12-16T04:20:25Z</dcterms:created>
  <dcterms:modified xsi:type="dcterms:W3CDTF">2020-10-12T06:41:50Z</dcterms:modified>
</cp:coreProperties>
</file>