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82" r:id="rId2"/>
  </p:sldMasterIdLst>
  <p:notesMasterIdLst>
    <p:notesMasterId r:id="rId17"/>
  </p:notesMasterIdLst>
  <p:sldIdLst>
    <p:sldId id="256" r:id="rId3"/>
    <p:sldId id="286" r:id="rId4"/>
    <p:sldId id="285" r:id="rId5"/>
    <p:sldId id="283" r:id="rId6"/>
    <p:sldId id="288" r:id="rId7"/>
    <p:sldId id="287" r:id="rId8"/>
    <p:sldId id="290" r:id="rId9"/>
    <p:sldId id="292" r:id="rId10"/>
    <p:sldId id="272" r:id="rId11"/>
    <p:sldId id="293" r:id="rId12"/>
    <p:sldId id="294" r:id="rId13"/>
    <p:sldId id="273" r:id="rId14"/>
    <p:sldId id="295"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FF"/>
    <a:srgbClr val="9999FF"/>
    <a:srgbClr val="FFF5D5"/>
    <a:srgbClr val="F4FC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74215" autoAdjust="0"/>
  </p:normalViewPr>
  <p:slideViewPr>
    <p:cSldViewPr>
      <p:cViewPr varScale="1">
        <p:scale>
          <a:sx n="51" d="100"/>
          <a:sy n="51" d="100"/>
        </p:scale>
        <p:origin x="1580"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5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398F4-68C7-45DD-917F-850F0F97DF8C}" type="datetimeFigureOut">
              <a:rPr lang="en-IN" smtClean="0"/>
              <a:t>27-10-2020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D701E-2B11-4C64-8620-9E97557E8B0E}" type="slidenum">
              <a:rPr lang="en-IN" smtClean="0"/>
              <a:t>‹#›</a:t>
            </a:fld>
            <a:endParaRPr lang="en-IN"/>
          </a:p>
        </p:txBody>
      </p:sp>
    </p:spTree>
    <p:extLst>
      <p:ext uri="{BB962C8B-B14F-4D97-AF65-F5344CB8AC3E}">
        <p14:creationId xmlns:p14="http://schemas.microsoft.com/office/powerpoint/2010/main" val="122372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15</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minutes&gt;</a:t>
            </a:r>
          </a:p>
          <a:p>
            <a:pPr lvl="0"/>
            <a:r>
              <a:rPr lang="en-CA" sz="1200" b="1" kern="1200" dirty="0" smtClean="0">
                <a:solidFill>
                  <a:schemeClr val="tx1"/>
                </a:solidFill>
                <a:effectLst/>
                <a:latin typeface="+mn-lt"/>
                <a:ea typeface="+mn-ea"/>
                <a:cs typeface="+mn-cs"/>
              </a:rPr>
              <a:t>Objective:</a:t>
            </a:r>
            <a:r>
              <a:rPr lang="en-CA"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students will be able to </a:t>
            </a:r>
            <a:r>
              <a:rPr lang="en-US" sz="1200" kern="1200" dirty="0" smtClean="0">
                <a:solidFill>
                  <a:schemeClr val="tx1"/>
                </a:solidFill>
                <a:effectLst/>
                <a:latin typeface="+mn-lt"/>
                <a:ea typeface="+mn-ea"/>
                <a:cs typeface="+mn-cs"/>
              </a:rPr>
              <a:t>assess their learning on the chapter</a:t>
            </a:r>
            <a:endParaRPr lang="en-IN" sz="1200" kern="1200" dirty="0" smtClean="0">
              <a:solidFill>
                <a:schemeClr val="tx1"/>
              </a:solidFill>
              <a:effectLst/>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pPr marL="228600" indent="-228600">
              <a:buAutoNum type="arabicPeriod"/>
            </a:pPr>
            <a:r>
              <a:rPr lang="en-US" sz="1200" b="0" i="0" kern="1200" dirty="0" smtClean="0">
                <a:solidFill>
                  <a:schemeClr val="tx1"/>
                </a:solidFill>
                <a:latin typeface="+mn-lt"/>
                <a:ea typeface="+mn-ea"/>
                <a:cs typeface="+mn-cs"/>
              </a:rPr>
              <a:t>https://openclipart.org/detail/236432/black-chalkboard</a:t>
            </a:r>
            <a:endParaRPr lang="en-IN" dirty="0" smtClean="0"/>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t>1</a:t>
            </a:fld>
            <a:endParaRPr lang="en-IN"/>
          </a:p>
        </p:txBody>
      </p:sp>
    </p:spTree>
    <p:extLst>
      <p:ext uri="{BB962C8B-B14F-4D97-AF65-F5344CB8AC3E}">
        <p14:creationId xmlns:p14="http://schemas.microsoft.com/office/powerpoint/2010/main" val="472324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smtClean="0"/>
          </a:p>
        </p:txBody>
      </p:sp>
      <p:sp>
        <p:nvSpPr>
          <p:cNvPr id="4" name="Slide Number Placeholder 3"/>
          <p:cNvSpPr>
            <a:spLocks noGrp="1"/>
          </p:cNvSpPr>
          <p:nvPr>
            <p:ph type="sldNum" sz="quarter" idx="10"/>
          </p:nvPr>
        </p:nvSpPr>
        <p:spPr/>
        <p:txBody>
          <a:bodyPr/>
          <a:lstStyle/>
          <a:p>
            <a:fld id="{154D701E-2B11-4C64-8620-9E97557E8B0E}" type="slidenum">
              <a:rPr lang="en-IN" smtClean="0"/>
              <a:t>10</a:t>
            </a:fld>
            <a:endParaRPr lang="en-IN"/>
          </a:p>
        </p:txBody>
      </p:sp>
    </p:spTree>
    <p:extLst>
      <p:ext uri="{BB962C8B-B14F-4D97-AF65-F5344CB8AC3E}">
        <p14:creationId xmlns:p14="http://schemas.microsoft.com/office/powerpoint/2010/main" val="3105142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smtClean="0"/>
          </a:p>
        </p:txBody>
      </p:sp>
      <p:sp>
        <p:nvSpPr>
          <p:cNvPr id="4" name="Slide Number Placeholder 3"/>
          <p:cNvSpPr>
            <a:spLocks noGrp="1"/>
          </p:cNvSpPr>
          <p:nvPr>
            <p:ph type="sldNum" sz="quarter" idx="10"/>
          </p:nvPr>
        </p:nvSpPr>
        <p:spPr/>
        <p:txBody>
          <a:bodyPr/>
          <a:lstStyle/>
          <a:p>
            <a:fld id="{154D701E-2B11-4C64-8620-9E97557E8B0E}" type="slidenum">
              <a:rPr lang="en-IN" smtClean="0"/>
              <a:t>11</a:t>
            </a:fld>
            <a:endParaRPr lang="en-IN"/>
          </a:p>
        </p:txBody>
      </p:sp>
    </p:spTree>
    <p:extLst>
      <p:ext uri="{BB962C8B-B14F-4D97-AF65-F5344CB8AC3E}">
        <p14:creationId xmlns:p14="http://schemas.microsoft.com/office/powerpoint/2010/main" val="1235539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endParaRPr lang="en-US" dirty="0"/>
          </a:p>
        </p:txBody>
      </p:sp>
      <p:sp>
        <p:nvSpPr>
          <p:cNvPr id="4" name="Slide Number Placeholder 3"/>
          <p:cNvSpPr>
            <a:spLocks noGrp="1"/>
          </p:cNvSpPr>
          <p:nvPr>
            <p:ph type="sldNum" sz="quarter" idx="10"/>
          </p:nvPr>
        </p:nvSpPr>
        <p:spPr/>
        <p:txBody>
          <a:bodyPr/>
          <a:lstStyle/>
          <a:p>
            <a:fld id="{154D701E-2B11-4C64-8620-9E97557E8B0E}" type="slidenum">
              <a:rPr lang="en-IN" smtClean="0"/>
              <a:t>12</a:t>
            </a:fld>
            <a:endParaRPr lang="en-IN"/>
          </a:p>
        </p:txBody>
      </p:sp>
    </p:spTree>
    <p:extLst>
      <p:ext uri="{BB962C8B-B14F-4D97-AF65-F5344CB8AC3E}">
        <p14:creationId xmlns:p14="http://schemas.microsoft.com/office/powerpoint/2010/main" val="766635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p:txBody>
      </p:sp>
      <p:sp>
        <p:nvSpPr>
          <p:cNvPr id="4" name="Slide Number Placeholder 3"/>
          <p:cNvSpPr>
            <a:spLocks noGrp="1"/>
          </p:cNvSpPr>
          <p:nvPr>
            <p:ph type="sldNum" sz="quarter" idx="10"/>
          </p:nvPr>
        </p:nvSpPr>
        <p:spPr/>
        <p:txBody>
          <a:bodyPr/>
          <a:lstStyle/>
          <a:p>
            <a:fld id="{154D701E-2B11-4C64-8620-9E97557E8B0E}" type="slidenum">
              <a:rPr lang="en-IN" smtClean="0"/>
              <a:t>13</a:t>
            </a:fld>
            <a:endParaRPr lang="en-IN"/>
          </a:p>
        </p:txBody>
      </p:sp>
    </p:spTree>
    <p:extLst>
      <p:ext uri="{BB962C8B-B14F-4D97-AF65-F5344CB8AC3E}">
        <p14:creationId xmlns:p14="http://schemas.microsoft.com/office/powerpoint/2010/main" val="3002541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t>14</a:t>
            </a:fld>
            <a:endParaRPr lang="en-IN"/>
          </a:p>
        </p:txBody>
      </p:sp>
    </p:spTree>
    <p:extLst>
      <p:ext uri="{BB962C8B-B14F-4D97-AF65-F5344CB8AC3E}">
        <p14:creationId xmlns:p14="http://schemas.microsoft.com/office/powerpoint/2010/main" val="158205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a:t>
            </a:r>
            <a:r>
              <a:rPr lang="en-US" sz="1200" b="0" i="0" kern="1200" baseline="0" dirty="0" smtClean="0">
                <a:solidFill>
                  <a:schemeClr val="tx1"/>
                </a:solidFill>
                <a:latin typeface="+mn-lt"/>
                <a:ea typeface="+mn-ea"/>
                <a:cs typeface="+mn-cs"/>
              </a:rPr>
              <a:t> </a:t>
            </a:r>
            <a:r>
              <a:rPr lang="en-US" sz="1200" b="1" i="1" u="none" strike="noStrike" kern="1200" dirty="0" smtClean="0">
                <a:solidFill>
                  <a:schemeClr val="tx1"/>
                </a:solidFill>
                <a:effectLst/>
                <a:latin typeface="+mn-lt"/>
                <a:ea typeface="+mn-ea"/>
                <a:cs typeface="+mn-cs"/>
              </a:rPr>
              <a:t>The teacher can discuss parts I to VII in the class. PPT can be used to display the questions. Sufficient time can be given for every question. The teacher can ensure that all students participate.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prstClr val="black"/>
                </a:solidFill>
              </a:rPr>
              <a:t>Click on the </a:t>
            </a:r>
            <a:r>
              <a:rPr lang="en-US" sz="1200" b="1" dirty="0" err="1" smtClean="0">
                <a:solidFill>
                  <a:prstClr val="black"/>
                </a:solidFill>
              </a:rPr>
              <a:t>Ans</a:t>
            </a:r>
            <a:r>
              <a:rPr lang="en-US" sz="1200" b="1" dirty="0" smtClean="0">
                <a:solidFill>
                  <a:prstClr val="black"/>
                </a:solidFill>
              </a:rPr>
              <a:t> icon for answer</a:t>
            </a:r>
            <a:endParaRPr lang="en-IN" sz="1200" b="1" dirty="0" smtClean="0">
              <a:solidFill>
                <a:prstClr val="black"/>
              </a:solidFill>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N/A</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N/A</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a:t>
            </a:fld>
            <a:endParaRPr lang="en-IN"/>
          </a:p>
        </p:txBody>
      </p:sp>
    </p:spTree>
    <p:extLst>
      <p:ext uri="{BB962C8B-B14F-4D97-AF65-F5344CB8AC3E}">
        <p14:creationId xmlns:p14="http://schemas.microsoft.com/office/powerpoint/2010/main" val="140239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a:t>
            </a:r>
            <a:r>
              <a:rPr lang="en-US" sz="1200" b="0" i="0" kern="1200" baseline="0" dirty="0" smtClean="0">
                <a:solidFill>
                  <a:schemeClr val="tx1"/>
                </a:solidFill>
                <a:latin typeface="+mn-lt"/>
                <a:ea typeface="+mn-ea"/>
                <a:cs typeface="+mn-cs"/>
              </a:rPr>
              <a:t> </a:t>
            </a:r>
            <a:r>
              <a:rPr lang="en-US" sz="1200" b="1" i="1" u="none" strike="noStrike" kern="1200" dirty="0" smtClean="0">
                <a:solidFill>
                  <a:schemeClr val="tx1"/>
                </a:solidFill>
                <a:effectLst/>
                <a:latin typeface="+mn-lt"/>
                <a:ea typeface="+mn-ea"/>
                <a:cs typeface="+mn-cs"/>
              </a:rPr>
              <a:t>The teacher can discuss parts I to VII of the asset doc in the class. PPT can be used to display the questions. Sufficient time can be given for every question. The teacher can ensure that all students participate.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prstClr val="black"/>
                </a:solidFill>
              </a:rPr>
              <a:t>Click on the </a:t>
            </a:r>
            <a:r>
              <a:rPr lang="en-US" sz="1200" b="1" dirty="0" err="1" smtClean="0">
                <a:solidFill>
                  <a:prstClr val="black"/>
                </a:solidFill>
              </a:rPr>
              <a:t>Ans</a:t>
            </a:r>
            <a:r>
              <a:rPr lang="en-US" sz="1200" b="1" dirty="0" smtClean="0">
                <a:solidFill>
                  <a:prstClr val="black"/>
                </a:solidFill>
              </a:rPr>
              <a:t> icon for answer</a:t>
            </a:r>
            <a:endParaRPr lang="en-IN" sz="1200" b="1" dirty="0" smtClean="0">
              <a:solidFill>
                <a:prstClr val="black"/>
              </a:solidFill>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N/A</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N/A</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3</a:t>
            </a:fld>
            <a:endParaRPr lang="en-IN"/>
          </a:p>
        </p:txBody>
      </p:sp>
    </p:spTree>
    <p:extLst>
      <p:ext uri="{BB962C8B-B14F-4D97-AF65-F5344CB8AC3E}">
        <p14:creationId xmlns:p14="http://schemas.microsoft.com/office/powerpoint/2010/main" val="4265005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a:t>
            </a:r>
            <a:r>
              <a:rPr lang="en-US" sz="1200" b="1" dirty="0" smtClean="0">
                <a:solidFill>
                  <a:prstClr val="black"/>
                </a:solidFill>
              </a:rPr>
              <a:t>Click on the question for answer</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solidFill>
                  <a:prstClr val="black"/>
                </a:solidFill>
              </a:rPr>
              <a:pPr/>
              <a:t>4</a:t>
            </a:fld>
            <a:endParaRPr lang="en-IN">
              <a:solidFill>
                <a:prstClr val="black"/>
              </a:solidFill>
            </a:endParaRPr>
          </a:p>
        </p:txBody>
      </p:sp>
    </p:spTree>
    <p:extLst>
      <p:ext uri="{BB962C8B-B14F-4D97-AF65-F5344CB8AC3E}">
        <p14:creationId xmlns:p14="http://schemas.microsoft.com/office/powerpoint/2010/main" val="2185191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a:t>
            </a:r>
            <a:r>
              <a:rPr lang="en-US" sz="1200" b="1" dirty="0" smtClean="0">
                <a:solidFill>
                  <a:prstClr val="black"/>
                </a:solidFill>
              </a:rPr>
              <a:t>Click on the question for answer</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solidFill>
                  <a:prstClr val="black"/>
                </a:solidFill>
              </a:rPr>
              <a:pPr/>
              <a:t>5</a:t>
            </a:fld>
            <a:endParaRPr lang="en-IN">
              <a:solidFill>
                <a:prstClr val="black"/>
              </a:solidFill>
            </a:endParaRPr>
          </a:p>
        </p:txBody>
      </p:sp>
    </p:spTree>
    <p:extLst>
      <p:ext uri="{BB962C8B-B14F-4D97-AF65-F5344CB8AC3E}">
        <p14:creationId xmlns:p14="http://schemas.microsoft.com/office/powerpoint/2010/main" val="748603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latin typeface="+mn-lt"/>
                <a:ea typeface="+mn-ea"/>
                <a:cs typeface="+mn-cs"/>
              </a:rPr>
              <a:t>Notes for Teacher</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 Use ‘</a:t>
            </a:r>
            <a:r>
              <a:rPr lang="en-US" sz="1200" b="0" i="0" kern="1200" dirty="0" err="1" smtClean="0">
                <a:solidFill>
                  <a:schemeClr val="tx1"/>
                </a:solidFill>
                <a:latin typeface="+mn-lt"/>
                <a:ea typeface="+mn-ea"/>
                <a:cs typeface="+mn-cs"/>
              </a:rPr>
              <a:t>onclick</a:t>
            </a:r>
            <a:r>
              <a:rPr lang="en-US" sz="1200" b="0" i="0" kern="1200" dirty="0" smtClean="0">
                <a:solidFill>
                  <a:schemeClr val="tx1"/>
                </a:solidFill>
                <a:latin typeface="+mn-lt"/>
                <a:ea typeface="+mn-ea"/>
                <a:cs typeface="+mn-cs"/>
              </a:rPr>
              <a:t>’ to display each question and corresponding answer.</a:t>
            </a:r>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Suggestions: </a:t>
            </a:r>
            <a:r>
              <a:rPr lang="en-US" sz="1200" b="0" i="0" kern="1200" dirty="0">
                <a:solidFill>
                  <a:schemeClr val="tx1"/>
                </a:solidFill>
                <a:latin typeface="+mn-lt"/>
                <a:ea typeface="+mn-ea"/>
                <a:cs typeface="+mn-cs"/>
              </a:rPr>
              <a:t>&lt;Ideas/</a:t>
            </a:r>
            <a:r>
              <a:rPr lang="en-US" sz="1200" b="0" i="0" kern="1200" baseline="0" dirty="0">
                <a:solidFill>
                  <a:schemeClr val="tx1"/>
                </a:solidFill>
                <a:latin typeface="+mn-lt"/>
                <a:ea typeface="+mn-ea"/>
                <a:cs typeface="+mn-cs"/>
              </a:rPr>
              <a:t> Images/ Animations / Others – To make better representation of the content </a:t>
            </a:r>
            <a:r>
              <a:rPr lang="en-US" sz="1200" b="0" i="0" kern="1200" dirty="0">
                <a:solidFill>
                  <a:schemeClr val="tx1"/>
                </a:solidFill>
                <a:latin typeface="+mn-lt"/>
                <a:ea typeface="+mn-ea"/>
                <a:cs typeface="+mn-cs"/>
              </a:rPr>
              <a:t>&gt;</a:t>
            </a:r>
            <a:br>
              <a:rPr lang="en-US" sz="1200" b="0" i="0" kern="1200" dirty="0">
                <a:solidFill>
                  <a:schemeClr val="tx1"/>
                </a:solidFill>
                <a:latin typeface="+mn-lt"/>
                <a:ea typeface="+mn-ea"/>
                <a:cs typeface="+mn-cs"/>
              </a:rPr>
            </a:br>
            <a:r>
              <a:rPr lang="en-US" sz="1200" b="1" i="0" kern="1200" dirty="0" smtClean="0">
                <a:solidFill>
                  <a:schemeClr val="tx1"/>
                </a:solidFill>
                <a:latin typeface="+mn-lt"/>
                <a:ea typeface="+mn-ea"/>
                <a:cs typeface="+mn-cs"/>
              </a:rPr>
              <a:t>Source </a:t>
            </a:r>
            <a:r>
              <a:rPr lang="en-US" sz="1200" b="1" i="0" kern="1200" dirty="0">
                <a:solidFill>
                  <a:schemeClr val="tx1"/>
                </a:solidFill>
                <a:latin typeface="+mn-lt"/>
                <a:ea typeface="+mn-ea"/>
                <a:cs typeface="+mn-cs"/>
              </a:rPr>
              <a:t>of Multimedia</a:t>
            </a:r>
            <a:r>
              <a:rPr lang="en-US" sz="1200" b="1" i="0" kern="1200" baseline="0" dirty="0">
                <a:solidFill>
                  <a:schemeClr val="tx1"/>
                </a:solidFill>
                <a:latin typeface="+mn-lt"/>
                <a:ea typeface="+mn-ea"/>
                <a:cs typeface="+mn-cs"/>
              </a:rPr>
              <a:t> Objects (Image</a:t>
            </a:r>
            <a:r>
              <a:rPr lang="en-US" sz="1200" b="1" i="0" kern="1200" dirty="0">
                <a:solidFill>
                  <a:schemeClr val="tx1"/>
                </a:solidFill>
                <a:latin typeface="+mn-lt"/>
                <a:ea typeface="+mn-ea"/>
                <a:cs typeface="+mn-cs"/>
              </a:rPr>
              <a:t>/audio/ Video/Animation) used in this slide - </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t>6</a:t>
            </a:fld>
            <a:endParaRPr lang="en-IN"/>
          </a:p>
        </p:txBody>
      </p:sp>
    </p:spTree>
    <p:extLst>
      <p:ext uri="{BB962C8B-B14F-4D97-AF65-F5344CB8AC3E}">
        <p14:creationId xmlns:p14="http://schemas.microsoft.com/office/powerpoint/2010/main" val="2867173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t>7</a:t>
            </a:fld>
            <a:endParaRPr lang="en-IN"/>
          </a:p>
        </p:txBody>
      </p:sp>
    </p:spTree>
    <p:extLst>
      <p:ext uri="{BB962C8B-B14F-4D97-AF65-F5344CB8AC3E}">
        <p14:creationId xmlns:p14="http://schemas.microsoft.com/office/powerpoint/2010/main" val="538089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t>8</a:t>
            </a:fld>
            <a:endParaRPr lang="en-IN"/>
          </a:p>
        </p:txBody>
      </p:sp>
    </p:spTree>
    <p:extLst>
      <p:ext uri="{BB962C8B-B14F-4D97-AF65-F5344CB8AC3E}">
        <p14:creationId xmlns:p14="http://schemas.microsoft.com/office/powerpoint/2010/main" val="4244033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Give the students</a:t>
            </a:r>
            <a:r>
              <a:rPr lang="en-US" sz="1200" b="0" i="0" kern="1200" baseline="0" dirty="0" smtClean="0">
                <a:solidFill>
                  <a:schemeClr val="tx1"/>
                </a:solidFill>
                <a:latin typeface="+mn-lt"/>
                <a:ea typeface="+mn-ea"/>
                <a:cs typeface="+mn-cs"/>
              </a:rPr>
              <a:t> chances in rotation to respond before revealing the answer by “on click”.</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https://pixabay.com/photos/craftsman-loom-craftsmanship-hands-1839920/</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https://pixabay.com/photos/molten-metal-crucible-melting-571823/</a:t>
            </a:r>
          </a:p>
        </p:txBody>
      </p:sp>
      <p:sp>
        <p:nvSpPr>
          <p:cNvPr id="4" name="Slide Number Placeholder 3"/>
          <p:cNvSpPr>
            <a:spLocks noGrp="1"/>
          </p:cNvSpPr>
          <p:nvPr>
            <p:ph type="sldNum" sz="quarter" idx="10"/>
          </p:nvPr>
        </p:nvSpPr>
        <p:spPr/>
        <p:txBody>
          <a:bodyPr/>
          <a:lstStyle/>
          <a:p>
            <a:fld id="{154D701E-2B11-4C64-8620-9E97557E8B0E}" type="slidenum">
              <a:rPr lang="en-IN" smtClean="0"/>
              <a:t>9</a:t>
            </a:fld>
            <a:endParaRPr lang="en-IN"/>
          </a:p>
        </p:txBody>
      </p:sp>
    </p:spTree>
    <p:extLst>
      <p:ext uri="{BB962C8B-B14F-4D97-AF65-F5344CB8AC3E}">
        <p14:creationId xmlns:p14="http://schemas.microsoft.com/office/powerpoint/2010/main" val="177720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B13F16-3067-41E3-9B68-DCA23059631E}"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154198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B13F16-3067-41E3-9B68-DCA23059631E}"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150850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B13F16-3067-41E3-9B68-DCA23059631E}"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521731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prstGeom prst="rect">
            <a:avLst/>
          </a:prstGeom>
        </p:spPr>
        <p:txBody>
          <a:bodyPr/>
          <a:lstStyle>
            <a:lvl1pPr>
              <a:defRPr sz="5400"/>
            </a:lvl1pPr>
          </a:lstStyle>
          <a:p>
            <a:r>
              <a:rPr lang="en-US" dirty="0" smtClean="0"/>
              <a:t>Asset Title (Size 54)</a:t>
            </a:r>
            <a:endParaRPr lang="en-IN" dirty="0"/>
          </a:p>
        </p:txBody>
      </p:sp>
      <p:grpSp>
        <p:nvGrpSpPr>
          <p:cNvPr id="7" name="Group 14"/>
          <p:cNvGrpSpPr>
            <a:grpSpLocks/>
          </p:cNvGrpSpPr>
          <p:nvPr userDrawn="1"/>
        </p:nvGrpSpPr>
        <p:grpSpPr bwMode="auto">
          <a:xfrm>
            <a:off x="0" y="0"/>
            <a:ext cx="873125" cy="852488"/>
            <a:chOff x="0" y="0"/>
            <a:chExt cx="872351" cy="852108"/>
          </a:xfrm>
        </p:grpSpPr>
        <p:sp>
          <p:nvSpPr>
            <p:cNvPr id="8" name="Round Diagonal Corner Rectangle 7"/>
            <p:cNvSpPr/>
            <p:nvPr/>
          </p:nvSpPr>
          <p:spPr>
            <a:xfrm>
              <a:off x="71855" y="79223"/>
              <a:ext cx="228600" cy="228600"/>
            </a:xfrm>
            <a:prstGeom prst="round2DiagRect">
              <a:avLst/>
            </a:prstGeom>
            <a:solidFill>
              <a:srgbClr val="00B0F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I</a:t>
              </a:r>
            </a:p>
          </p:txBody>
        </p:sp>
        <p:sp>
          <p:nvSpPr>
            <p:cNvPr id="9" name="Round Diagonal Corner Rectangle 8"/>
            <p:cNvSpPr/>
            <p:nvPr/>
          </p:nvSpPr>
          <p:spPr>
            <a:xfrm>
              <a:off x="376655" y="79223"/>
              <a:ext cx="228600" cy="228600"/>
            </a:xfrm>
            <a:prstGeom prst="round2DiagRect">
              <a:avLst/>
            </a:prstGeom>
            <a:solidFill>
              <a:srgbClr val="FB3B69"/>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I</a:t>
              </a:r>
            </a:p>
          </p:txBody>
        </p:sp>
        <p:sp>
          <p:nvSpPr>
            <p:cNvPr id="10" name="Round Diagonal Corner Rectangle 9"/>
            <p:cNvSpPr/>
            <p:nvPr/>
          </p:nvSpPr>
          <p:spPr>
            <a:xfrm>
              <a:off x="65362" y="392172"/>
              <a:ext cx="228600" cy="228600"/>
            </a:xfrm>
            <a:prstGeom prst="round2DiagRect">
              <a:avLst/>
            </a:prstGeom>
            <a:solidFill>
              <a:schemeClr val="accent4">
                <a:lumMod val="5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E</a:t>
              </a:r>
            </a:p>
          </p:txBody>
        </p:sp>
        <p:sp>
          <p:nvSpPr>
            <p:cNvPr id="11" name="Round Diagonal Corner Rectangle 10"/>
            <p:cNvSpPr/>
            <p:nvPr/>
          </p:nvSpPr>
          <p:spPr>
            <a:xfrm>
              <a:off x="370162" y="392172"/>
              <a:ext cx="228600" cy="228600"/>
            </a:xfrm>
            <a:prstGeom prst="round2DiagRect">
              <a:avLst/>
            </a:prstGeom>
            <a:solidFill>
              <a:srgbClr val="0080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P</a:t>
              </a:r>
            </a:p>
          </p:txBody>
        </p:sp>
        <p:cxnSp>
          <p:nvCxnSpPr>
            <p:cNvPr id="12" name="Straight Connector 11"/>
            <p:cNvCxnSpPr/>
            <p:nvPr/>
          </p:nvCxnSpPr>
          <p:spPr>
            <a:xfrm>
              <a:off x="682020" y="0"/>
              <a:ext cx="0" cy="814025"/>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51981"/>
              <a:ext cx="828291"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8636" y="218977"/>
              <a:ext cx="0" cy="633131"/>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6227" y="712914"/>
              <a:ext cx="676124"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sp>
        <p:nvSpPr>
          <p:cNvPr id="17" name="Rectangle 16"/>
          <p:cNvSpPr/>
          <p:nvPr userDrawn="1"/>
        </p:nvSpPr>
        <p:spPr>
          <a:xfrm>
            <a:off x="5726764" y="6509319"/>
            <a:ext cx="3350443" cy="412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rgbClr val="08482B"/>
                </a:solidFill>
              </a:rPr>
              <a:t>Integral Education</a:t>
            </a:r>
            <a:r>
              <a:rPr lang="en-US" sz="1400" dirty="0" smtClean="0">
                <a:solidFill>
                  <a:srgbClr val="08482B"/>
                </a:solidFill>
              </a:rPr>
              <a:t> </a:t>
            </a:r>
            <a:r>
              <a:rPr lang="en-US" sz="1400" b="1" dirty="0">
                <a:solidFill>
                  <a:srgbClr val="002060"/>
                </a:solidFill>
              </a:rPr>
              <a:t>FOR  </a:t>
            </a:r>
            <a:r>
              <a:rPr lang="en-US" sz="1400" b="1" dirty="0">
                <a:solidFill>
                  <a:srgbClr val="C00000"/>
                </a:solidFill>
              </a:rPr>
              <a:t>ALL, </a:t>
            </a:r>
            <a:r>
              <a:rPr lang="en-US" sz="1400" b="1" dirty="0">
                <a:solidFill>
                  <a:srgbClr val="002060"/>
                </a:solidFill>
              </a:rPr>
              <a:t>BY</a:t>
            </a:r>
            <a:r>
              <a:rPr lang="en-US" sz="1400" b="1" dirty="0">
                <a:solidFill>
                  <a:srgbClr val="C00000"/>
                </a:solidFill>
              </a:rPr>
              <a:t> ALL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2807" y="5543490"/>
            <a:ext cx="914400" cy="914400"/>
          </a:xfrm>
          <a:prstGeom prst="rect">
            <a:avLst/>
          </a:prstGeom>
        </p:spPr>
      </p:pic>
    </p:spTree>
    <p:extLst>
      <p:ext uri="{BB962C8B-B14F-4D97-AF65-F5344CB8AC3E}">
        <p14:creationId xmlns:p14="http://schemas.microsoft.com/office/powerpoint/2010/main" val="2287288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274638"/>
            <a:ext cx="8229600" cy="1143000"/>
          </a:xfrm>
          <a:prstGeom prst="rect">
            <a:avLst/>
          </a:prstGeom>
        </p:spPr>
        <p:txBody>
          <a:bodyPr/>
          <a:lstStyle>
            <a:lvl1pPr>
              <a:defRPr sz="3600" baseline="0"/>
            </a:lvl1pPr>
          </a:lstStyle>
          <a:p>
            <a:r>
              <a:rPr lang="en-US" dirty="0" smtClean="0"/>
              <a:t>MM Index</a:t>
            </a:r>
            <a:endParaRPr lang="en-IN" dirty="0"/>
          </a:p>
        </p:txBody>
      </p:sp>
      <p:graphicFrame>
        <p:nvGraphicFramePr>
          <p:cNvPr id="8" name="Table 7"/>
          <p:cNvGraphicFramePr>
            <a:graphicFrameLocks noGrp="1"/>
          </p:cNvGraphicFramePr>
          <p:nvPr userDrawn="1">
            <p:extLst>
              <p:ext uri="{D42A27DB-BD31-4B8C-83A1-F6EECF244321}">
                <p14:modId xmlns:p14="http://schemas.microsoft.com/office/powerpoint/2010/main" val="1145411247"/>
              </p:ext>
            </p:extLst>
          </p:nvPr>
        </p:nvGraphicFramePr>
        <p:xfrm>
          <a:off x="457200" y="1397000"/>
          <a:ext cx="8229600" cy="4851399"/>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6019800">
                  <a:extLst>
                    <a:ext uri="{9D8B030D-6E8A-4147-A177-3AD203B41FA5}">
                      <a16:colId xmlns:a16="http://schemas.microsoft.com/office/drawing/2014/main" val="20002"/>
                    </a:ext>
                  </a:extLst>
                </a:gridCol>
              </a:tblGrid>
              <a:tr h="693057">
                <a:tc>
                  <a:txBody>
                    <a:bodyPr/>
                    <a:lstStyle/>
                    <a:p>
                      <a:pPr algn="ctr"/>
                      <a:r>
                        <a:rPr lang="en-US" dirty="0" smtClean="0">
                          <a:solidFill>
                            <a:schemeClr val="tx1"/>
                          </a:solidFill>
                        </a:rPr>
                        <a:t>Slide#</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Thumbnail</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Source and Attribution</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3057">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10692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prstGeom prst="rect">
            <a:avLst/>
          </a:prstGeom>
        </p:spPr>
        <p:txBody>
          <a:bodyPr/>
          <a:lstStyle>
            <a:lvl1pPr>
              <a:defRPr sz="5400"/>
            </a:lvl1pPr>
          </a:lstStyle>
          <a:p>
            <a:r>
              <a:rPr lang="en-US" dirty="0"/>
              <a:t>Asset Title (Size 54)</a:t>
            </a:r>
            <a:endParaRPr lang="en-IN" dirty="0"/>
          </a:p>
        </p:txBody>
      </p:sp>
      <p:grpSp>
        <p:nvGrpSpPr>
          <p:cNvPr id="7" name="Group 14"/>
          <p:cNvGrpSpPr>
            <a:grpSpLocks/>
          </p:cNvGrpSpPr>
          <p:nvPr userDrawn="1"/>
        </p:nvGrpSpPr>
        <p:grpSpPr bwMode="auto">
          <a:xfrm>
            <a:off x="0" y="0"/>
            <a:ext cx="873125" cy="852488"/>
            <a:chOff x="0" y="0"/>
            <a:chExt cx="872351" cy="852108"/>
          </a:xfrm>
        </p:grpSpPr>
        <p:sp>
          <p:nvSpPr>
            <p:cNvPr id="8" name="Round Diagonal Corner Rectangle 7"/>
            <p:cNvSpPr/>
            <p:nvPr/>
          </p:nvSpPr>
          <p:spPr>
            <a:xfrm>
              <a:off x="71855" y="79223"/>
              <a:ext cx="228600" cy="228600"/>
            </a:xfrm>
            <a:prstGeom prst="round2DiagRect">
              <a:avLst/>
            </a:prstGeom>
            <a:solidFill>
              <a:srgbClr val="00B0F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cs typeface="Calibri"/>
                </a:rPr>
                <a:t>I</a:t>
              </a:r>
            </a:p>
          </p:txBody>
        </p:sp>
        <p:sp>
          <p:nvSpPr>
            <p:cNvPr id="9" name="Round Diagonal Corner Rectangle 8"/>
            <p:cNvSpPr/>
            <p:nvPr/>
          </p:nvSpPr>
          <p:spPr>
            <a:xfrm>
              <a:off x="376655" y="79223"/>
              <a:ext cx="228600" cy="228600"/>
            </a:xfrm>
            <a:prstGeom prst="round2DiagRect">
              <a:avLst/>
            </a:prstGeom>
            <a:solidFill>
              <a:srgbClr val="FB3B69"/>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cs typeface="Calibri"/>
                </a:rPr>
                <a:t>I</a:t>
              </a:r>
            </a:p>
          </p:txBody>
        </p:sp>
        <p:sp>
          <p:nvSpPr>
            <p:cNvPr id="10" name="Round Diagonal Corner Rectangle 9"/>
            <p:cNvSpPr/>
            <p:nvPr/>
          </p:nvSpPr>
          <p:spPr>
            <a:xfrm>
              <a:off x="65362" y="392172"/>
              <a:ext cx="228600" cy="228600"/>
            </a:xfrm>
            <a:prstGeom prst="round2DiagRect">
              <a:avLst/>
            </a:prstGeom>
            <a:solidFill>
              <a:schemeClr val="accent4">
                <a:lumMod val="5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cs typeface="Calibri"/>
                </a:rPr>
                <a:t>E</a:t>
              </a:r>
            </a:p>
          </p:txBody>
        </p:sp>
        <p:sp>
          <p:nvSpPr>
            <p:cNvPr id="11" name="Round Diagonal Corner Rectangle 10"/>
            <p:cNvSpPr/>
            <p:nvPr/>
          </p:nvSpPr>
          <p:spPr>
            <a:xfrm>
              <a:off x="370162" y="392172"/>
              <a:ext cx="228600" cy="228600"/>
            </a:xfrm>
            <a:prstGeom prst="round2DiagRect">
              <a:avLst/>
            </a:prstGeom>
            <a:solidFill>
              <a:srgbClr val="0080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cs typeface="Calibri"/>
                </a:rPr>
                <a:t>P</a:t>
              </a:r>
            </a:p>
          </p:txBody>
        </p:sp>
        <p:cxnSp>
          <p:nvCxnSpPr>
            <p:cNvPr id="12" name="Straight Connector 11"/>
            <p:cNvCxnSpPr/>
            <p:nvPr/>
          </p:nvCxnSpPr>
          <p:spPr>
            <a:xfrm>
              <a:off x="682020" y="0"/>
              <a:ext cx="0" cy="814025"/>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51981"/>
              <a:ext cx="828291"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8636" y="218977"/>
              <a:ext cx="0" cy="633131"/>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6227" y="712914"/>
              <a:ext cx="676124"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sp>
        <p:nvSpPr>
          <p:cNvPr id="17" name="Rectangle 16"/>
          <p:cNvSpPr/>
          <p:nvPr userDrawn="1"/>
        </p:nvSpPr>
        <p:spPr>
          <a:xfrm>
            <a:off x="5726764" y="6509319"/>
            <a:ext cx="3350443" cy="412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rgbClr val="08482B"/>
                </a:solidFill>
              </a:rPr>
              <a:t>Integral Education</a:t>
            </a:r>
            <a:r>
              <a:rPr lang="en-US" sz="1400" dirty="0">
                <a:solidFill>
                  <a:srgbClr val="08482B"/>
                </a:solidFill>
              </a:rPr>
              <a:t> </a:t>
            </a:r>
            <a:r>
              <a:rPr lang="en-US" sz="1400" b="1" dirty="0">
                <a:solidFill>
                  <a:srgbClr val="002060"/>
                </a:solidFill>
              </a:rPr>
              <a:t>FOR  </a:t>
            </a:r>
            <a:r>
              <a:rPr lang="en-US" sz="1400" b="1" dirty="0">
                <a:solidFill>
                  <a:srgbClr val="C00000"/>
                </a:solidFill>
              </a:rPr>
              <a:t>ALL, </a:t>
            </a:r>
            <a:r>
              <a:rPr lang="en-US" sz="1400" b="1" dirty="0">
                <a:solidFill>
                  <a:srgbClr val="002060"/>
                </a:solidFill>
              </a:rPr>
              <a:t>BY</a:t>
            </a:r>
            <a:r>
              <a:rPr lang="en-US" sz="1400" b="1" dirty="0">
                <a:solidFill>
                  <a:srgbClr val="C00000"/>
                </a:solidFill>
              </a:rPr>
              <a:t> ALL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2807" y="5543490"/>
            <a:ext cx="914400" cy="914400"/>
          </a:xfrm>
          <a:prstGeom prst="rect">
            <a:avLst/>
          </a:prstGeom>
        </p:spPr>
      </p:pic>
    </p:spTree>
    <p:extLst>
      <p:ext uri="{BB962C8B-B14F-4D97-AF65-F5344CB8AC3E}">
        <p14:creationId xmlns:p14="http://schemas.microsoft.com/office/powerpoint/2010/main" val="587445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sz="3600" baseline="0"/>
            </a:lvl1pPr>
          </a:lstStyle>
          <a:p>
            <a:r>
              <a:rPr lang="en-US" dirty="0"/>
              <a:t>Slide Title (Size 36)</a:t>
            </a:r>
            <a:endParaRPr lang="en-IN" dirty="0"/>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a:lvl1pPr>
            <a:lvl2pPr>
              <a:defRPr/>
            </a:lvl2pPr>
            <a:lvl3pPr>
              <a:defRPr/>
            </a:lvl3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Sub Title (Size 32) Second level (Size 28) Third level (Size 24)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p>
          <a:p>
            <a:pPr lvl="0"/>
            <a:endParaRPr lang="en-US" dirty="0"/>
          </a:p>
          <a:p>
            <a:pPr lvl="1"/>
            <a:r>
              <a:rPr lang="en-US" dirty="0"/>
              <a:t>Second level (Size 28)</a:t>
            </a:r>
          </a:p>
          <a:p>
            <a:pPr lvl="2"/>
            <a:r>
              <a:rPr lang="en-US" dirty="0"/>
              <a:t>Third level (Size 24)</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0" y="5943600"/>
            <a:ext cx="914400" cy="914400"/>
          </a:xfrm>
          <a:prstGeom prst="rect">
            <a:avLst/>
          </a:prstGeom>
        </p:spPr>
      </p:pic>
    </p:spTree>
    <p:extLst>
      <p:ext uri="{BB962C8B-B14F-4D97-AF65-F5344CB8AC3E}">
        <p14:creationId xmlns:p14="http://schemas.microsoft.com/office/powerpoint/2010/main" val="277932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274638"/>
            <a:ext cx="8229600" cy="1143000"/>
          </a:xfrm>
          <a:prstGeom prst="rect">
            <a:avLst/>
          </a:prstGeom>
        </p:spPr>
        <p:txBody>
          <a:bodyPr/>
          <a:lstStyle>
            <a:lvl1pPr>
              <a:defRPr sz="3600" baseline="0"/>
            </a:lvl1pPr>
          </a:lstStyle>
          <a:p>
            <a:r>
              <a:rPr lang="en-US" dirty="0"/>
              <a:t>MM Index</a:t>
            </a:r>
            <a:endParaRPr lang="en-IN" dirty="0"/>
          </a:p>
        </p:txBody>
      </p:sp>
      <p:graphicFrame>
        <p:nvGraphicFramePr>
          <p:cNvPr id="8" name="Table 7"/>
          <p:cNvGraphicFramePr>
            <a:graphicFrameLocks noGrp="1"/>
          </p:cNvGraphicFramePr>
          <p:nvPr userDrawn="1">
            <p:extLst>
              <p:ext uri="{D42A27DB-BD31-4B8C-83A1-F6EECF244321}">
                <p14:modId xmlns:p14="http://schemas.microsoft.com/office/powerpoint/2010/main" val="126682052"/>
              </p:ext>
            </p:extLst>
          </p:nvPr>
        </p:nvGraphicFramePr>
        <p:xfrm>
          <a:off x="457200" y="1397000"/>
          <a:ext cx="8229600" cy="4851399"/>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6019800">
                  <a:extLst>
                    <a:ext uri="{9D8B030D-6E8A-4147-A177-3AD203B41FA5}">
                      <a16:colId xmlns:a16="http://schemas.microsoft.com/office/drawing/2014/main" val="20002"/>
                    </a:ext>
                  </a:extLst>
                </a:gridCol>
              </a:tblGrid>
              <a:tr h="693057">
                <a:tc>
                  <a:txBody>
                    <a:bodyPr/>
                    <a:lstStyle/>
                    <a:p>
                      <a:pPr algn="ctr"/>
                      <a:r>
                        <a:rPr lang="en-US" dirty="0">
                          <a:solidFill>
                            <a:schemeClr val="tx1"/>
                          </a:solidFill>
                        </a:rPr>
                        <a:t>Slide#</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Thumbnail</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Source and Attribution</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3057">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93057">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7843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B13F16-3067-41E3-9B68-DCA23059631E}"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E5F535-A310-4EF3-BC0C-6AF0B6B2C1CF}" type="slidenum">
              <a:rPr lang="en-IN" smtClean="0"/>
              <a:t>‹#›</a:t>
            </a:fld>
            <a:endParaRPr lang="en-IN"/>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0" y="5943600"/>
            <a:ext cx="914400" cy="914400"/>
          </a:xfrm>
          <a:prstGeom prst="rect">
            <a:avLst/>
          </a:prstGeom>
        </p:spPr>
      </p:pic>
    </p:spTree>
    <p:extLst>
      <p:ext uri="{BB962C8B-B14F-4D97-AF65-F5344CB8AC3E}">
        <p14:creationId xmlns:p14="http://schemas.microsoft.com/office/powerpoint/2010/main" val="154570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13F16-3067-41E3-9B68-DCA23059631E}"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255987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B13F16-3067-41E3-9B68-DCA23059631E}" type="datetimeFigureOut">
              <a:rPr lang="en-IN" smtClean="0"/>
              <a:t>27-10-2020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211849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B13F16-3067-41E3-9B68-DCA23059631E}" type="datetimeFigureOut">
              <a:rPr lang="en-IN" smtClean="0"/>
              <a:t>27-10-2020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3866471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B13F16-3067-41E3-9B68-DCA23059631E}" type="datetimeFigureOut">
              <a:rPr lang="en-IN" smtClean="0"/>
              <a:t>27-10-2020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92215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13F16-3067-41E3-9B68-DCA23059631E}" type="datetimeFigureOut">
              <a:rPr lang="en-IN" smtClean="0"/>
              <a:t>27-10-2020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2303984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13F16-3067-41E3-9B68-DCA23059631E}" type="datetimeFigureOut">
              <a:rPr lang="en-IN" smtClean="0"/>
              <a:t>27-10-2020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304081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13F16-3067-41E3-9B68-DCA23059631E}" type="datetimeFigureOut">
              <a:rPr lang="en-IN" smtClean="0"/>
              <a:t>27-10-2020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E5F535-A310-4EF3-BC0C-6AF0B6B2C1CF}" type="slidenum">
              <a:rPr lang="en-IN" smtClean="0"/>
              <a:t>‹#›</a:t>
            </a:fld>
            <a:endParaRPr lang="en-IN"/>
          </a:p>
        </p:txBody>
      </p:sp>
    </p:spTree>
    <p:extLst>
      <p:ext uri="{BB962C8B-B14F-4D97-AF65-F5344CB8AC3E}">
        <p14:creationId xmlns:p14="http://schemas.microsoft.com/office/powerpoint/2010/main" val="31287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srisathyasaividyavahini.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hyperlink" Target="http://www.srisathyasaividyavahini.org/" TargetMode="Externa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13F16-3067-41E3-9B68-DCA23059631E}" type="datetimeFigureOut">
              <a:rPr lang="en-IN" smtClean="0"/>
              <a:t>27-10-2020</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5F535-A310-4EF3-BC0C-6AF0B6B2C1CF}" type="slidenum">
              <a:rPr lang="en-IN" smtClean="0"/>
              <a:t>‹#›</a:t>
            </a:fld>
            <a:endParaRPr lang="en-IN"/>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131090" y="52321"/>
            <a:ext cx="967390" cy="938279"/>
          </a:xfrm>
          <a:prstGeom prst="rect">
            <a:avLst/>
          </a:prstGeom>
        </p:spPr>
      </p:pic>
      <p:sp>
        <p:nvSpPr>
          <p:cNvPr id="8" name="Rectangle 7">
            <a:hlinkClick r:id="rId16"/>
          </p:cNvPr>
          <p:cNvSpPr/>
          <p:nvPr userDrawn="1"/>
        </p:nvSpPr>
        <p:spPr>
          <a:xfrm>
            <a:off x="-304800" y="6488113"/>
            <a:ext cx="2762250" cy="377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1" fontAlgn="auto">
              <a:spcBef>
                <a:spcPts val="0"/>
              </a:spcBef>
              <a:spcAft>
                <a:spcPts val="0"/>
              </a:spcAft>
              <a:defRPr/>
            </a:pPr>
            <a:r>
              <a:rPr lang="en-US" sz="1100" b="1" dirty="0" smtClean="0">
                <a:solidFill>
                  <a:srgbClr val="0000CC"/>
                </a:solidFill>
                <a:latin typeface="Calibri" pitchFamily="34" charset="0"/>
                <a:cs typeface="Calibri" pitchFamily="34" charset="0"/>
              </a:rPr>
              <a:t>©www.srisathyasaividyavahini.org</a:t>
            </a:r>
            <a:endParaRPr lang="en-US" sz="1100" b="1" dirty="0">
              <a:solidFill>
                <a:srgbClr val="0000CC"/>
              </a:solidFill>
              <a:latin typeface="Calibri" pitchFamily="34" charset="0"/>
              <a:cs typeface="Calibri" pitchFamily="34" charset="0"/>
            </a:endParaRPr>
          </a:p>
        </p:txBody>
      </p:sp>
    </p:spTree>
    <p:extLst>
      <p:ext uri="{BB962C8B-B14F-4D97-AF65-F5344CB8AC3E}">
        <p14:creationId xmlns:p14="http://schemas.microsoft.com/office/powerpoint/2010/main" val="108585090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5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31090" y="52321"/>
            <a:ext cx="967390" cy="938279"/>
          </a:xfrm>
          <a:prstGeom prst="rect">
            <a:avLst/>
          </a:prstGeom>
        </p:spPr>
      </p:pic>
      <p:sp>
        <p:nvSpPr>
          <p:cNvPr id="4" name="Rectangle 3">
            <a:hlinkClick r:id="rId6"/>
          </p:cNvPr>
          <p:cNvSpPr/>
          <p:nvPr userDrawn="1"/>
        </p:nvSpPr>
        <p:spPr>
          <a:xfrm>
            <a:off x="-304800" y="6488113"/>
            <a:ext cx="2762250" cy="377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1">
              <a:defRPr/>
            </a:pPr>
            <a:r>
              <a:rPr lang="en-US" sz="1100" b="1" dirty="0">
                <a:solidFill>
                  <a:srgbClr val="0000CC"/>
                </a:solidFill>
                <a:cs typeface="Calibri" pitchFamily="34" charset="0"/>
              </a:rPr>
              <a:t>©www.srisathyasaividyavahini.org</a:t>
            </a:r>
          </a:p>
        </p:txBody>
      </p:sp>
    </p:spTree>
    <p:extLst>
      <p:ext uri="{BB962C8B-B14F-4D97-AF65-F5344CB8AC3E}">
        <p14:creationId xmlns:p14="http://schemas.microsoft.com/office/powerpoint/2010/main" val="234576429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openclipart.org/image/800px/2364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66800"/>
            <a:ext cx="7772400" cy="465564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19200" y="1606588"/>
            <a:ext cx="6705600" cy="3416320"/>
          </a:xfrm>
          <a:prstGeom prst="rect">
            <a:avLst/>
          </a:prstGeom>
        </p:spPr>
        <p:txBody>
          <a:bodyPr wrap="square">
            <a:spAutoFit/>
          </a:bodyPr>
          <a:lstStyle/>
          <a:p>
            <a:pPr algn="ctr"/>
            <a:r>
              <a:rPr lang="en-US" sz="5400" b="1" i="1" dirty="0" smtClean="0">
                <a:solidFill>
                  <a:schemeClr val="bg1"/>
                </a:solidFill>
              </a:rPr>
              <a:t>WEAVERS,IRON SMELTERS AND FACTORY OWNERS</a:t>
            </a:r>
          </a:p>
          <a:p>
            <a:pPr algn="ctr"/>
            <a:r>
              <a:rPr lang="en-US" sz="5400" b="1" i="1" dirty="0" smtClean="0">
                <a:solidFill>
                  <a:schemeClr val="bg1"/>
                </a:solidFill>
              </a:rPr>
              <a:t>-RECAP</a:t>
            </a:r>
            <a:endParaRPr lang="en-IN" sz="5400" b="1" i="1" dirty="0">
              <a:solidFill>
                <a:schemeClr val="bg1"/>
              </a:solidFill>
            </a:endParaRPr>
          </a:p>
        </p:txBody>
      </p:sp>
    </p:spTree>
    <p:extLst>
      <p:ext uri="{BB962C8B-B14F-4D97-AF65-F5344CB8AC3E}">
        <p14:creationId xmlns:p14="http://schemas.microsoft.com/office/powerpoint/2010/main" val="225073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7225" y="1378803"/>
            <a:ext cx="7829550" cy="954107"/>
          </a:xfrm>
          <a:prstGeom prst="rect">
            <a:avLst/>
          </a:prstGeom>
          <a:solidFill>
            <a:schemeClr val="accent6">
              <a:lumMod val="40000"/>
              <a:lumOff val="60000"/>
            </a:schemeClr>
          </a:solid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indent="-228600">
              <a:spcBef>
                <a:spcPts val="1200"/>
              </a:spcBef>
            </a:pPr>
            <a:r>
              <a:rPr lang="en-US" sz="2800" dirty="0"/>
              <a:t>2</a:t>
            </a:r>
            <a:r>
              <a:rPr lang="en-US" sz="2800" dirty="0" smtClean="0"/>
              <a:t>.  </a:t>
            </a:r>
            <a:r>
              <a:rPr lang="en-US" sz="2800" dirty="0" smtClean="0">
                <a:solidFill>
                  <a:srgbClr val="000000"/>
                </a:solidFill>
              </a:rPr>
              <a:t>Textiles and steel industries </a:t>
            </a:r>
            <a:r>
              <a:rPr lang="en-US" sz="2800" dirty="0">
                <a:solidFill>
                  <a:srgbClr val="000000"/>
                </a:solidFill>
              </a:rPr>
              <a:t>in India developed during the first world war</a:t>
            </a:r>
            <a:r>
              <a:rPr lang="en-US" sz="2800" dirty="0" smtClean="0">
                <a:solidFill>
                  <a:srgbClr val="000000"/>
                </a:solidFill>
              </a:rPr>
              <a:t>.</a:t>
            </a:r>
            <a:endParaRPr lang="en-US" sz="2800" dirty="0"/>
          </a:p>
        </p:txBody>
      </p:sp>
      <p:sp>
        <p:nvSpPr>
          <p:cNvPr id="6" name="Title 1"/>
          <p:cNvSpPr txBox="1">
            <a:spLocks/>
          </p:cNvSpPr>
          <p:nvPr/>
        </p:nvSpPr>
        <p:spPr>
          <a:xfrm>
            <a:off x="2362200" y="426720"/>
            <a:ext cx="4495800" cy="64008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en-US" dirty="0" smtClean="0">
                <a:solidFill>
                  <a:sysClr val="windowText" lastClr="000000"/>
                </a:solidFill>
                <a:latin typeface="Calibri"/>
                <a:ea typeface="Arial" panose="020B0604020202020204" pitchFamily="34" charset="0"/>
              </a:rPr>
              <a:t>VI. Give Two Reasons</a:t>
            </a:r>
            <a:r>
              <a:rPr kumimoji="0" lang="en-US" altLang="en-US" sz="3600" b="0" i="0" u="none" strike="noStrike" kern="1200" cap="none" spc="0" normalizeH="0" baseline="0" noProof="0" dirty="0" smtClean="0">
                <a:ln>
                  <a:noFill/>
                </a:ln>
                <a:solidFill>
                  <a:sysClr val="windowText" lastClr="000000"/>
                </a:solidFill>
                <a:effectLst/>
                <a:uLnTx/>
                <a:uFillTx/>
                <a:latin typeface="Calibri"/>
                <a:ea typeface="Arial" panose="020B0604020202020204" pitchFamily="34" charset="0"/>
                <a:cs typeface="+mn-cs"/>
              </a:rPr>
              <a:t> </a:t>
            </a:r>
            <a:br>
              <a:rPr kumimoji="0" lang="en-US" altLang="en-US" sz="3600" b="0" i="0" u="none" strike="noStrike" kern="1200" cap="none" spc="0" normalizeH="0" baseline="0" noProof="0" dirty="0" smtClean="0">
                <a:ln>
                  <a:noFill/>
                </a:ln>
                <a:solidFill>
                  <a:sysClr val="windowText" lastClr="000000"/>
                </a:solidFill>
                <a:effectLst/>
                <a:uLnTx/>
                <a:uFillTx/>
                <a:latin typeface="Calibri"/>
                <a:ea typeface="Arial" panose="020B0604020202020204" pitchFamily="34" charset="0"/>
                <a:cs typeface="+mn-cs"/>
              </a:rPr>
            </a:br>
            <a:endParaRPr kumimoji="0" lang="en-IN" sz="36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4" name="Rectangle 13"/>
          <p:cNvSpPr/>
          <p:nvPr/>
        </p:nvSpPr>
        <p:spPr>
          <a:xfrm>
            <a:off x="1689735" y="3124200"/>
            <a:ext cx="6797040" cy="990600"/>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a:lstStyle/>
          <a:p>
            <a:pPr fontAlgn="base">
              <a:spcBef>
                <a:spcPts val="1200"/>
              </a:spcBef>
              <a:buFont typeface="Arial" panose="020B0604020202020204" pitchFamily="34" charset="0"/>
              <a:buChar char="•"/>
            </a:pPr>
            <a:r>
              <a:rPr lang="en-US" sz="2800" dirty="0" smtClean="0">
                <a:solidFill>
                  <a:srgbClr val="000000"/>
                </a:solidFill>
              </a:rPr>
              <a:t>The </a:t>
            </a:r>
            <a:r>
              <a:rPr lang="en-US" sz="2800" dirty="0">
                <a:solidFill>
                  <a:srgbClr val="000000"/>
                </a:solidFill>
              </a:rPr>
              <a:t>imports </a:t>
            </a:r>
            <a:r>
              <a:rPr lang="en-US" sz="2800" dirty="0" smtClean="0">
                <a:solidFill>
                  <a:srgbClr val="000000"/>
                </a:solidFill>
              </a:rPr>
              <a:t>of textiles and steel from </a:t>
            </a:r>
            <a:r>
              <a:rPr lang="en-US" sz="2800" dirty="0">
                <a:solidFill>
                  <a:srgbClr val="000000"/>
                </a:solidFill>
              </a:rPr>
              <a:t>Britain declined. </a:t>
            </a:r>
          </a:p>
        </p:txBody>
      </p:sp>
      <p:sp>
        <p:nvSpPr>
          <p:cNvPr id="12" name="Rectangle 11"/>
          <p:cNvSpPr/>
          <p:nvPr/>
        </p:nvSpPr>
        <p:spPr>
          <a:xfrm>
            <a:off x="1689735" y="4787400"/>
            <a:ext cx="6797040" cy="1080000"/>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10395692"/>
              <a:satOff val="-47968"/>
              <a:lumOff val="1765"/>
              <a:alphaOff val="0"/>
            </a:schemeClr>
          </a:fillRef>
          <a:effectRef idx="1">
            <a:schemeClr val="accent4">
              <a:hueOff val="10395692"/>
              <a:satOff val="-47968"/>
              <a:lumOff val="1765"/>
              <a:alphaOff val="0"/>
            </a:schemeClr>
          </a:effectRef>
          <a:fontRef idx="minor">
            <a:schemeClr val="dk1"/>
          </a:fontRef>
        </p:style>
        <p:txBody>
          <a:bodyPr/>
          <a:lstStyle/>
          <a:p>
            <a:pPr fontAlgn="base">
              <a:buFont typeface="Arial" panose="020B0604020202020204" pitchFamily="34" charset="0"/>
              <a:buChar char="•"/>
            </a:pPr>
            <a:r>
              <a:rPr lang="en-US" sz="2800" dirty="0">
                <a:solidFill>
                  <a:srgbClr val="000000"/>
                </a:solidFill>
              </a:rPr>
              <a:t>Indian industries were given orders to produce </a:t>
            </a:r>
            <a:r>
              <a:rPr lang="en-US" sz="2800" dirty="0" smtClean="0">
                <a:solidFill>
                  <a:srgbClr val="000000"/>
                </a:solidFill>
              </a:rPr>
              <a:t>supplies </a:t>
            </a:r>
            <a:r>
              <a:rPr lang="en-US" sz="2800" dirty="0">
                <a:solidFill>
                  <a:srgbClr val="000000"/>
                </a:solidFill>
              </a:rPr>
              <a:t>for </a:t>
            </a:r>
            <a:r>
              <a:rPr lang="en-US" sz="2800" dirty="0" smtClean="0">
                <a:solidFill>
                  <a:srgbClr val="000000"/>
                </a:solidFill>
              </a:rPr>
              <a:t>first world war.</a:t>
            </a:r>
            <a:r>
              <a:rPr lang="en-US" sz="2800" dirty="0">
                <a:solidFill>
                  <a:srgbClr val="000000"/>
                </a:solidFill>
              </a:rPr>
              <a:t> </a:t>
            </a:r>
          </a:p>
        </p:txBody>
      </p:sp>
      <p:sp>
        <p:nvSpPr>
          <p:cNvPr id="2" name="Right Arrow 1"/>
          <p:cNvSpPr/>
          <p:nvPr/>
        </p:nvSpPr>
        <p:spPr>
          <a:xfrm>
            <a:off x="609600" y="3378497"/>
            <a:ext cx="942975" cy="431503"/>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ight Arrow 8"/>
          <p:cNvSpPr/>
          <p:nvPr/>
        </p:nvSpPr>
        <p:spPr>
          <a:xfrm>
            <a:off x="609600" y="5131097"/>
            <a:ext cx="942975" cy="431503"/>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5506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2000"/>
                                        <p:tgtEl>
                                          <p:spTgt spid="1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75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2" grpId="0" animBg="1"/>
      <p:bldP spid="2"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381780"/>
            <a:ext cx="8486775" cy="523220"/>
          </a:xfrm>
          <a:prstGeom prst="rect">
            <a:avLst/>
          </a:prstGeom>
          <a:solidFill>
            <a:schemeClr val="accent6">
              <a:lumMod val="40000"/>
              <a:lumOff val="60000"/>
            </a:schemeClr>
          </a:solid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spcBef>
                <a:spcPts val="1200"/>
              </a:spcBef>
            </a:pPr>
            <a:r>
              <a:rPr lang="en-US" sz="2800" dirty="0" smtClean="0"/>
              <a:t>3. </a:t>
            </a:r>
            <a:r>
              <a:rPr lang="en-US" sz="2800" dirty="0">
                <a:solidFill>
                  <a:srgbClr val="000000"/>
                </a:solidFill>
              </a:rPr>
              <a:t>Handloom weaving did not completely vanish in India</a:t>
            </a:r>
            <a:r>
              <a:rPr lang="en-US" sz="2800" dirty="0" smtClean="0">
                <a:solidFill>
                  <a:srgbClr val="000000"/>
                </a:solidFill>
              </a:rPr>
              <a:t>.</a:t>
            </a:r>
            <a:endParaRPr lang="en-US" sz="2800" dirty="0"/>
          </a:p>
        </p:txBody>
      </p:sp>
      <p:sp>
        <p:nvSpPr>
          <p:cNvPr id="6" name="Title 1"/>
          <p:cNvSpPr txBox="1">
            <a:spLocks/>
          </p:cNvSpPr>
          <p:nvPr/>
        </p:nvSpPr>
        <p:spPr>
          <a:xfrm>
            <a:off x="2362200" y="426720"/>
            <a:ext cx="4495800" cy="64008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en-US" dirty="0" smtClean="0">
                <a:solidFill>
                  <a:sysClr val="windowText" lastClr="000000"/>
                </a:solidFill>
                <a:latin typeface="Calibri"/>
                <a:ea typeface="Arial" panose="020B0604020202020204" pitchFamily="34" charset="0"/>
              </a:rPr>
              <a:t>VI. Give Two Reasons</a:t>
            </a:r>
            <a:r>
              <a:rPr kumimoji="0" lang="en-US" altLang="en-US" sz="3600" b="0" i="0" u="none" strike="noStrike" kern="1200" cap="none" spc="0" normalizeH="0" baseline="0" noProof="0" dirty="0" smtClean="0">
                <a:ln>
                  <a:noFill/>
                </a:ln>
                <a:solidFill>
                  <a:sysClr val="windowText" lastClr="000000"/>
                </a:solidFill>
                <a:effectLst/>
                <a:uLnTx/>
                <a:uFillTx/>
                <a:latin typeface="Calibri"/>
                <a:ea typeface="Arial" panose="020B0604020202020204" pitchFamily="34" charset="0"/>
                <a:cs typeface="+mn-cs"/>
              </a:rPr>
              <a:t> </a:t>
            </a:r>
            <a:br>
              <a:rPr kumimoji="0" lang="en-US" altLang="en-US" sz="3600" b="0" i="0" u="none" strike="noStrike" kern="1200" cap="none" spc="0" normalizeH="0" baseline="0" noProof="0" dirty="0" smtClean="0">
                <a:ln>
                  <a:noFill/>
                </a:ln>
                <a:solidFill>
                  <a:sysClr val="windowText" lastClr="000000"/>
                </a:solidFill>
                <a:effectLst/>
                <a:uLnTx/>
                <a:uFillTx/>
                <a:latin typeface="Calibri"/>
                <a:ea typeface="Arial" panose="020B0604020202020204" pitchFamily="34" charset="0"/>
                <a:cs typeface="+mn-cs"/>
              </a:rPr>
            </a:br>
            <a:endParaRPr kumimoji="0" lang="en-IN" sz="36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4" name="Rectangle 13"/>
          <p:cNvSpPr/>
          <p:nvPr/>
        </p:nvSpPr>
        <p:spPr>
          <a:xfrm>
            <a:off x="1857374" y="2133600"/>
            <a:ext cx="6200775" cy="2329786"/>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a:lstStyle/>
          <a:p>
            <a:pPr fontAlgn="base">
              <a:spcBef>
                <a:spcPts val="1200"/>
              </a:spcBef>
            </a:pPr>
            <a:r>
              <a:rPr lang="en-US" sz="2800" dirty="0">
                <a:solidFill>
                  <a:srgbClr val="000000"/>
                </a:solidFill>
              </a:rPr>
              <a:t>Some fabrics with traditional designs and intricate borders could not be produced by machines. These fabrics had a demand among both </a:t>
            </a:r>
            <a:r>
              <a:rPr lang="en-US" sz="2800" dirty="0" smtClean="0">
                <a:solidFill>
                  <a:srgbClr val="000000"/>
                </a:solidFill>
              </a:rPr>
              <a:t>rich and </a:t>
            </a:r>
            <a:r>
              <a:rPr lang="en-US" sz="2800" dirty="0">
                <a:solidFill>
                  <a:srgbClr val="000000"/>
                </a:solidFill>
              </a:rPr>
              <a:t>middle class people</a:t>
            </a:r>
            <a:r>
              <a:rPr lang="en-US" sz="2800" dirty="0" smtClean="0">
                <a:solidFill>
                  <a:srgbClr val="000000"/>
                </a:solidFill>
              </a:rPr>
              <a:t>.</a:t>
            </a:r>
            <a:endParaRPr lang="en-US" sz="2800" b="0" i="0" u="none" strike="noStrike" dirty="0">
              <a:solidFill>
                <a:srgbClr val="000000"/>
              </a:solidFill>
              <a:effectLst/>
            </a:endParaRPr>
          </a:p>
        </p:txBody>
      </p:sp>
      <p:sp>
        <p:nvSpPr>
          <p:cNvPr id="12" name="Rectangle 11"/>
          <p:cNvSpPr/>
          <p:nvPr/>
        </p:nvSpPr>
        <p:spPr>
          <a:xfrm>
            <a:off x="1857375" y="4754986"/>
            <a:ext cx="6200775" cy="1461000"/>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10395692"/>
              <a:satOff val="-47968"/>
              <a:lumOff val="1765"/>
              <a:alphaOff val="0"/>
            </a:schemeClr>
          </a:fillRef>
          <a:effectRef idx="1">
            <a:schemeClr val="accent4">
              <a:hueOff val="10395692"/>
              <a:satOff val="-47968"/>
              <a:lumOff val="1765"/>
              <a:alphaOff val="0"/>
            </a:schemeClr>
          </a:effectRef>
          <a:fontRef idx="minor">
            <a:schemeClr val="dk1"/>
          </a:fontRef>
        </p:style>
        <p:txBody>
          <a:bodyPr/>
          <a:lstStyle/>
          <a:p>
            <a:pPr fontAlgn="base"/>
            <a:r>
              <a:rPr lang="en-US" sz="2800" dirty="0" smtClean="0">
                <a:solidFill>
                  <a:srgbClr val="000000"/>
                </a:solidFill>
              </a:rPr>
              <a:t>Textile </a:t>
            </a:r>
            <a:r>
              <a:rPr lang="en-US" sz="2800" dirty="0">
                <a:solidFill>
                  <a:srgbClr val="000000"/>
                </a:solidFill>
              </a:rPr>
              <a:t>manufacturers in Britain did not produce the coarse cloth used by the poor people in India. </a:t>
            </a:r>
          </a:p>
        </p:txBody>
      </p:sp>
      <p:sp>
        <p:nvSpPr>
          <p:cNvPr id="2" name="Right Arrow 1"/>
          <p:cNvSpPr/>
          <p:nvPr/>
        </p:nvSpPr>
        <p:spPr>
          <a:xfrm>
            <a:off x="777240" y="2235497"/>
            <a:ext cx="942975" cy="431503"/>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ight Arrow 8"/>
          <p:cNvSpPr/>
          <p:nvPr/>
        </p:nvSpPr>
        <p:spPr>
          <a:xfrm>
            <a:off x="762000" y="4768186"/>
            <a:ext cx="942975" cy="431503"/>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39341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2000"/>
                                        <p:tgtEl>
                                          <p:spTgt spid="1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75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2" grpId="0" animBg="1"/>
      <p:bldP spid="2"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90600"/>
            <a:ext cx="77724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800"/>
              </a:spcAft>
            </a:pPr>
            <a:r>
              <a:rPr lang="en-US" sz="2400" dirty="0">
                <a:solidFill>
                  <a:srgbClr val="000000"/>
                </a:solidFill>
                <a:latin typeface="Calibri" panose="020F0502020204030204" pitchFamily="34" charset="0"/>
              </a:rPr>
              <a:t>1.         What would </a:t>
            </a:r>
            <a:r>
              <a:rPr lang="en-US" sz="2400" dirty="0" smtClean="0">
                <a:solidFill>
                  <a:srgbClr val="000000"/>
                </a:solidFill>
                <a:latin typeface="Calibri" panose="020F0502020204030204" pitchFamily="34" charset="0"/>
              </a:rPr>
              <a:t>you do </a:t>
            </a:r>
            <a:r>
              <a:rPr lang="en-US" sz="2400" dirty="0">
                <a:solidFill>
                  <a:srgbClr val="000000"/>
                </a:solidFill>
                <a:latin typeface="Calibri" panose="020F0502020204030204" pitchFamily="34" charset="0"/>
              </a:rPr>
              <a:t>if you were a traditional weaver/iron smelter during the 19th century suffering from the decline of traditional occupations</a:t>
            </a:r>
            <a:r>
              <a:rPr lang="en-US" sz="2400" dirty="0" smtClean="0">
                <a:solidFill>
                  <a:srgbClr val="000000"/>
                </a:solidFill>
                <a:latin typeface="Calibri" panose="020F0502020204030204" pitchFamily="34" charset="0"/>
              </a:rPr>
              <a:t>?</a:t>
            </a:r>
            <a:endParaRPr lang="en-US" sz="2400" dirty="0"/>
          </a:p>
        </p:txBody>
      </p:sp>
      <p:sp>
        <p:nvSpPr>
          <p:cNvPr id="11" name="Title 1"/>
          <p:cNvSpPr txBox="1">
            <a:spLocks/>
          </p:cNvSpPr>
          <p:nvPr/>
        </p:nvSpPr>
        <p:spPr>
          <a:xfrm>
            <a:off x="1259785" y="152400"/>
            <a:ext cx="6400800" cy="640080"/>
          </a:xfrm>
          <a:prstGeom prst="rect">
            <a:avLst/>
          </a:prstGeom>
          <a:ln/>
        </p:spPr>
        <p:style>
          <a:lnRef idx="1">
            <a:schemeClr val="accent1"/>
          </a:lnRef>
          <a:fillRef idx="2">
            <a:schemeClr val="accent1"/>
          </a:fillRef>
          <a:effectRef idx="1">
            <a:schemeClr val="accent1"/>
          </a:effectRef>
          <a:fontRef idx="minor">
            <a:schemeClr val="dk1"/>
          </a:fontRef>
        </p:style>
        <p:txBody>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VII. Think </a:t>
            </a:r>
            <a:r>
              <a:rPr lang="en-US" dirty="0"/>
              <a:t>And </a:t>
            </a:r>
            <a:r>
              <a:rPr lang="en-US" dirty="0" smtClean="0"/>
              <a:t>Answer</a:t>
            </a:r>
            <a:endParaRPr kumimoji="0" lang="en-IN" sz="3600" i="0" u="none" strike="noStrike" kern="1200" cap="none" spc="0" normalizeH="0" baseline="0" noProof="0" dirty="0">
              <a:ln>
                <a:noFill/>
              </a:ln>
              <a:solidFill>
                <a:sysClr val="windowText" lastClr="000000"/>
              </a:solidFill>
              <a:effectLst/>
              <a:uLnTx/>
              <a:uFillTx/>
            </a:endParaRPr>
          </a:p>
        </p:txBody>
      </p:sp>
      <p:grpSp>
        <p:nvGrpSpPr>
          <p:cNvPr id="40" name="Group 39"/>
          <p:cNvGrpSpPr/>
          <p:nvPr/>
        </p:nvGrpSpPr>
        <p:grpSpPr>
          <a:xfrm>
            <a:off x="1097481" y="2286001"/>
            <a:ext cx="2605642" cy="2605605"/>
            <a:chOff x="533408" y="0"/>
            <a:chExt cx="2605642" cy="2605605"/>
          </a:xfrm>
          <a:scene3d>
            <a:camera prst="orthographicFront">
              <a:rot lat="0" lon="0" rev="0"/>
            </a:camera>
            <a:lightRig rig="glow" dir="t">
              <a:rot lat="0" lon="0" rev="4800000"/>
            </a:lightRig>
          </a:scene3d>
        </p:grpSpPr>
        <p:sp>
          <p:nvSpPr>
            <p:cNvPr id="47" name="Oval 46"/>
            <p:cNvSpPr/>
            <p:nvPr/>
          </p:nvSpPr>
          <p:spPr>
            <a:xfrm>
              <a:off x="533408" y="0"/>
              <a:ext cx="2605642" cy="2605605"/>
            </a:xfrm>
            <a:prstGeom prst="ellipse">
              <a:avLst/>
            </a:prstGeom>
            <a:ln>
              <a:noFill/>
            </a:ln>
            <a:effectLst>
              <a:glow rad="101600">
                <a:schemeClr val="accent4">
                  <a:satMod val="175000"/>
                  <a:alpha val="40000"/>
                </a:schemeClr>
              </a:glow>
              <a:outerShdw blurRad="190500" dist="228600" dir="2700000" algn="ctr">
                <a:srgbClr val="000000">
                  <a:alpha val="30000"/>
                </a:srgbClr>
              </a:outerShdw>
            </a:effectLst>
            <a:sp3d prstMaterial="matte">
              <a:bevelT w="127000" h="63500" prst="coolSlant"/>
            </a:sp3d>
          </p:spPr>
          <p:style>
            <a:lnRef idx="0">
              <a:scrgbClr r="0" g="0" b="0"/>
            </a:lnRef>
            <a:fillRef idx="3">
              <a:schemeClr val="accent4">
                <a:alpha val="50000"/>
                <a:hueOff val="0"/>
                <a:satOff val="0"/>
                <a:lumOff val="0"/>
                <a:alphaOff val="0"/>
              </a:schemeClr>
            </a:fillRef>
            <a:effectRef idx="3">
              <a:scrgbClr r="0" g="0" b="0"/>
            </a:effectRef>
            <a:fontRef idx="minor">
              <a:schemeClr val="tx1"/>
            </a:fontRef>
          </p:style>
        </p:sp>
        <p:sp>
          <p:nvSpPr>
            <p:cNvPr id="48" name="Oval 4"/>
            <p:cNvSpPr txBox="1"/>
            <p:nvPr/>
          </p:nvSpPr>
          <p:spPr>
            <a:xfrm>
              <a:off x="914995" y="381582"/>
              <a:ext cx="1842468" cy="1842441"/>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0" kern="1200" dirty="0" smtClean="0"/>
                <a:t>I would have changed my occupation.</a:t>
              </a:r>
              <a:endParaRPr lang="en-IN" sz="2400" b="0" kern="1200" dirty="0"/>
            </a:p>
          </p:txBody>
        </p:sp>
      </p:grpSp>
      <p:grpSp>
        <p:nvGrpSpPr>
          <p:cNvPr id="41" name="Group 40"/>
          <p:cNvGrpSpPr/>
          <p:nvPr/>
        </p:nvGrpSpPr>
        <p:grpSpPr>
          <a:xfrm>
            <a:off x="3186344" y="4023795"/>
            <a:ext cx="2605642" cy="2605605"/>
            <a:chOff x="2622271" y="1737794"/>
            <a:chExt cx="2605642" cy="2605605"/>
          </a:xfrm>
          <a:scene3d>
            <a:camera prst="orthographicFront">
              <a:rot lat="0" lon="0" rev="0"/>
            </a:camera>
            <a:lightRig rig="glow" dir="t">
              <a:rot lat="0" lon="0" rev="4800000"/>
            </a:lightRig>
          </a:scene3d>
        </p:grpSpPr>
        <p:sp>
          <p:nvSpPr>
            <p:cNvPr id="45" name="Oval 44"/>
            <p:cNvSpPr/>
            <p:nvPr/>
          </p:nvSpPr>
          <p:spPr>
            <a:xfrm>
              <a:off x="2622271" y="1737794"/>
              <a:ext cx="2605642" cy="2605605"/>
            </a:xfrm>
            <a:prstGeom prst="ellipse">
              <a:avLst/>
            </a:prstGeom>
            <a:ln>
              <a:noFill/>
            </a:ln>
            <a:effectLst>
              <a:glow rad="101600">
                <a:schemeClr val="accent4">
                  <a:satMod val="175000"/>
                  <a:alpha val="40000"/>
                </a:schemeClr>
              </a:glow>
              <a:outerShdw blurRad="190500" dist="228600" dir="2700000" algn="ctr">
                <a:srgbClr val="000000">
                  <a:alpha val="30000"/>
                </a:srgbClr>
              </a:outerShdw>
            </a:effectLst>
            <a:sp3d prstMaterial="matte">
              <a:bevelT w="127000" h="63500" prst="coolSlant"/>
            </a:sp3d>
          </p:spPr>
          <p:style>
            <a:lnRef idx="0">
              <a:scrgbClr r="0" g="0" b="0"/>
            </a:lnRef>
            <a:fillRef idx="3">
              <a:schemeClr val="accent4">
                <a:alpha val="50000"/>
                <a:hueOff val="5197846"/>
                <a:satOff val="-23984"/>
                <a:lumOff val="883"/>
                <a:alphaOff val="0"/>
              </a:schemeClr>
            </a:fillRef>
            <a:effectRef idx="3">
              <a:scrgbClr r="0" g="0" b="0"/>
            </a:effectRef>
            <a:fontRef idx="minor">
              <a:schemeClr val="tx1"/>
            </a:fontRef>
          </p:style>
        </p:sp>
        <p:sp>
          <p:nvSpPr>
            <p:cNvPr id="46" name="Oval 6"/>
            <p:cNvSpPr txBox="1"/>
            <p:nvPr/>
          </p:nvSpPr>
          <p:spPr>
            <a:xfrm>
              <a:off x="3003858" y="2119376"/>
              <a:ext cx="1842468" cy="1842441"/>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0" kern="1200" smtClean="0"/>
                <a:t>I would have protested against the British rule.</a:t>
              </a:r>
              <a:endParaRPr lang="en-IN" sz="2400" b="0" kern="1200"/>
            </a:p>
          </p:txBody>
        </p:sp>
      </p:grpSp>
      <p:grpSp>
        <p:nvGrpSpPr>
          <p:cNvPr id="42" name="Group 41"/>
          <p:cNvGrpSpPr/>
          <p:nvPr/>
        </p:nvGrpSpPr>
        <p:grpSpPr>
          <a:xfrm>
            <a:off x="5440877" y="2286001"/>
            <a:ext cx="2605642" cy="2605605"/>
            <a:chOff x="4876804" y="0"/>
            <a:chExt cx="2605642" cy="2605605"/>
          </a:xfrm>
          <a:scene3d>
            <a:camera prst="orthographicFront">
              <a:rot lat="0" lon="0" rev="0"/>
            </a:camera>
            <a:lightRig rig="glow" dir="t">
              <a:rot lat="0" lon="0" rev="4800000"/>
            </a:lightRig>
          </a:scene3d>
        </p:grpSpPr>
        <p:sp>
          <p:nvSpPr>
            <p:cNvPr id="43" name="Oval 42"/>
            <p:cNvSpPr/>
            <p:nvPr/>
          </p:nvSpPr>
          <p:spPr>
            <a:xfrm>
              <a:off x="4876804" y="0"/>
              <a:ext cx="2605642" cy="2605605"/>
            </a:xfrm>
            <a:prstGeom prst="ellipse">
              <a:avLst/>
            </a:prstGeom>
            <a:solidFill>
              <a:schemeClr val="accent2">
                <a:lumMod val="60000"/>
                <a:lumOff val="40000"/>
              </a:schemeClr>
            </a:solidFill>
            <a:ln>
              <a:noFill/>
            </a:ln>
            <a:effectLst>
              <a:glow rad="101600">
                <a:schemeClr val="accent4">
                  <a:satMod val="175000"/>
                  <a:alpha val="40000"/>
                </a:schemeClr>
              </a:glow>
              <a:outerShdw blurRad="190500" dist="228600" dir="2700000" algn="ctr">
                <a:srgbClr val="000000">
                  <a:alpha val="30000"/>
                </a:srgbClr>
              </a:outerShdw>
            </a:effectLst>
            <a:sp3d prstMaterial="matte">
              <a:bevelT w="127000" h="63500" prst="coolSlant"/>
            </a:sp3d>
          </p:spPr>
          <p:style>
            <a:lnRef idx="0">
              <a:scrgbClr r="0" g="0" b="0"/>
            </a:lnRef>
            <a:fillRef idx="3">
              <a:scrgbClr r="0" g="0" b="0"/>
            </a:fillRef>
            <a:effectRef idx="3">
              <a:scrgbClr r="0" g="0" b="0"/>
            </a:effectRef>
            <a:fontRef idx="minor">
              <a:schemeClr val="tx1"/>
            </a:fontRef>
          </p:style>
        </p:sp>
        <p:sp>
          <p:nvSpPr>
            <p:cNvPr id="44" name="Oval 8"/>
            <p:cNvSpPr txBox="1"/>
            <p:nvPr/>
          </p:nvSpPr>
          <p:spPr>
            <a:xfrm>
              <a:off x="5258391" y="381582"/>
              <a:ext cx="1842468" cy="1842441"/>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0" kern="1200" smtClean="0"/>
                <a:t>I would have left the country for better prospects.</a:t>
              </a:r>
              <a:endParaRPr lang="en-IN" sz="2400" b="0" kern="1200"/>
            </a:p>
          </p:txBody>
        </p:sp>
      </p:grpSp>
    </p:spTree>
    <p:extLst>
      <p:ext uri="{BB962C8B-B14F-4D97-AF65-F5344CB8AC3E}">
        <p14:creationId xmlns:p14="http://schemas.microsoft.com/office/powerpoint/2010/main" val="37473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heel(1)">
                                      <p:cBhvr>
                                        <p:cTn id="12" dur="2000"/>
                                        <p:tgtEl>
                                          <p:spTgt spid="40"/>
                                        </p:tgtEl>
                                      </p:cBhvr>
                                    </p:animEffect>
                                  </p:childTnLst>
                                </p:cTn>
                              </p:par>
                            </p:childTnLst>
                          </p:cTn>
                        </p:par>
                        <p:par>
                          <p:cTn id="13" fill="hold">
                            <p:stCondLst>
                              <p:cond delay="2000"/>
                            </p:stCondLst>
                            <p:childTnLst>
                              <p:par>
                                <p:cTn id="14" presetID="21" presetClass="entr" presetSubtype="1" fill="hold"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heel(1)">
                                      <p:cBhvr>
                                        <p:cTn id="16" dur="2000"/>
                                        <p:tgtEl>
                                          <p:spTgt spid="41"/>
                                        </p:tgtEl>
                                      </p:cBhvr>
                                    </p:animEffect>
                                  </p:childTnLst>
                                </p:cTn>
                              </p:par>
                            </p:childTnLst>
                          </p:cTn>
                        </p:par>
                        <p:par>
                          <p:cTn id="17" fill="hold">
                            <p:stCondLst>
                              <p:cond delay="4000"/>
                            </p:stCondLst>
                            <p:childTnLst>
                              <p:par>
                                <p:cTn id="18" presetID="21" presetClass="entr" presetSubtype="1"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heel(1)">
                                      <p:cBhvr>
                                        <p:cTn id="20"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1" y="1447800"/>
            <a:ext cx="777240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800"/>
              </a:spcAft>
            </a:pPr>
            <a:r>
              <a:rPr lang="en-US" sz="2400" dirty="0" smtClean="0">
                <a:solidFill>
                  <a:srgbClr val="000000"/>
                </a:solidFill>
                <a:latin typeface="Calibri" panose="020F0502020204030204" pitchFamily="34" charset="0"/>
              </a:rPr>
              <a:t>2. </a:t>
            </a:r>
            <a:r>
              <a:rPr lang="en-US" sz="2400" dirty="0">
                <a:solidFill>
                  <a:srgbClr val="000000"/>
                </a:solidFill>
                <a:latin typeface="Calibri" panose="020F0502020204030204" pitchFamily="34" charset="0"/>
              </a:rPr>
              <a:t>        How different might the industrial development in India be if there was no British rule?</a:t>
            </a:r>
            <a:endParaRPr lang="en-US" sz="2400" dirty="0"/>
          </a:p>
        </p:txBody>
      </p:sp>
      <p:sp>
        <p:nvSpPr>
          <p:cNvPr id="11" name="Title 1"/>
          <p:cNvSpPr txBox="1">
            <a:spLocks/>
          </p:cNvSpPr>
          <p:nvPr/>
        </p:nvSpPr>
        <p:spPr>
          <a:xfrm>
            <a:off x="1371600" y="457200"/>
            <a:ext cx="6400800" cy="640080"/>
          </a:xfrm>
          <a:prstGeom prst="rect">
            <a:avLst/>
          </a:prstGeom>
          <a:ln/>
        </p:spPr>
        <p:style>
          <a:lnRef idx="1">
            <a:schemeClr val="accent1"/>
          </a:lnRef>
          <a:fillRef idx="2">
            <a:schemeClr val="accent1"/>
          </a:fillRef>
          <a:effectRef idx="1">
            <a:schemeClr val="accent1"/>
          </a:effectRef>
          <a:fontRef idx="minor">
            <a:schemeClr val="dk1"/>
          </a:fontRef>
        </p:style>
        <p:txBody>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VII. Think </a:t>
            </a:r>
            <a:r>
              <a:rPr lang="en-US" dirty="0"/>
              <a:t>And Answer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600" i="0" u="none" strike="noStrike" kern="1200" cap="none" spc="0" normalizeH="0" baseline="0" noProof="0" dirty="0" smtClean="0">
                <a:ln>
                  <a:noFill/>
                </a:ln>
                <a:solidFill>
                  <a:sysClr val="windowText" lastClr="000000"/>
                </a:solidFill>
                <a:effectLst/>
                <a:uLnTx/>
                <a:uFillTx/>
                <a:ea typeface="Arial" panose="020B0604020202020204" pitchFamily="34" charset="0"/>
              </a:rPr>
              <a:t/>
            </a:r>
            <a:br>
              <a:rPr kumimoji="0" lang="en-US" altLang="en-US" sz="3600" i="0" u="none" strike="noStrike" kern="1200" cap="none" spc="0" normalizeH="0" baseline="0" noProof="0" dirty="0" smtClean="0">
                <a:ln>
                  <a:noFill/>
                </a:ln>
                <a:solidFill>
                  <a:sysClr val="windowText" lastClr="000000"/>
                </a:solidFill>
                <a:effectLst/>
                <a:uLnTx/>
                <a:uFillTx/>
                <a:ea typeface="Arial" panose="020B0604020202020204" pitchFamily="34" charset="0"/>
              </a:rPr>
            </a:br>
            <a:endParaRPr kumimoji="0" lang="en-IN" sz="3600" i="0" u="none" strike="noStrike" kern="1200" cap="none" spc="0" normalizeH="0" baseline="0" noProof="0" dirty="0">
              <a:ln>
                <a:noFill/>
              </a:ln>
              <a:solidFill>
                <a:sysClr val="windowText" lastClr="000000"/>
              </a:solidFill>
              <a:effectLst/>
              <a:uLnTx/>
              <a:uFillTx/>
            </a:endParaRPr>
          </a:p>
        </p:txBody>
      </p:sp>
      <p:sp>
        <p:nvSpPr>
          <p:cNvPr id="46" name="Oval 6"/>
          <p:cNvSpPr txBox="1"/>
          <p:nvPr/>
        </p:nvSpPr>
        <p:spPr>
          <a:xfrm>
            <a:off x="533401" y="4806000"/>
            <a:ext cx="7772400" cy="72000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tx1"/>
          </a:fontRef>
        </p:style>
        <p:txBody>
          <a:bodyPr spcFirstLastPara="0" vert="horz" wrap="square" lIns="91440" tIns="91440" rIns="91440" bIns="91440" numCol="1" spcCol="1270" anchor="ctr" anchorCtr="0">
            <a:noAutofit/>
          </a:bodyPr>
          <a:lstStyle/>
          <a:p>
            <a:pPr fontAlgn="base"/>
            <a:r>
              <a:rPr lang="en-US" sz="2400" dirty="0" smtClean="0">
                <a:solidFill>
                  <a:srgbClr val="000000"/>
                </a:solidFill>
              </a:rPr>
              <a:t>India </a:t>
            </a:r>
            <a:r>
              <a:rPr lang="en-US" sz="2400" dirty="0">
                <a:solidFill>
                  <a:srgbClr val="000000"/>
                </a:solidFill>
              </a:rPr>
              <a:t>might have become a richer country during the early industrialization.</a:t>
            </a:r>
          </a:p>
        </p:txBody>
      </p:sp>
      <p:sp>
        <p:nvSpPr>
          <p:cNvPr id="44" name="Oval 8"/>
          <p:cNvSpPr txBox="1"/>
          <p:nvPr/>
        </p:nvSpPr>
        <p:spPr>
          <a:xfrm>
            <a:off x="533401" y="2590800"/>
            <a:ext cx="7772400" cy="720000"/>
          </a:xfrm>
          <a:prstGeom prst="rect">
            <a:avLst/>
          </a:prstGeom>
          <a:solidFill>
            <a:srgbClr val="D9D9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tx1"/>
          </a:fontRef>
        </p:style>
        <p:txBody>
          <a:bodyPr spcFirstLastPara="0" vert="horz" wrap="square" lIns="91440" tIns="91440" rIns="91440" bIns="91440" numCol="1" spcCol="1270" anchor="ctr" anchorCtr="0">
            <a:noAutofit/>
          </a:bodyPr>
          <a:lstStyle/>
          <a:p>
            <a:pPr fontAlgn="base">
              <a:spcBef>
                <a:spcPts val="1200"/>
              </a:spcBef>
            </a:pPr>
            <a:r>
              <a:rPr lang="en-US" sz="2400">
                <a:solidFill>
                  <a:srgbClr val="000000"/>
                </a:solidFill>
              </a:rPr>
              <a:t>India might have continued to be the world's largest textile producers in the world.</a:t>
            </a:r>
            <a:endParaRPr lang="en-US" sz="2400" dirty="0">
              <a:solidFill>
                <a:srgbClr val="000000"/>
              </a:solidFill>
            </a:endParaRPr>
          </a:p>
        </p:txBody>
      </p:sp>
      <p:sp>
        <p:nvSpPr>
          <p:cNvPr id="15" name="Oval 4"/>
          <p:cNvSpPr txBox="1"/>
          <p:nvPr/>
        </p:nvSpPr>
        <p:spPr>
          <a:xfrm>
            <a:off x="533401" y="3698400"/>
            <a:ext cx="7772400" cy="72000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tx1"/>
          </a:fontRef>
        </p:style>
        <p:txBody>
          <a:bodyPr spcFirstLastPara="0" vert="horz" wrap="square" lIns="91440" tIns="91440" rIns="91440" bIns="91440" numCol="1" spcCol="1270" anchor="ctr" anchorCtr="0">
            <a:noAutofit/>
          </a:bodyPr>
          <a:lstStyle/>
          <a:p>
            <a:pPr fontAlgn="base">
              <a:spcBef>
                <a:spcPts val="1200"/>
              </a:spcBef>
            </a:pPr>
            <a:r>
              <a:rPr lang="en-US" sz="2400">
                <a:solidFill>
                  <a:srgbClr val="000000"/>
                </a:solidFill>
              </a:rPr>
              <a:t>India might have experienced a speedy industrialization.</a:t>
            </a:r>
            <a:endParaRPr lang="en-US" sz="2400" dirty="0">
              <a:solidFill>
                <a:srgbClr val="000000"/>
              </a:solidFill>
            </a:endParaRPr>
          </a:p>
        </p:txBody>
      </p:sp>
      <p:sp>
        <p:nvSpPr>
          <p:cNvPr id="2" name="Rectangle 1"/>
          <p:cNvSpPr/>
          <p:nvPr/>
        </p:nvSpPr>
        <p:spPr>
          <a:xfrm>
            <a:off x="533400" y="5913600"/>
            <a:ext cx="7772400" cy="461665"/>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fontAlgn="base">
              <a:spcBef>
                <a:spcPts val="1200"/>
              </a:spcBef>
            </a:pPr>
            <a:r>
              <a:rPr lang="en-US" sz="2400" dirty="0" smtClean="0"/>
              <a:t>Industrialization </a:t>
            </a:r>
            <a:r>
              <a:rPr lang="en-US" sz="2400" dirty="0"/>
              <a:t>might have also led to unemployment</a:t>
            </a:r>
            <a:r>
              <a:rPr lang="en-US" sz="2400" dirty="0" smtClean="0"/>
              <a:t>.</a:t>
            </a:r>
            <a:endParaRPr lang="en-US" sz="2400" dirty="0">
              <a:solidFill>
                <a:srgbClr val="000000"/>
              </a:solidFill>
            </a:endParaRPr>
          </a:p>
        </p:txBody>
      </p:sp>
    </p:spTree>
    <p:extLst>
      <p:ext uri="{BB962C8B-B14F-4D97-AF65-F5344CB8AC3E}">
        <p14:creationId xmlns:p14="http://schemas.microsoft.com/office/powerpoint/2010/main" val="4661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6" grpId="0" animBg="1"/>
      <p:bldP spid="44" grpId="0" animBg="1"/>
      <p:bldP spid="15"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7886700" cy="244474"/>
          </a:xfrm>
          <a:prstGeom prst="rect">
            <a:avLst/>
          </a:prstGeom>
        </p:spPr>
        <p:txBody>
          <a:bodyPr>
            <a:normAutofit fontScale="90000"/>
          </a:bodyPr>
          <a:lstStyle>
            <a:lvl1pPr>
              <a:defRPr sz="3600" baseline="0"/>
            </a:lvl1pPr>
          </a:lstStyle>
          <a:p>
            <a:r>
              <a:rPr lang="en-US" dirty="0" smtClean="0"/>
              <a:t>                             MM Index</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988519970"/>
              </p:ext>
            </p:extLst>
          </p:nvPr>
        </p:nvGraphicFramePr>
        <p:xfrm>
          <a:off x="609600" y="1211778"/>
          <a:ext cx="7848600" cy="4182225"/>
        </p:xfrm>
        <a:graphic>
          <a:graphicData uri="http://schemas.openxmlformats.org/drawingml/2006/table">
            <a:tbl>
              <a:tblPr firstRow="1" bandRow="1"/>
              <a:tblGrid>
                <a:gridCol w="838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5791200">
                  <a:extLst>
                    <a:ext uri="{9D8B030D-6E8A-4147-A177-3AD203B41FA5}">
                      <a16:colId xmlns:a16="http://schemas.microsoft.com/office/drawing/2014/main" val="20002"/>
                    </a:ext>
                  </a:extLst>
                </a:gridCol>
              </a:tblGrid>
              <a:tr h="704450">
                <a:tc>
                  <a:txBody>
                    <a:bodyPr/>
                    <a:lstStyle/>
                    <a:p>
                      <a:pPr algn="ctr"/>
                      <a:r>
                        <a:rPr lang="en-US" dirty="0" smtClean="0"/>
                        <a:t>Slide#</a:t>
                      </a:r>
                      <a:endParaRPr lang="en-IN" dirty="0">
                        <a:solidFill>
                          <a:schemeClr val="tx1"/>
                        </a:solidFill>
                      </a:endParaRPr>
                    </a:p>
                  </a:txBody>
                  <a:tcPr/>
                </a:tc>
                <a:tc>
                  <a:txBody>
                    <a:bodyPr/>
                    <a:lstStyle/>
                    <a:p>
                      <a:pPr algn="ctr"/>
                      <a:r>
                        <a:rPr lang="en-US" dirty="0" smtClean="0"/>
                        <a:t>Thumbnail</a:t>
                      </a:r>
                      <a:endParaRPr lang="en-IN" dirty="0">
                        <a:solidFill>
                          <a:schemeClr val="tx1"/>
                        </a:solidFill>
                      </a:endParaRPr>
                    </a:p>
                  </a:txBody>
                  <a:tcPr/>
                </a:tc>
                <a:tc>
                  <a:txBody>
                    <a:bodyPr/>
                    <a:lstStyle/>
                    <a:p>
                      <a:pPr algn="ctr"/>
                      <a:r>
                        <a:rPr lang="en-US" dirty="0" smtClean="0"/>
                        <a:t>Source and Attribution</a:t>
                      </a:r>
                      <a:endParaRPr lang="en-IN" dirty="0">
                        <a:solidFill>
                          <a:schemeClr val="tx1"/>
                        </a:solidFill>
                      </a:endParaRPr>
                    </a:p>
                  </a:txBody>
                  <a:tcPr/>
                </a:tc>
                <a:extLst>
                  <a:ext uri="{0D108BD9-81ED-4DB2-BD59-A6C34878D82A}">
                    <a16:rowId xmlns:a16="http://schemas.microsoft.com/office/drawing/2014/main" val="10000"/>
                  </a:ext>
                </a:extLst>
              </a:tr>
              <a:tr h="664882">
                <a:tc>
                  <a:txBody>
                    <a:bodyPr/>
                    <a:lstStyle/>
                    <a:p>
                      <a:r>
                        <a:rPr lang="en-US" sz="1000" b="1" dirty="0" smtClean="0">
                          <a:solidFill>
                            <a:schemeClr val="tx1"/>
                          </a:solidFill>
                        </a:rPr>
                        <a:t>1</a:t>
                      </a:r>
                      <a:endParaRPr lang="en-IN" sz="1000" b="1" dirty="0">
                        <a:solidFill>
                          <a:schemeClr val="tx1"/>
                        </a:solidFill>
                      </a:endParaRPr>
                    </a:p>
                  </a:txBody>
                  <a:tcPr/>
                </a:tc>
                <a:tc>
                  <a:txBody>
                    <a:bodyPr/>
                    <a:lstStyle/>
                    <a:p>
                      <a:endParaRPr lang="en-IN" sz="10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tx1"/>
                          </a:solidFill>
                          <a:latin typeface="+mn-lt"/>
                          <a:ea typeface="+mn-ea"/>
                          <a:cs typeface="+mn-cs"/>
                        </a:rPr>
                        <a:t>https://openclipart.org/detail/236432/black-chalkboard</a:t>
                      </a:r>
                      <a:endParaRPr lang="en-IN" sz="1000" dirty="0" smtClean="0"/>
                    </a:p>
                    <a:p>
                      <a:endParaRPr lang="en-IN" sz="1000" b="1" dirty="0" smtClean="0"/>
                    </a:p>
                  </a:txBody>
                  <a:tcPr marL="91450" marR="91450" marT="45725" marB="45725"/>
                </a:tc>
                <a:extLst>
                  <a:ext uri="{0D108BD9-81ED-4DB2-BD59-A6C34878D82A}">
                    <a16:rowId xmlns:a16="http://schemas.microsoft.com/office/drawing/2014/main" val="10002"/>
                  </a:ext>
                </a:extLst>
              </a:tr>
              <a:tr h="664882">
                <a:tc>
                  <a:txBody>
                    <a:bodyPr/>
                    <a:lstStyle/>
                    <a:p>
                      <a:r>
                        <a:rPr lang="en-US" sz="1000" b="1" dirty="0" smtClean="0">
                          <a:solidFill>
                            <a:schemeClr val="tx1"/>
                          </a:solidFill>
                        </a:rPr>
                        <a:t>9</a:t>
                      </a:r>
                      <a:endParaRPr lang="en-IN" sz="1000" b="1" dirty="0">
                        <a:solidFill>
                          <a:schemeClr val="tx1"/>
                        </a:solidFill>
                      </a:endParaRPr>
                    </a:p>
                  </a:txBody>
                  <a:tcPr/>
                </a:tc>
                <a:tc>
                  <a:txBody>
                    <a:bodyPr/>
                    <a:lstStyle/>
                    <a:p>
                      <a:endParaRPr lang="en-IN" sz="10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smtClean="0">
                          <a:solidFill>
                            <a:schemeClr val="tx1"/>
                          </a:solidFill>
                          <a:latin typeface="+mn-lt"/>
                          <a:ea typeface="+mn-ea"/>
                          <a:cs typeface="+mn-cs"/>
                        </a:rPr>
                        <a:t>https://pixabay.com/photos/craftsman-loom-craftsmanship-hands-1839920/</a:t>
                      </a:r>
                    </a:p>
                    <a:p>
                      <a:endParaRPr lang="en-IN" sz="1000" b="1" dirty="0"/>
                    </a:p>
                  </a:txBody>
                  <a:tcPr marL="91450" marR="91450" marT="45725" marB="45725"/>
                </a:tc>
                <a:extLst>
                  <a:ext uri="{0D108BD9-81ED-4DB2-BD59-A6C34878D82A}">
                    <a16:rowId xmlns:a16="http://schemas.microsoft.com/office/drawing/2014/main" val="10003"/>
                  </a:ext>
                </a:extLst>
              </a:tr>
              <a:tr h="741564">
                <a:tc>
                  <a:txBody>
                    <a:bodyPr/>
                    <a:lstStyle/>
                    <a:p>
                      <a:r>
                        <a:rPr lang="en-US" sz="1000" b="1" dirty="0" smtClean="0">
                          <a:solidFill>
                            <a:schemeClr val="tx1"/>
                          </a:solidFill>
                        </a:rPr>
                        <a:t>9</a:t>
                      </a:r>
                      <a:endParaRPr lang="en-IN" sz="1000" b="1" dirty="0">
                        <a:solidFill>
                          <a:schemeClr val="tx1"/>
                        </a:solidFill>
                      </a:endParaRPr>
                    </a:p>
                  </a:txBody>
                  <a:tcPr/>
                </a:tc>
                <a:tc>
                  <a:txBody>
                    <a:bodyPr/>
                    <a:lstStyle/>
                    <a:p>
                      <a:endParaRPr lang="en-IN" sz="10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dirty="0" smtClean="0"/>
                        <a:t>https://pixabay.com/photos/molten-metal-crucible-melting-571823/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i="0" kern="1200" dirty="0" smtClean="0">
                        <a:solidFill>
                          <a:schemeClr val="tx1"/>
                        </a:solidFill>
                        <a:latin typeface="+mn-lt"/>
                        <a:ea typeface="+mn-ea"/>
                        <a:cs typeface="+mn-cs"/>
                      </a:endParaRPr>
                    </a:p>
                  </a:txBody>
                  <a:tcPr marL="91450" marR="91450" marT="45725" marB="45725"/>
                </a:tc>
                <a:extLst>
                  <a:ext uri="{0D108BD9-81ED-4DB2-BD59-A6C34878D82A}">
                    <a16:rowId xmlns:a16="http://schemas.microsoft.com/office/drawing/2014/main" val="10004"/>
                  </a:ext>
                </a:extLst>
              </a:tr>
              <a:tr h="767153">
                <a:tc>
                  <a:txBody>
                    <a:bodyPr/>
                    <a:lstStyle/>
                    <a:p>
                      <a:endParaRPr lang="en-IN" sz="1000" b="1" dirty="0">
                        <a:solidFill>
                          <a:schemeClr val="tx1"/>
                        </a:solidFill>
                      </a:endParaRPr>
                    </a:p>
                  </a:txBody>
                  <a:tcPr/>
                </a:tc>
                <a:tc>
                  <a:txBody>
                    <a:bodyPr/>
                    <a:lstStyle/>
                    <a:p>
                      <a:endParaRPr lang="en-IN" sz="10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i="0" kern="1200" dirty="0" smtClean="0">
                        <a:solidFill>
                          <a:schemeClr val="tx1"/>
                        </a:solidFill>
                        <a:latin typeface="+mn-lt"/>
                        <a:ea typeface="+mn-ea"/>
                        <a:cs typeface="+mn-cs"/>
                      </a:endParaRPr>
                    </a:p>
                  </a:txBody>
                  <a:tcPr marL="91450" marR="91450" marT="45725" marB="45725"/>
                </a:tc>
                <a:extLst>
                  <a:ext uri="{0D108BD9-81ED-4DB2-BD59-A6C34878D82A}">
                    <a16:rowId xmlns:a16="http://schemas.microsoft.com/office/drawing/2014/main" val="10005"/>
                  </a:ext>
                </a:extLst>
              </a:tr>
              <a:tr h="639294">
                <a:tc>
                  <a:txBody>
                    <a:bodyPr/>
                    <a:lstStyle/>
                    <a:p>
                      <a:endParaRPr lang="en-IN" sz="1000" b="1" dirty="0">
                        <a:solidFill>
                          <a:schemeClr val="tx1"/>
                        </a:solidFill>
                      </a:endParaRPr>
                    </a:p>
                  </a:txBody>
                  <a:tcPr/>
                </a:tc>
                <a:tc>
                  <a:txBody>
                    <a:bodyPr/>
                    <a:lstStyle/>
                    <a:p>
                      <a:endParaRPr lang="en-IN" sz="10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i="0" kern="1200" dirty="0" smtClean="0">
                        <a:solidFill>
                          <a:schemeClr val="tx1"/>
                        </a:solidFill>
                        <a:latin typeface="+mn-lt"/>
                        <a:ea typeface="+mn-ea"/>
                        <a:cs typeface="+mn-cs"/>
                      </a:endParaRPr>
                    </a:p>
                  </a:txBody>
                  <a:tcPr marL="91450" marR="91450" marT="45725" marB="45725"/>
                </a:tc>
                <a:extLst>
                  <a:ext uri="{0D108BD9-81ED-4DB2-BD59-A6C34878D82A}">
                    <a16:rowId xmlns:a16="http://schemas.microsoft.com/office/drawing/2014/main" val="10006"/>
                  </a:ext>
                </a:extLst>
              </a:tr>
            </a:tbl>
          </a:graphicData>
        </a:graphic>
      </p:graphicFrame>
      <p:pic>
        <p:nvPicPr>
          <p:cNvPr id="6" name="Picture 2" descr="Craftsman, Loom, Craftsmanship, Hands, Person, Thre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3412" y="2724725"/>
            <a:ext cx="848788" cy="4756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Molten Metal, Crucible, Melting, Casting, Ladle, H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3412" y="3334325"/>
            <a:ext cx="511351" cy="4756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s://openclipart.org/image/800px/2364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13412" y="2057400"/>
            <a:ext cx="762000" cy="456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648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62000" y="1548344"/>
            <a:ext cx="7162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en-US" sz="2400" dirty="0" smtClean="0">
                <a:solidFill>
                  <a:srgbClr val="000000"/>
                </a:solidFill>
                <a:latin typeface="Calibri" panose="020F0502020204030204" pitchFamily="34" charset="0"/>
              </a:rPr>
              <a:t>1. _______ </a:t>
            </a:r>
            <a:r>
              <a:rPr lang="en-US" sz="2400" dirty="0">
                <a:solidFill>
                  <a:srgbClr val="000000"/>
                </a:solidFill>
                <a:latin typeface="Calibri" panose="020F0502020204030204" pitchFamily="34" charset="0"/>
              </a:rPr>
              <a:t>on the </a:t>
            </a:r>
            <a:r>
              <a:rPr lang="en-US" sz="2400" dirty="0" smtClean="0">
                <a:solidFill>
                  <a:srgbClr val="000000"/>
                </a:solidFill>
                <a:latin typeface="Calibri" panose="020F0502020204030204" pitchFamily="34" charset="0"/>
              </a:rPr>
              <a:t>west </a:t>
            </a:r>
            <a:r>
              <a:rPr lang="en-US" sz="2400" dirty="0">
                <a:solidFill>
                  <a:srgbClr val="000000"/>
                </a:solidFill>
                <a:latin typeface="Calibri" panose="020F0502020204030204" pitchFamily="34" charset="0"/>
              </a:rPr>
              <a:t>coast was an important port for trade in India during the early 17th century</a:t>
            </a:r>
            <a:r>
              <a:rPr lang="en-US" sz="2400" dirty="0" smtClean="0">
                <a:solidFill>
                  <a:srgbClr val="000000"/>
                </a:solidFill>
                <a:latin typeface="Calibri" panose="020F0502020204030204" pitchFamily="34" charset="0"/>
              </a:rPr>
              <a:t>.</a:t>
            </a:r>
            <a:endParaRPr lang="en-US" sz="2400" dirty="0"/>
          </a:p>
        </p:txBody>
      </p:sp>
      <p:sp>
        <p:nvSpPr>
          <p:cNvPr id="1027" name="Rectangle 3"/>
          <p:cNvSpPr>
            <a:spLocks noChangeArrowheads="1"/>
          </p:cNvSpPr>
          <p:nvPr/>
        </p:nvSpPr>
        <p:spPr bwMode="auto">
          <a:xfrm>
            <a:off x="902783" y="2362200"/>
            <a:ext cx="5105400" cy="461665"/>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en-IN" sz="2400" dirty="0">
                <a:solidFill>
                  <a:srgbClr val="000000"/>
                </a:solidFill>
                <a:latin typeface="Calibri" panose="020F0502020204030204" pitchFamily="34" charset="0"/>
              </a:rPr>
              <a:t>A) </a:t>
            </a:r>
            <a:r>
              <a:rPr lang="en-IN" sz="2400" dirty="0" smtClean="0">
                <a:solidFill>
                  <a:srgbClr val="000000"/>
                </a:solidFill>
                <a:latin typeface="Calibri" panose="020F0502020204030204" pitchFamily="34" charset="0"/>
              </a:rPr>
              <a:t>Bombay B</a:t>
            </a:r>
            <a:r>
              <a:rPr lang="en-IN" sz="2400" dirty="0">
                <a:solidFill>
                  <a:srgbClr val="000000"/>
                </a:solidFill>
                <a:latin typeface="Calibri" panose="020F0502020204030204" pitchFamily="34" charset="0"/>
              </a:rPr>
              <a:t>) </a:t>
            </a:r>
            <a:r>
              <a:rPr lang="en-IN" sz="2400" dirty="0" smtClean="0">
                <a:solidFill>
                  <a:srgbClr val="000000"/>
                </a:solidFill>
                <a:latin typeface="Calibri" panose="020F0502020204030204" pitchFamily="34" charset="0"/>
              </a:rPr>
              <a:t>Chennai C</a:t>
            </a:r>
            <a:r>
              <a:rPr lang="en-IN" sz="2400" dirty="0">
                <a:solidFill>
                  <a:srgbClr val="000000"/>
                </a:solidFill>
                <a:latin typeface="Calibri" panose="020F0502020204030204" pitchFamily="34" charset="0"/>
              </a:rPr>
              <a:t>) </a:t>
            </a:r>
            <a:r>
              <a:rPr lang="en-IN" sz="2400" dirty="0" smtClean="0">
                <a:solidFill>
                  <a:srgbClr val="000000"/>
                </a:solidFill>
                <a:latin typeface="Calibri" panose="020F0502020204030204" pitchFamily="34" charset="0"/>
              </a:rPr>
              <a:t>Kolkata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Oval 4"/>
          <p:cNvSpPr/>
          <p:nvPr/>
        </p:nvSpPr>
        <p:spPr>
          <a:xfrm>
            <a:off x="7086600" y="2212031"/>
            <a:ext cx="1066800" cy="609600"/>
          </a:xfrm>
          <a:prstGeom prst="ellipse">
            <a:avLst/>
          </a:prstGeom>
          <a:solidFill>
            <a:schemeClr val="accent3">
              <a:lumMod val="50000"/>
            </a:schemeClr>
          </a:solidFill>
          <a:scene3d>
            <a:camera prst="perspectiveFront"/>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IN" sz="2400" b="1" dirty="0" smtClean="0">
                <a:latin typeface="Calibri" pitchFamily="34" charset="0"/>
                <a:cs typeface="Calibri" pitchFamily="34" charset="0"/>
              </a:rPr>
              <a:t>Ans</a:t>
            </a:r>
            <a:endParaRPr lang="en-IN" sz="2400" b="1" dirty="0">
              <a:latin typeface="Calibri" pitchFamily="34" charset="0"/>
              <a:cs typeface="Calibri" pitchFamily="34" charset="0"/>
            </a:endParaRPr>
          </a:p>
        </p:txBody>
      </p:sp>
      <p:sp>
        <p:nvSpPr>
          <p:cNvPr id="6" name="Rectangle 1"/>
          <p:cNvSpPr>
            <a:spLocks noChangeArrowheads="1"/>
          </p:cNvSpPr>
          <p:nvPr/>
        </p:nvSpPr>
        <p:spPr bwMode="auto">
          <a:xfrm>
            <a:off x="762000" y="2939533"/>
            <a:ext cx="5638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a:rPr>
              <a:t>2.</a:t>
            </a:r>
            <a:r>
              <a:rPr kumimoji="0" lang="en-US" sz="2400" b="0" i="0" u="none" strike="noStrike" cap="none" normalizeH="0" dirty="0" smtClean="0">
                <a:ln>
                  <a:noFill/>
                </a:ln>
                <a:solidFill>
                  <a:schemeClr val="tx1"/>
                </a:solidFill>
                <a:effectLst/>
                <a:latin typeface="Calibri" pitchFamily="34" charset="0"/>
                <a:ea typeface="Calibri" pitchFamily="34" charset="0"/>
                <a:cs typeface="Mangal"/>
              </a:rPr>
              <a:t> </a:t>
            </a:r>
            <a:r>
              <a:rPr lang="en-US" sz="2400" dirty="0" smtClean="0">
                <a:solidFill>
                  <a:srgbClr val="000000"/>
                </a:solidFill>
                <a:latin typeface="Calibri" panose="020F0502020204030204" pitchFamily="34" charset="0"/>
              </a:rPr>
              <a:t>The </a:t>
            </a:r>
            <a:r>
              <a:rPr lang="en-US" sz="2400" dirty="0">
                <a:solidFill>
                  <a:srgbClr val="000000"/>
                </a:solidFill>
                <a:latin typeface="Calibri" panose="020F0502020204030204" pitchFamily="34" charset="0"/>
              </a:rPr>
              <a:t>Agarias were traditional iron smelters </a:t>
            </a:r>
            <a:r>
              <a:rPr lang="en-US" sz="2400" dirty="0" smtClean="0">
                <a:solidFill>
                  <a:srgbClr val="000000"/>
                </a:solidFill>
                <a:latin typeface="Calibri" panose="020F0502020204030204" pitchFamily="34" charset="0"/>
              </a:rPr>
              <a:t>from_____________.</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762000" y="4419599"/>
            <a:ext cx="6469848" cy="830997"/>
          </a:xfrm>
          <a:prstGeom prst="rect">
            <a:avLst/>
          </a:prstGeom>
        </p:spPr>
        <p:txBody>
          <a:bodyPr wrap="none">
            <a:spAutoFit/>
          </a:bodyPr>
          <a:lstStyle/>
          <a:p>
            <a:pPr lvl="0" fontAlgn="base">
              <a:spcBef>
                <a:spcPct val="0"/>
              </a:spcBef>
              <a:spcAft>
                <a:spcPct val="0"/>
              </a:spcAft>
            </a:pPr>
            <a:r>
              <a:rPr lang="en-US" sz="2400" dirty="0" smtClean="0">
                <a:latin typeface="Calibri" pitchFamily="34" charset="0"/>
                <a:ea typeface="Calibri" pitchFamily="34" charset="0"/>
                <a:cs typeface="Mangal"/>
              </a:rPr>
              <a:t>3. </a:t>
            </a:r>
            <a:r>
              <a:rPr lang="en-US" sz="2400" dirty="0">
                <a:solidFill>
                  <a:srgbClr val="000000"/>
                </a:solidFill>
                <a:latin typeface="Calibri" panose="020F0502020204030204" pitchFamily="34" charset="0"/>
              </a:rPr>
              <a:t>In 18th century </a:t>
            </a:r>
            <a:r>
              <a:rPr lang="en-US" sz="2400" dirty="0" smtClean="0">
                <a:solidFill>
                  <a:srgbClr val="000000"/>
                </a:solidFill>
                <a:latin typeface="Calibri" panose="020F0502020204030204" pitchFamily="34" charset="0"/>
              </a:rPr>
              <a:t>________ </a:t>
            </a:r>
            <a:r>
              <a:rPr lang="en-US" sz="2400" dirty="0">
                <a:solidFill>
                  <a:srgbClr val="000000"/>
                </a:solidFill>
                <a:latin typeface="Calibri" panose="020F0502020204030204" pitchFamily="34" charset="0"/>
              </a:rPr>
              <a:t>came to be known as </a:t>
            </a:r>
            <a:endParaRPr lang="en-US" sz="2400" dirty="0" smtClean="0">
              <a:solidFill>
                <a:srgbClr val="000000"/>
              </a:solidFill>
              <a:latin typeface="Calibri" panose="020F0502020204030204" pitchFamily="34" charset="0"/>
            </a:endParaRPr>
          </a:p>
          <a:p>
            <a:pPr lvl="0" fontAlgn="base">
              <a:spcBef>
                <a:spcPct val="0"/>
              </a:spcBef>
              <a:spcAft>
                <a:spcPct val="0"/>
              </a:spcAft>
            </a:pPr>
            <a:r>
              <a:rPr lang="en-US" sz="2400" dirty="0" smtClean="0">
                <a:solidFill>
                  <a:srgbClr val="000000"/>
                </a:solidFill>
                <a:latin typeface="Calibri" panose="020F0502020204030204" pitchFamily="34" charset="0"/>
              </a:rPr>
              <a:t>‘</a:t>
            </a:r>
            <a:r>
              <a:rPr lang="en-US" sz="2400" dirty="0">
                <a:solidFill>
                  <a:srgbClr val="000000"/>
                </a:solidFill>
                <a:latin typeface="Calibri" panose="020F0502020204030204" pitchFamily="34" charset="0"/>
              </a:rPr>
              <a:t>Workshop of the World</a:t>
            </a:r>
            <a:r>
              <a:rPr lang="en-US" sz="2400" dirty="0" smtClean="0">
                <a:solidFill>
                  <a:srgbClr val="000000"/>
                </a:solidFill>
                <a:latin typeface="Calibri" panose="020F0502020204030204" pitchFamily="34" charset="0"/>
              </a:rPr>
              <a:t>’.</a:t>
            </a:r>
            <a:endParaRPr lang="en-US" sz="2400" dirty="0" smtClean="0">
              <a:latin typeface="Arial" pitchFamily="34" charset="0"/>
              <a:cs typeface="Arial" pitchFamily="34" charset="0"/>
            </a:endParaRPr>
          </a:p>
        </p:txBody>
      </p:sp>
      <p:sp>
        <p:nvSpPr>
          <p:cNvPr id="10" name="Rectangle 1"/>
          <p:cNvSpPr>
            <a:spLocks noChangeArrowheads="1"/>
          </p:cNvSpPr>
          <p:nvPr/>
        </p:nvSpPr>
        <p:spPr bwMode="auto">
          <a:xfrm>
            <a:off x="1069369" y="1558497"/>
            <a:ext cx="1334077"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en-IN" sz="2400" b="1" dirty="0" smtClean="0">
                <a:solidFill>
                  <a:srgbClr val="FF0000"/>
                </a:solidFill>
                <a:latin typeface="Calibri" panose="020F0502020204030204" pitchFamily="34" charset="0"/>
              </a:rPr>
              <a:t>Bombay</a:t>
            </a:r>
            <a:endParaRPr lang="en-IN" sz="2400" dirty="0">
              <a:solidFill>
                <a:srgbClr val="FF0000"/>
              </a:solidFill>
            </a:endParaRPr>
          </a:p>
        </p:txBody>
      </p:sp>
      <p:sp>
        <p:nvSpPr>
          <p:cNvPr id="7170" name="Rectangle 2"/>
          <p:cNvSpPr>
            <a:spLocks noChangeArrowheads="1"/>
          </p:cNvSpPr>
          <p:nvPr/>
        </p:nvSpPr>
        <p:spPr bwMode="auto">
          <a:xfrm>
            <a:off x="902783" y="3807767"/>
            <a:ext cx="5715000" cy="461665"/>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en-IN" sz="2400" dirty="0">
                <a:solidFill>
                  <a:srgbClr val="000000"/>
                </a:solidFill>
                <a:latin typeface="Calibri" panose="020F0502020204030204" pitchFamily="34" charset="0"/>
              </a:rPr>
              <a:t>A) South </a:t>
            </a:r>
            <a:r>
              <a:rPr lang="en-IN" sz="2400" dirty="0" smtClean="0">
                <a:solidFill>
                  <a:srgbClr val="000000"/>
                </a:solidFill>
                <a:latin typeface="Calibri" panose="020F0502020204030204" pitchFamily="34" charset="0"/>
              </a:rPr>
              <a:t>India B</a:t>
            </a:r>
            <a:r>
              <a:rPr lang="en-IN" sz="2400" dirty="0">
                <a:solidFill>
                  <a:srgbClr val="000000"/>
                </a:solidFill>
                <a:latin typeface="Calibri" panose="020F0502020204030204" pitchFamily="34" charset="0"/>
              </a:rPr>
              <a:t>) East </a:t>
            </a:r>
            <a:r>
              <a:rPr lang="en-IN" sz="2400" dirty="0" smtClean="0">
                <a:solidFill>
                  <a:srgbClr val="000000"/>
                </a:solidFill>
                <a:latin typeface="Calibri" panose="020F0502020204030204" pitchFamily="34" charset="0"/>
              </a:rPr>
              <a:t>India C</a:t>
            </a:r>
            <a:r>
              <a:rPr lang="en-IN" sz="2400" dirty="0">
                <a:solidFill>
                  <a:srgbClr val="000000"/>
                </a:solidFill>
                <a:latin typeface="Calibri" panose="020F0502020204030204" pitchFamily="34" charset="0"/>
              </a:rPr>
              <a:t>) Central </a:t>
            </a:r>
            <a:r>
              <a:rPr lang="en-IN" sz="2400" dirty="0" smtClean="0">
                <a:solidFill>
                  <a:srgbClr val="000000"/>
                </a:solidFill>
                <a:latin typeface="Calibri" panose="020F0502020204030204" pitchFamily="34" charset="0"/>
              </a:rPr>
              <a:t> India </a:t>
            </a:r>
            <a:endParaRPr lang="en-IN" sz="2400" dirty="0"/>
          </a:p>
        </p:txBody>
      </p:sp>
      <p:sp>
        <p:nvSpPr>
          <p:cNvPr id="7171" name="Rectangle 3"/>
          <p:cNvSpPr>
            <a:spLocks noChangeArrowheads="1"/>
          </p:cNvSpPr>
          <p:nvPr/>
        </p:nvSpPr>
        <p:spPr bwMode="auto">
          <a:xfrm>
            <a:off x="2590800" y="3296368"/>
            <a:ext cx="2057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IN" sz="2400" b="1" dirty="0">
                <a:solidFill>
                  <a:srgbClr val="FF0000"/>
                </a:solidFill>
                <a:latin typeface="Calibri" panose="020F0502020204030204" pitchFamily="34" charset="0"/>
              </a:rPr>
              <a:t>Central  India</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13" name="Oval 12"/>
          <p:cNvSpPr/>
          <p:nvPr/>
        </p:nvSpPr>
        <p:spPr>
          <a:xfrm>
            <a:off x="7086600" y="3733799"/>
            <a:ext cx="1066800" cy="609600"/>
          </a:xfrm>
          <a:prstGeom prst="ellipse">
            <a:avLst/>
          </a:prstGeom>
          <a:solidFill>
            <a:schemeClr val="accent3">
              <a:lumMod val="50000"/>
            </a:schemeClr>
          </a:solidFill>
          <a:scene3d>
            <a:camera prst="perspectiveFront"/>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IN" sz="2400" b="1" dirty="0" smtClean="0">
                <a:latin typeface="Calibri" pitchFamily="34" charset="0"/>
                <a:cs typeface="Calibri" pitchFamily="34" charset="0"/>
              </a:rPr>
              <a:t>Ans</a:t>
            </a:r>
            <a:endParaRPr lang="en-IN" sz="2400" b="1" dirty="0">
              <a:latin typeface="Calibri" pitchFamily="34" charset="0"/>
              <a:cs typeface="Calibri" pitchFamily="34" charset="0"/>
            </a:endParaRPr>
          </a:p>
        </p:txBody>
      </p:sp>
      <p:sp>
        <p:nvSpPr>
          <p:cNvPr id="18" name="TextBox 17"/>
          <p:cNvSpPr txBox="1"/>
          <p:nvPr/>
        </p:nvSpPr>
        <p:spPr>
          <a:xfrm>
            <a:off x="3200400" y="4397935"/>
            <a:ext cx="1143000" cy="461665"/>
          </a:xfrm>
          <a:prstGeom prst="rect">
            <a:avLst/>
          </a:prstGeom>
          <a:noFill/>
        </p:spPr>
        <p:txBody>
          <a:bodyPr wrap="square" rtlCol="0">
            <a:spAutoFit/>
          </a:bodyPr>
          <a:lstStyle/>
          <a:p>
            <a:r>
              <a:rPr lang="en-IN" sz="2400" b="1" dirty="0" smtClean="0">
                <a:solidFill>
                  <a:srgbClr val="FF0000"/>
                </a:solidFill>
                <a:latin typeface="Calibri" pitchFamily="34" charset="0"/>
                <a:cs typeface="Calibri" pitchFamily="34" charset="0"/>
              </a:rPr>
              <a:t>Britain</a:t>
            </a:r>
            <a:endParaRPr lang="en-IN" sz="2400" b="1" dirty="0">
              <a:solidFill>
                <a:srgbClr val="FF0000"/>
              </a:solidFill>
              <a:latin typeface="Calibri" pitchFamily="34" charset="0"/>
              <a:cs typeface="Calibri" pitchFamily="34" charset="0"/>
            </a:endParaRPr>
          </a:p>
        </p:txBody>
      </p:sp>
      <p:sp>
        <p:nvSpPr>
          <p:cNvPr id="19" name="Oval 18"/>
          <p:cNvSpPr/>
          <p:nvPr/>
        </p:nvSpPr>
        <p:spPr>
          <a:xfrm>
            <a:off x="7124700" y="5331767"/>
            <a:ext cx="990600" cy="609600"/>
          </a:xfrm>
          <a:prstGeom prst="ellipse">
            <a:avLst/>
          </a:prstGeom>
          <a:solidFill>
            <a:schemeClr val="accent3">
              <a:lumMod val="50000"/>
            </a:schemeClr>
          </a:solidFill>
          <a:scene3d>
            <a:camera prst="perspectiveFront"/>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IN" sz="2400" b="1" dirty="0" smtClean="0">
                <a:latin typeface="Calibri" pitchFamily="34" charset="0"/>
                <a:cs typeface="Calibri" pitchFamily="34" charset="0"/>
              </a:rPr>
              <a:t>Ans</a:t>
            </a:r>
            <a:endParaRPr lang="en-IN" sz="2400" b="1" dirty="0">
              <a:latin typeface="Calibri" pitchFamily="34" charset="0"/>
              <a:cs typeface="Calibri" pitchFamily="34" charset="0"/>
            </a:endParaRPr>
          </a:p>
        </p:txBody>
      </p:sp>
      <p:sp>
        <p:nvSpPr>
          <p:cNvPr id="20" name="TextBox 19"/>
          <p:cNvSpPr txBox="1"/>
          <p:nvPr/>
        </p:nvSpPr>
        <p:spPr>
          <a:xfrm>
            <a:off x="1447800" y="533400"/>
            <a:ext cx="6248977"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lvl="0" algn="ctr" fontAlgn="base">
              <a:spcBef>
                <a:spcPct val="0"/>
              </a:spcBef>
              <a:spcAft>
                <a:spcPct val="0"/>
              </a:spcAft>
            </a:pPr>
            <a:r>
              <a:rPr lang="en-US" sz="3600" b="1" dirty="0" smtClean="0">
                <a:solidFill>
                  <a:schemeClr val="tx1"/>
                </a:solidFill>
                <a:latin typeface="Calibri" pitchFamily="34" charset="0"/>
                <a:ea typeface="Calibri" pitchFamily="34" charset="0"/>
                <a:cs typeface="Mangal"/>
              </a:rPr>
              <a:t>I. Choose </a:t>
            </a:r>
            <a:r>
              <a:rPr lang="en-US" sz="3600" b="1" dirty="0">
                <a:solidFill>
                  <a:schemeClr val="tx1"/>
                </a:solidFill>
                <a:latin typeface="Calibri" pitchFamily="34" charset="0"/>
                <a:ea typeface="Calibri" pitchFamily="34" charset="0"/>
                <a:cs typeface="Mangal"/>
              </a:rPr>
              <a:t>the correct answer</a:t>
            </a:r>
            <a:endParaRPr lang="en-US" sz="3600" b="1" dirty="0">
              <a:solidFill>
                <a:schemeClr val="tx1"/>
              </a:solidFill>
              <a:latin typeface="Arial" pitchFamily="34" charset="0"/>
              <a:cs typeface="Arial" pitchFamily="34" charset="0"/>
            </a:endParaRPr>
          </a:p>
        </p:txBody>
      </p:sp>
      <p:sp>
        <p:nvSpPr>
          <p:cNvPr id="15" name="TextBox 14"/>
          <p:cNvSpPr txBox="1"/>
          <p:nvPr/>
        </p:nvSpPr>
        <p:spPr>
          <a:xfrm>
            <a:off x="2667000" y="6172200"/>
            <a:ext cx="4800600" cy="461665"/>
          </a:xfrm>
          <a:prstGeom prst="rect">
            <a:avLst/>
          </a:prstGeom>
          <a:solidFill>
            <a:srgbClr val="92D05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solidFill>
                  <a:prstClr val="black"/>
                </a:solidFill>
              </a:rPr>
              <a:t>Click on the </a:t>
            </a:r>
            <a:r>
              <a:rPr lang="en-US" sz="2400" b="1" dirty="0" err="1">
                <a:solidFill>
                  <a:prstClr val="black"/>
                </a:solidFill>
              </a:rPr>
              <a:t>Ans</a:t>
            </a:r>
            <a:r>
              <a:rPr lang="en-US" sz="2400" b="1" dirty="0">
                <a:solidFill>
                  <a:prstClr val="black"/>
                </a:solidFill>
              </a:rPr>
              <a:t> icon </a:t>
            </a:r>
            <a:r>
              <a:rPr lang="en-US" sz="2400" b="1" dirty="0" smtClean="0">
                <a:solidFill>
                  <a:prstClr val="black"/>
                </a:solidFill>
              </a:rPr>
              <a:t>for answer</a:t>
            </a:r>
            <a:endParaRPr lang="en-IN" sz="2400" b="1" dirty="0">
              <a:solidFill>
                <a:prstClr val="black"/>
              </a:solidFill>
            </a:endParaRPr>
          </a:p>
        </p:txBody>
      </p:sp>
      <p:sp>
        <p:nvSpPr>
          <p:cNvPr id="22" name="Rectangle 2"/>
          <p:cNvSpPr>
            <a:spLocks noChangeArrowheads="1"/>
          </p:cNvSpPr>
          <p:nvPr/>
        </p:nvSpPr>
        <p:spPr bwMode="auto">
          <a:xfrm>
            <a:off x="914400" y="5405735"/>
            <a:ext cx="5715000" cy="461665"/>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en-IN" sz="2400" dirty="0">
                <a:solidFill>
                  <a:srgbClr val="000000"/>
                </a:solidFill>
                <a:latin typeface="Calibri" panose="020F0502020204030204" pitchFamily="34" charset="0"/>
              </a:rPr>
              <a:t>A) </a:t>
            </a:r>
            <a:r>
              <a:rPr lang="en-IN" sz="2400" dirty="0" smtClean="0">
                <a:solidFill>
                  <a:srgbClr val="000000"/>
                </a:solidFill>
                <a:latin typeface="Calibri" panose="020F0502020204030204" pitchFamily="34" charset="0"/>
              </a:rPr>
              <a:t>France B</a:t>
            </a:r>
            <a:r>
              <a:rPr lang="en-IN" sz="2400" dirty="0">
                <a:solidFill>
                  <a:srgbClr val="000000"/>
                </a:solidFill>
                <a:latin typeface="Calibri" panose="020F0502020204030204" pitchFamily="34" charset="0"/>
              </a:rPr>
              <a:t>) </a:t>
            </a:r>
            <a:r>
              <a:rPr lang="en-IN" sz="2400" dirty="0" smtClean="0">
                <a:solidFill>
                  <a:srgbClr val="000000"/>
                </a:solidFill>
                <a:latin typeface="Calibri" panose="020F0502020204030204" pitchFamily="34" charset="0"/>
              </a:rPr>
              <a:t>Britain C</a:t>
            </a:r>
            <a:r>
              <a:rPr lang="en-IN" sz="2400" dirty="0">
                <a:solidFill>
                  <a:srgbClr val="000000"/>
                </a:solidFill>
                <a:latin typeface="Calibri" panose="020F0502020204030204" pitchFamily="34" charset="0"/>
              </a:rPr>
              <a:t>) </a:t>
            </a:r>
            <a:r>
              <a:rPr lang="en-IN" sz="2400" dirty="0" smtClean="0">
                <a:solidFill>
                  <a:srgbClr val="000000"/>
                </a:solidFill>
                <a:latin typeface="Calibri" panose="020F0502020204030204" pitchFamily="34" charset="0"/>
              </a:rPr>
              <a:t>Portugal</a:t>
            </a:r>
            <a:endParaRPr lang="en-IN" sz="2400" dirty="0"/>
          </a:p>
        </p:txBody>
      </p:sp>
    </p:spTree>
    <p:extLst>
      <p:ext uri="{BB962C8B-B14F-4D97-AF65-F5344CB8AC3E}">
        <p14:creationId xmlns:p14="http://schemas.microsoft.com/office/powerpoint/2010/main" val="227473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26"/>
                                        </p:tgtEl>
                                        <p:attrNameLst>
                                          <p:attrName>style.visibility</p:attrName>
                                        </p:attrNameLst>
                                      </p:cBhvr>
                                      <p:to>
                                        <p:strVal val="visible"/>
                                      </p:to>
                                    </p:set>
                                    <p:anim calcmode="discrete" valueType="clr">
                                      <p:cBhvr override="childStyle">
                                        <p:cTn id="7" dur="80"/>
                                        <p:tgtEl>
                                          <p:spTgt spid="1026"/>
                                        </p:tgtEl>
                                        <p:attrNameLst>
                                          <p:attrName>style.color</p:attrName>
                                        </p:attrNameLst>
                                      </p:cBhvr>
                                      <p:tavLst>
                                        <p:tav tm="0">
                                          <p:val>
                                            <p:clrVal>
                                              <a:schemeClr val="bg1"/>
                                            </p:clrVal>
                                          </p:val>
                                        </p:tav>
                                        <p:tav tm="50000">
                                          <p:val>
                                            <p:clrVal>
                                              <a:schemeClr val="bg1"/>
                                            </p:clrVal>
                                          </p:val>
                                        </p:tav>
                                      </p:tavLst>
                                    </p:anim>
                                    <p:anim calcmode="discrete" valueType="clr">
                                      <p:cBhvr>
                                        <p:cTn id="8" dur="80"/>
                                        <p:tgtEl>
                                          <p:spTgt spid="1026"/>
                                        </p:tgtEl>
                                        <p:attrNameLst>
                                          <p:attrName>fillcolor</p:attrName>
                                        </p:attrNameLst>
                                      </p:cBhvr>
                                      <p:tavLst>
                                        <p:tav tm="0">
                                          <p:val>
                                            <p:clrVal>
                                              <a:schemeClr val="accent2"/>
                                            </p:clrVal>
                                          </p:val>
                                        </p:tav>
                                        <p:tav tm="50000">
                                          <p:val>
                                            <p:clrVal>
                                              <a:schemeClr val="hlink"/>
                                            </p:clrVal>
                                          </p:val>
                                        </p:tav>
                                      </p:tavLst>
                                    </p:anim>
                                    <p:set>
                                      <p:cBhvr>
                                        <p:cTn id="9" dur="80"/>
                                        <p:tgtEl>
                                          <p:spTgt spid="1026"/>
                                        </p:tgtEl>
                                        <p:attrNameLst>
                                          <p:attrName>fill.type</p:attrName>
                                        </p:attrNameLst>
                                      </p:cBhvr>
                                      <p:to>
                                        <p:strVal val="solid"/>
                                      </p:to>
                                    </p:set>
                                  </p:childTnLst>
                                </p:cTn>
                              </p:par>
                            </p:childTnLst>
                          </p:cTn>
                        </p:par>
                        <p:par>
                          <p:cTn id="10" fill="hold">
                            <p:stCondLst>
                              <p:cond delay="3320"/>
                            </p:stCondLst>
                            <p:childTnLst>
                              <p:par>
                                <p:cTn id="11" presetID="22" presetClass="entr" presetSubtype="8" fill="hold" grpId="0" nodeType="after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wipe(left)">
                                      <p:cBhvr>
                                        <p:cTn id="13" dur="1000"/>
                                        <p:tgtEl>
                                          <p:spTgt spid="1027"/>
                                        </p:tgtEl>
                                      </p:cBhvr>
                                    </p:animEffect>
                                  </p:childTnLst>
                                </p:cTn>
                              </p:par>
                            </p:childTnLst>
                          </p:cTn>
                        </p:par>
                        <p:par>
                          <p:cTn id="14" fill="hold">
                            <p:stCondLst>
                              <p:cond delay="4320"/>
                            </p:stCondLst>
                            <p:childTnLst>
                              <p:par>
                                <p:cTn id="15" presetID="1"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
                                        </p:tgtEl>
                                        <p:attrNameLst>
                                          <p:attrName>style.visibility</p:attrName>
                                        </p:attrNameLst>
                                      </p:cBhvr>
                                      <p:to>
                                        <p:strVal val="visible"/>
                                      </p:to>
                                    </p:set>
                                    <p:anim calcmode="discrete" valueType="clr">
                                      <p:cBhvr override="childStyle">
                                        <p:cTn id="21" dur="80"/>
                                        <p:tgtEl>
                                          <p:spTgt spid="6"/>
                                        </p:tgtEl>
                                        <p:attrNameLst>
                                          <p:attrName>style.color</p:attrName>
                                        </p:attrNameLst>
                                      </p:cBhvr>
                                      <p:tavLst>
                                        <p:tav tm="0">
                                          <p:val>
                                            <p:clrVal>
                                              <a:schemeClr val="bg1"/>
                                            </p:clrVal>
                                          </p:val>
                                        </p:tav>
                                        <p:tav tm="50000">
                                          <p:val>
                                            <p:clrVal>
                                              <a:schemeClr val="bg1"/>
                                            </p:clrVal>
                                          </p:val>
                                        </p:tav>
                                      </p:tavLst>
                                    </p:anim>
                                    <p:anim calcmode="discrete" valueType="clr">
                                      <p:cBhvr>
                                        <p:cTn id="22" dur="80"/>
                                        <p:tgtEl>
                                          <p:spTgt spid="6"/>
                                        </p:tgtEl>
                                        <p:attrNameLst>
                                          <p:attrName>fillcolor</p:attrName>
                                        </p:attrNameLst>
                                      </p:cBhvr>
                                      <p:tavLst>
                                        <p:tav tm="0">
                                          <p:val>
                                            <p:clrVal>
                                              <a:schemeClr val="accent2"/>
                                            </p:clrVal>
                                          </p:val>
                                        </p:tav>
                                        <p:tav tm="50000">
                                          <p:val>
                                            <p:clrVal>
                                              <a:schemeClr val="hlink"/>
                                            </p:clrVal>
                                          </p:val>
                                        </p:tav>
                                      </p:tavLst>
                                    </p:anim>
                                    <p:set>
                                      <p:cBhvr>
                                        <p:cTn id="23" dur="80"/>
                                        <p:tgtEl>
                                          <p:spTgt spid="6"/>
                                        </p:tgtEl>
                                        <p:attrNameLst>
                                          <p:attrName>fill.type</p:attrName>
                                        </p:attrNameLst>
                                      </p:cBhvr>
                                      <p:to>
                                        <p:strVal val="solid"/>
                                      </p:to>
                                    </p:set>
                                  </p:childTnLst>
                                </p:cTn>
                              </p:par>
                            </p:childTnLst>
                          </p:cTn>
                        </p:par>
                        <p:par>
                          <p:cTn id="24" fill="hold">
                            <p:stCondLst>
                              <p:cond delay="2320"/>
                            </p:stCondLst>
                            <p:childTnLst>
                              <p:par>
                                <p:cTn id="25" presetID="22" presetClass="entr" presetSubtype="8" fill="hold" grpId="0" nodeType="after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wipe(left)">
                                      <p:cBhvr>
                                        <p:cTn id="27" dur="1000"/>
                                        <p:tgtEl>
                                          <p:spTgt spid="7170"/>
                                        </p:tgtEl>
                                      </p:cBhvr>
                                    </p:animEffect>
                                  </p:childTnLst>
                                </p:cTn>
                              </p:par>
                            </p:childTnLst>
                          </p:cTn>
                        </p:par>
                        <p:par>
                          <p:cTn id="28" fill="hold">
                            <p:stCondLst>
                              <p:cond delay="3320"/>
                            </p:stCondLst>
                            <p:childTnLst>
                              <p:par>
                                <p:cTn id="29" presetID="1"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7"/>
                                        </p:tgtEl>
                                        <p:attrNameLst>
                                          <p:attrName>style.visibility</p:attrName>
                                        </p:attrNameLst>
                                      </p:cBhvr>
                                      <p:to>
                                        <p:strVal val="visible"/>
                                      </p:to>
                                    </p:set>
                                    <p:anim calcmode="discrete" valueType="clr">
                                      <p:cBhvr override="childStyle">
                                        <p:cTn id="35" dur="80"/>
                                        <p:tgtEl>
                                          <p:spTgt spid="7"/>
                                        </p:tgtEl>
                                        <p:attrNameLst>
                                          <p:attrName>style.color</p:attrName>
                                        </p:attrNameLst>
                                      </p:cBhvr>
                                      <p:tavLst>
                                        <p:tav tm="0">
                                          <p:val>
                                            <p:clrVal>
                                              <a:schemeClr val="bg1"/>
                                            </p:clrVal>
                                          </p:val>
                                        </p:tav>
                                        <p:tav tm="50000">
                                          <p:val>
                                            <p:clrVal>
                                              <a:schemeClr val="bg1"/>
                                            </p:clrVal>
                                          </p:val>
                                        </p:tav>
                                      </p:tavLst>
                                    </p:anim>
                                    <p:anim calcmode="discrete" valueType="clr">
                                      <p:cBhvr>
                                        <p:cTn id="36" dur="80"/>
                                        <p:tgtEl>
                                          <p:spTgt spid="7"/>
                                        </p:tgtEl>
                                        <p:attrNameLst>
                                          <p:attrName>fillcolor</p:attrName>
                                        </p:attrNameLst>
                                      </p:cBhvr>
                                      <p:tavLst>
                                        <p:tav tm="0">
                                          <p:val>
                                            <p:clrVal>
                                              <a:schemeClr val="accent2"/>
                                            </p:clrVal>
                                          </p:val>
                                        </p:tav>
                                        <p:tav tm="50000">
                                          <p:val>
                                            <p:clrVal>
                                              <a:schemeClr val="hlink"/>
                                            </p:clrVal>
                                          </p:val>
                                        </p:tav>
                                      </p:tavLst>
                                    </p:anim>
                                    <p:set>
                                      <p:cBhvr>
                                        <p:cTn id="37" dur="80"/>
                                        <p:tgtEl>
                                          <p:spTgt spid="7"/>
                                        </p:tgtEl>
                                        <p:attrNameLst>
                                          <p:attrName>fill.type</p:attrName>
                                        </p:attrNameLst>
                                      </p:cBhvr>
                                      <p:to>
                                        <p:strVal val="solid"/>
                                      </p:to>
                                    </p:set>
                                  </p:childTnLst>
                                </p:cTn>
                              </p:par>
                            </p:childTnLst>
                          </p:cTn>
                        </p:par>
                        <p:par>
                          <p:cTn id="38" fill="hold">
                            <p:stCondLst>
                              <p:cond delay="2400"/>
                            </p:stCondLst>
                            <p:childTnLst>
                              <p:par>
                                <p:cTn id="39" presetID="22" presetClass="entr" presetSubtype="8"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1000"/>
                                        <p:tgtEl>
                                          <p:spTgt spid="22"/>
                                        </p:tgtEl>
                                      </p:cBhvr>
                                    </p:animEffect>
                                  </p:childTnLst>
                                </p:cTn>
                              </p:par>
                            </p:childTnLst>
                          </p:cTn>
                        </p:par>
                        <p:par>
                          <p:cTn id="42" fill="hold">
                            <p:stCondLst>
                              <p:cond delay="3400"/>
                            </p:stCondLst>
                            <p:childTnLst>
                              <p:par>
                                <p:cTn id="43" presetID="1"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5" restart="whenNotActive" fill="hold" evtFilter="cancelBubble" nodeType="interactiveSeq">
                <p:stCondLst>
                  <p:cond evt="onClick" delay="0">
                    <p:tgtEl>
                      <p:spTgt spid="5"/>
                    </p:tgtEl>
                  </p:cond>
                </p:stCondLst>
                <p:endSync evt="end" delay="0">
                  <p:rtn val="all"/>
                </p:endSync>
                <p:childTnLst>
                  <p:par>
                    <p:cTn id="46" fill="hold">
                      <p:stCondLst>
                        <p:cond delay="0"/>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1000"/>
                                        <p:tgtEl>
                                          <p:spTgt spid="10"/>
                                        </p:tgtEl>
                                      </p:cBhvr>
                                    </p:animEffect>
                                  </p:childTnLst>
                                </p:cTn>
                              </p:par>
                            </p:childTnLst>
                          </p:cTn>
                        </p:par>
                      </p:childTnLst>
                    </p:cTn>
                  </p:par>
                </p:childTnLst>
              </p:cTn>
              <p:nextCondLst>
                <p:cond evt="onClick" delay="0">
                  <p:tgtEl>
                    <p:spTgt spid="5"/>
                  </p:tgtEl>
                </p:cond>
              </p:nextCondLst>
            </p:seq>
            <p:seq concurrent="1" nextAc="seek">
              <p:cTn id="51" restart="whenNotActive" fill="hold" evtFilter="cancelBubble" nodeType="interactiveSeq">
                <p:stCondLst>
                  <p:cond evt="onClick" delay="0">
                    <p:tgtEl>
                      <p:spTgt spid="13"/>
                    </p:tgtEl>
                  </p:cond>
                </p:stCondLst>
                <p:endSync evt="end" delay="0">
                  <p:rtn val="all"/>
                </p:endSync>
                <p:childTnLst>
                  <p:par>
                    <p:cTn id="52" fill="hold">
                      <p:stCondLst>
                        <p:cond delay="0"/>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171"/>
                                        </p:tgtEl>
                                        <p:attrNameLst>
                                          <p:attrName>style.visibility</p:attrName>
                                        </p:attrNameLst>
                                      </p:cBhvr>
                                      <p:to>
                                        <p:strVal val="visible"/>
                                      </p:to>
                                    </p:set>
                                    <p:animEffect transition="in" filter="wipe(left)">
                                      <p:cBhvr>
                                        <p:cTn id="56" dur="1000"/>
                                        <p:tgtEl>
                                          <p:spTgt spid="7171"/>
                                        </p:tgtEl>
                                      </p:cBhvr>
                                    </p:animEffect>
                                  </p:childTnLst>
                                </p:cTn>
                              </p:par>
                            </p:childTnLst>
                          </p:cTn>
                        </p:par>
                      </p:childTnLst>
                    </p:cTn>
                  </p:par>
                </p:childTnLst>
              </p:cTn>
              <p:nextCondLst>
                <p:cond evt="onClick" delay="0">
                  <p:tgtEl>
                    <p:spTgt spid="13"/>
                  </p:tgtEl>
                </p:cond>
              </p:nextCondLst>
            </p:seq>
            <p:seq concurrent="1" nextAc="seek">
              <p:cTn id="57" restart="whenNotActive" fill="hold" evtFilter="cancelBubble" nodeType="interactiveSeq">
                <p:stCondLst>
                  <p:cond evt="onClick" delay="0">
                    <p:tgtEl>
                      <p:spTgt spid="19"/>
                    </p:tgtEl>
                  </p:cond>
                </p:stCondLst>
                <p:endSync evt="end" delay="0">
                  <p:rtn val="all"/>
                </p:endSync>
                <p:childTnLst>
                  <p:par>
                    <p:cTn id="58" fill="hold">
                      <p:stCondLst>
                        <p:cond delay="0"/>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1000"/>
                                        <p:tgtEl>
                                          <p:spTgt spid="18"/>
                                        </p:tgtEl>
                                      </p:cBhvr>
                                    </p:animEffect>
                                  </p:childTnLst>
                                </p:cTn>
                              </p:par>
                            </p:childTnLst>
                          </p:cTn>
                        </p:par>
                      </p:childTnLst>
                    </p:cTn>
                  </p:par>
                </p:childTnLst>
              </p:cTn>
              <p:nextCondLst>
                <p:cond evt="onClick" delay="0">
                  <p:tgtEl>
                    <p:spTgt spid="19"/>
                  </p:tgtEl>
                </p:cond>
              </p:nextCondLst>
            </p:seq>
          </p:childTnLst>
        </p:cTn>
      </p:par>
    </p:tnLst>
    <p:bldLst>
      <p:bldP spid="1026" grpId="0"/>
      <p:bldP spid="1027" grpId="0" animBg="1"/>
      <p:bldP spid="5" grpId="0" animBg="1"/>
      <p:bldP spid="6" grpId="0"/>
      <p:bldP spid="7" grpId="0"/>
      <p:bldP spid="10" grpId="0"/>
      <p:bldP spid="7170" grpId="0" animBg="1"/>
      <p:bldP spid="7171" grpId="0"/>
      <p:bldP spid="13" grpId="0" animBg="1"/>
      <p:bldP spid="18" grpId="0"/>
      <p:bldP spid="19"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990600" y="1920894"/>
            <a:ext cx="7162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4. </a:t>
            </a:r>
            <a:r>
              <a:rPr lang="en-US" sz="2400" dirty="0"/>
              <a:t>Before the 18th century </a:t>
            </a:r>
            <a:r>
              <a:rPr lang="en-US" sz="2400" dirty="0" smtClean="0"/>
              <a:t>______was </a:t>
            </a:r>
            <a:r>
              <a:rPr lang="en-US" sz="2400" dirty="0"/>
              <a:t>the largest producer of cotton textiles in the world</a:t>
            </a:r>
            <a:r>
              <a:rPr lang="en-US" sz="2400" dirty="0" smtClean="0"/>
              <a:t>.</a:t>
            </a:r>
            <a:endParaRPr lang="en-US" sz="3200" dirty="0"/>
          </a:p>
        </p:txBody>
      </p:sp>
      <p:sp>
        <p:nvSpPr>
          <p:cNvPr id="1027" name="Rectangle 3"/>
          <p:cNvSpPr>
            <a:spLocks noChangeArrowheads="1"/>
          </p:cNvSpPr>
          <p:nvPr/>
        </p:nvSpPr>
        <p:spPr bwMode="auto">
          <a:xfrm>
            <a:off x="1219200" y="2967335"/>
            <a:ext cx="5105400" cy="461665"/>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it-IT" sz="2400" dirty="0">
                <a:latin typeface="Calibri" pitchFamily="34" charset="0"/>
                <a:ea typeface="Calibri" pitchFamily="34" charset="0"/>
                <a:cs typeface="Mangal"/>
              </a:rPr>
              <a:t>A) </a:t>
            </a:r>
            <a:r>
              <a:rPr lang="it-IT" sz="2400" dirty="0" smtClean="0">
                <a:latin typeface="Calibri" pitchFamily="34" charset="0"/>
                <a:ea typeface="Calibri" pitchFamily="34" charset="0"/>
                <a:cs typeface="Mangal"/>
              </a:rPr>
              <a:t>India B</a:t>
            </a:r>
            <a:r>
              <a:rPr lang="it-IT" sz="2400" dirty="0">
                <a:latin typeface="Calibri" pitchFamily="34" charset="0"/>
                <a:ea typeface="Calibri" pitchFamily="34" charset="0"/>
                <a:cs typeface="Mangal"/>
              </a:rPr>
              <a:t>) </a:t>
            </a:r>
            <a:r>
              <a:rPr lang="it-IT" sz="2400" dirty="0" smtClean="0">
                <a:latin typeface="Calibri" pitchFamily="34" charset="0"/>
                <a:ea typeface="Calibri" pitchFamily="34" charset="0"/>
                <a:cs typeface="Mangal"/>
              </a:rPr>
              <a:t>Britain C</a:t>
            </a:r>
            <a:r>
              <a:rPr lang="it-IT" sz="2400" dirty="0">
                <a:latin typeface="Calibri" pitchFamily="34" charset="0"/>
                <a:ea typeface="Calibri" pitchFamily="34" charset="0"/>
                <a:cs typeface="Mangal"/>
              </a:rPr>
              <a:t>) </a:t>
            </a:r>
            <a:r>
              <a:rPr lang="it-IT" sz="2400" dirty="0" smtClean="0">
                <a:latin typeface="Calibri" pitchFamily="34" charset="0"/>
                <a:ea typeface="Calibri" pitchFamily="34" charset="0"/>
                <a:cs typeface="Mangal"/>
              </a:rPr>
              <a:t>China </a:t>
            </a:r>
            <a:endParaRPr lang="it-IT" sz="2400" dirty="0">
              <a:latin typeface="Calibri" pitchFamily="34" charset="0"/>
              <a:ea typeface="Calibri" pitchFamily="34" charset="0"/>
              <a:cs typeface="Mangal"/>
            </a:endParaRPr>
          </a:p>
        </p:txBody>
      </p:sp>
      <p:sp>
        <p:nvSpPr>
          <p:cNvPr id="5" name="Oval 4"/>
          <p:cNvSpPr/>
          <p:nvPr/>
        </p:nvSpPr>
        <p:spPr>
          <a:xfrm>
            <a:off x="6629400" y="2810948"/>
            <a:ext cx="1066800" cy="609600"/>
          </a:xfrm>
          <a:prstGeom prst="ellipse">
            <a:avLst/>
          </a:prstGeom>
          <a:solidFill>
            <a:schemeClr val="accent3">
              <a:lumMod val="50000"/>
            </a:schemeClr>
          </a:solidFill>
          <a:scene3d>
            <a:camera prst="perspectiveFront"/>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IN" sz="2400" b="1" dirty="0" smtClean="0">
                <a:latin typeface="Calibri" pitchFamily="34" charset="0"/>
                <a:cs typeface="Calibri" pitchFamily="34" charset="0"/>
              </a:rPr>
              <a:t>Ans</a:t>
            </a:r>
            <a:endParaRPr lang="en-IN" sz="2400" b="1" dirty="0">
              <a:latin typeface="Calibri" pitchFamily="34" charset="0"/>
              <a:cs typeface="Calibri" pitchFamily="34" charset="0"/>
            </a:endParaRPr>
          </a:p>
        </p:txBody>
      </p:sp>
      <p:sp>
        <p:nvSpPr>
          <p:cNvPr id="6" name="Rectangle 1"/>
          <p:cNvSpPr>
            <a:spLocks noChangeArrowheads="1"/>
          </p:cNvSpPr>
          <p:nvPr/>
        </p:nvSpPr>
        <p:spPr bwMode="auto">
          <a:xfrm>
            <a:off x="990600" y="4119026"/>
            <a:ext cx="563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en-US" sz="2400" dirty="0" smtClean="0">
                <a:solidFill>
                  <a:srgbClr val="000000"/>
                </a:solidFill>
                <a:latin typeface="Calibri" panose="020F0502020204030204" pitchFamily="34" charset="0"/>
              </a:rPr>
              <a:t>5. </a:t>
            </a:r>
            <a:r>
              <a:rPr lang="en-US" sz="2400" dirty="0" err="1">
                <a:solidFill>
                  <a:srgbClr val="000000"/>
                </a:solidFill>
                <a:latin typeface="Calibri" panose="020F0502020204030204" pitchFamily="34" charset="0"/>
              </a:rPr>
              <a:t>Tipu’s</a:t>
            </a:r>
            <a:r>
              <a:rPr lang="en-US" sz="2400" dirty="0">
                <a:solidFill>
                  <a:srgbClr val="000000"/>
                </a:solidFill>
                <a:latin typeface="Calibri" panose="020F0502020204030204" pitchFamily="34" charset="0"/>
              </a:rPr>
              <a:t> sword was made of</a:t>
            </a:r>
            <a:r>
              <a:rPr lang="en-US" sz="2400" dirty="0" smtClean="0">
                <a:solidFill>
                  <a:srgbClr val="000000"/>
                </a:solidFill>
                <a:latin typeface="Calibri" panose="020F0502020204030204" pitchFamily="34" charset="0"/>
              </a:rPr>
              <a:t>___________.</a:t>
            </a:r>
            <a:endParaRPr lang="en-US" sz="2400" dirty="0"/>
          </a:p>
        </p:txBody>
      </p:sp>
      <p:sp>
        <p:nvSpPr>
          <p:cNvPr id="10" name="Rectangle 1"/>
          <p:cNvSpPr>
            <a:spLocks noChangeArrowheads="1"/>
          </p:cNvSpPr>
          <p:nvPr/>
        </p:nvSpPr>
        <p:spPr bwMode="auto">
          <a:xfrm>
            <a:off x="4419600" y="1900535"/>
            <a:ext cx="914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alibri" pitchFamily="34" charset="0"/>
                <a:ea typeface="Calibri" pitchFamily="34" charset="0"/>
                <a:cs typeface="Calibri" pitchFamily="34" charset="0"/>
              </a:rPr>
              <a:t>India</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7170" name="Rectangle 2"/>
          <p:cNvSpPr>
            <a:spLocks noChangeArrowheads="1"/>
          </p:cNvSpPr>
          <p:nvPr/>
        </p:nvSpPr>
        <p:spPr bwMode="auto">
          <a:xfrm>
            <a:off x="1219200" y="4796134"/>
            <a:ext cx="5105400" cy="461665"/>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a:solidFill>
                  <a:srgbClr val="000000"/>
                </a:solidFill>
                <a:latin typeface="Calibri" panose="020F0502020204030204" pitchFamily="34" charset="0"/>
              </a:rPr>
              <a:t>A) Pure </a:t>
            </a:r>
            <a:r>
              <a:rPr lang="en-US" sz="2400" dirty="0" smtClean="0">
                <a:solidFill>
                  <a:srgbClr val="000000"/>
                </a:solidFill>
                <a:latin typeface="Calibri" panose="020F0502020204030204" pitchFamily="34" charset="0"/>
              </a:rPr>
              <a:t>Gold B)Wootz steel C</a:t>
            </a:r>
            <a:r>
              <a:rPr lang="en-US" sz="2400" dirty="0">
                <a:solidFill>
                  <a:srgbClr val="000000"/>
                </a:solidFill>
                <a:latin typeface="Calibri" panose="020F0502020204030204" pitchFamily="34" charset="0"/>
              </a:rPr>
              <a:t>) Copper</a:t>
            </a:r>
            <a:endParaRPr lang="en-US" sz="2400" dirty="0"/>
          </a:p>
        </p:txBody>
      </p:sp>
      <p:sp>
        <p:nvSpPr>
          <p:cNvPr id="7171" name="Rectangle 3"/>
          <p:cNvSpPr>
            <a:spLocks noChangeArrowheads="1"/>
          </p:cNvSpPr>
          <p:nvPr/>
        </p:nvSpPr>
        <p:spPr bwMode="auto">
          <a:xfrm>
            <a:off x="4572000" y="4110334"/>
            <a:ext cx="1905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smtClean="0">
                <a:solidFill>
                  <a:srgbClr val="FF0000"/>
                </a:solidFill>
                <a:latin typeface="Calibri" pitchFamily="34" charset="0"/>
                <a:cs typeface="Calibri" pitchFamily="34" charset="0"/>
              </a:rPr>
              <a:t>Wootz steel</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13" name="Oval 12"/>
          <p:cNvSpPr/>
          <p:nvPr/>
        </p:nvSpPr>
        <p:spPr>
          <a:xfrm>
            <a:off x="6629400" y="4724399"/>
            <a:ext cx="1066800" cy="609600"/>
          </a:xfrm>
          <a:prstGeom prst="ellipse">
            <a:avLst/>
          </a:prstGeom>
          <a:solidFill>
            <a:schemeClr val="accent3">
              <a:lumMod val="50000"/>
            </a:schemeClr>
          </a:solidFill>
          <a:scene3d>
            <a:camera prst="perspectiveFront"/>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IN" sz="2400" b="1" dirty="0" smtClean="0">
                <a:latin typeface="Calibri" pitchFamily="34" charset="0"/>
                <a:cs typeface="Calibri" pitchFamily="34" charset="0"/>
              </a:rPr>
              <a:t>Ans</a:t>
            </a:r>
            <a:endParaRPr lang="en-IN" sz="2400" b="1" dirty="0">
              <a:latin typeface="Calibri" pitchFamily="34" charset="0"/>
              <a:cs typeface="Calibri" pitchFamily="34" charset="0"/>
            </a:endParaRPr>
          </a:p>
        </p:txBody>
      </p:sp>
      <p:sp>
        <p:nvSpPr>
          <p:cNvPr id="20" name="TextBox 19"/>
          <p:cNvSpPr txBox="1"/>
          <p:nvPr/>
        </p:nvSpPr>
        <p:spPr>
          <a:xfrm>
            <a:off x="1713922" y="457200"/>
            <a:ext cx="5753678"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lvl="0" algn="ctr" fontAlgn="base">
              <a:spcBef>
                <a:spcPct val="0"/>
              </a:spcBef>
              <a:spcAft>
                <a:spcPct val="0"/>
              </a:spcAft>
            </a:pPr>
            <a:r>
              <a:rPr lang="en-US" sz="3600" b="1" dirty="0" smtClean="0">
                <a:solidFill>
                  <a:schemeClr val="tx1"/>
                </a:solidFill>
                <a:latin typeface="Calibri" pitchFamily="34" charset="0"/>
                <a:ea typeface="Calibri" pitchFamily="34" charset="0"/>
                <a:cs typeface="Mangal"/>
              </a:rPr>
              <a:t>I. Choose </a:t>
            </a:r>
            <a:r>
              <a:rPr lang="en-US" sz="3600" b="1" dirty="0">
                <a:solidFill>
                  <a:schemeClr val="tx1"/>
                </a:solidFill>
                <a:latin typeface="Calibri" pitchFamily="34" charset="0"/>
                <a:ea typeface="Calibri" pitchFamily="34" charset="0"/>
                <a:cs typeface="Mangal"/>
              </a:rPr>
              <a:t>the correct answer</a:t>
            </a:r>
            <a:endParaRPr lang="en-US" sz="3600" b="1" dirty="0">
              <a:solidFill>
                <a:schemeClr val="tx1"/>
              </a:solidFill>
              <a:latin typeface="Arial" pitchFamily="34" charset="0"/>
              <a:cs typeface="Arial" pitchFamily="34" charset="0"/>
            </a:endParaRPr>
          </a:p>
        </p:txBody>
      </p:sp>
      <p:sp>
        <p:nvSpPr>
          <p:cNvPr id="11" name="TextBox 10"/>
          <p:cNvSpPr txBox="1"/>
          <p:nvPr/>
        </p:nvSpPr>
        <p:spPr>
          <a:xfrm>
            <a:off x="2133600" y="5867400"/>
            <a:ext cx="4800600" cy="461665"/>
          </a:xfrm>
          <a:prstGeom prst="rect">
            <a:avLst/>
          </a:prstGeom>
          <a:solidFill>
            <a:srgbClr val="92D05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solidFill>
                  <a:prstClr val="black"/>
                </a:solidFill>
              </a:rPr>
              <a:t>Click on the </a:t>
            </a:r>
            <a:r>
              <a:rPr lang="en-US" sz="2400" b="1" dirty="0" err="1" smtClean="0">
                <a:solidFill>
                  <a:prstClr val="black"/>
                </a:solidFill>
              </a:rPr>
              <a:t>Ans</a:t>
            </a:r>
            <a:r>
              <a:rPr lang="en-US" sz="2400" b="1" dirty="0" smtClean="0">
                <a:solidFill>
                  <a:prstClr val="black"/>
                </a:solidFill>
              </a:rPr>
              <a:t> icon for answer</a:t>
            </a:r>
            <a:endParaRPr lang="en-IN" sz="2400" b="1" dirty="0">
              <a:solidFill>
                <a:prstClr val="black"/>
              </a:solidFill>
            </a:endParaRPr>
          </a:p>
        </p:txBody>
      </p:sp>
    </p:spTree>
    <p:extLst>
      <p:ext uri="{BB962C8B-B14F-4D97-AF65-F5344CB8AC3E}">
        <p14:creationId xmlns:p14="http://schemas.microsoft.com/office/powerpoint/2010/main" val="31967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26"/>
                                        </p:tgtEl>
                                        <p:attrNameLst>
                                          <p:attrName>style.visibility</p:attrName>
                                        </p:attrNameLst>
                                      </p:cBhvr>
                                      <p:to>
                                        <p:strVal val="visible"/>
                                      </p:to>
                                    </p:set>
                                    <p:anim calcmode="discrete" valueType="clr">
                                      <p:cBhvr override="childStyle">
                                        <p:cTn id="7" dur="80"/>
                                        <p:tgtEl>
                                          <p:spTgt spid="1026"/>
                                        </p:tgtEl>
                                        <p:attrNameLst>
                                          <p:attrName>style.color</p:attrName>
                                        </p:attrNameLst>
                                      </p:cBhvr>
                                      <p:tavLst>
                                        <p:tav tm="0">
                                          <p:val>
                                            <p:clrVal>
                                              <a:schemeClr val="bg1"/>
                                            </p:clrVal>
                                          </p:val>
                                        </p:tav>
                                        <p:tav tm="50000">
                                          <p:val>
                                            <p:clrVal>
                                              <a:schemeClr val="bg1"/>
                                            </p:clrVal>
                                          </p:val>
                                        </p:tav>
                                      </p:tavLst>
                                    </p:anim>
                                    <p:anim calcmode="discrete" valueType="clr">
                                      <p:cBhvr>
                                        <p:cTn id="8" dur="80"/>
                                        <p:tgtEl>
                                          <p:spTgt spid="1026"/>
                                        </p:tgtEl>
                                        <p:attrNameLst>
                                          <p:attrName>fillcolor</p:attrName>
                                        </p:attrNameLst>
                                      </p:cBhvr>
                                      <p:tavLst>
                                        <p:tav tm="0">
                                          <p:val>
                                            <p:clrVal>
                                              <a:schemeClr val="accent2"/>
                                            </p:clrVal>
                                          </p:val>
                                        </p:tav>
                                        <p:tav tm="50000">
                                          <p:val>
                                            <p:clrVal>
                                              <a:schemeClr val="hlink"/>
                                            </p:clrVal>
                                          </p:val>
                                        </p:tav>
                                      </p:tavLst>
                                    </p:anim>
                                    <p:set>
                                      <p:cBhvr>
                                        <p:cTn id="9" dur="80"/>
                                        <p:tgtEl>
                                          <p:spTgt spid="1026"/>
                                        </p:tgtEl>
                                        <p:attrNameLst>
                                          <p:attrName>fill.type</p:attrName>
                                        </p:attrNameLst>
                                      </p:cBhvr>
                                      <p:to>
                                        <p:strVal val="solid"/>
                                      </p:to>
                                    </p:set>
                                  </p:childTnLst>
                                </p:cTn>
                              </p:par>
                            </p:childTnLst>
                          </p:cTn>
                        </p:par>
                        <p:par>
                          <p:cTn id="10" fill="hold">
                            <p:stCondLst>
                              <p:cond delay="3080"/>
                            </p:stCondLst>
                            <p:childTnLst>
                              <p:par>
                                <p:cTn id="11" presetID="22" presetClass="entr" presetSubtype="8" fill="hold" grpId="0" nodeType="after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wipe(left)">
                                      <p:cBhvr>
                                        <p:cTn id="13" dur="1000"/>
                                        <p:tgtEl>
                                          <p:spTgt spid="1027"/>
                                        </p:tgtEl>
                                      </p:cBhvr>
                                    </p:animEffect>
                                  </p:childTnLst>
                                </p:cTn>
                              </p:par>
                            </p:childTnLst>
                          </p:cTn>
                        </p:par>
                        <p:par>
                          <p:cTn id="14" fill="hold">
                            <p:stCondLst>
                              <p:cond delay="4080"/>
                            </p:stCondLst>
                            <p:childTnLst>
                              <p:par>
                                <p:cTn id="15" presetID="1"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
                                        </p:tgtEl>
                                        <p:attrNameLst>
                                          <p:attrName>style.visibility</p:attrName>
                                        </p:attrNameLst>
                                      </p:cBhvr>
                                      <p:to>
                                        <p:strVal val="visible"/>
                                      </p:to>
                                    </p:set>
                                    <p:anim calcmode="discrete" valueType="clr">
                                      <p:cBhvr override="childStyle">
                                        <p:cTn id="21" dur="80"/>
                                        <p:tgtEl>
                                          <p:spTgt spid="6"/>
                                        </p:tgtEl>
                                        <p:attrNameLst>
                                          <p:attrName>style.color</p:attrName>
                                        </p:attrNameLst>
                                      </p:cBhvr>
                                      <p:tavLst>
                                        <p:tav tm="0">
                                          <p:val>
                                            <p:clrVal>
                                              <a:schemeClr val="bg1"/>
                                            </p:clrVal>
                                          </p:val>
                                        </p:tav>
                                        <p:tav tm="50000">
                                          <p:val>
                                            <p:clrVal>
                                              <a:schemeClr val="bg1"/>
                                            </p:clrVal>
                                          </p:val>
                                        </p:tav>
                                      </p:tavLst>
                                    </p:anim>
                                    <p:anim calcmode="discrete" valueType="clr">
                                      <p:cBhvr>
                                        <p:cTn id="22" dur="80"/>
                                        <p:tgtEl>
                                          <p:spTgt spid="6"/>
                                        </p:tgtEl>
                                        <p:attrNameLst>
                                          <p:attrName>fillcolor</p:attrName>
                                        </p:attrNameLst>
                                      </p:cBhvr>
                                      <p:tavLst>
                                        <p:tav tm="0">
                                          <p:val>
                                            <p:clrVal>
                                              <a:schemeClr val="accent2"/>
                                            </p:clrVal>
                                          </p:val>
                                        </p:tav>
                                        <p:tav tm="50000">
                                          <p:val>
                                            <p:clrVal>
                                              <a:schemeClr val="hlink"/>
                                            </p:clrVal>
                                          </p:val>
                                        </p:tav>
                                      </p:tavLst>
                                    </p:anim>
                                    <p:set>
                                      <p:cBhvr>
                                        <p:cTn id="23" dur="80"/>
                                        <p:tgtEl>
                                          <p:spTgt spid="6"/>
                                        </p:tgtEl>
                                        <p:attrNameLst>
                                          <p:attrName>fill.type</p:attrName>
                                        </p:attrNameLst>
                                      </p:cBhvr>
                                      <p:to>
                                        <p:strVal val="solid"/>
                                      </p:to>
                                    </p:set>
                                  </p:childTnLst>
                                </p:cTn>
                              </p:par>
                            </p:childTnLst>
                          </p:cTn>
                        </p:par>
                        <p:par>
                          <p:cTn id="24" fill="hold">
                            <p:stCondLst>
                              <p:cond delay="1400"/>
                            </p:stCondLst>
                            <p:childTnLst>
                              <p:par>
                                <p:cTn id="25" presetID="22" presetClass="entr" presetSubtype="8" fill="hold" grpId="0" nodeType="after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wipe(left)">
                                      <p:cBhvr>
                                        <p:cTn id="27" dur="1000"/>
                                        <p:tgtEl>
                                          <p:spTgt spid="7170"/>
                                        </p:tgtEl>
                                      </p:cBhvr>
                                    </p:animEffect>
                                  </p:childTnLst>
                                </p:cTn>
                              </p:par>
                            </p:childTnLst>
                          </p:cTn>
                        </p:par>
                        <p:par>
                          <p:cTn id="28" fill="hold">
                            <p:stCondLst>
                              <p:cond delay="2400"/>
                            </p:stCondLst>
                            <p:childTnLst>
                              <p:par>
                                <p:cTn id="29" presetID="1"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5"/>
                    </p:tgtEl>
                  </p:cond>
                </p:stCondLst>
                <p:endSync evt="end" delay="0">
                  <p:rtn val="all"/>
                </p:endSync>
                <p:childTnLst>
                  <p:par>
                    <p:cTn id="32" fill="hold">
                      <p:stCondLst>
                        <p:cond delay="0"/>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1000"/>
                                        <p:tgtEl>
                                          <p:spTgt spid="10"/>
                                        </p:tgtEl>
                                      </p:cBhvr>
                                    </p:animEffect>
                                  </p:childTnLst>
                                </p:cTn>
                              </p:par>
                            </p:childTnLst>
                          </p:cTn>
                        </p:par>
                      </p:childTnLst>
                    </p:cTn>
                  </p:par>
                </p:childTnLst>
              </p:cTn>
              <p:nextCondLst>
                <p:cond evt="onClick" delay="0">
                  <p:tgtEl>
                    <p:spTgt spid="5"/>
                  </p:tgtEl>
                </p:cond>
              </p:nextCondLst>
            </p:seq>
            <p:seq concurrent="1" nextAc="seek">
              <p:cTn id="37" restart="whenNotActive" fill="hold" evtFilter="cancelBubble" nodeType="interactiveSeq">
                <p:stCondLst>
                  <p:cond evt="onClick" delay="0">
                    <p:tgtEl>
                      <p:spTgt spid="13"/>
                    </p:tgtEl>
                  </p:cond>
                </p:stCondLst>
                <p:endSync evt="end" delay="0">
                  <p:rtn val="all"/>
                </p:endSync>
                <p:childTnLst>
                  <p:par>
                    <p:cTn id="38" fill="hold">
                      <p:stCondLst>
                        <p:cond delay="0"/>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gtEl>
                                        <p:attrNameLst>
                                          <p:attrName>style.visibility</p:attrName>
                                        </p:attrNameLst>
                                      </p:cBhvr>
                                      <p:to>
                                        <p:strVal val="visible"/>
                                      </p:to>
                                    </p:set>
                                    <p:animEffect transition="in" filter="wipe(left)">
                                      <p:cBhvr>
                                        <p:cTn id="42" dur="1000"/>
                                        <p:tgtEl>
                                          <p:spTgt spid="7171"/>
                                        </p:tgtEl>
                                      </p:cBhvr>
                                    </p:animEffect>
                                  </p:childTnLst>
                                </p:cTn>
                              </p:par>
                            </p:childTnLst>
                          </p:cTn>
                        </p:par>
                      </p:childTnLst>
                    </p:cTn>
                  </p:par>
                </p:childTnLst>
              </p:cTn>
              <p:nextCondLst>
                <p:cond evt="onClick" delay="0">
                  <p:tgtEl>
                    <p:spTgt spid="13"/>
                  </p:tgtEl>
                </p:cond>
              </p:nextCondLst>
            </p:seq>
          </p:childTnLst>
        </p:cTn>
      </p:par>
    </p:tnLst>
    <p:bldLst>
      <p:bldP spid="1026" grpId="0"/>
      <p:bldP spid="1027" grpId="0" animBg="1"/>
      <p:bldP spid="5" grpId="0" animBg="1"/>
      <p:bldP spid="6" grpId="0"/>
      <p:bldP spid="10" grpId="0"/>
      <p:bldP spid="7170" grpId="0" animBg="1"/>
      <p:bldP spid="7171"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1935"/>
            <a:ext cx="6400800" cy="640080"/>
          </a:xfrm>
          <a:ln/>
        </p:spPr>
        <p:style>
          <a:lnRef idx="1">
            <a:schemeClr val="accent2"/>
          </a:lnRef>
          <a:fillRef idx="2">
            <a:schemeClr val="accent2"/>
          </a:fillRef>
          <a:effectRef idx="1">
            <a:schemeClr val="accent2"/>
          </a:effectRef>
          <a:fontRef idx="minor">
            <a:schemeClr val="dk1"/>
          </a:fontRef>
        </p:style>
        <p:txBody>
          <a:bodyPr/>
          <a:lstStyle/>
          <a:p>
            <a:pPr lvl="0"/>
            <a:r>
              <a:rPr lang="en-US" altLang="en-US" dirty="0" smtClean="0">
                <a:solidFill>
                  <a:schemeClr val="tx1"/>
                </a:solidFill>
                <a:ea typeface="Arial" panose="020B0604020202020204" pitchFamily="34" charset="0"/>
              </a:rPr>
              <a:t>II. TRUE OR FALSE </a:t>
            </a:r>
            <a:br>
              <a:rPr lang="en-US" altLang="en-US" dirty="0" smtClean="0">
                <a:solidFill>
                  <a:schemeClr val="tx1"/>
                </a:solidFill>
                <a:ea typeface="Arial" panose="020B0604020202020204" pitchFamily="34" charset="0"/>
              </a:rPr>
            </a:br>
            <a:endParaRPr lang="en-IN" dirty="0">
              <a:solidFill>
                <a:schemeClr val="tx1"/>
              </a:solidFill>
            </a:endParaRPr>
          </a:p>
        </p:txBody>
      </p:sp>
      <p:sp>
        <p:nvSpPr>
          <p:cNvPr id="3" name="Content Placeholder 2"/>
          <p:cNvSpPr>
            <a:spLocks noGrp="1"/>
          </p:cNvSpPr>
          <p:nvPr>
            <p:ph idx="1"/>
          </p:nvPr>
        </p:nvSpPr>
        <p:spPr>
          <a:xfrm>
            <a:off x="302288" y="1508735"/>
            <a:ext cx="8229600" cy="822960"/>
          </a:xfrm>
          <a:solidFill>
            <a:schemeClr val="accent6">
              <a:lumMod val="20000"/>
              <a:lumOff val="80000"/>
            </a:schemeClr>
          </a:solidFill>
          <a:ln>
            <a:solidFill>
              <a:schemeClr val="accent4">
                <a:lumMod val="50000"/>
              </a:schemeClr>
            </a:solidFill>
          </a:ln>
        </p:spPr>
        <p:txBody>
          <a:bodyPr/>
          <a:lstStyle/>
          <a:p>
            <a:pPr>
              <a:spcBef>
                <a:spcPts val="1200"/>
              </a:spcBef>
            </a:pPr>
            <a:r>
              <a:rPr lang="en-GB" sz="2400" dirty="0" smtClean="0"/>
              <a:t>a. </a:t>
            </a:r>
            <a:r>
              <a:rPr lang="en-US" sz="2400" dirty="0" smtClean="0">
                <a:solidFill>
                  <a:srgbClr val="000000"/>
                </a:solidFill>
                <a:latin typeface="Calibri" panose="020F0502020204030204" pitchFamily="34" charset="0"/>
              </a:rPr>
              <a:t>Indian </a:t>
            </a:r>
            <a:r>
              <a:rPr lang="en-US" sz="2400" dirty="0" err="1">
                <a:solidFill>
                  <a:srgbClr val="000000"/>
                </a:solidFill>
                <a:latin typeface="Calibri" panose="020F0502020204030204" pitchFamily="34" charset="0"/>
              </a:rPr>
              <a:t>Swaraj</a:t>
            </a:r>
            <a:r>
              <a:rPr lang="en-US" sz="2400" dirty="0">
                <a:solidFill>
                  <a:srgbClr val="000000"/>
                </a:solidFill>
                <a:latin typeface="Calibri" panose="020F0502020204030204" pitchFamily="34" charset="0"/>
              </a:rPr>
              <a:t> Party adopted the symbol of charkha on our national flag in 1931</a:t>
            </a:r>
            <a:r>
              <a:rPr lang="en-US" sz="2400" dirty="0" smtClean="0">
                <a:solidFill>
                  <a:srgbClr val="000000"/>
                </a:solidFill>
                <a:latin typeface="Calibri" panose="020F0502020204030204" pitchFamily="34" charset="0"/>
              </a:rPr>
              <a:t>.</a:t>
            </a:r>
            <a:endParaRPr lang="en-US" sz="2400" dirty="0"/>
          </a:p>
        </p:txBody>
      </p:sp>
      <p:sp>
        <p:nvSpPr>
          <p:cNvPr id="4" name="Rectangle 3"/>
          <p:cNvSpPr/>
          <p:nvPr/>
        </p:nvSpPr>
        <p:spPr>
          <a:xfrm>
            <a:off x="302288" y="3403575"/>
            <a:ext cx="8229600" cy="461665"/>
          </a:xfrm>
          <a:prstGeom prst="rect">
            <a:avLst/>
          </a:prstGeom>
          <a:solidFill>
            <a:schemeClr val="accent6">
              <a:lumMod val="20000"/>
              <a:lumOff val="80000"/>
            </a:schemeClr>
          </a:solidFill>
          <a:ln>
            <a:solidFill>
              <a:schemeClr val="accent4">
                <a:lumMod val="50000"/>
              </a:schemeClr>
            </a:solidFill>
          </a:ln>
        </p:spPr>
        <p:txBody>
          <a:bodyPr wrap="square">
            <a:spAutoFit/>
          </a:bodyPr>
          <a:lstStyle/>
          <a:p>
            <a:pPr>
              <a:spcBef>
                <a:spcPts val="1200"/>
              </a:spcBef>
            </a:pPr>
            <a:r>
              <a:rPr lang="en-GB" sz="2400" dirty="0" smtClean="0"/>
              <a:t>b. </a:t>
            </a:r>
            <a:r>
              <a:rPr lang="en-US" sz="2400" dirty="0">
                <a:solidFill>
                  <a:srgbClr val="000000"/>
                </a:solidFill>
                <a:latin typeface="Calibri" panose="020F0502020204030204" pitchFamily="34" charset="0"/>
              </a:rPr>
              <a:t>TISCO came up in the city of </a:t>
            </a:r>
            <a:r>
              <a:rPr lang="en-US" sz="2400" dirty="0" smtClean="0">
                <a:solidFill>
                  <a:srgbClr val="000000"/>
                </a:solidFill>
                <a:latin typeface="Calibri" panose="020F0502020204030204" pitchFamily="34" charset="0"/>
              </a:rPr>
              <a:t>Jamshedpur</a:t>
            </a:r>
            <a:r>
              <a:rPr lang="en-US" sz="2400" dirty="0"/>
              <a:t>.</a:t>
            </a:r>
          </a:p>
        </p:txBody>
      </p:sp>
      <p:sp>
        <p:nvSpPr>
          <p:cNvPr id="5" name="Rectangle 4"/>
          <p:cNvSpPr/>
          <p:nvPr/>
        </p:nvSpPr>
        <p:spPr>
          <a:xfrm>
            <a:off x="315000" y="2510135"/>
            <a:ext cx="828000" cy="461665"/>
          </a:xfrm>
          <a:prstGeom prst="rect">
            <a:avLst/>
          </a:prstGeom>
          <a:solidFill>
            <a:srgbClr val="F2E1FF"/>
          </a:solidFill>
          <a:ln>
            <a:solidFill>
              <a:schemeClr val="accent4">
                <a:lumMod val="50000"/>
              </a:schemeClr>
            </a:solidFill>
          </a:ln>
        </p:spPr>
        <p:txBody>
          <a:bodyPr wrap="square">
            <a:spAutoFit/>
          </a:bodyPr>
          <a:lstStyle/>
          <a:p>
            <a:r>
              <a:rPr lang="en-GB" sz="2400" b="1" dirty="0" smtClean="0"/>
              <a:t>False</a:t>
            </a:r>
            <a:endParaRPr lang="en-GB" sz="2400" b="1" dirty="0"/>
          </a:p>
        </p:txBody>
      </p:sp>
      <p:sp>
        <p:nvSpPr>
          <p:cNvPr id="6" name="Rectangle 5"/>
          <p:cNvSpPr/>
          <p:nvPr/>
        </p:nvSpPr>
        <p:spPr>
          <a:xfrm>
            <a:off x="304800" y="4034135"/>
            <a:ext cx="828000" cy="461665"/>
          </a:xfrm>
          <a:prstGeom prst="rect">
            <a:avLst/>
          </a:prstGeom>
          <a:solidFill>
            <a:srgbClr val="F2E1FF"/>
          </a:solidFill>
          <a:ln>
            <a:solidFill>
              <a:schemeClr val="accent4">
                <a:lumMod val="50000"/>
              </a:schemeClr>
            </a:solidFill>
          </a:ln>
        </p:spPr>
        <p:txBody>
          <a:bodyPr wrap="square">
            <a:spAutoFit/>
          </a:bodyPr>
          <a:lstStyle/>
          <a:p>
            <a:pPr algn="ctr" eaLnBrk="0" fontAlgn="base" hangingPunct="0">
              <a:spcBef>
                <a:spcPct val="0"/>
              </a:spcBef>
              <a:spcAft>
                <a:spcPct val="0"/>
              </a:spcAft>
            </a:pPr>
            <a:r>
              <a:rPr lang="en-GB" altLang="en-US" sz="2400" b="1" dirty="0" smtClean="0"/>
              <a:t>True</a:t>
            </a:r>
            <a:endParaRPr lang="en-US" altLang="en-US" sz="2400" dirty="0">
              <a:solidFill>
                <a:srgbClr val="7030A0"/>
              </a:solidFill>
            </a:endParaRPr>
          </a:p>
        </p:txBody>
      </p:sp>
      <p:sp>
        <p:nvSpPr>
          <p:cNvPr id="7" name="Content Placeholder 2">
            <a:extLst>
              <a:ext uri="{FF2B5EF4-FFF2-40B4-BE49-F238E27FC236}">
                <a16:creationId xmlns:a16="http://schemas.microsoft.com/office/drawing/2014/main" id="{AA8BE0A6-82FC-4297-A8DB-E7A7D844A72B}"/>
              </a:ext>
            </a:extLst>
          </p:cNvPr>
          <p:cNvSpPr txBox="1">
            <a:spLocks/>
          </p:cNvSpPr>
          <p:nvPr/>
        </p:nvSpPr>
        <p:spPr>
          <a:xfrm>
            <a:off x="302288" y="4937120"/>
            <a:ext cx="8229600" cy="468000"/>
          </a:xfrm>
          <a:prstGeom prst="rect">
            <a:avLst/>
          </a:prstGeom>
          <a:solidFill>
            <a:schemeClr val="accent6">
              <a:lumMod val="20000"/>
              <a:lumOff val="80000"/>
            </a:schemeClr>
          </a:solidFill>
          <a:ln>
            <a:solidFill>
              <a:schemeClr val="accent4">
                <a:lumMod val="50000"/>
              </a:schemeClr>
            </a:solidFill>
          </a:ln>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t>c. </a:t>
            </a:r>
            <a:r>
              <a:rPr lang="en-US" sz="2400" dirty="0"/>
              <a:t>Spinning jenny was invented by </a:t>
            </a:r>
            <a:r>
              <a:rPr lang="en-US" sz="2400" dirty="0" smtClean="0"/>
              <a:t>Richard Arkwright </a:t>
            </a:r>
            <a:r>
              <a:rPr lang="en-US" sz="2400" dirty="0"/>
              <a:t>in </a:t>
            </a:r>
            <a:r>
              <a:rPr lang="en-US" sz="2400" dirty="0" smtClean="0"/>
              <a:t>1764.</a:t>
            </a:r>
            <a:endParaRPr lang="en-US" sz="2400" dirty="0"/>
          </a:p>
        </p:txBody>
      </p:sp>
      <p:sp>
        <p:nvSpPr>
          <p:cNvPr id="9" name="Rectangle 8">
            <a:extLst>
              <a:ext uri="{FF2B5EF4-FFF2-40B4-BE49-F238E27FC236}">
                <a16:creationId xmlns:a16="http://schemas.microsoft.com/office/drawing/2014/main" id="{1D46FF0D-9B41-44BB-8FA0-081EC032B954}"/>
              </a:ext>
            </a:extLst>
          </p:cNvPr>
          <p:cNvSpPr/>
          <p:nvPr/>
        </p:nvSpPr>
        <p:spPr>
          <a:xfrm>
            <a:off x="304800" y="5558135"/>
            <a:ext cx="828000" cy="461665"/>
          </a:xfrm>
          <a:prstGeom prst="rect">
            <a:avLst/>
          </a:prstGeom>
          <a:solidFill>
            <a:srgbClr val="F2E1FF"/>
          </a:solidFill>
          <a:ln>
            <a:solidFill>
              <a:schemeClr val="accent4">
                <a:lumMod val="50000"/>
              </a:schemeClr>
            </a:solidFill>
          </a:ln>
        </p:spPr>
        <p:txBody>
          <a:bodyPr wrap="square">
            <a:spAutoFit/>
          </a:bodyPr>
          <a:lstStyle/>
          <a:p>
            <a:pPr algn="ctr" eaLnBrk="0" fontAlgn="base" hangingPunct="0">
              <a:spcBef>
                <a:spcPct val="0"/>
              </a:spcBef>
              <a:spcAft>
                <a:spcPct val="0"/>
              </a:spcAft>
            </a:pPr>
            <a:r>
              <a:rPr lang="en-GB" sz="2400" b="1" dirty="0"/>
              <a:t>False</a:t>
            </a:r>
            <a:r>
              <a:rPr lang="en-US" altLang="en-US" sz="2400" dirty="0" smtClean="0">
                <a:solidFill>
                  <a:srgbClr val="7030A0"/>
                </a:solidFill>
                <a:ea typeface="Arial" panose="020B0604020202020204" pitchFamily="34" charset="0"/>
              </a:rPr>
              <a:t> </a:t>
            </a:r>
            <a:endParaRPr lang="en-US" altLang="en-US" sz="2400" dirty="0">
              <a:solidFill>
                <a:srgbClr val="7030A0"/>
              </a:solidFill>
            </a:endParaRPr>
          </a:p>
        </p:txBody>
      </p:sp>
      <p:sp>
        <p:nvSpPr>
          <p:cNvPr id="11" name="Rectangle 10">
            <a:extLst>
              <a:ext uri="{FF2B5EF4-FFF2-40B4-BE49-F238E27FC236}">
                <a16:creationId xmlns:a16="http://schemas.microsoft.com/office/drawing/2014/main" id="{54060CE8-CE0C-4BC9-8C05-32487AF07095}"/>
              </a:ext>
            </a:extLst>
          </p:cNvPr>
          <p:cNvSpPr/>
          <p:nvPr/>
        </p:nvSpPr>
        <p:spPr>
          <a:xfrm>
            <a:off x="1132800" y="5547335"/>
            <a:ext cx="7848600" cy="461665"/>
          </a:xfrm>
          <a:prstGeom prst="rect">
            <a:avLst/>
          </a:prstGeom>
          <a:noFill/>
        </p:spPr>
        <p:txBody>
          <a:bodyPr wrap="square">
            <a:spAutoFit/>
          </a:bodyPr>
          <a:lstStyle/>
          <a:p>
            <a:pPr lvl="0"/>
            <a:r>
              <a:rPr lang="en-US" sz="2400" dirty="0" smtClean="0">
                <a:solidFill>
                  <a:prstClr val="black"/>
                </a:solidFill>
              </a:rPr>
              <a:t>Spinning </a:t>
            </a:r>
            <a:r>
              <a:rPr lang="en-US" sz="2400" dirty="0">
                <a:solidFill>
                  <a:prstClr val="black"/>
                </a:solidFill>
              </a:rPr>
              <a:t>jenny was invented by John Kaye in </a:t>
            </a:r>
            <a:r>
              <a:rPr lang="en-US" sz="2400" dirty="0" smtClean="0">
                <a:solidFill>
                  <a:prstClr val="black"/>
                </a:solidFill>
              </a:rPr>
              <a:t>1764.</a:t>
            </a:r>
            <a:endParaRPr lang="en-US" sz="3200" dirty="0">
              <a:solidFill>
                <a:prstClr val="black"/>
              </a:solidFill>
            </a:endParaRPr>
          </a:p>
        </p:txBody>
      </p:sp>
      <p:sp>
        <p:nvSpPr>
          <p:cNvPr id="17" name="TextBox 16"/>
          <p:cNvSpPr txBox="1"/>
          <p:nvPr/>
        </p:nvSpPr>
        <p:spPr>
          <a:xfrm>
            <a:off x="2667000" y="6248400"/>
            <a:ext cx="4800600" cy="461665"/>
          </a:xfrm>
          <a:prstGeom prst="rect">
            <a:avLst/>
          </a:prstGeom>
          <a:solidFill>
            <a:srgbClr val="92D05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solidFill>
                  <a:prstClr val="black"/>
                </a:solidFill>
              </a:rPr>
              <a:t>Click on the question for answer</a:t>
            </a:r>
            <a:endParaRPr lang="en-IN" sz="2400" b="1" dirty="0">
              <a:solidFill>
                <a:prstClr val="black"/>
              </a:solidFill>
            </a:endParaRPr>
          </a:p>
        </p:txBody>
      </p:sp>
      <p:sp>
        <p:nvSpPr>
          <p:cNvPr id="18" name="Rectangle 17">
            <a:extLst>
              <a:ext uri="{FF2B5EF4-FFF2-40B4-BE49-F238E27FC236}">
                <a16:creationId xmlns:a16="http://schemas.microsoft.com/office/drawing/2014/main" id="{54060CE8-CE0C-4BC9-8C05-32487AF07095}"/>
              </a:ext>
            </a:extLst>
          </p:cNvPr>
          <p:cNvSpPr/>
          <p:nvPr/>
        </p:nvSpPr>
        <p:spPr>
          <a:xfrm>
            <a:off x="1219200" y="2418670"/>
            <a:ext cx="7848600" cy="830997"/>
          </a:xfrm>
          <a:prstGeom prst="rect">
            <a:avLst/>
          </a:prstGeom>
          <a:noFill/>
        </p:spPr>
        <p:txBody>
          <a:bodyPr wrap="square">
            <a:spAutoFit/>
          </a:bodyPr>
          <a:lstStyle/>
          <a:p>
            <a:r>
              <a:rPr lang="en-US" sz="2400" dirty="0">
                <a:solidFill>
                  <a:srgbClr val="000000"/>
                </a:solidFill>
                <a:latin typeface="Calibri" panose="020F0502020204030204" pitchFamily="34" charset="0"/>
              </a:rPr>
              <a:t>Indian National Congress adopted the symbol of charkha on our national our national flag in 1931</a:t>
            </a:r>
            <a:endParaRPr lang="en-GB" sz="1050" dirty="0"/>
          </a:p>
        </p:txBody>
      </p:sp>
    </p:spTree>
    <p:extLst>
      <p:ext uri="{BB962C8B-B14F-4D97-AF65-F5344CB8AC3E}">
        <p14:creationId xmlns:p14="http://schemas.microsoft.com/office/powerpoint/2010/main" val="23120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20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3"/>
                    </p:tgtEl>
                  </p:cond>
                </p:stCondLst>
                <p:endSync evt="end" delay="0">
                  <p:rtn val="all"/>
                </p:endSync>
                <p:childTnLst>
                  <p:par>
                    <p:cTn id="22" fill="hold">
                      <p:stCondLst>
                        <p:cond delay="0"/>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2000"/>
                                        <p:tgtEl>
                                          <p:spTgt spid="5"/>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18">
                                            <p:txEl>
                                              <p:pRg st="0" end="0"/>
                                            </p:txEl>
                                          </p:spTgt>
                                        </p:tgtEl>
                                        <p:attrNameLst>
                                          <p:attrName>style.visibility</p:attrName>
                                        </p:attrNameLst>
                                      </p:cBhvr>
                                      <p:to>
                                        <p:strVal val="visible"/>
                                      </p:to>
                                    </p:set>
                                    <p:animEffect transition="in" filter="wipe(up)">
                                      <p:cBhvr>
                                        <p:cTn id="30" dur="2000"/>
                                        <p:tgtEl>
                                          <p:spTgt spid="18">
                                            <p:txEl>
                                              <p:pRg st="0" end="0"/>
                                            </p:txEl>
                                          </p:spTgt>
                                        </p:tgtEl>
                                      </p:cBhvr>
                                    </p:animEffect>
                                  </p:childTnLst>
                                </p:cTn>
                              </p:par>
                            </p:childTnLst>
                          </p:cTn>
                        </p:par>
                      </p:childTnLst>
                    </p:cTn>
                  </p:par>
                </p:childTnLst>
              </p:cTn>
              <p:nextCondLst>
                <p:cond evt="onClick" delay="0">
                  <p:tgtEl>
                    <p:spTgt spid="3"/>
                  </p:tgtEl>
                </p:cond>
              </p:nextCondLst>
            </p:seq>
            <p:seq concurrent="1" nextAc="seek">
              <p:cTn id="31" restart="whenNotActive" fill="hold" evtFilter="cancelBubble" nodeType="interactiveSeq">
                <p:stCondLst>
                  <p:cond evt="onClick" delay="0">
                    <p:tgtEl>
                      <p:spTgt spid="4"/>
                    </p:tgtEl>
                  </p:cond>
                </p:stCondLst>
                <p:endSync evt="end" delay="0">
                  <p:rtn val="all"/>
                </p:endSync>
                <p:childTnLst>
                  <p:par>
                    <p:cTn id="32" fill="hold">
                      <p:stCondLst>
                        <p:cond delay="0"/>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up)">
                                      <p:cBhvr>
                                        <p:cTn id="36" dur="2000"/>
                                        <p:tgtEl>
                                          <p:spTgt spid="6"/>
                                        </p:tgtEl>
                                      </p:cBhvr>
                                    </p:animEffect>
                                  </p:childTnLst>
                                </p:cTn>
                              </p:par>
                            </p:childTnLst>
                          </p:cTn>
                        </p:par>
                      </p:childTnLst>
                    </p:cTn>
                  </p:par>
                </p:childTnLst>
              </p:cTn>
              <p:nextCondLst>
                <p:cond evt="onClick" delay="0">
                  <p:tgtEl>
                    <p:spTgt spid="4"/>
                  </p:tgtEl>
                </p:cond>
              </p:nextCondLst>
            </p:seq>
            <p:seq concurrent="1" nextAc="seek">
              <p:cTn id="37" restart="whenNotActive" fill="hold" evtFilter="cancelBubble" nodeType="interactiveSeq">
                <p:stCondLst>
                  <p:cond evt="onClick" delay="0">
                    <p:tgtEl>
                      <p:spTgt spid="7"/>
                    </p:tgtEl>
                  </p:cond>
                </p:stCondLst>
                <p:endSync evt="end" delay="0">
                  <p:rtn val="all"/>
                </p:endSync>
                <p:childTnLst>
                  <p:par>
                    <p:cTn id="38" fill="hold">
                      <p:stCondLst>
                        <p:cond delay="0"/>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up)">
                                      <p:cBhvr>
                                        <p:cTn id="42" dur="2000"/>
                                        <p:tgtEl>
                                          <p:spTgt spid="9"/>
                                        </p:tgtEl>
                                      </p:cBhvr>
                                    </p:animEffect>
                                  </p:childTnLst>
                                </p:cTn>
                              </p:par>
                            </p:childTnLst>
                          </p:cTn>
                        </p:par>
                        <p:par>
                          <p:cTn id="43" fill="hold">
                            <p:stCondLst>
                              <p:cond delay="2000"/>
                            </p:stCondLst>
                            <p:childTnLst>
                              <p:par>
                                <p:cTn id="44" presetID="22" presetClass="entr" presetSubtype="1" fill="hold" grpId="0" nodeType="afterEffect">
                                  <p:stCondLst>
                                    <p:cond delay="0"/>
                                  </p:stCondLst>
                                  <p:childTnLst>
                                    <p:set>
                                      <p:cBhvr>
                                        <p:cTn id="45" dur="1" fill="hold">
                                          <p:stCondLst>
                                            <p:cond delay="0"/>
                                          </p:stCondLst>
                                        </p:cTn>
                                        <p:tgtEl>
                                          <p:spTgt spid="11">
                                            <p:txEl>
                                              <p:pRg st="0" end="0"/>
                                            </p:txEl>
                                          </p:spTgt>
                                        </p:tgtEl>
                                        <p:attrNameLst>
                                          <p:attrName>style.visibility</p:attrName>
                                        </p:attrNameLst>
                                      </p:cBhvr>
                                      <p:to>
                                        <p:strVal val="visible"/>
                                      </p:to>
                                    </p:set>
                                    <p:animEffect transition="in" filter="wipe(up)">
                                      <p:cBhvr>
                                        <p:cTn id="46" dur="2000"/>
                                        <p:tgtEl>
                                          <p:spTgt spid="11">
                                            <p:txEl>
                                              <p:pRg st="0" end="0"/>
                                            </p:txEl>
                                          </p:spTgt>
                                        </p:tgtEl>
                                      </p:cBhvr>
                                    </p:animEffect>
                                  </p:childTnLst>
                                </p:cTn>
                              </p:par>
                            </p:childTnLst>
                          </p:cTn>
                        </p:par>
                      </p:childTnLst>
                    </p:cTn>
                  </p:par>
                </p:childTnLst>
              </p:cTn>
              <p:nextCondLst>
                <p:cond evt="onClick" delay="0">
                  <p:tgtEl>
                    <p:spTgt spid="7"/>
                  </p:tgtEl>
                </p:cond>
              </p:nextCondLst>
            </p:seq>
          </p:childTnLst>
        </p:cTn>
      </p:par>
    </p:tnLst>
    <p:bldLst>
      <p:bldP spid="3" grpId="0" uiExpand="1" build="p" animBg="1"/>
      <p:bldP spid="4" grpId="0" animBg="1"/>
      <p:bldP spid="5" grpId="0" animBg="1"/>
      <p:bldP spid="6" grpId="0" uiExpand="1" animBg="1"/>
      <p:bldP spid="7" grpId="0" animBg="1"/>
      <p:bldP spid="9" grpId="0" uiExpand="1" animBg="1"/>
      <p:bldP spid="11" grpId="0" build="p"/>
      <p:bldP spid="1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26720"/>
            <a:ext cx="6400800" cy="640080"/>
          </a:xfrm>
          <a:ln/>
        </p:spPr>
        <p:style>
          <a:lnRef idx="1">
            <a:schemeClr val="accent2"/>
          </a:lnRef>
          <a:fillRef idx="2">
            <a:schemeClr val="accent2"/>
          </a:fillRef>
          <a:effectRef idx="1">
            <a:schemeClr val="accent2"/>
          </a:effectRef>
          <a:fontRef idx="minor">
            <a:schemeClr val="dk1"/>
          </a:fontRef>
        </p:style>
        <p:txBody>
          <a:bodyPr/>
          <a:lstStyle/>
          <a:p>
            <a:pPr lvl="0"/>
            <a:r>
              <a:rPr lang="en-US" altLang="en-US" dirty="0" smtClean="0">
                <a:solidFill>
                  <a:schemeClr val="tx1"/>
                </a:solidFill>
                <a:ea typeface="Arial" panose="020B0604020202020204" pitchFamily="34" charset="0"/>
              </a:rPr>
              <a:t>II. TRUE OR FALSE </a:t>
            </a:r>
            <a:br>
              <a:rPr lang="en-US" altLang="en-US" dirty="0" smtClean="0">
                <a:solidFill>
                  <a:schemeClr val="tx1"/>
                </a:solidFill>
                <a:ea typeface="Arial" panose="020B0604020202020204" pitchFamily="34" charset="0"/>
              </a:rPr>
            </a:br>
            <a:endParaRPr lang="en-IN" dirty="0">
              <a:solidFill>
                <a:schemeClr val="tx1"/>
              </a:solidFill>
            </a:endParaRPr>
          </a:p>
        </p:txBody>
      </p:sp>
      <p:sp>
        <p:nvSpPr>
          <p:cNvPr id="3" name="Content Placeholder 2"/>
          <p:cNvSpPr>
            <a:spLocks noGrp="1"/>
          </p:cNvSpPr>
          <p:nvPr>
            <p:ph idx="1"/>
          </p:nvPr>
        </p:nvSpPr>
        <p:spPr>
          <a:xfrm>
            <a:off x="381000" y="1600200"/>
            <a:ext cx="8003512" cy="909935"/>
          </a:xfrm>
          <a:solidFill>
            <a:schemeClr val="accent6">
              <a:lumMod val="20000"/>
              <a:lumOff val="80000"/>
            </a:schemeClr>
          </a:solidFill>
          <a:ln>
            <a:solidFill>
              <a:schemeClr val="accent4">
                <a:lumMod val="50000"/>
              </a:schemeClr>
            </a:solidFill>
          </a:ln>
        </p:spPr>
        <p:txBody>
          <a:bodyPr/>
          <a:lstStyle/>
          <a:p>
            <a:pPr>
              <a:spcBef>
                <a:spcPts val="1200"/>
              </a:spcBef>
            </a:pPr>
            <a:r>
              <a:rPr lang="en-GB" sz="2800" dirty="0" smtClean="0"/>
              <a:t>d. </a:t>
            </a:r>
            <a:r>
              <a:rPr lang="en-US" sz="2800" dirty="0">
                <a:solidFill>
                  <a:srgbClr val="000000"/>
                </a:solidFill>
              </a:rPr>
              <a:t>Industrialization in India was rapid during the British rule</a:t>
            </a:r>
            <a:r>
              <a:rPr lang="en-US" sz="2800" dirty="0" smtClean="0">
                <a:solidFill>
                  <a:srgbClr val="000000"/>
                </a:solidFill>
              </a:rPr>
              <a:t>.</a:t>
            </a:r>
            <a:endParaRPr lang="en-US" sz="2800" dirty="0"/>
          </a:p>
        </p:txBody>
      </p:sp>
      <p:sp>
        <p:nvSpPr>
          <p:cNvPr id="4" name="Rectangle 3"/>
          <p:cNvSpPr/>
          <p:nvPr/>
        </p:nvSpPr>
        <p:spPr>
          <a:xfrm>
            <a:off x="381000" y="4198202"/>
            <a:ext cx="8003512" cy="954107"/>
          </a:xfrm>
          <a:prstGeom prst="rect">
            <a:avLst/>
          </a:prstGeom>
          <a:solidFill>
            <a:schemeClr val="accent6">
              <a:lumMod val="20000"/>
              <a:lumOff val="80000"/>
            </a:schemeClr>
          </a:solidFill>
          <a:ln>
            <a:solidFill>
              <a:schemeClr val="accent4">
                <a:lumMod val="50000"/>
              </a:schemeClr>
            </a:solidFill>
          </a:ln>
        </p:spPr>
        <p:txBody>
          <a:bodyPr wrap="square">
            <a:spAutoFit/>
          </a:bodyPr>
          <a:lstStyle/>
          <a:p>
            <a:pPr>
              <a:spcBef>
                <a:spcPts val="1200"/>
              </a:spcBef>
            </a:pPr>
            <a:r>
              <a:rPr lang="en-GB" sz="2800" dirty="0" smtClean="0"/>
              <a:t>e. </a:t>
            </a:r>
            <a:r>
              <a:rPr lang="en-US" sz="2800" dirty="0">
                <a:solidFill>
                  <a:srgbClr val="000000"/>
                </a:solidFill>
              </a:rPr>
              <a:t>The smelting furnaces were built with clay and sun-dried bricks</a:t>
            </a:r>
            <a:r>
              <a:rPr lang="en-US" sz="2800" dirty="0" smtClean="0">
                <a:solidFill>
                  <a:srgbClr val="000000"/>
                </a:solidFill>
              </a:rPr>
              <a:t>.</a:t>
            </a:r>
            <a:endParaRPr lang="en-US" sz="2800" dirty="0"/>
          </a:p>
        </p:txBody>
      </p:sp>
      <p:sp>
        <p:nvSpPr>
          <p:cNvPr id="5" name="Rectangle 4"/>
          <p:cNvSpPr/>
          <p:nvPr/>
        </p:nvSpPr>
        <p:spPr>
          <a:xfrm>
            <a:off x="381000" y="2779693"/>
            <a:ext cx="958088" cy="523220"/>
          </a:xfrm>
          <a:prstGeom prst="rect">
            <a:avLst/>
          </a:prstGeom>
          <a:solidFill>
            <a:srgbClr val="F2E1FF"/>
          </a:solidFill>
          <a:ln>
            <a:solidFill>
              <a:schemeClr val="accent4">
                <a:lumMod val="50000"/>
              </a:schemeClr>
            </a:solidFill>
          </a:ln>
        </p:spPr>
        <p:txBody>
          <a:bodyPr wrap="square">
            <a:spAutoFit/>
          </a:bodyPr>
          <a:lstStyle/>
          <a:p>
            <a:r>
              <a:rPr lang="en-GB" sz="2800" b="1" dirty="0" smtClean="0"/>
              <a:t>False</a:t>
            </a:r>
            <a:endParaRPr lang="en-GB" sz="2800" b="1" dirty="0"/>
          </a:p>
        </p:txBody>
      </p:sp>
      <p:sp>
        <p:nvSpPr>
          <p:cNvPr id="6" name="Rectangle 5"/>
          <p:cNvSpPr/>
          <p:nvPr/>
        </p:nvSpPr>
        <p:spPr>
          <a:xfrm>
            <a:off x="381000" y="5420380"/>
            <a:ext cx="958088" cy="523220"/>
          </a:xfrm>
          <a:prstGeom prst="rect">
            <a:avLst/>
          </a:prstGeom>
          <a:solidFill>
            <a:srgbClr val="F2E1FF"/>
          </a:solidFill>
          <a:ln>
            <a:solidFill>
              <a:schemeClr val="accent4">
                <a:lumMod val="50000"/>
              </a:schemeClr>
            </a:solidFill>
          </a:ln>
        </p:spPr>
        <p:txBody>
          <a:bodyPr wrap="square">
            <a:spAutoFit/>
          </a:bodyPr>
          <a:lstStyle/>
          <a:p>
            <a:pPr algn="ctr" eaLnBrk="0" fontAlgn="base" hangingPunct="0">
              <a:spcBef>
                <a:spcPct val="0"/>
              </a:spcBef>
              <a:spcAft>
                <a:spcPct val="0"/>
              </a:spcAft>
            </a:pPr>
            <a:r>
              <a:rPr lang="en-GB" sz="2800" b="1" dirty="0" smtClean="0"/>
              <a:t>True</a:t>
            </a:r>
            <a:endParaRPr lang="en-US" altLang="en-US" sz="2800" dirty="0">
              <a:solidFill>
                <a:srgbClr val="7030A0"/>
              </a:solidFill>
            </a:endParaRPr>
          </a:p>
        </p:txBody>
      </p:sp>
      <p:sp>
        <p:nvSpPr>
          <p:cNvPr id="17" name="TextBox 16"/>
          <p:cNvSpPr txBox="1"/>
          <p:nvPr/>
        </p:nvSpPr>
        <p:spPr>
          <a:xfrm>
            <a:off x="1981200" y="5943600"/>
            <a:ext cx="5257800" cy="523220"/>
          </a:xfrm>
          <a:prstGeom prst="rect">
            <a:avLst/>
          </a:prstGeom>
          <a:solidFill>
            <a:srgbClr val="92D05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dirty="0" smtClean="0">
                <a:solidFill>
                  <a:prstClr val="black"/>
                </a:solidFill>
              </a:rPr>
              <a:t>Click on the question for answer</a:t>
            </a:r>
            <a:endParaRPr lang="en-IN" sz="2800" b="1" dirty="0">
              <a:solidFill>
                <a:prstClr val="black"/>
              </a:solidFill>
            </a:endParaRPr>
          </a:p>
        </p:txBody>
      </p:sp>
      <p:sp>
        <p:nvSpPr>
          <p:cNvPr id="18" name="Rectangle 17">
            <a:extLst>
              <a:ext uri="{FF2B5EF4-FFF2-40B4-BE49-F238E27FC236}">
                <a16:creationId xmlns:a16="http://schemas.microsoft.com/office/drawing/2014/main" id="{54060CE8-CE0C-4BC9-8C05-32487AF07095}"/>
              </a:ext>
            </a:extLst>
          </p:cNvPr>
          <p:cNvSpPr/>
          <p:nvPr/>
        </p:nvSpPr>
        <p:spPr>
          <a:xfrm>
            <a:off x="1470484" y="2779693"/>
            <a:ext cx="6914028" cy="954107"/>
          </a:xfrm>
          <a:prstGeom prst="rect">
            <a:avLst/>
          </a:prstGeom>
          <a:noFill/>
        </p:spPr>
        <p:txBody>
          <a:bodyPr wrap="square">
            <a:spAutoFit/>
          </a:bodyPr>
          <a:lstStyle/>
          <a:p>
            <a:pPr>
              <a:spcBef>
                <a:spcPts val="1200"/>
              </a:spcBef>
            </a:pPr>
            <a:r>
              <a:rPr lang="en-US" sz="2800" dirty="0" smtClean="0">
                <a:solidFill>
                  <a:srgbClr val="000000"/>
                </a:solidFill>
              </a:rPr>
              <a:t>Industrialization </a:t>
            </a:r>
            <a:r>
              <a:rPr lang="en-US" sz="2800" dirty="0">
                <a:solidFill>
                  <a:srgbClr val="000000"/>
                </a:solidFill>
              </a:rPr>
              <a:t>in India was </a:t>
            </a:r>
            <a:r>
              <a:rPr lang="en-US" sz="2800" dirty="0" smtClean="0">
                <a:solidFill>
                  <a:srgbClr val="000000"/>
                </a:solidFill>
              </a:rPr>
              <a:t>not rapid </a:t>
            </a:r>
            <a:r>
              <a:rPr lang="en-US" sz="2800" dirty="0">
                <a:solidFill>
                  <a:srgbClr val="000000"/>
                </a:solidFill>
              </a:rPr>
              <a:t>during the British rule</a:t>
            </a:r>
            <a:r>
              <a:rPr lang="en-US" sz="2800" dirty="0" smtClean="0">
                <a:solidFill>
                  <a:srgbClr val="000000"/>
                </a:solidFill>
              </a:rPr>
              <a:t>.</a:t>
            </a:r>
            <a:endParaRPr lang="en-US" sz="2800" dirty="0"/>
          </a:p>
        </p:txBody>
      </p:sp>
    </p:spTree>
    <p:extLst>
      <p:ext uri="{BB962C8B-B14F-4D97-AF65-F5344CB8AC3E}">
        <p14:creationId xmlns:p14="http://schemas.microsoft.com/office/powerpoint/2010/main" val="174562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2000"/>
                                        <p:tgtEl>
                                          <p:spTgt spid="5"/>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animEffect transition="in" filter="wipe(up)">
                                      <p:cBhvr>
                                        <p:cTn id="25" dur="2000"/>
                                        <p:tgtEl>
                                          <p:spTgt spid="18">
                                            <p:txEl>
                                              <p:pRg st="0" end="0"/>
                                            </p:txEl>
                                          </p:spTgt>
                                        </p:tgtEl>
                                      </p:cBhvr>
                                    </p:animEffect>
                                  </p:childTnLst>
                                </p:cTn>
                              </p:par>
                            </p:childTnLst>
                          </p:cTn>
                        </p:par>
                      </p:childTnLst>
                    </p:cTn>
                  </p:par>
                </p:childTnLst>
              </p:cTn>
              <p:nextCondLst>
                <p:cond evt="onClick" delay="0">
                  <p:tgtEl>
                    <p:spTgt spid="3"/>
                  </p:tgtEl>
                </p:cond>
              </p:nextCondLst>
            </p:seq>
            <p:seq concurrent="1" nextAc="seek">
              <p:cTn id="26" restart="whenNotActive" fill="hold" evtFilter="cancelBubble" nodeType="interactiveSeq">
                <p:stCondLst>
                  <p:cond evt="onClick" delay="0">
                    <p:tgtEl>
                      <p:spTgt spid="4"/>
                    </p:tgtEl>
                  </p:cond>
                </p:stCondLst>
                <p:endSync evt="end" delay="0">
                  <p:rtn val="all"/>
                </p:endSync>
                <p:childTnLst>
                  <p:par>
                    <p:cTn id="27" fill="hold">
                      <p:stCondLst>
                        <p:cond delay="0"/>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2000"/>
                                        <p:tgtEl>
                                          <p:spTgt spid="6"/>
                                        </p:tgtEl>
                                      </p:cBhvr>
                                    </p:animEffect>
                                  </p:childTnLst>
                                </p:cTn>
                              </p:par>
                            </p:childTnLst>
                          </p:cTn>
                        </p:par>
                      </p:childTnLst>
                    </p:cTn>
                  </p:par>
                </p:childTnLst>
              </p:cTn>
              <p:nextCondLst>
                <p:cond evt="onClick" delay="0">
                  <p:tgtEl>
                    <p:spTgt spid="4"/>
                  </p:tgtEl>
                </p:cond>
              </p:nextCondLst>
            </p:seq>
          </p:childTnLst>
        </p:cTn>
      </p:par>
    </p:tnLst>
    <p:bldLst>
      <p:bldP spid="3" grpId="0" uiExpand="1" build="p" animBg="1"/>
      <p:bldP spid="4" grpId="0" animBg="1"/>
      <p:bldP spid="5" grpId="0" animBg="1"/>
      <p:bldP spid="6" grpId="0" uiExpand="1" animBg="1"/>
      <p:bldP spid="1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4991100" cy="5416868"/>
          </a:xfrm>
          <a:prstGeom prst="rect">
            <a:avLst/>
          </a:prstGeom>
          <a:noFill/>
        </p:spPr>
        <p:txBody>
          <a:bodyPr wrap="square" rtlCol="0">
            <a:spAutoFit/>
          </a:bodyPr>
          <a:lstStyle/>
          <a:p>
            <a:pPr>
              <a:spcBef>
                <a:spcPts val="1200"/>
              </a:spcBef>
            </a:pPr>
            <a:r>
              <a:rPr lang="en-US" sz="2400" dirty="0" smtClean="0">
                <a:solidFill>
                  <a:srgbClr val="000000"/>
                </a:solidFill>
              </a:rPr>
              <a:t>1. The </a:t>
            </a:r>
            <a:r>
              <a:rPr lang="en-US" sz="2400" dirty="0">
                <a:solidFill>
                  <a:srgbClr val="000000"/>
                </a:solidFill>
              </a:rPr>
              <a:t>specialist traditional block </a:t>
            </a:r>
            <a:r>
              <a:rPr lang="en-US" sz="2400" dirty="0" smtClean="0">
                <a:solidFill>
                  <a:srgbClr val="000000"/>
                </a:solidFill>
              </a:rPr>
              <a:t>printers-</a:t>
            </a:r>
          </a:p>
          <a:p>
            <a:pPr>
              <a:spcBef>
                <a:spcPts val="1200"/>
              </a:spcBef>
            </a:pPr>
            <a:endParaRPr lang="en-US" sz="2400" dirty="0" smtClean="0"/>
          </a:p>
          <a:p>
            <a:pPr indent="-228600"/>
            <a:r>
              <a:rPr lang="en-US" sz="2400" dirty="0" smtClean="0">
                <a:solidFill>
                  <a:srgbClr val="000000"/>
                </a:solidFill>
              </a:rPr>
              <a:t>2.  Means warehouse in Persian-</a:t>
            </a:r>
          </a:p>
          <a:p>
            <a:pPr indent="-228600"/>
            <a:endParaRPr lang="en-US" sz="2400" dirty="0">
              <a:solidFill>
                <a:srgbClr val="000000"/>
              </a:solidFill>
            </a:endParaRPr>
          </a:p>
          <a:p>
            <a:pPr indent="-228600"/>
            <a:endParaRPr lang="en-US" sz="2400" dirty="0" smtClean="0"/>
          </a:p>
          <a:p>
            <a:pPr indent="-228600"/>
            <a:r>
              <a:rPr lang="en-US" sz="2400" dirty="0" smtClean="0">
                <a:solidFill>
                  <a:srgbClr val="000000"/>
                </a:solidFill>
              </a:rPr>
              <a:t>3</a:t>
            </a:r>
            <a:r>
              <a:rPr lang="en-US" sz="2400" dirty="0">
                <a:solidFill>
                  <a:srgbClr val="000000"/>
                </a:solidFill>
              </a:rPr>
              <a:t>.  </a:t>
            </a:r>
            <a:r>
              <a:rPr lang="en-US" sz="2400" dirty="0" smtClean="0">
                <a:solidFill>
                  <a:srgbClr val="000000"/>
                </a:solidFill>
              </a:rPr>
              <a:t>Also called as ‘</a:t>
            </a:r>
            <a:r>
              <a:rPr lang="en-US" sz="2400" dirty="0" err="1" smtClean="0">
                <a:solidFill>
                  <a:srgbClr val="000000"/>
                </a:solidFill>
              </a:rPr>
              <a:t>Ukku</a:t>
            </a:r>
            <a:r>
              <a:rPr lang="en-US" sz="2400" dirty="0" smtClean="0">
                <a:solidFill>
                  <a:srgbClr val="000000"/>
                </a:solidFill>
              </a:rPr>
              <a:t>’ </a:t>
            </a:r>
            <a:r>
              <a:rPr lang="en-US" sz="2400" dirty="0">
                <a:solidFill>
                  <a:srgbClr val="000000"/>
                </a:solidFill>
              </a:rPr>
              <a:t>in Kannada- </a:t>
            </a:r>
            <a:endParaRPr lang="en-US" sz="2400" dirty="0" smtClean="0">
              <a:solidFill>
                <a:srgbClr val="000000"/>
              </a:solidFill>
            </a:endParaRPr>
          </a:p>
          <a:p>
            <a:pPr indent="-228600"/>
            <a:endParaRPr lang="en-US" sz="2400" dirty="0" smtClean="0">
              <a:solidFill>
                <a:srgbClr val="000000"/>
              </a:solidFill>
            </a:endParaRPr>
          </a:p>
          <a:p>
            <a:pPr indent="-228600"/>
            <a:endParaRPr lang="en-US" sz="2400" dirty="0"/>
          </a:p>
          <a:p>
            <a:pPr indent="-228600"/>
            <a:r>
              <a:rPr lang="en-US" sz="2400" dirty="0">
                <a:solidFill>
                  <a:srgbClr val="000000"/>
                </a:solidFill>
              </a:rPr>
              <a:t>4.  Traditional cloth </a:t>
            </a:r>
            <a:r>
              <a:rPr lang="en-US" sz="2400" dirty="0" smtClean="0">
                <a:solidFill>
                  <a:srgbClr val="000000"/>
                </a:solidFill>
              </a:rPr>
              <a:t>dyers-</a:t>
            </a:r>
          </a:p>
          <a:p>
            <a:pPr indent="-228600"/>
            <a:endParaRPr lang="en-US" sz="2400" dirty="0">
              <a:solidFill>
                <a:srgbClr val="000000"/>
              </a:solidFill>
            </a:endParaRPr>
          </a:p>
          <a:p>
            <a:pPr indent="-228600"/>
            <a:endParaRPr lang="en-US" sz="2400" dirty="0" smtClean="0">
              <a:solidFill>
                <a:srgbClr val="000000"/>
              </a:solidFill>
            </a:endParaRPr>
          </a:p>
          <a:p>
            <a:pPr indent="-228600"/>
            <a:r>
              <a:rPr lang="en-US" sz="2400" dirty="0" smtClean="0">
                <a:solidFill>
                  <a:srgbClr val="000000"/>
                </a:solidFill>
              </a:rPr>
              <a:t>5</a:t>
            </a:r>
            <a:r>
              <a:rPr lang="en-US" sz="2400" dirty="0">
                <a:solidFill>
                  <a:srgbClr val="000000"/>
                </a:solidFill>
              </a:rPr>
              <a:t>.  An equipment used to pump air into the smelting furnaces-</a:t>
            </a:r>
            <a:endParaRPr lang="en-US" sz="2400" dirty="0"/>
          </a:p>
        </p:txBody>
      </p:sp>
      <p:sp>
        <p:nvSpPr>
          <p:cNvPr id="3" name="TextBox 2"/>
          <p:cNvSpPr txBox="1"/>
          <p:nvPr/>
        </p:nvSpPr>
        <p:spPr>
          <a:xfrm>
            <a:off x="5257800" y="1524000"/>
            <a:ext cx="3200400" cy="5262979"/>
          </a:xfrm>
          <a:prstGeom prst="rect">
            <a:avLst/>
          </a:prstGeom>
          <a:noFill/>
        </p:spPr>
        <p:txBody>
          <a:bodyPr wrap="square" rtlCol="0">
            <a:spAutoFit/>
          </a:bodyPr>
          <a:lstStyle/>
          <a:p>
            <a:pPr lvl="0"/>
            <a:r>
              <a:rPr lang="en-CA" sz="2400" b="1" dirty="0">
                <a:solidFill>
                  <a:srgbClr val="C00000"/>
                </a:solidFill>
                <a:sym typeface="Wingdings" panose="05000000000000000000" pitchFamily="2" charset="2"/>
              </a:rPr>
              <a:t> </a:t>
            </a:r>
            <a:r>
              <a:rPr lang="en-US" sz="2400" b="1" dirty="0">
                <a:solidFill>
                  <a:srgbClr val="000000"/>
                </a:solidFill>
                <a:latin typeface="Calibri" panose="020F0502020204030204" pitchFamily="34" charset="0"/>
              </a:rPr>
              <a:t>Answer: </a:t>
            </a:r>
            <a:r>
              <a:rPr lang="en-US" sz="2400" b="1" dirty="0" err="1">
                <a:solidFill>
                  <a:srgbClr val="000000"/>
                </a:solidFill>
                <a:latin typeface="Calibri" panose="020F0502020204030204" pitchFamily="34" charset="0"/>
              </a:rPr>
              <a:t>Chhipigars</a:t>
            </a:r>
            <a:r>
              <a:rPr lang="en-US" sz="2400" b="1" dirty="0">
                <a:solidFill>
                  <a:srgbClr val="000000"/>
                </a:solidFill>
                <a:latin typeface="Calibri" panose="020F0502020204030204" pitchFamily="34" charset="0"/>
              </a:rPr>
              <a:t> </a:t>
            </a:r>
            <a:endParaRPr lang="en-CA" sz="2400" b="1" dirty="0">
              <a:solidFill>
                <a:srgbClr val="C00000"/>
              </a:solidFill>
            </a:endParaRPr>
          </a:p>
          <a:p>
            <a:pPr lvl="0"/>
            <a:endParaRPr lang="en-CA" sz="2400" b="1" dirty="0" smtClean="0">
              <a:solidFill>
                <a:srgbClr val="C00000"/>
              </a:solidFill>
            </a:endParaRPr>
          </a:p>
          <a:p>
            <a:pPr marL="342900" lvl="0" indent="-342900">
              <a:buFont typeface="Wingdings" panose="05000000000000000000" pitchFamily="2" charset="2"/>
              <a:buChar char="à"/>
            </a:pPr>
            <a:endParaRPr lang="en-US" sz="2400" b="1" dirty="0" smtClean="0">
              <a:solidFill>
                <a:srgbClr val="000000"/>
              </a:solidFill>
              <a:latin typeface="Calibri" panose="020F0502020204030204" pitchFamily="34" charset="0"/>
            </a:endParaRPr>
          </a:p>
          <a:p>
            <a:pPr lvl="0"/>
            <a:r>
              <a:rPr lang="en-US" sz="2400" b="1" dirty="0" smtClean="0">
                <a:solidFill>
                  <a:srgbClr val="C00000"/>
                </a:solidFill>
                <a:sym typeface="Wingdings" panose="05000000000000000000" pitchFamily="2" charset="2"/>
              </a:rPr>
              <a:t> </a:t>
            </a:r>
            <a:r>
              <a:rPr lang="en-US" sz="2400" b="1" dirty="0" smtClean="0">
                <a:solidFill>
                  <a:srgbClr val="000000"/>
                </a:solidFill>
                <a:latin typeface="Calibri" panose="020F0502020204030204" pitchFamily="34" charset="0"/>
              </a:rPr>
              <a:t>Answer</a:t>
            </a:r>
            <a:r>
              <a:rPr lang="en-US" sz="2400" b="1" dirty="0">
                <a:solidFill>
                  <a:srgbClr val="000000"/>
                </a:solidFill>
                <a:latin typeface="Calibri" panose="020F0502020204030204" pitchFamily="34" charset="0"/>
              </a:rPr>
              <a:t>: </a:t>
            </a:r>
            <a:r>
              <a:rPr lang="en-US" sz="2400" b="1" dirty="0" err="1" smtClean="0">
                <a:solidFill>
                  <a:srgbClr val="000000"/>
                </a:solidFill>
                <a:latin typeface="Calibri" panose="020F0502020204030204" pitchFamily="34" charset="0"/>
              </a:rPr>
              <a:t>Aurang</a:t>
            </a:r>
            <a:endParaRPr lang="en-US" sz="2400" b="1" dirty="0" smtClean="0">
              <a:solidFill>
                <a:srgbClr val="000000"/>
              </a:solidFill>
              <a:latin typeface="Calibri" panose="020F0502020204030204" pitchFamily="34" charset="0"/>
            </a:endParaRPr>
          </a:p>
          <a:p>
            <a:pPr lvl="0"/>
            <a:endParaRPr lang="en-US" sz="2400" b="1" dirty="0" smtClean="0">
              <a:solidFill>
                <a:srgbClr val="000000"/>
              </a:solidFill>
              <a:latin typeface="Calibri" panose="020F0502020204030204" pitchFamily="34" charset="0"/>
            </a:endParaRPr>
          </a:p>
          <a:p>
            <a:pPr marL="342900" lvl="0" indent="-342900">
              <a:buFont typeface="Wingdings" panose="05000000000000000000" pitchFamily="2" charset="2"/>
              <a:buChar char="à"/>
            </a:pPr>
            <a:endParaRPr lang="en-US" sz="2400" b="1" dirty="0">
              <a:solidFill>
                <a:srgbClr val="C00000"/>
              </a:solidFill>
            </a:endParaRPr>
          </a:p>
          <a:p>
            <a:pPr lvl="0"/>
            <a:r>
              <a:rPr lang="en-US" sz="2400" b="1" dirty="0" smtClean="0">
                <a:solidFill>
                  <a:srgbClr val="C00000"/>
                </a:solidFill>
                <a:sym typeface="Wingdings" panose="05000000000000000000" pitchFamily="2" charset="2"/>
              </a:rPr>
              <a:t> </a:t>
            </a:r>
            <a:r>
              <a:rPr lang="en-US" sz="2400" b="1" dirty="0">
                <a:solidFill>
                  <a:srgbClr val="000000"/>
                </a:solidFill>
                <a:latin typeface="Calibri" panose="020F0502020204030204" pitchFamily="34" charset="0"/>
              </a:rPr>
              <a:t>Answer: Wootz steel</a:t>
            </a:r>
            <a:endParaRPr lang="en-US" sz="2400" b="1" dirty="0">
              <a:solidFill>
                <a:srgbClr val="C00000"/>
              </a:solidFill>
            </a:endParaRPr>
          </a:p>
          <a:p>
            <a:pPr lvl="0"/>
            <a:endParaRPr lang="en-US" sz="2400" b="1" dirty="0">
              <a:solidFill>
                <a:srgbClr val="C00000"/>
              </a:solidFill>
            </a:endParaRPr>
          </a:p>
          <a:p>
            <a:pPr lvl="0"/>
            <a:endParaRPr lang="en-US" sz="2400" b="1" dirty="0">
              <a:solidFill>
                <a:srgbClr val="C00000"/>
              </a:solidFill>
            </a:endParaRPr>
          </a:p>
          <a:p>
            <a:pPr marL="342900" indent="-342900">
              <a:buFont typeface="Wingdings" panose="05000000000000000000" pitchFamily="2" charset="2"/>
              <a:buChar char="à"/>
            </a:pPr>
            <a:r>
              <a:rPr lang="en-US" sz="2400" b="1" dirty="0">
                <a:solidFill>
                  <a:srgbClr val="C00000"/>
                </a:solidFill>
                <a:sym typeface="Wingdings" panose="05000000000000000000" pitchFamily="2" charset="2"/>
              </a:rPr>
              <a:t> </a:t>
            </a:r>
            <a:r>
              <a:rPr lang="en-US" sz="2400" b="1" dirty="0" smtClean="0">
                <a:solidFill>
                  <a:srgbClr val="000000"/>
                </a:solidFill>
                <a:latin typeface="Calibri" panose="020F0502020204030204" pitchFamily="34" charset="0"/>
              </a:rPr>
              <a:t>Answer</a:t>
            </a:r>
            <a:r>
              <a:rPr lang="en-US" sz="2400" b="1" dirty="0">
                <a:solidFill>
                  <a:srgbClr val="000000"/>
                </a:solidFill>
                <a:latin typeface="Calibri" panose="020F0502020204030204" pitchFamily="34" charset="0"/>
              </a:rPr>
              <a:t>: </a:t>
            </a:r>
            <a:r>
              <a:rPr lang="en-US" sz="2400" b="1" dirty="0" err="1" smtClean="0">
                <a:solidFill>
                  <a:srgbClr val="000000"/>
                </a:solidFill>
                <a:latin typeface="Calibri" panose="020F0502020204030204" pitchFamily="34" charset="0"/>
              </a:rPr>
              <a:t>Rangrez</a:t>
            </a:r>
            <a:endParaRPr lang="en-US" sz="2400" b="1" dirty="0" smtClean="0">
              <a:solidFill>
                <a:srgbClr val="000000"/>
              </a:solidFill>
              <a:latin typeface="Calibri" panose="020F0502020204030204" pitchFamily="34" charset="0"/>
            </a:endParaRPr>
          </a:p>
          <a:p>
            <a:pPr marL="342900" indent="-342900">
              <a:buFont typeface="Wingdings" panose="05000000000000000000" pitchFamily="2" charset="2"/>
              <a:buChar char="à"/>
            </a:pPr>
            <a:endParaRPr lang="en-US" sz="2400" b="1" dirty="0">
              <a:solidFill>
                <a:srgbClr val="000000"/>
              </a:solidFill>
              <a:latin typeface="Calibri" panose="020F0502020204030204" pitchFamily="34" charset="0"/>
            </a:endParaRPr>
          </a:p>
          <a:p>
            <a:pPr marL="342900" indent="-342900">
              <a:buFont typeface="Wingdings" panose="05000000000000000000" pitchFamily="2" charset="2"/>
              <a:buChar char="à"/>
            </a:pPr>
            <a:endParaRPr lang="en-US" sz="2400" b="1" dirty="0">
              <a:solidFill>
                <a:srgbClr val="C00000"/>
              </a:solidFill>
            </a:endParaRPr>
          </a:p>
          <a:p>
            <a:r>
              <a:rPr lang="en-US" sz="2400" b="1" dirty="0">
                <a:solidFill>
                  <a:srgbClr val="C00000"/>
                </a:solidFill>
                <a:sym typeface="Wingdings" panose="05000000000000000000" pitchFamily="2" charset="2"/>
              </a:rPr>
              <a:t> </a:t>
            </a:r>
            <a:r>
              <a:rPr lang="en-US" sz="2400" b="1" dirty="0" smtClean="0">
                <a:solidFill>
                  <a:srgbClr val="000000"/>
                </a:solidFill>
                <a:latin typeface="Calibri" panose="020F0502020204030204" pitchFamily="34" charset="0"/>
              </a:rPr>
              <a:t>Answer: Bellow</a:t>
            </a:r>
            <a:endParaRPr lang="en-US" sz="2400" b="1" dirty="0">
              <a:solidFill>
                <a:srgbClr val="C00000"/>
              </a:solidFill>
            </a:endParaRPr>
          </a:p>
          <a:p>
            <a:endParaRPr lang="en-US" sz="2400" b="1" dirty="0">
              <a:solidFill>
                <a:srgbClr val="C00000"/>
              </a:solidFill>
            </a:endParaRPr>
          </a:p>
        </p:txBody>
      </p:sp>
      <p:sp>
        <p:nvSpPr>
          <p:cNvPr id="4" name="TextBox 3"/>
          <p:cNvSpPr txBox="1"/>
          <p:nvPr/>
        </p:nvSpPr>
        <p:spPr>
          <a:xfrm>
            <a:off x="457200" y="496669"/>
            <a:ext cx="75438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lvl="0" algn="ctr"/>
            <a:r>
              <a:rPr lang="en-US" sz="3600" b="1" dirty="0" smtClean="0">
                <a:solidFill>
                  <a:srgbClr val="000000"/>
                </a:solidFill>
                <a:latin typeface="Calibri" panose="020F0502020204030204" pitchFamily="34" charset="0"/>
              </a:rPr>
              <a:t>III. GIVE ONE TERM</a:t>
            </a:r>
            <a:endParaRPr lang="en-US" sz="3600" dirty="0">
              <a:solidFill>
                <a:schemeClr val="accent3">
                  <a:lumMod val="75000"/>
                </a:schemeClr>
              </a:solidFill>
            </a:endParaRPr>
          </a:p>
        </p:txBody>
      </p:sp>
    </p:spTree>
    <p:extLst>
      <p:ext uri="{BB962C8B-B14F-4D97-AF65-F5344CB8AC3E}">
        <p14:creationId xmlns:p14="http://schemas.microsoft.com/office/powerpoint/2010/main" val="80797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500"/>
                                        <p:tgtEl>
                                          <p:spTgt spid="2">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fade">
                                      <p:cBhvr>
                                        <p:cTn id="43" dur="500"/>
                                        <p:tgtEl>
                                          <p:spTgt spid="2">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81090926"/>
              </p:ext>
            </p:extLst>
          </p:nvPr>
        </p:nvGraphicFramePr>
        <p:xfrm>
          <a:off x="457200" y="2057400"/>
          <a:ext cx="8229600" cy="3019425"/>
        </p:xfrm>
        <a:graphic>
          <a:graphicData uri="http://schemas.openxmlformats.org/drawingml/2006/table">
            <a:tbl>
              <a:tblPr lastCol="1">
                <a:tableStyleId>{08FB837D-C827-4EFA-A057-4D05807E0F7C}</a:tableStyleId>
              </a:tblPr>
              <a:tblGrid>
                <a:gridCol w="2895600">
                  <a:extLst>
                    <a:ext uri="{9D8B030D-6E8A-4147-A177-3AD203B41FA5}">
                      <a16:colId xmlns:a16="http://schemas.microsoft.com/office/drawing/2014/main" val="275679533"/>
                    </a:ext>
                  </a:extLst>
                </a:gridCol>
                <a:gridCol w="5334000">
                  <a:extLst>
                    <a:ext uri="{9D8B030D-6E8A-4147-A177-3AD203B41FA5}">
                      <a16:colId xmlns:a16="http://schemas.microsoft.com/office/drawing/2014/main" val="3116424232"/>
                    </a:ext>
                  </a:extLst>
                </a:gridCol>
              </a:tblGrid>
              <a:tr h="346075">
                <a:tc>
                  <a:txBody>
                    <a:bodyPr/>
                    <a:lstStyle/>
                    <a:p>
                      <a:pPr indent="-228600" algn="ctr" rtl="0" fontAlgn="t">
                        <a:spcBef>
                          <a:spcPts val="1200"/>
                        </a:spcBef>
                        <a:spcAft>
                          <a:spcPts val="0"/>
                        </a:spcAft>
                      </a:pPr>
                      <a:r>
                        <a:rPr lang="en-IN" sz="2400" b="1" i="0" u="none" strike="noStrike" dirty="0" smtClean="0">
                          <a:solidFill>
                            <a:srgbClr val="000000"/>
                          </a:solidFill>
                          <a:effectLst/>
                          <a:latin typeface="Calibri" panose="020F0502020204030204" pitchFamily="34" charset="0"/>
                        </a:rPr>
                        <a:t>Type of fabric</a:t>
                      </a:r>
                      <a:endParaRPr lang="en-IN" sz="2400" dirty="0">
                        <a:effectLst/>
                      </a:endParaRPr>
                    </a:p>
                  </a:txBody>
                  <a:tcPr marL="63500" marR="63500" marT="63500" marB="63500">
                    <a:solidFill>
                      <a:schemeClr val="tx2">
                        <a:lumMod val="20000"/>
                        <a:lumOff val="80000"/>
                      </a:schemeClr>
                    </a:solidFill>
                  </a:tcPr>
                </a:tc>
                <a:tc>
                  <a:txBody>
                    <a:bodyPr/>
                    <a:lstStyle/>
                    <a:p>
                      <a:pPr indent="-228600" algn="ctr" rtl="0" fontAlgn="t">
                        <a:spcBef>
                          <a:spcPts val="1200"/>
                        </a:spcBef>
                        <a:spcAft>
                          <a:spcPts val="0"/>
                        </a:spcAft>
                      </a:pPr>
                      <a:r>
                        <a:rPr lang="en-IN" sz="2400" b="1" i="0" u="none" strike="noStrike" dirty="0">
                          <a:solidFill>
                            <a:srgbClr val="000000"/>
                          </a:solidFill>
                          <a:effectLst/>
                          <a:latin typeface="Calibri" panose="020F0502020204030204" pitchFamily="34" charset="0"/>
                        </a:rPr>
                        <a:t>Characteristics</a:t>
                      </a:r>
                      <a:endParaRPr lang="en-IN" sz="2400" dirty="0">
                        <a:effectLst/>
                      </a:endParaRPr>
                    </a:p>
                  </a:txBody>
                  <a:tcPr marL="63500" marR="63500" marT="63500" marB="63500">
                    <a:solidFill>
                      <a:schemeClr val="tx2">
                        <a:lumMod val="20000"/>
                        <a:lumOff val="80000"/>
                      </a:schemeClr>
                    </a:solidFill>
                  </a:tcPr>
                </a:tc>
                <a:extLst>
                  <a:ext uri="{0D108BD9-81ED-4DB2-BD59-A6C34878D82A}">
                    <a16:rowId xmlns:a16="http://schemas.microsoft.com/office/drawing/2014/main" val="2916502971"/>
                  </a:ext>
                </a:extLst>
              </a:tr>
              <a:tr h="346075">
                <a:tc>
                  <a:txBody>
                    <a:bodyPr/>
                    <a:lstStyle/>
                    <a:p>
                      <a:pPr rtl="0" fontAlgn="t">
                        <a:spcBef>
                          <a:spcPts val="1200"/>
                        </a:spcBef>
                        <a:spcAft>
                          <a:spcPts val="0"/>
                        </a:spcAft>
                      </a:pPr>
                      <a:endParaRPr lang="en-US"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1877645009"/>
                  </a:ext>
                </a:extLst>
              </a:tr>
              <a:tr h="346075">
                <a:tc>
                  <a:txBody>
                    <a:bodyPr/>
                    <a:lstStyle/>
                    <a:p>
                      <a:pPr rtl="0" fontAlgn="t">
                        <a:spcBef>
                          <a:spcPts val="1200"/>
                        </a:spcBef>
                        <a:spcAft>
                          <a:spcPts val="0"/>
                        </a:spcAft>
                      </a:pPr>
                      <a:endParaRPr lang="en-US"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620346272"/>
                  </a:ext>
                </a:extLst>
              </a:tr>
              <a:tr h="555625">
                <a:tc>
                  <a:txBody>
                    <a:bodyPr/>
                    <a:lstStyle/>
                    <a:p>
                      <a:pPr rtl="0" fontAlgn="t">
                        <a:spcBef>
                          <a:spcPts val="1200"/>
                        </a:spcBef>
                        <a:spcAft>
                          <a:spcPts val="0"/>
                        </a:spcAft>
                      </a:pPr>
                      <a:endParaRPr lang="en-US"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896617106"/>
                  </a:ext>
                </a:extLst>
              </a:tr>
              <a:tr h="346075">
                <a:tc>
                  <a:txBody>
                    <a:bodyPr/>
                    <a:lstStyle/>
                    <a:p>
                      <a:pPr rtl="0" fontAlgn="t">
                        <a:spcBef>
                          <a:spcPts val="1200"/>
                        </a:spcBef>
                        <a:spcAft>
                          <a:spcPts val="0"/>
                        </a:spcAft>
                      </a:pPr>
                      <a:endParaRPr lang="en-IN"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439783214"/>
                  </a:ext>
                </a:extLst>
              </a:tr>
              <a:tr h="346075">
                <a:tc>
                  <a:txBody>
                    <a:bodyPr/>
                    <a:lstStyle/>
                    <a:p>
                      <a:pPr rtl="0" fontAlgn="t">
                        <a:spcBef>
                          <a:spcPts val="1200"/>
                        </a:spcBef>
                        <a:spcAft>
                          <a:spcPts val="0"/>
                        </a:spcAft>
                      </a:pPr>
                      <a:endParaRPr lang="en-IN"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3406912869"/>
                  </a:ext>
                </a:extLst>
              </a:tr>
            </a:tbl>
          </a:graphicData>
        </a:graphic>
      </p:graphicFrame>
      <p:sp>
        <p:nvSpPr>
          <p:cNvPr id="6" name="Rectangle 5"/>
          <p:cNvSpPr/>
          <p:nvPr/>
        </p:nvSpPr>
        <p:spPr>
          <a:xfrm>
            <a:off x="4170909" y="2595860"/>
            <a:ext cx="4055050" cy="457651"/>
          </a:xfrm>
          <a:prstGeom prst="rect">
            <a:avLst/>
          </a:prstGeom>
        </p:spPr>
        <p:txBody>
          <a:bodyPr wrap="square">
            <a:spAutoFit/>
          </a:bodyPr>
          <a:lstStyle/>
          <a:p>
            <a:pPr fontAlgn="t">
              <a:spcBef>
                <a:spcPts val="1200"/>
              </a:spcBef>
            </a:pPr>
            <a:r>
              <a:rPr lang="en-IN" sz="2400" b="1" dirty="0" smtClean="0"/>
              <a:t>A) Mosul, Iraq</a:t>
            </a:r>
            <a:endParaRPr lang="en-IN" sz="2400" b="1" dirty="0"/>
          </a:p>
        </p:txBody>
      </p:sp>
      <p:sp>
        <p:nvSpPr>
          <p:cNvPr id="7" name="Rectangle 6"/>
          <p:cNvSpPr/>
          <p:nvPr/>
        </p:nvSpPr>
        <p:spPr>
          <a:xfrm>
            <a:off x="4170909" y="3132537"/>
            <a:ext cx="4329840" cy="461665"/>
          </a:xfrm>
          <a:prstGeom prst="rect">
            <a:avLst/>
          </a:prstGeom>
        </p:spPr>
        <p:txBody>
          <a:bodyPr wrap="none">
            <a:spAutoFit/>
          </a:bodyPr>
          <a:lstStyle/>
          <a:p>
            <a:pPr fontAlgn="t">
              <a:spcBef>
                <a:spcPts val="1200"/>
              </a:spcBef>
            </a:pPr>
            <a:r>
              <a:rPr lang="en-US" sz="2400" b="1" dirty="0" smtClean="0"/>
              <a:t>B) Cotton with small floral prints</a:t>
            </a:r>
            <a:endParaRPr lang="en-IN" sz="2400" b="1" dirty="0"/>
          </a:p>
        </p:txBody>
      </p:sp>
      <p:sp>
        <p:nvSpPr>
          <p:cNvPr id="8" name="Rectangle 7"/>
          <p:cNvSpPr/>
          <p:nvPr/>
        </p:nvSpPr>
        <p:spPr>
          <a:xfrm>
            <a:off x="4170909" y="4078290"/>
            <a:ext cx="4592091" cy="461665"/>
          </a:xfrm>
          <a:prstGeom prst="rect">
            <a:avLst/>
          </a:prstGeom>
        </p:spPr>
        <p:txBody>
          <a:bodyPr wrap="none">
            <a:spAutoFit/>
          </a:bodyPr>
          <a:lstStyle/>
          <a:p>
            <a:pPr fontAlgn="t">
              <a:spcBef>
                <a:spcPts val="1200"/>
              </a:spcBef>
            </a:pPr>
            <a:r>
              <a:rPr lang="en-IN" sz="2400" b="1" dirty="0" smtClean="0"/>
              <a:t>D) Gold embroidery on fine muslin</a:t>
            </a:r>
            <a:endParaRPr lang="en-IN" sz="2400" b="1" dirty="0"/>
          </a:p>
        </p:txBody>
      </p:sp>
      <p:sp>
        <p:nvSpPr>
          <p:cNvPr id="9" name="Rectangle 8"/>
          <p:cNvSpPr/>
          <p:nvPr/>
        </p:nvSpPr>
        <p:spPr>
          <a:xfrm>
            <a:off x="4170909" y="3616625"/>
            <a:ext cx="2008627" cy="461665"/>
          </a:xfrm>
          <a:prstGeom prst="rect">
            <a:avLst/>
          </a:prstGeom>
        </p:spPr>
        <p:txBody>
          <a:bodyPr wrap="none">
            <a:spAutoFit/>
          </a:bodyPr>
          <a:lstStyle/>
          <a:p>
            <a:pPr fontAlgn="t">
              <a:spcBef>
                <a:spcPts val="1200"/>
              </a:spcBef>
            </a:pPr>
            <a:r>
              <a:rPr lang="en-US" sz="2400" b="1" dirty="0" smtClean="0"/>
              <a:t>C) Tie and Dye</a:t>
            </a:r>
            <a:endParaRPr lang="en-IN" sz="2400" b="1" dirty="0"/>
          </a:p>
        </p:txBody>
      </p:sp>
      <p:sp>
        <p:nvSpPr>
          <p:cNvPr id="10" name="Rectangle 9"/>
          <p:cNvSpPr/>
          <p:nvPr/>
        </p:nvSpPr>
        <p:spPr>
          <a:xfrm>
            <a:off x="562200" y="2549210"/>
            <a:ext cx="1800000" cy="360000"/>
          </a:xfrm>
          <a:prstGeom prst="rect">
            <a:avLst/>
          </a:prstGeom>
        </p:spPr>
        <p:txBody>
          <a:bodyPr wrap="square">
            <a:spAutoFit/>
          </a:bodyPr>
          <a:lstStyle/>
          <a:p>
            <a:pPr fontAlgn="t">
              <a:spcBef>
                <a:spcPts val="1200"/>
              </a:spcBef>
            </a:pPr>
            <a:r>
              <a:rPr lang="en-US" sz="2400" dirty="0" smtClean="0"/>
              <a:t>1. Chintz</a:t>
            </a:r>
            <a:endParaRPr lang="en-US" sz="2400" dirty="0"/>
          </a:p>
        </p:txBody>
      </p:sp>
      <p:sp>
        <p:nvSpPr>
          <p:cNvPr id="11" name="Rectangle 10"/>
          <p:cNvSpPr/>
          <p:nvPr/>
        </p:nvSpPr>
        <p:spPr>
          <a:xfrm>
            <a:off x="562200" y="3071248"/>
            <a:ext cx="1800000" cy="360000"/>
          </a:xfrm>
          <a:prstGeom prst="rect">
            <a:avLst/>
          </a:prstGeom>
        </p:spPr>
        <p:txBody>
          <a:bodyPr wrap="square">
            <a:spAutoFit/>
          </a:bodyPr>
          <a:lstStyle/>
          <a:p>
            <a:pPr fontAlgn="t">
              <a:spcBef>
                <a:spcPts val="1200"/>
              </a:spcBef>
            </a:pPr>
            <a:r>
              <a:rPr lang="en-US" sz="2400" dirty="0" smtClean="0"/>
              <a:t>2. </a:t>
            </a:r>
            <a:r>
              <a:rPr lang="en-US" sz="2400" dirty="0" err="1" smtClean="0"/>
              <a:t>Jamdani</a:t>
            </a:r>
            <a:endParaRPr lang="en-US" sz="2400" dirty="0"/>
          </a:p>
        </p:txBody>
      </p:sp>
      <p:sp>
        <p:nvSpPr>
          <p:cNvPr id="12" name="Rectangle 11"/>
          <p:cNvSpPr/>
          <p:nvPr/>
        </p:nvSpPr>
        <p:spPr>
          <a:xfrm>
            <a:off x="562200" y="3593286"/>
            <a:ext cx="1800000" cy="360000"/>
          </a:xfrm>
          <a:prstGeom prst="rect">
            <a:avLst/>
          </a:prstGeom>
        </p:spPr>
        <p:txBody>
          <a:bodyPr wrap="square">
            <a:spAutoFit/>
          </a:bodyPr>
          <a:lstStyle/>
          <a:p>
            <a:pPr fontAlgn="t">
              <a:spcBef>
                <a:spcPts val="1200"/>
              </a:spcBef>
            </a:pPr>
            <a:r>
              <a:rPr lang="en-US" sz="2400" dirty="0" smtClean="0"/>
              <a:t>3. Muslin</a:t>
            </a:r>
            <a:endParaRPr lang="en-US" sz="2400" dirty="0"/>
          </a:p>
        </p:txBody>
      </p:sp>
      <p:sp>
        <p:nvSpPr>
          <p:cNvPr id="13" name="Rectangle 12"/>
          <p:cNvSpPr/>
          <p:nvPr/>
        </p:nvSpPr>
        <p:spPr>
          <a:xfrm>
            <a:off x="562200" y="4115324"/>
            <a:ext cx="1800000" cy="360000"/>
          </a:xfrm>
          <a:prstGeom prst="rect">
            <a:avLst/>
          </a:prstGeom>
        </p:spPr>
        <p:txBody>
          <a:bodyPr wrap="square">
            <a:spAutoFit/>
          </a:bodyPr>
          <a:lstStyle/>
          <a:p>
            <a:pPr fontAlgn="t">
              <a:spcBef>
                <a:spcPts val="1200"/>
              </a:spcBef>
            </a:pPr>
            <a:r>
              <a:rPr lang="en-IN" sz="2400" dirty="0" smtClean="0"/>
              <a:t>4. </a:t>
            </a:r>
            <a:r>
              <a:rPr lang="en-IN" sz="2400" dirty="0" err="1" smtClean="0"/>
              <a:t>Bandhana</a:t>
            </a:r>
            <a:endParaRPr lang="en-IN" sz="2400" dirty="0"/>
          </a:p>
        </p:txBody>
      </p:sp>
      <p:sp>
        <p:nvSpPr>
          <p:cNvPr id="15" name="Title 1"/>
          <p:cNvSpPr>
            <a:spLocks noGrp="1"/>
          </p:cNvSpPr>
          <p:nvPr>
            <p:ph type="title"/>
          </p:nvPr>
        </p:nvSpPr>
        <p:spPr>
          <a:xfrm>
            <a:off x="1524000" y="457200"/>
            <a:ext cx="6096000" cy="574314"/>
          </a:xfrm>
          <a:solidFill>
            <a:srgbClr val="F2E1FF"/>
          </a:solidFill>
          <a:ln>
            <a:solidFill>
              <a:schemeClr val="accent4">
                <a:lumMod val="50000"/>
              </a:schemeClr>
            </a:solidFill>
          </a:ln>
        </p:spPr>
        <p:txBody>
          <a:bodyPr/>
          <a:lstStyle/>
          <a:p>
            <a:pPr lvl="0"/>
            <a:r>
              <a:rPr lang="en-US" altLang="en-US" b="1" dirty="0" smtClean="0">
                <a:solidFill>
                  <a:srgbClr val="7030A0"/>
                </a:solidFill>
                <a:latin typeface="+mn-lt"/>
                <a:ea typeface="Arial" panose="020B0604020202020204" pitchFamily="34" charset="0"/>
              </a:rPr>
              <a:t>IV. </a:t>
            </a:r>
            <a:r>
              <a:rPr lang="en-US" altLang="en-US" b="1" dirty="0">
                <a:solidFill>
                  <a:srgbClr val="7030A0"/>
                </a:solidFill>
                <a:latin typeface="+mn-lt"/>
                <a:ea typeface="Arial" panose="020B0604020202020204" pitchFamily="34" charset="0"/>
              </a:rPr>
              <a:t>MATCH THE FOLLOWING</a:t>
            </a:r>
            <a:endParaRPr lang="en-IN" dirty="0">
              <a:solidFill>
                <a:srgbClr val="7030A0"/>
              </a:solidFill>
              <a:latin typeface="+mn-lt"/>
            </a:endParaRPr>
          </a:p>
        </p:txBody>
      </p:sp>
      <p:sp>
        <p:nvSpPr>
          <p:cNvPr id="16" name="Rectangle 15"/>
          <p:cNvSpPr/>
          <p:nvPr/>
        </p:nvSpPr>
        <p:spPr>
          <a:xfrm>
            <a:off x="4170909" y="4615160"/>
            <a:ext cx="2135906" cy="461665"/>
          </a:xfrm>
          <a:prstGeom prst="rect">
            <a:avLst/>
          </a:prstGeom>
        </p:spPr>
        <p:txBody>
          <a:bodyPr wrap="none">
            <a:spAutoFit/>
          </a:bodyPr>
          <a:lstStyle/>
          <a:p>
            <a:pPr fontAlgn="t">
              <a:spcBef>
                <a:spcPts val="1200"/>
              </a:spcBef>
            </a:pPr>
            <a:r>
              <a:rPr lang="en-IN" sz="2400" b="1" dirty="0"/>
              <a:t>E</a:t>
            </a:r>
            <a:r>
              <a:rPr lang="en-IN" sz="2400" b="1" dirty="0" smtClean="0"/>
              <a:t>) Printed wool</a:t>
            </a:r>
            <a:endParaRPr lang="en-IN" sz="2400" b="1" dirty="0"/>
          </a:p>
        </p:txBody>
      </p:sp>
      <p:sp>
        <p:nvSpPr>
          <p:cNvPr id="17" name="Right Arrow 16"/>
          <p:cNvSpPr/>
          <p:nvPr/>
        </p:nvSpPr>
        <p:spPr>
          <a:xfrm rot="1570287" flipV="1">
            <a:off x="2708475" y="3093111"/>
            <a:ext cx="1408537" cy="108000"/>
          </a:xfrm>
          <a:prstGeom prst="rightArrow">
            <a:avLst/>
          </a:prstGeom>
          <a:solidFill>
            <a:schemeClr val="accent2">
              <a:lumMod val="50000"/>
            </a:schemeClr>
          </a:solidFill>
          <a:ln>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ight Arrow 17"/>
          <p:cNvSpPr/>
          <p:nvPr/>
        </p:nvSpPr>
        <p:spPr>
          <a:xfrm rot="2267578">
            <a:off x="2630923" y="3866413"/>
            <a:ext cx="1563640" cy="108000"/>
          </a:xfrm>
          <a:prstGeom prst="rightArrow">
            <a:avLst/>
          </a:prstGeom>
          <a:solidFill>
            <a:schemeClr val="accent2">
              <a:lumMod val="50000"/>
            </a:schemeClr>
          </a:solidFill>
          <a:ln>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ight Arrow 18"/>
          <p:cNvSpPr/>
          <p:nvPr/>
        </p:nvSpPr>
        <p:spPr>
          <a:xfrm rot="19506188" flipV="1">
            <a:off x="2618795" y="3307141"/>
            <a:ext cx="1587897" cy="108000"/>
          </a:xfrm>
          <a:prstGeom prst="rightArrow">
            <a:avLst/>
          </a:prstGeom>
          <a:solidFill>
            <a:schemeClr val="accent2">
              <a:lumMod val="50000"/>
            </a:schemeClr>
          </a:solidFill>
          <a:ln>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ight Arrow 19"/>
          <p:cNvSpPr/>
          <p:nvPr/>
        </p:nvSpPr>
        <p:spPr>
          <a:xfrm rot="20245146">
            <a:off x="2718232" y="4120168"/>
            <a:ext cx="1389022" cy="108000"/>
          </a:xfrm>
          <a:prstGeom prst="rightArrow">
            <a:avLst/>
          </a:prstGeom>
          <a:solidFill>
            <a:schemeClr val="accent2">
              <a:lumMod val="50000"/>
            </a:schemeClr>
          </a:solidFill>
          <a:ln>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3087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4000"/>
                            </p:stCondLst>
                            <p:childTnLst>
                              <p:par>
                                <p:cTn id="21" presetID="53" presetClass="entr" presetSubtype="1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Effect transition="in" filter="fade">
                                      <p:cBhvr>
                                        <p:cTn id="25" dur="1000"/>
                                        <p:tgtEl>
                                          <p:spTgt spid="6"/>
                                        </p:tgtEl>
                                      </p:cBhvr>
                                    </p:animEffect>
                                  </p:childTnLst>
                                </p:cTn>
                              </p:par>
                            </p:childTnLst>
                          </p:cTn>
                        </p:par>
                        <p:par>
                          <p:cTn id="26" fill="hold">
                            <p:stCondLst>
                              <p:cond delay="5000"/>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Effect transition="in" filter="fade">
                                      <p:cBhvr>
                                        <p:cTn id="31" dur="1000"/>
                                        <p:tgtEl>
                                          <p:spTgt spid="7"/>
                                        </p:tgtEl>
                                      </p:cBhvr>
                                    </p:animEffect>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Effect transition="in" filter="fade">
                                      <p:cBhvr>
                                        <p:cTn id="37" dur="1000"/>
                                        <p:tgtEl>
                                          <p:spTgt spid="9"/>
                                        </p:tgtEl>
                                      </p:cBhvr>
                                    </p:animEffect>
                                  </p:childTnLst>
                                </p:cTn>
                              </p:par>
                            </p:childTnLst>
                          </p:cTn>
                        </p:par>
                        <p:par>
                          <p:cTn id="38" fill="hold">
                            <p:stCondLst>
                              <p:cond delay="7000"/>
                            </p:stCondLst>
                            <p:childTnLst>
                              <p:par>
                                <p:cTn id="39" presetID="53" presetClass="entr" presetSubtype="16"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Effect transition="in" filter="fade">
                                      <p:cBhvr>
                                        <p:cTn id="43" dur="1000"/>
                                        <p:tgtEl>
                                          <p:spTgt spid="8"/>
                                        </p:tgtEl>
                                      </p:cBhvr>
                                    </p:animEffect>
                                  </p:childTnLst>
                                </p:cTn>
                              </p:par>
                            </p:childTnLst>
                          </p:cTn>
                        </p:par>
                        <p:par>
                          <p:cTn id="44" fill="hold">
                            <p:stCondLst>
                              <p:cond delay="8000"/>
                            </p:stCondLst>
                            <p:childTnLst>
                              <p:par>
                                <p:cTn id="45" presetID="53" presetClass="entr" presetSubtype="16"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1000" fill="hold"/>
                                        <p:tgtEl>
                                          <p:spTgt spid="16"/>
                                        </p:tgtEl>
                                        <p:attrNameLst>
                                          <p:attrName>ppt_w</p:attrName>
                                        </p:attrNameLst>
                                      </p:cBhvr>
                                      <p:tavLst>
                                        <p:tav tm="0">
                                          <p:val>
                                            <p:fltVal val="0"/>
                                          </p:val>
                                        </p:tav>
                                        <p:tav tm="100000">
                                          <p:val>
                                            <p:strVal val="#ppt_w"/>
                                          </p:val>
                                        </p:tav>
                                      </p:tavLst>
                                    </p:anim>
                                    <p:anim calcmode="lin" valueType="num">
                                      <p:cBhvr>
                                        <p:cTn id="48" dur="1000" fill="hold"/>
                                        <p:tgtEl>
                                          <p:spTgt spid="16"/>
                                        </p:tgtEl>
                                        <p:attrNameLst>
                                          <p:attrName>ppt_h</p:attrName>
                                        </p:attrNameLst>
                                      </p:cBhvr>
                                      <p:tavLst>
                                        <p:tav tm="0">
                                          <p:val>
                                            <p:fltVal val="0"/>
                                          </p:val>
                                        </p:tav>
                                        <p:tav tm="100000">
                                          <p:val>
                                            <p:strVal val="#ppt_h"/>
                                          </p:val>
                                        </p:tav>
                                      </p:tavLst>
                                    </p:anim>
                                    <p:animEffect transition="in" filter="fade">
                                      <p:cBhvr>
                                        <p:cTn id="49" dur="10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left)">
                                      <p:cBhvr>
                                        <p:cTn id="6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6" grpId="0"/>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79230721"/>
              </p:ext>
            </p:extLst>
          </p:nvPr>
        </p:nvGraphicFramePr>
        <p:xfrm>
          <a:off x="457200" y="2362200"/>
          <a:ext cx="8229600" cy="2526665"/>
        </p:xfrm>
        <a:graphic>
          <a:graphicData uri="http://schemas.openxmlformats.org/drawingml/2006/table">
            <a:tbl>
              <a:tblPr lastCol="1">
                <a:tableStyleId>{08FB837D-C827-4EFA-A057-4D05807E0F7C}</a:tableStyleId>
              </a:tblPr>
              <a:tblGrid>
                <a:gridCol w="6553200">
                  <a:extLst>
                    <a:ext uri="{9D8B030D-6E8A-4147-A177-3AD203B41FA5}">
                      <a16:colId xmlns:a16="http://schemas.microsoft.com/office/drawing/2014/main" val="275679533"/>
                    </a:ext>
                  </a:extLst>
                </a:gridCol>
                <a:gridCol w="1676400">
                  <a:extLst>
                    <a:ext uri="{9D8B030D-6E8A-4147-A177-3AD203B41FA5}">
                      <a16:colId xmlns:a16="http://schemas.microsoft.com/office/drawing/2014/main" val="3116424232"/>
                    </a:ext>
                  </a:extLst>
                </a:gridCol>
              </a:tblGrid>
              <a:tr h="346075">
                <a:tc>
                  <a:txBody>
                    <a:bodyPr/>
                    <a:lstStyle/>
                    <a:p>
                      <a:pPr algn="ctr" rtl="0" fontAlgn="t">
                        <a:spcBef>
                          <a:spcPts val="1200"/>
                        </a:spcBef>
                        <a:spcAft>
                          <a:spcPts val="0"/>
                        </a:spcAft>
                      </a:pPr>
                      <a:r>
                        <a:rPr lang="en-IN" sz="2400" u="none" strike="noStrike">
                          <a:effectLst/>
                        </a:rPr>
                        <a:t>Events</a:t>
                      </a:r>
                      <a:endParaRPr lang="en-IN" sz="2400">
                        <a:effectLst/>
                      </a:endParaRPr>
                    </a:p>
                  </a:txBody>
                  <a:tcPr marL="63500" marR="63500" marT="63500" marB="63500">
                    <a:solidFill>
                      <a:schemeClr val="tx2">
                        <a:lumMod val="20000"/>
                        <a:lumOff val="80000"/>
                      </a:schemeClr>
                    </a:solidFill>
                  </a:tcPr>
                </a:tc>
                <a:tc>
                  <a:txBody>
                    <a:bodyPr/>
                    <a:lstStyle/>
                    <a:p>
                      <a:pPr algn="ctr" rtl="0" fontAlgn="t">
                        <a:spcBef>
                          <a:spcPts val="1200"/>
                        </a:spcBef>
                        <a:spcAft>
                          <a:spcPts val="0"/>
                        </a:spcAft>
                      </a:pPr>
                      <a:r>
                        <a:rPr lang="en-IN" sz="2400" u="none" strike="noStrike" dirty="0">
                          <a:effectLst/>
                        </a:rPr>
                        <a:t>Year</a:t>
                      </a:r>
                      <a:endParaRPr lang="en-IN" sz="2400" dirty="0">
                        <a:effectLst/>
                      </a:endParaRPr>
                    </a:p>
                  </a:txBody>
                  <a:tcPr marL="63500" marR="63500" marT="63500" marB="63500">
                    <a:solidFill>
                      <a:schemeClr val="tx2">
                        <a:lumMod val="20000"/>
                        <a:lumOff val="80000"/>
                      </a:schemeClr>
                    </a:solidFill>
                  </a:tcPr>
                </a:tc>
                <a:extLst>
                  <a:ext uri="{0D108BD9-81ED-4DB2-BD59-A6C34878D82A}">
                    <a16:rowId xmlns:a16="http://schemas.microsoft.com/office/drawing/2014/main" val="2916502971"/>
                  </a:ext>
                </a:extLst>
              </a:tr>
              <a:tr h="346075">
                <a:tc>
                  <a:txBody>
                    <a:bodyPr/>
                    <a:lstStyle/>
                    <a:p>
                      <a:pPr rtl="0" fontAlgn="t">
                        <a:spcBef>
                          <a:spcPts val="1200"/>
                        </a:spcBef>
                        <a:spcAft>
                          <a:spcPts val="0"/>
                        </a:spcAft>
                      </a:pPr>
                      <a:endParaRPr lang="en-US"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1877645009"/>
                  </a:ext>
                </a:extLst>
              </a:tr>
              <a:tr h="346075">
                <a:tc>
                  <a:txBody>
                    <a:bodyPr/>
                    <a:lstStyle/>
                    <a:p>
                      <a:pPr rtl="0" fontAlgn="t">
                        <a:spcBef>
                          <a:spcPts val="1200"/>
                        </a:spcBef>
                        <a:spcAft>
                          <a:spcPts val="0"/>
                        </a:spcAft>
                      </a:pPr>
                      <a:endParaRPr lang="en-US"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620346272"/>
                  </a:ext>
                </a:extLst>
              </a:tr>
              <a:tr h="555625">
                <a:tc>
                  <a:txBody>
                    <a:bodyPr/>
                    <a:lstStyle/>
                    <a:p>
                      <a:pPr rtl="0" fontAlgn="t">
                        <a:spcBef>
                          <a:spcPts val="1200"/>
                        </a:spcBef>
                        <a:spcAft>
                          <a:spcPts val="0"/>
                        </a:spcAft>
                      </a:pPr>
                      <a:endParaRPr lang="en-US"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896617106"/>
                  </a:ext>
                </a:extLst>
              </a:tr>
              <a:tr h="346075">
                <a:tc>
                  <a:txBody>
                    <a:bodyPr/>
                    <a:lstStyle/>
                    <a:p>
                      <a:pPr rtl="0" fontAlgn="t">
                        <a:spcBef>
                          <a:spcPts val="1200"/>
                        </a:spcBef>
                        <a:spcAft>
                          <a:spcPts val="0"/>
                        </a:spcAft>
                      </a:pPr>
                      <a:endParaRPr lang="en-IN" sz="2400" dirty="0">
                        <a:effectLst/>
                      </a:endParaRPr>
                    </a:p>
                  </a:txBody>
                  <a:tcPr marL="63500" marR="63500" marT="63500" marB="63500"/>
                </a:tc>
                <a:tc>
                  <a:txBody>
                    <a:bodyPr/>
                    <a:lstStyle/>
                    <a:p>
                      <a:pPr rtl="0" fontAlgn="t">
                        <a:spcBef>
                          <a:spcPts val="1200"/>
                        </a:spcBef>
                        <a:spcAft>
                          <a:spcPts val="0"/>
                        </a:spcAft>
                      </a:pPr>
                      <a:endParaRPr lang="en-IN" sz="2400" dirty="0">
                        <a:effectLst/>
                      </a:endParaRPr>
                    </a:p>
                  </a:txBody>
                  <a:tcPr marL="63500" marR="63500" marT="63500" marB="63500">
                    <a:solidFill>
                      <a:schemeClr val="accent3">
                        <a:lumMod val="20000"/>
                        <a:lumOff val="80000"/>
                      </a:schemeClr>
                    </a:solidFill>
                  </a:tcPr>
                </a:tc>
                <a:extLst>
                  <a:ext uri="{0D108BD9-81ED-4DB2-BD59-A6C34878D82A}">
                    <a16:rowId xmlns:a16="http://schemas.microsoft.com/office/drawing/2014/main" val="439783214"/>
                  </a:ext>
                </a:extLst>
              </a:tr>
            </a:tbl>
          </a:graphicData>
        </a:graphic>
      </p:graphicFrame>
      <p:sp>
        <p:nvSpPr>
          <p:cNvPr id="6" name="Rectangle 5"/>
          <p:cNvSpPr/>
          <p:nvPr/>
        </p:nvSpPr>
        <p:spPr>
          <a:xfrm>
            <a:off x="7555345" y="2853035"/>
            <a:ext cx="806631" cy="461665"/>
          </a:xfrm>
          <a:prstGeom prst="rect">
            <a:avLst/>
          </a:prstGeom>
        </p:spPr>
        <p:txBody>
          <a:bodyPr wrap="none">
            <a:spAutoFit/>
          </a:bodyPr>
          <a:lstStyle/>
          <a:p>
            <a:pPr fontAlgn="t">
              <a:spcBef>
                <a:spcPts val="1200"/>
              </a:spcBef>
            </a:pPr>
            <a:r>
              <a:rPr lang="en-IN" sz="2400" b="1" dirty="0" smtClean="0"/>
              <a:t>1720</a:t>
            </a:r>
            <a:endParaRPr lang="en-IN" sz="2400" b="1" dirty="0"/>
          </a:p>
        </p:txBody>
      </p:sp>
      <p:sp>
        <p:nvSpPr>
          <p:cNvPr id="7" name="Rectangle 6"/>
          <p:cNvSpPr/>
          <p:nvPr/>
        </p:nvSpPr>
        <p:spPr>
          <a:xfrm>
            <a:off x="7555345" y="3389712"/>
            <a:ext cx="806631" cy="461665"/>
          </a:xfrm>
          <a:prstGeom prst="rect">
            <a:avLst/>
          </a:prstGeom>
        </p:spPr>
        <p:txBody>
          <a:bodyPr wrap="none">
            <a:spAutoFit/>
          </a:bodyPr>
          <a:lstStyle/>
          <a:p>
            <a:pPr fontAlgn="t">
              <a:spcBef>
                <a:spcPts val="1200"/>
              </a:spcBef>
            </a:pPr>
            <a:r>
              <a:rPr lang="en-IN" sz="2400" b="1" dirty="0" smtClean="0"/>
              <a:t>1854</a:t>
            </a:r>
            <a:endParaRPr lang="en-IN" sz="2400" b="1" dirty="0"/>
          </a:p>
        </p:txBody>
      </p:sp>
      <p:sp>
        <p:nvSpPr>
          <p:cNvPr id="8" name="Rectangle 7"/>
          <p:cNvSpPr/>
          <p:nvPr/>
        </p:nvSpPr>
        <p:spPr>
          <a:xfrm>
            <a:off x="7555345" y="4463067"/>
            <a:ext cx="806631" cy="461665"/>
          </a:xfrm>
          <a:prstGeom prst="rect">
            <a:avLst/>
          </a:prstGeom>
        </p:spPr>
        <p:txBody>
          <a:bodyPr wrap="none">
            <a:spAutoFit/>
          </a:bodyPr>
          <a:lstStyle/>
          <a:p>
            <a:pPr fontAlgn="t">
              <a:spcBef>
                <a:spcPts val="1200"/>
              </a:spcBef>
            </a:pPr>
            <a:r>
              <a:rPr lang="en-IN" sz="2400" b="1" dirty="0" smtClean="0"/>
              <a:t>1914</a:t>
            </a:r>
            <a:endParaRPr lang="en-IN" sz="2400" b="1" dirty="0"/>
          </a:p>
        </p:txBody>
      </p:sp>
      <p:sp>
        <p:nvSpPr>
          <p:cNvPr id="9" name="Rectangle 8"/>
          <p:cNvSpPr/>
          <p:nvPr/>
        </p:nvSpPr>
        <p:spPr>
          <a:xfrm>
            <a:off x="7555345" y="3926389"/>
            <a:ext cx="806631" cy="461665"/>
          </a:xfrm>
          <a:prstGeom prst="rect">
            <a:avLst/>
          </a:prstGeom>
        </p:spPr>
        <p:txBody>
          <a:bodyPr wrap="none">
            <a:spAutoFit/>
          </a:bodyPr>
          <a:lstStyle/>
          <a:p>
            <a:pPr fontAlgn="t">
              <a:spcBef>
                <a:spcPts val="1200"/>
              </a:spcBef>
            </a:pPr>
            <a:r>
              <a:rPr lang="en-IN" sz="2400" b="1" dirty="0" smtClean="0"/>
              <a:t>1912</a:t>
            </a:r>
            <a:endParaRPr lang="en-IN" sz="2400" b="1" dirty="0"/>
          </a:p>
        </p:txBody>
      </p:sp>
      <p:sp>
        <p:nvSpPr>
          <p:cNvPr id="10" name="Rectangle 9"/>
          <p:cNvSpPr/>
          <p:nvPr/>
        </p:nvSpPr>
        <p:spPr>
          <a:xfrm>
            <a:off x="457200" y="2849021"/>
            <a:ext cx="3811627" cy="461665"/>
          </a:xfrm>
          <a:prstGeom prst="rect">
            <a:avLst/>
          </a:prstGeom>
        </p:spPr>
        <p:txBody>
          <a:bodyPr wrap="square">
            <a:spAutoFit/>
          </a:bodyPr>
          <a:lstStyle/>
          <a:p>
            <a:pPr fontAlgn="t">
              <a:spcBef>
                <a:spcPts val="1200"/>
              </a:spcBef>
            </a:pPr>
            <a:r>
              <a:rPr lang="en-US" sz="2400" dirty="0" smtClean="0"/>
              <a:t>British enacted Calico act </a:t>
            </a:r>
            <a:endParaRPr lang="en-US" sz="2400" dirty="0"/>
          </a:p>
        </p:txBody>
      </p:sp>
      <p:sp>
        <p:nvSpPr>
          <p:cNvPr id="11" name="Rectangle 10"/>
          <p:cNvSpPr/>
          <p:nvPr/>
        </p:nvSpPr>
        <p:spPr>
          <a:xfrm>
            <a:off x="457200" y="3371059"/>
            <a:ext cx="4556787" cy="461665"/>
          </a:xfrm>
          <a:prstGeom prst="rect">
            <a:avLst/>
          </a:prstGeom>
        </p:spPr>
        <p:txBody>
          <a:bodyPr wrap="square">
            <a:spAutoFit/>
          </a:bodyPr>
          <a:lstStyle/>
          <a:p>
            <a:pPr fontAlgn="t">
              <a:spcBef>
                <a:spcPts val="1200"/>
              </a:spcBef>
            </a:pPr>
            <a:r>
              <a:rPr lang="en-US" sz="2400" dirty="0"/>
              <a:t>First cotton mill set up in Bombay</a:t>
            </a:r>
          </a:p>
        </p:txBody>
      </p:sp>
      <p:sp>
        <p:nvSpPr>
          <p:cNvPr id="12" name="Rectangle 11"/>
          <p:cNvSpPr/>
          <p:nvPr/>
        </p:nvSpPr>
        <p:spPr>
          <a:xfrm>
            <a:off x="457200" y="3893097"/>
            <a:ext cx="6629400" cy="461665"/>
          </a:xfrm>
          <a:prstGeom prst="rect">
            <a:avLst/>
          </a:prstGeom>
        </p:spPr>
        <p:txBody>
          <a:bodyPr wrap="square">
            <a:spAutoFit/>
          </a:bodyPr>
          <a:lstStyle/>
          <a:p>
            <a:pPr fontAlgn="t">
              <a:spcBef>
                <a:spcPts val="1200"/>
              </a:spcBef>
            </a:pPr>
            <a:r>
              <a:rPr lang="en-US" sz="2400" dirty="0"/>
              <a:t>Tata Iron and Steel Company began producing steel</a:t>
            </a:r>
          </a:p>
        </p:txBody>
      </p:sp>
      <p:sp>
        <p:nvSpPr>
          <p:cNvPr id="13" name="Rectangle 12"/>
          <p:cNvSpPr/>
          <p:nvPr/>
        </p:nvSpPr>
        <p:spPr>
          <a:xfrm>
            <a:off x="457200" y="4415135"/>
            <a:ext cx="2143672" cy="461665"/>
          </a:xfrm>
          <a:prstGeom prst="rect">
            <a:avLst/>
          </a:prstGeom>
        </p:spPr>
        <p:txBody>
          <a:bodyPr wrap="square">
            <a:spAutoFit/>
          </a:bodyPr>
          <a:lstStyle/>
          <a:p>
            <a:pPr fontAlgn="t">
              <a:spcBef>
                <a:spcPts val="1200"/>
              </a:spcBef>
            </a:pPr>
            <a:r>
              <a:rPr lang="en-IN" sz="2400" dirty="0"/>
              <a:t>First world war</a:t>
            </a:r>
          </a:p>
        </p:txBody>
      </p:sp>
      <p:sp>
        <p:nvSpPr>
          <p:cNvPr id="14" name="Title 1"/>
          <p:cNvSpPr>
            <a:spLocks noGrp="1"/>
          </p:cNvSpPr>
          <p:nvPr>
            <p:ph type="title"/>
          </p:nvPr>
        </p:nvSpPr>
        <p:spPr>
          <a:xfrm>
            <a:off x="1600200" y="381000"/>
            <a:ext cx="5867400" cy="1219200"/>
          </a:xfrm>
          <a:solidFill>
            <a:srgbClr val="F2E1FF"/>
          </a:solidFill>
          <a:ln>
            <a:solidFill>
              <a:schemeClr val="accent4">
                <a:lumMod val="50000"/>
              </a:schemeClr>
            </a:solidFill>
          </a:ln>
        </p:spPr>
        <p:txBody>
          <a:bodyPr/>
          <a:lstStyle/>
          <a:p>
            <a:pPr fontAlgn="base"/>
            <a:r>
              <a:rPr lang="en-US" b="1" dirty="0" smtClean="0"/>
              <a:t>V. Mention </a:t>
            </a:r>
            <a:r>
              <a:rPr lang="en-US" b="1" dirty="0"/>
              <a:t>the year for the following events</a:t>
            </a:r>
          </a:p>
        </p:txBody>
      </p:sp>
    </p:spTree>
    <p:extLst>
      <p:ext uri="{BB962C8B-B14F-4D97-AF65-F5344CB8AC3E}">
        <p14:creationId xmlns:p14="http://schemas.microsoft.com/office/powerpoint/2010/main" val="238206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fltVal val="0"/>
                                          </p:val>
                                        </p:tav>
                                        <p:tav tm="100000">
                                          <p:val>
                                            <p:strVal val="#ppt_w"/>
                                          </p:val>
                                        </p:tav>
                                      </p:tavLst>
                                    </p:anim>
                                    <p:anim calcmode="lin" valueType="num">
                                      <p:cBhvr>
                                        <p:cTn id="49" dur="500" fill="hold"/>
                                        <p:tgtEl>
                                          <p:spTgt spid="8"/>
                                        </p:tgtEl>
                                        <p:attrNameLst>
                                          <p:attrName>ppt_h</p:attrName>
                                        </p:attrNameLst>
                                      </p:cBhvr>
                                      <p:tavLst>
                                        <p:tav tm="0">
                                          <p:val>
                                            <p:fltVal val="0"/>
                                          </p:val>
                                        </p:tav>
                                        <p:tav tm="100000">
                                          <p:val>
                                            <p:strVal val="#ppt_h"/>
                                          </p:val>
                                        </p:tav>
                                      </p:tavLst>
                                    </p:anim>
                                    <p:animEffect transition="in" filter="fade">
                                      <p:cBhvr>
                                        <p:cTn id="5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7225" y="1378803"/>
            <a:ext cx="7829550" cy="830997"/>
          </a:xfrm>
          <a:prstGeom prst="rect">
            <a:avLst/>
          </a:prstGeom>
          <a:solidFill>
            <a:schemeClr val="accent6">
              <a:lumMod val="40000"/>
              <a:lumOff val="60000"/>
            </a:schemeClr>
          </a:solid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indent="-228600">
              <a:spcBef>
                <a:spcPts val="1200"/>
              </a:spcBef>
            </a:pPr>
            <a:r>
              <a:rPr lang="en-US" sz="2400" dirty="0" smtClean="0"/>
              <a:t>1.  </a:t>
            </a:r>
            <a:r>
              <a:rPr lang="en-US" sz="2400" dirty="0">
                <a:solidFill>
                  <a:srgbClr val="000000"/>
                </a:solidFill>
                <a:latin typeface="Calibri" panose="020F0502020204030204" pitchFamily="34" charset="0"/>
              </a:rPr>
              <a:t>Traditional weaving and smelting in India declined during the British rule</a:t>
            </a:r>
            <a:r>
              <a:rPr lang="en-US" sz="2400" dirty="0" smtClean="0">
                <a:solidFill>
                  <a:srgbClr val="000000"/>
                </a:solidFill>
                <a:latin typeface="Calibri" panose="020F0502020204030204" pitchFamily="34" charset="0"/>
              </a:rPr>
              <a:t>.</a:t>
            </a:r>
            <a:endParaRPr lang="en-US" sz="2400" dirty="0"/>
          </a:p>
        </p:txBody>
      </p:sp>
      <p:sp>
        <p:nvSpPr>
          <p:cNvPr id="6" name="Title 1"/>
          <p:cNvSpPr txBox="1">
            <a:spLocks/>
          </p:cNvSpPr>
          <p:nvPr/>
        </p:nvSpPr>
        <p:spPr>
          <a:xfrm>
            <a:off x="2362200" y="426720"/>
            <a:ext cx="4495800" cy="64008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en-US" dirty="0" smtClean="0">
                <a:solidFill>
                  <a:sysClr val="windowText" lastClr="000000"/>
                </a:solidFill>
                <a:latin typeface="Calibri"/>
                <a:ea typeface="Arial" panose="020B0604020202020204" pitchFamily="34" charset="0"/>
              </a:rPr>
              <a:t>VI. Give Two Reasons</a:t>
            </a:r>
            <a:r>
              <a:rPr kumimoji="0" lang="en-US" altLang="en-US" sz="3600" b="0" i="0" u="none" strike="noStrike" kern="1200" cap="none" spc="0" normalizeH="0" baseline="0" noProof="0" dirty="0" smtClean="0">
                <a:ln>
                  <a:noFill/>
                </a:ln>
                <a:solidFill>
                  <a:sysClr val="windowText" lastClr="000000"/>
                </a:solidFill>
                <a:effectLst/>
                <a:uLnTx/>
                <a:uFillTx/>
                <a:latin typeface="Calibri"/>
                <a:ea typeface="Arial" panose="020B0604020202020204" pitchFamily="34" charset="0"/>
                <a:cs typeface="+mn-cs"/>
              </a:rPr>
              <a:t> </a:t>
            </a:r>
            <a:br>
              <a:rPr kumimoji="0" lang="en-US" altLang="en-US" sz="3600" b="0" i="0" u="none" strike="noStrike" kern="1200" cap="none" spc="0" normalizeH="0" baseline="0" noProof="0" dirty="0" smtClean="0">
                <a:ln>
                  <a:noFill/>
                </a:ln>
                <a:solidFill>
                  <a:sysClr val="windowText" lastClr="000000"/>
                </a:solidFill>
                <a:effectLst/>
                <a:uLnTx/>
                <a:uFillTx/>
                <a:latin typeface="Calibri"/>
                <a:ea typeface="Arial" panose="020B0604020202020204" pitchFamily="34" charset="0"/>
                <a:cs typeface="+mn-cs"/>
              </a:rPr>
            </a:br>
            <a:endParaRPr kumimoji="0" lang="en-IN" sz="36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4" name="Rectangle 13"/>
          <p:cNvSpPr/>
          <p:nvPr/>
        </p:nvSpPr>
        <p:spPr>
          <a:xfrm>
            <a:off x="1689735" y="4698703"/>
            <a:ext cx="5764530" cy="533400"/>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a:lstStyle/>
          <a:p>
            <a:pPr lvl="0"/>
            <a:r>
              <a:rPr lang="en-US" sz="2400" dirty="0"/>
              <a:t>Britain began promoting their goods in India.</a:t>
            </a:r>
            <a:endParaRPr lang="en-IN" sz="2400" dirty="0"/>
          </a:p>
          <a:p>
            <a:endParaRPr lang="en-IN" sz="2400" dirty="0"/>
          </a:p>
        </p:txBody>
      </p:sp>
      <p:sp>
        <p:nvSpPr>
          <p:cNvPr id="12" name="Rectangle 11"/>
          <p:cNvSpPr/>
          <p:nvPr/>
        </p:nvSpPr>
        <p:spPr>
          <a:xfrm>
            <a:off x="1689735" y="5320800"/>
            <a:ext cx="5764530" cy="1080000"/>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10395692"/>
              <a:satOff val="-47968"/>
              <a:lumOff val="1765"/>
              <a:alphaOff val="0"/>
            </a:schemeClr>
          </a:fillRef>
          <a:effectRef idx="1">
            <a:schemeClr val="accent4">
              <a:hueOff val="10395692"/>
              <a:satOff val="-47968"/>
              <a:lumOff val="1765"/>
              <a:alphaOff val="0"/>
            </a:schemeClr>
          </a:effectRef>
          <a:fontRef idx="minor">
            <a:schemeClr val="dk1"/>
          </a:fontRef>
        </p:style>
        <p:txBody>
          <a:bodyPr/>
          <a:lstStyle/>
          <a:p>
            <a:pPr lvl="0"/>
            <a:r>
              <a:rPr lang="en-US" sz="2400" dirty="0"/>
              <a:t>The lack of protection for traditional weaving and smelting by the British </a:t>
            </a:r>
            <a:r>
              <a:rPr lang="en-US" sz="2400" dirty="0" smtClean="0"/>
              <a:t>government.</a:t>
            </a:r>
            <a:r>
              <a:rPr lang="en-US" sz="2400" dirty="0"/>
              <a:t> </a:t>
            </a:r>
          </a:p>
          <a:p>
            <a:endParaRPr lang="en-IN" sz="2400" dirty="0"/>
          </a:p>
        </p:txBody>
      </p:sp>
      <p:pic>
        <p:nvPicPr>
          <p:cNvPr id="1026" name="Picture 2" descr="Craftsman, Loom, Craftsmanship, Hands, Person, Thre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2354275"/>
            <a:ext cx="3854274" cy="216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olten Metal, Crucible, Melting, Casting, Ladle, H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354275"/>
            <a:ext cx="2322000" cy="2160000"/>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p:cNvSpPr/>
          <p:nvPr/>
        </p:nvSpPr>
        <p:spPr>
          <a:xfrm>
            <a:off x="609600" y="4800600"/>
            <a:ext cx="942975" cy="431503"/>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ight Arrow 8"/>
          <p:cNvSpPr/>
          <p:nvPr/>
        </p:nvSpPr>
        <p:spPr>
          <a:xfrm>
            <a:off x="609600" y="5664497"/>
            <a:ext cx="942975" cy="431503"/>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68553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fade">
                                      <p:cBhvr>
                                        <p:cTn id="15" dur="500"/>
                                        <p:tgtEl>
                                          <p:spTgt spid="102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750"/>
                                        <p:tgtEl>
                                          <p:spTgt spid="2"/>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2000"/>
                                        <p:tgtEl>
                                          <p:spTgt spid="14"/>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750"/>
                                        <p:tgtEl>
                                          <p:spTgt spid="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2" grpId="0" animBg="1"/>
      <p:bldP spid="2" grpId="0" animBg="1"/>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9217</TotalTime>
  <Words>1196</Words>
  <Application>Microsoft Office PowerPoint</Application>
  <PresentationFormat>On-screen Show (4:3)</PresentationFormat>
  <Paragraphs>177</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Mangal</vt:lpstr>
      <vt:lpstr>Wingdings</vt:lpstr>
      <vt:lpstr>Office Theme</vt:lpstr>
      <vt:lpstr>2_Office Theme</vt:lpstr>
      <vt:lpstr>PowerPoint Presentation</vt:lpstr>
      <vt:lpstr>PowerPoint Presentation</vt:lpstr>
      <vt:lpstr>PowerPoint Presentation</vt:lpstr>
      <vt:lpstr>II. TRUE OR FALSE  </vt:lpstr>
      <vt:lpstr>II. TRUE OR FALSE  </vt:lpstr>
      <vt:lpstr>PowerPoint Presentation</vt:lpstr>
      <vt:lpstr>IV. MATCH THE FOLLOWING</vt:lpstr>
      <vt:lpstr>V. Mention the year for the following events</vt:lpstr>
      <vt:lpstr>PowerPoint Presentation</vt:lpstr>
      <vt:lpstr>PowerPoint Presentation</vt:lpstr>
      <vt:lpstr>PowerPoint Presentation</vt:lpstr>
      <vt:lpstr>PowerPoint Presentation</vt:lpstr>
      <vt:lpstr>PowerPoint Presentation</vt:lpstr>
      <vt:lpstr>                             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keshaba</dc:creator>
  <cp:lastModifiedBy>S. Ramkumar</cp:lastModifiedBy>
  <cp:revision>318</cp:revision>
  <dcterms:created xsi:type="dcterms:W3CDTF">2018-12-16T04:20:25Z</dcterms:created>
  <dcterms:modified xsi:type="dcterms:W3CDTF">2020-10-27T15:19:47Z</dcterms:modified>
</cp:coreProperties>
</file>