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82" r:id="rId4"/>
    <p:sldId id="277" r:id="rId5"/>
    <p:sldId id="288" r:id="rId6"/>
    <p:sldId id="285" r:id="rId7"/>
    <p:sldId id="289" r:id="rId8"/>
    <p:sldId id="281" r:id="rId9"/>
    <p:sldId id="284" r:id="rId10"/>
    <p:sldId id="290" r:id="rId11"/>
    <p:sldId id="286" r:id="rId12"/>
    <p:sldId id="287" r:id="rId13"/>
    <p:sldId id="258" r:id="rId14"/>
    <p:sldId id="278" r:id="rId15"/>
    <p:sldId id="301" r:id="rId16"/>
    <p:sldId id="302" r:id="rId17"/>
    <p:sldId id="295" r:id="rId18"/>
    <p:sldId id="297" r:id="rId19"/>
    <p:sldId id="303" r:id="rId20"/>
    <p:sldId id="296" r:id="rId21"/>
    <p:sldId id="292" r:id="rId22"/>
    <p:sldId id="294" r:id="rId23"/>
    <p:sldId id="298" r:id="rId24"/>
    <p:sldId id="293" r:id="rId25"/>
    <p:sldId id="280" r:id="rId26"/>
    <p:sldId id="276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600"/>
    <a:srgbClr val="FFFFCC"/>
    <a:srgbClr val="A3FFA3"/>
    <a:srgbClr val="FFFF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0707" autoAdjust="0"/>
  </p:normalViewPr>
  <p:slideViewPr>
    <p:cSldViewPr>
      <p:cViewPr varScale="1">
        <p:scale>
          <a:sx n="62" d="100"/>
          <a:sy n="62" d="100"/>
        </p:scale>
        <p:origin x="1232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D398F4-68C7-45DD-917F-850F0F97DF8C}" type="datetimeFigureOut">
              <a:rPr lang="en-IN" smtClean="0"/>
              <a:t>30-09-2020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4D701E-2B11-4C64-8620-9E97557E8B0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372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0803027@N08/4185801874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reativecommons.org/licenses/by/2.0/?ref=ccsearch&amp;atype=rich" TargetMode="External"/><Relationship Id="rId4" Type="http://schemas.openxmlformats.org/officeDocument/2006/relationships/hyperlink" Target="https://www.flickr.com/photos/10803027@N08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0803027@N08/4185801874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reativecommons.org/licenses/by/2.0/?ref=ccsearch&amp;atype=rich" TargetMode="External"/><Relationship Id="rId4" Type="http://schemas.openxmlformats.org/officeDocument/2006/relationships/hyperlink" Target="https://www.flickr.com/photos/10803027@N08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Notes for Teacher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&lt; Information for further reference or explanation 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Suggestions: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&lt;Ideas/ Images/ Animations / Others – To make better representation of the content &gt;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of Multimedia Objects (Image/audio/ Video/Animation) used in this slide - 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D701E-2B11-4C64-8620-9E97557E8B0E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72324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Notes for Teacher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&lt; Information for further reference or explanation 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Suggestions: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&lt;Ideas/ Images/ Animations / Others – To make better representation of the content &gt;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of Multimedia Objects (Image/audio/ Video/Animation) used in this slide - 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Pashmina: https://pixabay.com/photos/india-cashmere-wool-textile-1584302/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D701E-2B11-4C64-8620-9E97557E8B0E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802079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Notes for Teacher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&lt; Information for further reference or explanation 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Suggestions: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&lt;Ideas/ Images/ Animations / Others – To make better representation of the content &gt;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of Multimedia Objects (Image/audio/ Video/Animation) used in this slide - </a:t>
            </a:r>
          </a:p>
          <a:p>
            <a:r>
              <a:rPr lang="en-US" dirty="0" err="1" smtClean="0"/>
              <a:t>Paithani</a:t>
            </a:r>
            <a:r>
              <a:rPr lang="en-US" dirty="0" smtClean="0"/>
              <a:t>: https://pixabay.com/photos/wedding-saree-collection-1050936/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Asia map: SSSVV gallery; Keyword: Asia map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D701E-2B11-4C64-8620-9E97557E8B0E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608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Notes for Teacher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&lt; Information for further reference or explanation 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Suggestions: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&lt;Ideas/ Images/ Animations / Others – To make better representation of the content &gt;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of Multimedia Objects (Image/audio/ Video/Animation) used in this slide - 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solidFill>
                  <a:schemeClr val="tx1"/>
                </a:solidFill>
              </a:rPr>
              <a:t>Muga</a:t>
            </a:r>
            <a:r>
              <a:rPr lang="en-US" sz="1200" dirty="0" smtClean="0">
                <a:solidFill>
                  <a:schemeClr val="tx1"/>
                </a:solidFill>
              </a:rPr>
              <a:t> silk: Original Contribution: Anuradha Ramkumar; ramji.anu@gmail.com</a:t>
            </a:r>
            <a:endParaRPr lang="en-IN" sz="1200" dirty="0" smtClean="0">
              <a:solidFill>
                <a:schemeClr val="tx1"/>
              </a:solidFill>
            </a:endParaRP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D701E-2B11-4C64-8620-9E97557E8B0E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71964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Notes for Teacher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 smtClean="0"/>
              <a:t>Make teams of 2 or 3 students each.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en-US" sz="1200" dirty="0" smtClean="0"/>
              <a:t>Each of them will be given details of one fabric.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en-US" sz="1200" dirty="0" smtClean="0"/>
              <a:t>Each team will come in front of the class and give hints on the origin of the fabric without revealing the name of the Fabric. 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en-US" sz="1200" dirty="0" smtClean="0"/>
              <a:t>The rest of the students will be the audience and guess what the fabric is with the given hints.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Suggestions: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&lt;Ideas/ Images/ Animations / Others – To make better representation of the content &gt;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of Multimedia Objects (Image/audio/ Video/Animation) used in this slide - 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D701E-2B11-4C64-8620-9E97557E8B0E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47670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Notes for Teacher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Help the students to </a:t>
            </a:r>
            <a:r>
              <a:rPr kumimoji="0" lang="en-IN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form</a:t>
            </a:r>
            <a:r>
              <a:rPr lang="en-IN" sz="1200" dirty="0" smtClean="0"/>
              <a:t> </a:t>
            </a:r>
            <a:r>
              <a:rPr lang="en-IN" sz="1200" b="1" dirty="0" smtClean="0"/>
              <a:t>teams of two to three students.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Provide </a:t>
            </a:r>
            <a:r>
              <a:rPr lang="en-US" sz="1200" b="1" dirty="0" smtClean="0"/>
              <a:t>suggestions </a:t>
            </a:r>
            <a:r>
              <a:rPr lang="en-US" sz="1200" b="0" dirty="0" smtClean="0"/>
              <a:t>whenever</a:t>
            </a:r>
            <a:r>
              <a:rPr lang="en-US" sz="1200" b="0" baseline="0" dirty="0" smtClean="0"/>
              <a:t> they need</a:t>
            </a:r>
            <a:r>
              <a:rPr lang="en-US" sz="1200" b="1" dirty="0" smtClean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The students from the audience can be selected in turns to give the correct answer.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If none can identify, the team may give the answer themselves.</a:t>
            </a:r>
            <a:endParaRPr lang="en-IN" sz="12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Suggestions: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&lt;Ideas/ Images/ Animations / Others – To make better representation of the content &gt;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of Multimedia Objects (Image/audio/ Video/Animation) used in this slide - 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solidFill>
                  <a:schemeClr val="tx1"/>
                </a:solidFill>
              </a:rPr>
              <a:t>Muga</a:t>
            </a:r>
            <a:r>
              <a:rPr lang="en-US" sz="1200" dirty="0" smtClean="0">
                <a:solidFill>
                  <a:schemeClr val="tx1"/>
                </a:solidFill>
              </a:rPr>
              <a:t> silk: Original Contribution: Anuradha Ramkumar; ramji.anu@gmail.com</a:t>
            </a:r>
            <a:endParaRPr lang="en-IN" sz="1200" dirty="0" smtClean="0">
              <a:solidFill>
                <a:schemeClr val="tx1"/>
              </a:solidFill>
            </a:endParaRP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D701E-2B11-4C64-8620-9E97557E8B0E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25790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Notes for Teacher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Please display the slide when the students give hints for Muslin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Suggestions: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&lt;Ideas/ Images/ Animations / Others – To make better representation of the content &gt;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of Multimedia Objects (Image/audio/ Video/Animation) used in this slide - </a:t>
            </a:r>
          </a:p>
          <a:p>
            <a:r>
              <a:rPr lang="en-US" dirty="0" smtClean="0"/>
              <a:t>Muslin: https://pixabay.com/photos/handkerchief-textile-fashion-white-5425158/</a:t>
            </a:r>
          </a:p>
          <a:p>
            <a:endParaRPr lang="en-IN" dirty="0" smtClean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D701E-2B11-4C64-8620-9E97557E8B0E}" type="slidenum">
              <a:rPr lang="en-IN" smtClean="0"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191722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Notes for Teacher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Please display the slide when the students give hints for Chintz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Suggestions: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&lt;Ideas/ Images/ Animations / Others – To make better representation of the content &gt;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of Multimedia Objects (Image/audio/ Video/Animation) used in this slide - </a:t>
            </a:r>
          </a:p>
          <a:p>
            <a:r>
              <a:rPr lang="en-US" dirty="0" smtClean="0"/>
              <a:t>Chintz: </a:t>
            </a:r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https://commons.wikimedia.org/wiki/File:Chintz_appliqu%C3%A9d_quilt_MET_DT1815.jpg</a:t>
            </a:r>
            <a:endParaRPr lang="en-US" dirty="0" smtClean="0"/>
          </a:p>
          <a:p>
            <a:endParaRPr lang="en-IN" dirty="0" smtClean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D701E-2B11-4C64-8620-9E97557E8B0E}" type="slidenum">
              <a:rPr lang="en-IN" smtClean="0"/>
              <a:t>16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595006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Notes for Teacher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Please display the slide when the students give hints for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Bandhana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Suggestions: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&lt;Ideas/ Images/ Animations / Others – To make better representation of the content &gt;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of Multimedia Objects (Image/audio/ Video/Animation) used in this slide - 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Bandhana</a:t>
            </a:r>
            <a:r>
              <a:rPr lang="en-US" dirty="0" smtClean="0"/>
              <a:t>: https://www.publicdomainpictures.net/en/view-image.php?image=101539&amp;picture=tie-dye-background</a:t>
            </a:r>
          </a:p>
          <a:p>
            <a:endParaRPr lang="en-IN" dirty="0" smtClean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D701E-2B11-4C64-8620-9E97557E8B0E}" type="slidenum">
              <a:rPr lang="en-IN" smtClean="0"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87700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Notes for Teacher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Please display the slide when the students give hints for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kalamkari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Suggestions: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&lt;Ideas/ Images/ Animations / Others – To make better representation of the content &gt;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of Multimedia Objects (Image/audio/ Video/Animation) used in this slide - </a:t>
            </a:r>
          </a:p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Kalamkari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https://search.creativecommons.org/photos/aa7a3932-8d57-4450-9a2f-e45885ae3379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"A handmade painting at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kalamkari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exhibition"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by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Anuradha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Sengupta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licensed under </a:t>
            </a:r>
            <a:r>
              <a:rPr lang="en-US" sz="1200" b="0" i="0" u="none" strike="noStrike" kern="1200" cap="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CC BY 2.0</a:t>
            </a:r>
            <a:endParaRPr lang="en-US" sz="1200" b="0" i="0" u="none" strike="noStrike" kern="1200" cap="all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I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D701E-2B11-4C64-8620-9E97557E8B0E}" type="slidenum">
              <a:rPr lang="en-IN" smtClean="0"/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189470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Notes for Teacher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Please display the slide when the students give hints for Calico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Suggestions: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&lt;Ideas/ Images/ Animations / Others – To make better representation of the content &gt;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of Multimedia Objects (Image/audio/ Video/Animation) used in this slide - </a:t>
            </a:r>
          </a:p>
          <a:p>
            <a:r>
              <a:rPr lang="en-US" dirty="0" smtClean="0"/>
              <a:t>Calico: https://www.publicdomainpictures.net/en/view-image.php?image=32000&amp;picture=nantong-blue-calico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D701E-2B11-4C64-8620-9E97557E8B0E}" type="slidenum">
              <a:rPr lang="en-IN" smtClean="0"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02797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Notes for Teacher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&lt; Information for further reference or explanation 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Suggestions: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&lt;Ideas/ Images/ Animations / Others – To make better representation of the content &gt;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of Multimedia Objects (Image/audio/ Video/Animation) used in this slide - 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D701E-2B11-4C64-8620-9E97557E8B0E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47670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Notes for Teacher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Please display the slide when the students give hints for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Jamdani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Suggestions: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&lt;Ideas/ Images/ Animations / Others – To make better representation of the content &gt;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of Multimedia Objects (Image/audio/ Video/Animation) used in this slide - </a:t>
            </a:r>
          </a:p>
          <a:p>
            <a:r>
              <a:rPr lang="en-US" dirty="0" err="1" smtClean="0"/>
              <a:t>Jamdani</a:t>
            </a:r>
            <a:r>
              <a:rPr lang="en-US" dirty="0" smtClean="0"/>
              <a:t>:</a:t>
            </a:r>
            <a:r>
              <a:rPr lang="en-IN" baseline="0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https://pixabay.com/photos/saree-indian-ethnic-clothing-734917/</a:t>
            </a:r>
          </a:p>
          <a:p>
            <a:endParaRPr lang="en-US" dirty="0" smtClean="0"/>
          </a:p>
          <a:p>
            <a:endParaRPr lang="en-IN" dirty="0" smtClean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D701E-2B11-4C64-8620-9E97557E8B0E}" type="slidenum">
              <a:rPr lang="en-IN" smtClean="0"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10189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Notes for Teacher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Please display the slide when the students give hints for Phulkari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Suggestions: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&lt;Ideas/ Images/ Animations / Others – To make better representation of the content &gt;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of Multimedia Objects (Image/audio/ Video/Animation) used in this slide - </a:t>
            </a:r>
          </a:p>
          <a:p>
            <a:r>
              <a:rPr lang="en-US" dirty="0" smtClean="0"/>
              <a:t>Phulkari: https://pixabay.com/photos/fabric-ethnic-embroidery-textile-1280136/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D701E-2B11-4C64-8620-9E97557E8B0E}" type="slidenum">
              <a:rPr lang="en-IN" smtClean="0"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843032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Notes for Teacher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Please display the slide when the students give hints for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Patola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Suggestions: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&lt;Ideas/ Images/ Animations / Others – To make better representation of the content &gt;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of Multimedia Objects (Image/audio/ Video/Animation) used in this slide - </a:t>
            </a:r>
          </a:p>
          <a:p>
            <a:r>
              <a:rPr lang="en-US" dirty="0" err="1" smtClean="0"/>
              <a:t>Patola</a:t>
            </a:r>
            <a:r>
              <a:rPr lang="en-US" dirty="0" smtClean="0"/>
              <a:t>: </a:t>
            </a:r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https://commons.wikimedia.org/wiki/File:%27Patola%27_(ritual_heirloom_cloth)_from_Gujarat,_India,_late_18th_or_early_19th_century.jpg</a:t>
            </a:r>
            <a:endParaRPr lang="en-I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D701E-2B11-4C64-8620-9E97557E8B0E}" type="slidenum">
              <a:rPr lang="en-IN" smtClean="0"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77928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Notes for Teacher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Please display the slide when the students give hints for Pashmina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Suggestions: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&lt;Ideas/ Images/ Animations / Others – To make better representation of the content &gt;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of Multimedia Objects (Image/audio/ Video/Animation) used in this slide - </a:t>
            </a:r>
          </a:p>
          <a:p>
            <a:r>
              <a:rPr lang="en-US" dirty="0" smtClean="0"/>
              <a:t>Pashmina: https://pixabay.com/photos/india-cashmere-wool-textile-1584302/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D701E-2B11-4C64-8620-9E97557E8B0E}" type="slidenum">
              <a:rPr lang="en-IN" smtClean="0"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335996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Notes for Teacher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Please display the slide when the students give hints for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Paithani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Suggestions: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&lt;Ideas/ Images/ Animations / Others – To make better representation of the content &gt;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of Multimedia Objects (Image/audio/ Video/Animation) used in this slide - </a:t>
            </a:r>
          </a:p>
          <a:p>
            <a:r>
              <a:rPr lang="en-US" dirty="0" err="1" smtClean="0"/>
              <a:t>Paithani</a:t>
            </a:r>
            <a:r>
              <a:rPr lang="en-US" dirty="0" smtClean="0"/>
              <a:t>: https://pixabay.com/photos/wedding-saree-collection-1050936/</a:t>
            </a:r>
          </a:p>
          <a:p>
            <a:endParaRPr lang="en-I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D701E-2B11-4C64-8620-9E97557E8B0E}" type="slidenum">
              <a:rPr lang="en-IN" smtClean="0"/>
              <a:t>24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291540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Notes for Teacher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Help the students to </a:t>
            </a:r>
            <a:r>
              <a:rPr kumimoji="0" lang="en-IN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form</a:t>
            </a:r>
            <a:r>
              <a:rPr lang="en-IN" sz="1200" dirty="0" smtClean="0"/>
              <a:t> </a:t>
            </a:r>
            <a:r>
              <a:rPr lang="en-IN" sz="1200" b="1" dirty="0" smtClean="0"/>
              <a:t>teams of two to three students.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Provide </a:t>
            </a:r>
            <a:r>
              <a:rPr lang="en-US" sz="1200" b="1" dirty="0" smtClean="0"/>
              <a:t>suggestions </a:t>
            </a:r>
            <a:r>
              <a:rPr lang="en-US" sz="1200" b="0" dirty="0" smtClean="0"/>
              <a:t>whenever</a:t>
            </a:r>
            <a:r>
              <a:rPr lang="en-US" sz="1200" b="0" baseline="0" dirty="0" smtClean="0"/>
              <a:t> they need</a:t>
            </a:r>
            <a:r>
              <a:rPr lang="en-US" sz="1200" b="1" dirty="0" smtClean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The students from the audience can be selected in turns to give the correct answer.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If none can identify, the team may give the answer themselves.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Suggestions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&lt;Ideas/ Images/ Animations / Others – To make better representation of the content &gt;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of Multimedia Objects (Image/audio/ Video/Animation) used in this slide - 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D701E-2B11-4C64-8620-9E97557E8B0E}" type="slidenum">
              <a:rPr lang="en-IN" smtClean="0"/>
              <a:t>25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315308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Notes for Teacher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&lt; Information for further reference or explanation 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Suggestions: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&lt;Ideas/ Images/ Animations / Others – To make better representation of the content &gt;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of Multimedia Objects (Image/audio/ Video/Animation) used in this slide - </a:t>
            </a:r>
          </a:p>
          <a:p>
            <a:endParaRPr lang="en-IN" smtClean="0"/>
          </a:p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D701E-2B11-4C64-8620-9E97557E8B0E}" type="slidenum">
              <a:rPr lang="en-IN" smtClean="0"/>
              <a:t>26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9228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Notes for Teacher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The teacher can use this slide for introducing the activity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Suggestions: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&lt;Ideas/ Images/ Animations / Others – To make better representation of the content &gt;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of Multimedia Objects (Image/audio/ Video/Animation) used in this slide -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D701E-2B11-4C64-8620-9E97557E8B0E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87692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Notes for Teacher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&lt; Information for further reference or explanation 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Suggestions: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&lt;Ideas/ Images/ Animations / Others – To make better representation of the content &gt;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of Multimedia Objects (Image/audio/ Video/Animation) used in this slide - </a:t>
            </a:r>
          </a:p>
          <a:p>
            <a:r>
              <a:rPr lang="en-US" dirty="0" smtClean="0"/>
              <a:t>Muslin: https://pixabay.com/photos/handkerchief-textile-fashion-white-5425158/</a:t>
            </a:r>
          </a:p>
          <a:p>
            <a:r>
              <a:rPr lang="en-US" dirty="0" smtClean="0"/>
              <a:t>Asia map: SSSVV gallery; Keyword: Asia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D701E-2B11-4C64-8620-9E97557E8B0E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28697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Notes for Teacher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&lt; Information for further reference or explanation 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Suggestions: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&lt;Ideas/ Images/ Animations / Others – To make better representation of the content &gt;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of Multimedia Objects (Image/audio/ Video/Animation) used in this slide - </a:t>
            </a:r>
          </a:p>
          <a:p>
            <a:r>
              <a:rPr lang="en-US" dirty="0" smtClean="0"/>
              <a:t>Chintz: </a:t>
            </a:r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https://commons.wikimedia.org/wiki/File:Chintz_appliqu%C3%A9d_quilt_MET_DT1815.jpg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D701E-2B11-4C64-8620-9E97557E8B0E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9042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Notes for Teacher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&lt; Information for further reference or explanation 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Suggestions: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&lt;Ideas/ Images/ Animations / Others – To make better representation of the content &gt;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of Multimedia Objects (Image/audio/ Video/Animation) used in this slide - </a:t>
            </a:r>
          </a:p>
          <a:p>
            <a:r>
              <a:rPr lang="en-US" dirty="0" err="1" smtClean="0"/>
              <a:t>Bandhana</a:t>
            </a:r>
            <a:r>
              <a:rPr lang="en-US" dirty="0" smtClean="0"/>
              <a:t>: https://www.publicdomainpictures.net/en/view-image.php?image=101539&amp;picture=tie-dye-background</a:t>
            </a:r>
          </a:p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Kalamkari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https://search.creativecommons.org/photos/aa7a3932-8d57-4450-9a2f-e45885ae3379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"A handmade painting at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kalamkari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exhibition"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by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Anuradha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Sengupta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licensed under </a:t>
            </a:r>
            <a:r>
              <a:rPr lang="en-US" sz="1200" b="0" i="0" u="none" strike="noStrike" kern="1200" cap="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CC BY 2.0</a:t>
            </a:r>
            <a:endParaRPr lang="en-US" sz="1200" b="0" i="0" u="none" strike="noStrike" kern="1200" cap="all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D701E-2B11-4C64-8620-9E97557E8B0E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55657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Notes for Teacher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&lt; Information for further reference or explanation 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Suggestions: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&lt;Ideas/ Images/ Animations / Others – To make better representation of the content &gt;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of Multimedia Objects (Image/audio/ Video/Animation) used in this slide - </a:t>
            </a:r>
          </a:p>
          <a:p>
            <a:r>
              <a:rPr lang="en-US" dirty="0" smtClean="0"/>
              <a:t>Calico: https://www.publicdomainpictures.net/en/view-image.php?image=32000&amp;picture=nantong-blue-calico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Asia map: SSSVV gallery; Keyword: Asia map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D701E-2B11-4C64-8620-9E97557E8B0E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89062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Notes for Teacher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&lt; Information for further reference or explanation 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Suggestions: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&lt;Ideas/ Images/ Animations / Others – To make better representation of the content &gt;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of Multimedia Objects (Image/audio/ Video/Animation) used in this slide - </a:t>
            </a:r>
          </a:p>
          <a:p>
            <a:r>
              <a:rPr lang="en-US" dirty="0" err="1" smtClean="0"/>
              <a:t>Jamdani</a:t>
            </a:r>
            <a:r>
              <a:rPr lang="en-US" dirty="0" smtClean="0"/>
              <a:t>:</a:t>
            </a:r>
            <a:r>
              <a:rPr lang="en-IN" baseline="0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https://pixabay.com/photos/saree-indian-ethnic-clothing-734917/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D701E-2B11-4C64-8620-9E97557E8B0E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0773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Notes for Teacher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&lt; Information for further reference or explanation 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Suggestions: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&lt;Ideas/ Images/ Animations / Others – To make better representation of the content &gt;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of Multimedia Objects (Image/audio/ Video/Animation) used in this slide - </a:t>
            </a:r>
          </a:p>
          <a:p>
            <a:r>
              <a:rPr lang="en-US" dirty="0" smtClean="0"/>
              <a:t>Phulkari: https://pixabay.com/photos/fabric-ethnic-embroidery-textile-1280136/</a:t>
            </a:r>
          </a:p>
          <a:p>
            <a:r>
              <a:rPr lang="en-US" dirty="0" err="1" smtClean="0"/>
              <a:t>Patola</a:t>
            </a:r>
            <a:r>
              <a:rPr lang="en-US" dirty="0" smtClean="0"/>
              <a:t>: </a:t>
            </a:r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https://commons.wikimedia.org/wiki/File:%27Patola%27_(ritual_heirloom_cloth)_from_Gujarat,_India,_late_18th_or_early_19th_century.jpg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D701E-2B11-4C64-8620-9E97557E8B0E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63696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Asset Title (Size 54)</a:t>
            </a:r>
            <a:endParaRPr lang="en-IN" dirty="0"/>
          </a:p>
        </p:txBody>
      </p:sp>
      <p:grpSp>
        <p:nvGrpSpPr>
          <p:cNvPr id="7" name="Group 14"/>
          <p:cNvGrpSpPr>
            <a:grpSpLocks/>
          </p:cNvGrpSpPr>
          <p:nvPr userDrawn="1"/>
        </p:nvGrpSpPr>
        <p:grpSpPr bwMode="auto">
          <a:xfrm>
            <a:off x="0" y="0"/>
            <a:ext cx="873125" cy="852488"/>
            <a:chOff x="0" y="0"/>
            <a:chExt cx="872351" cy="852108"/>
          </a:xfrm>
        </p:grpSpPr>
        <p:sp>
          <p:nvSpPr>
            <p:cNvPr id="8" name="Round Diagonal Corner Rectangle 7"/>
            <p:cNvSpPr/>
            <p:nvPr/>
          </p:nvSpPr>
          <p:spPr>
            <a:xfrm>
              <a:off x="71855" y="79223"/>
              <a:ext cx="228600" cy="228600"/>
            </a:xfrm>
            <a:prstGeom prst="round2DiagRect">
              <a:avLst/>
            </a:prstGeom>
            <a:solidFill>
              <a:srgbClr val="00B0F0"/>
            </a:solidFill>
            <a:ln>
              <a:noFill/>
            </a:ln>
            <a:effectLst>
              <a:reflection blurRad="6350" stA="50000" endA="300" endPos="90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bg1"/>
                  </a:solidFill>
                  <a:cs typeface="Calibri"/>
                </a:rPr>
                <a:t>I</a:t>
              </a:r>
            </a:p>
          </p:txBody>
        </p:sp>
        <p:sp>
          <p:nvSpPr>
            <p:cNvPr id="9" name="Round Diagonal Corner Rectangle 8"/>
            <p:cNvSpPr/>
            <p:nvPr/>
          </p:nvSpPr>
          <p:spPr>
            <a:xfrm>
              <a:off x="376655" y="79223"/>
              <a:ext cx="228600" cy="228600"/>
            </a:xfrm>
            <a:prstGeom prst="round2DiagRect">
              <a:avLst/>
            </a:prstGeom>
            <a:solidFill>
              <a:srgbClr val="FB3B69"/>
            </a:solidFill>
            <a:ln>
              <a:noFill/>
            </a:ln>
            <a:effectLst>
              <a:reflection blurRad="6350" stA="50000" endA="300" endPos="90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bg1"/>
                  </a:solidFill>
                  <a:cs typeface="Calibri"/>
                </a:rPr>
                <a:t>I</a:t>
              </a:r>
            </a:p>
          </p:txBody>
        </p:sp>
        <p:sp>
          <p:nvSpPr>
            <p:cNvPr id="10" name="Round Diagonal Corner Rectangle 9"/>
            <p:cNvSpPr/>
            <p:nvPr/>
          </p:nvSpPr>
          <p:spPr>
            <a:xfrm>
              <a:off x="65362" y="392172"/>
              <a:ext cx="228600" cy="228600"/>
            </a:xfrm>
            <a:prstGeom prst="round2Diag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reflection blurRad="6350" stA="50000" endA="300" endPos="90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bg1"/>
                  </a:solidFill>
                  <a:cs typeface="Calibri"/>
                </a:rPr>
                <a:t>E</a:t>
              </a:r>
            </a:p>
          </p:txBody>
        </p:sp>
        <p:sp>
          <p:nvSpPr>
            <p:cNvPr id="11" name="Round Diagonal Corner Rectangle 10"/>
            <p:cNvSpPr/>
            <p:nvPr/>
          </p:nvSpPr>
          <p:spPr>
            <a:xfrm>
              <a:off x="370162" y="392172"/>
              <a:ext cx="228600" cy="228600"/>
            </a:xfrm>
            <a:prstGeom prst="round2DiagRect">
              <a:avLst/>
            </a:prstGeom>
            <a:solidFill>
              <a:srgbClr val="008000"/>
            </a:solidFill>
            <a:ln>
              <a:noFill/>
            </a:ln>
            <a:effectLst>
              <a:reflection blurRad="6350" stA="50000" endA="300" endPos="90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bg1"/>
                  </a:solidFill>
                  <a:cs typeface="Calibri"/>
                </a:rPr>
                <a:t>P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682020" y="0"/>
              <a:ext cx="0" cy="814025"/>
            </a:xfrm>
            <a:prstGeom prst="line">
              <a:avLst/>
            </a:prstGeom>
            <a:ln w="12700">
              <a:solidFill>
                <a:srgbClr val="FE6E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651981"/>
              <a:ext cx="828291" cy="0"/>
            </a:xfrm>
            <a:prstGeom prst="line">
              <a:avLst/>
            </a:prstGeom>
            <a:ln w="12700">
              <a:solidFill>
                <a:srgbClr val="FE6E2E"/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748636" y="218977"/>
              <a:ext cx="0" cy="633131"/>
            </a:xfrm>
            <a:prstGeom prst="line">
              <a:avLst/>
            </a:prstGeom>
            <a:ln w="12700">
              <a:solidFill>
                <a:srgbClr val="FE6E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96227" y="712914"/>
              <a:ext cx="676124" cy="0"/>
            </a:xfrm>
            <a:prstGeom prst="line">
              <a:avLst/>
            </a:prstGeom>
            <a:ln w="12700">
              <a:solidFill>
                <a:srgbClr val="FE6E2E"/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 userDrawn="1"/>
        </p:nvSpPr>
        <p:spPr>
          <a:xfrm>
            <a:off x="5726764" y="6509319"/>
            <a:ext cx="3350443" cy="412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8482B"/>
                </a:solidFill>
              </a:rPr>
              <a:t>Integral Education</a:t>
            </a:r>
            <a:r>
              <a:rPr lang="en-US" sz="1400" dirty="0">
                <a:solidFill>
                  <a:srgbClr val="08482B"/>
                </a:solidFill>
              </a:rPr>
              <a:t> </a:t>
            </a:r>
            <a:r>
              <a:rPr lang="en-US" sz="1400" b="1" dirty="0">
                <a:solidFill>
                  <a:srgbClr val="002060"/>
                </a:solidFill>
              </a:rPr>
              <a:t>FOR  </a:t>
            </a:r>
            <a:r>
              <a:rPr lang="en-US" sz="1400" b="1" dirty="0">
                <a:solidFill>
                  <a:srgbClr val="C00000"/>
                </a:solidFill>
              </a:rPr>
              <a:t>ALL, </a:t>
            </a:r>
            <a:r>
              <a:rPr lang="en-US" sz="1400" b="1" dirty="0">
                <a:solidFill>
                  <a:srgbClr val="002060"/>
                </a:solidFill>
              </a:rPr>
              <a:t>BY</a:t>
            </a:r>
            <a:r>
              <a:rPr lang="en-US" sz="1400" b="1" dirty="0">
                <a:solidFill>
                  <a:srgbClr val="C00000"/>
                </a:solidFill>
              </a:rPr>
              <a:t> ALL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807" y="55434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62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 baseline="0"/>
            </a:lvl1pPr>
          </a:lstStyle>
          <a:p>
            <a:r>
              <a:rPr lang="en-US" dirty="0"/>
              <a:t>Slide Title (Size 36)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  <a:lvl2pPr>
              <a:defRPr/>
            </a:lvl2pPr>
            <a:lvl3pPr>
              <a:defRPr/>
            </a:lvl3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/>
              <a:t>Sub Title (Size 32) Second level (Size 28) Third level (Size 24)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1"/>
            <a:r>
              <a:rPr lang="en-US" dirty="0"/>
              <a:t>Second level (Size 28)</a:t>
            </a:r>
          </a:p>
          <a:p>
            <a:pPr lvl="2"/>
            <a:r>
              <a:rPr lang="en-US" dirty="0"/>
              <a:t>Third level (Size 24)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14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srisathyasaividyavahini.org/" TargetMode="Externa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090" y="52321"/>
            <a:ext cx="967390" cy="938279"/>
          </a:xfrm>
          <a:prstGeom prst="rect">
            <a:avLst/>
          </a:prstGeom>
        </p:spPr>
      </p:pic>
      <p:sp>
        <p:nvSpPr>
          <p:cNvPr id="3" name="Rectangle 2">
            <a:hlinkClick r:id="rId5"/>
          </p:cNvPr>
          <p:cNvSpPr/>
          <p:nvPr userDrawn="1"/>
        </p:nvSpPr>
        <p:spPr>
          <a:xfrm>
            <a:off x="-304800" y="6488113"/>
            <a:ext cx="2762250" cy="377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©www.srisathyasaividyavahini.org</a:t>
            </a:r>
          </a:p>
        </p:txBody>
      </p:sp>
    </p:spTree>
    <p:extLst>
      <p:ext uri="{BB962C8B-B14F-4D97-AF65-F5344CB8AC3E}">
        <p14:creationId xmlns:p14="http://schemas.microsoft.com/office/powerpoint/2010/main" val="3351979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5.jpeg"/><Relationship Id="rId3" Type="http://schemas.openxmlformats.org/officeDocument/2006/relationships/hyperlink" Target="https://www.flickr.com/photos/10803027@N08/4185801874" TargetMode="External"/><Relationship Id="rId7" Type="http://schemas.openxmlformats.org/officeDocument/2006/relationships/image" Target="../media/image20.jpeg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hyperlink" Target="https://creativecommons.org/licenses/by/2.0/?ref=ccsearch&amp;atype=rich" TargetMode="External"/><Relationship Id="rId15" Type="http://schemas.openxmlformats.org/officeDocument/2006/relationships/image" Target="../media/image26.jpeg"/><Relationship Id="rId10" Type="http://schemas.openxmlformats.org/officeDocument/2006/relationships/image" Target="../media/image23.jpeg"/><Relationship Id="rId4" Type="http://schemas.openxmlformats.org/officeDocument/2006/relationships/hyperlink" Target="https://www.flickr.com/photos/10803027@N08" TargetMode="External"/><Relationship Id="rId9" Type="http://schemas.openxmlformats.org/officeDocument/2006/relationships/image" Target="../media/image22.jpeg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2857500"/>
            <a:ext cx="5181600" cy="1143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Fun with Fabrics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225073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India, Cashmere, Wool, Textile, Pattern, Scar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89753"/>
            <a:ext cx="4267200" cy="320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907692" y="3155900"/>
            <a:ext cx="2102496" cy="501700"/>
            <a:chOff x="3612505" y="3207295"/>
            <a:chExt cx="1004589" cy="401835"/>
          </a:xfrm>
        </p:grpSpPr>
        <p:sp>
          <p:nvSpPr>
            <p:cNvPr id="11" name="Chevron 10"/>
            <p:cNvSpPr/>
            <p:nvPr/>
          </p:nvSpPr>
          <p:spPr>
            <a:xfrm>
              <a:off x="3612505" y="3207295"/>
              <a:ext cx="1004589" cy="40183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726349"/>
                <a:satOff val="30964"/>
                <a:lumOff val="6711"/>
                <a:alphaOff val="0"/>
              </a:schemeClr>
            </a:fillRef>
            <a:effectRef idx="0">
              <a:schemeClr val="accent5">
                <a:hueOff val="-7726349"/>
                <a:satOff val="30964"/>
                <a:lumOff val="671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Chevron 18"/>
            <p:cNvSpPr txBox="1"/>
            <p:nvPr/>
          </p:nvSpPr>
          <p:spPr>
            <a:xfrm>
              <a:off x="3813423" y="3207295"/>
              <a:ext cx="602754" cy="401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15240" rIns="0" bIns="152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400" b="1" kern="1200" dirty="0" smtClean="0">
                  <a:solidFill>
                    <a:schemeClr val="tx1"/>
                  </a:solidFill>
                </a:rPr>
                <a:t>Pashmina</a:t>
              </a:r>
              <a:endParaRPr lang="en-IN" sz="24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066800" y="1828800"/>
            <a:ext cx="7467600" cy="830997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fontAlgn="base"/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Pashmina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is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also known as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‘Cashmere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' as they are woven in Kashmir.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249B57E4-FDA8-46FD-A75B-F63F6A367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2225" y="533400"/>
            <a:ext cx="4019550" cy="685800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/>
          <a:p>
            <a:r>
              <a:rPr lang="en-US" b="1" dirty="0" smtClean="0"/>
              <a:t>Know the Fabrics</a:t>
            </a:r>
            <a:endParaRPr lang="en-IN" b="1" dirty="0"/>
          </a:p>
        </p:txBody>
      </p:sp>
      <p:sp>
        <p:nvSpPr>
          <p:cNvPr id="4" name="Cloud 3"/>
          <p:cNvSpPr/>
          <p:nvPr/>
        </p:nvSpPr>
        <p:spPr>
          <a:xfrm>
            <a:off x="5867400" y="3888366"/>
            <a:ext cx="2727860" cy="1902834"/>
          </a:xfrm>
          <a:prstGeom prst="cloud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Made from Wool</a:t>
            </a:r>
            <a:endParaRPr lang="en-IN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6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31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47" y="2752987"/>
            <a:ext cx="3484053" cy="3114413"/>
          </a:xfrm>
          <a:prstGeom prst="rect">
            <a:avLst/>
          </a:prstGeom>
        </p:spPr>
      </p:pic>
      <p:pic>
        <p:nvPicPr>
          <p:cNvPr id="22" name="Picture 4" descr="Wedding Saree, Collection, Paithani Sa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" t="41319" r="12066" b="3746"/>
          <a:stretch/>
        </p:blipFill>
        <p:spPr bwMode="auto">
          <a:xfrm>
            <a:off x="4495800" y="2752987"/>
            <a:ext cx="4052392" cy="311441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4641273" y="1555699"/>
            <a:ext cx="1818472" cy="501701"/>
            <a:chOff x="3612505" y="2749202"/>
            <a:chExt cx="1004589" cy="401836"/>
          </a:xfrm>
        </p:grpSpPr>
        <p:sp>
          <p:nvSpPr>
            <p:cNvPr id="24" name="Chevron 23"/>
            <p:cNvSpPr/>
            <p:nvPr/>
          </p:nvSpPr>
          <p:spPr>
            <a:xfrm>
              <a:off x="3612505" y="2749202"/>
              <a:ext cx="1004589" cy="40183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622584"/>
                <a:satOff val="26541"/>
                <a:lumOff val="5752"/>
                <a:alphaOff val="0"/>
              </a:schemeClr>
            </a:fillRef>
            <a:effectRef idx="0">
              <a:schemeClr val="accent5">
                <a:hueOff val="-6622584"/>
                <a:satOff val="26541"/>
                <a:lumOff val="575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Chevron 16"/>
            <p:cNvSpPr txBox="1"/>
            <p:nvPr/>
          </p:nvSpPr>
          <p:spPr>
            <a:xfrm>
              <a:off x="3813423" y="2749203"/>
              <a:ext cx="602754" cy="401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15240" rIns="0" bIns="152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400" b="1" kern="1200" dirty="0" err="1" smtClean="0">
                  <a:solidFill>
                    <a:schemeClr val="tx1"/>
                  </a:solidFill>
                </a:rPr>
                <a:t>Paithani</a:t>
              </a:r>
              <a:endParaRPr lang="en-IN" sz="24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249B57E4-FDA8-46FD-A75B-F63F6A367859}"/>
              </a:ext>
            </a:extLst>
          </p:cNvPr>
          <p:cNvSpPr txBox="1">
            <a:spLocks/>
          </p:cNvSpPr>
          <p:nvPr/>
        </p:nvSpPr>
        <p:spPr>
          <a:xfrm>
            <a:off x="2562225" y="533400"/>
            <a:ext cx="4019550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/>
              <a:t>Know the Fabrics</a:t>
            </a:r>
            <a:endParaRPr lang="en-IN" b="1" dirty="0"/>
          </a:p>
        </p:txBody>
      </p:sp>
      <p:sp>
        <p:nvSpPr>
          <p:cNvPr id="9" name="Oval 8"/>
          <p:cNvSpPr/>
          <p:nvPr/>
        </p:nvSpPr>
        <p:spPr>
          <a:xfrm>
            <a:off x="1846141" y="4367158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1524000" y="4019490"/>
            <a:ext cx="15368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u="sng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Pratishthana</a:t>
            </a:r>
            <a:endParaRPr lang="en-IN" sz="2000" b="1" u="sng" dirty="0"/>
          </a:p>
        </p:txBody>
      </p:sp>
      <p:grpSp>
        <p:nvGrpSpPr>
          <p:cNvPr id="12" name="Group 11"/>
          <p:cNvGrpSpPr/>
          <p:nvPr/>
        </p:nvGrpSpPr>
        <p:grpSpPr>
          <a:xfrm>
            <a:off x="2286000" y="1546805"/>
            <a:ext cx="1818472" cy="456091"/>
            <a:chOff x="3612505" y="2749202"/>
            <a:chExt cx="1004589" cy="401835"/>
          </a:xfrm>
        </p:grpSpPr>
        <p:sp>
          <p:nvSpPr>
            <p:cNvPr id="13" name="Chevron 12"/>
            <p:cNvSpPr/>
            <p:nvPr/>
          </p:nvSpPr>
          <p:spPr>
            <a:xfrm>
              <a:off x="3612505" y="2749202"/>
              <a:ext cx="1004589" cy="401835"/>
            </a:xfrm>
            <a:prstGeom prst="chevron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622584"/>
                <a:satOff val="26541"/>
                <a:lumOff val="5752"/>
                <a:alphaOff val="0"/>
              </a:schemeClr>
            </a:fillRef>
            <a:effectRef idx="0">
              <a:schemeClr val="accent5">
                <a:hueOff val="-6622584"/>
                <a:satOff val="26541"/>
                <a:lumOff val="575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Chevron 16"/>
            <p:cNvSpPr txBox="1"/>
            <p:nvPr/>
          </p:nvSpPr>
          <p:spPr>
            <a:xfrm>
              <a:off x="3780887" y="2816595"/>
              <a:ext cx="602754" cy="29880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15240" rIns="0" bIns="152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400" b="1" kern="1200" dirty="0" err="1" smtClean="0">
                  <a:solidFill>
                    <a:schemeClr val="tx1"/>
                  </a:solidFill>
                </a:rPr>
                <a:t>Paithan</a:t>
              </a:r>
              <a:endParaRPr lang="en-IN" sz="24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5" name="Straight Arrow Connector 4"/>
          <p:cNvCxnSpPr/>
          <p:nvPr/>
        </p:nvCxnSpPr>
        <p:spPr>
          <a:xfrm flipV="1">
            <a:off x="1998541" y="2076510"/>
            <a:ext cx="516059" cy="19620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091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5.googleusercontent.com/OrWyQ7pVsse1AB3QKMD6L7oi4_5eftE0EtK_onteJ522gVlvOkBn_sS86X-7mjoTIXxJwk1eYQH4LRiyn9LmxuOhUpG0lrGLpgiiGU4PJjmgXy-G6qHL-0iMConwkL_U04BTA5W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665434"/>
            <a:ext cx="3843573" cy="288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2286000" y="2927300"/>
            <a:ext cx="2102496" cy="501700"/>
            <a:chOff x="3612505" y="2749202"/>
            <a:chExt cx="1004589" cy="401835"/>
          </a:xfrm>
        </p:grpSpPr>
        <p:sp>
          <p:nvSpPr>
            <p:cNvPr id="20" name="Chevron 19"/>
            <p:cNvSpPr/>
            <p:nvPr/>
          </p:nvSpPr>
          <p:spPr>
            <a:xfrm>
              <a:off x="3612505" y="2749202"/>
              <a:ext cx="1004589" cy="40183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622584"/>
                <a:satOff val="26541"/>
                <a:lumOff val="5752"/>
                <a:alphaOff val="0"/>
              </a:schemeClr>
            </a:fillRef>
            <a:effectRef idx="0">
              <a:schemeClr val="accent5">
                <a:hueOff val="-6622584"/>
                <a:satOff val="26541"/>
                <a:lumOff val="575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Chevron 16"/>
            <p:cNvSpPr txBox="1"/>
            <p:nvPr/>
          </p:nvSpPr>
          <p:spPr>
            <a:xfrm>
              <a:off x="3813423" y="2749202"/>
              <a:ext cx="602754" cy="401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15240" rIns="0" bIns="152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400" b="1" kern="1200" dirty="0" err="1" smtClean="0">
                  <a:solidFill>
                    <a:schemeClr val="tx1"/>
                  </a:solidFill>
                </a:rPr>
                <a:t>Muga</a:t>
              </a:r>
              <a:endParaRPr lang="en-IN" sz="2400" b="1" kern="1200" dirty="0" smtClean="0">
                <a:solidFill>
                  <a:schemeClr val="tx1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57200" y="1371600"/>
            <a:ext cx="8305800" cy="933589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fontAlgn="base">
              <a:spcAft>
                <a:spcPts val="800"/>
              </a:spcAft>
            </a:pPr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Muga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s</a:t>
            </a: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ilk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is o</a:t>
            </a:r>
            <a:r>
              <a:rPr lang="en-US" sz="2400" dirty="0" smtClean="0">
                <a:solidFill>
                  <a:srgbClr val="333333"/>
                </a:solidFill>
                <a:latin typeface="Calibri" panose="020F0502020204030204" pitchFamily="34" charset="0"/>
              </a:rPr>
              <a:t>ne </a:t>
            </a:r>
            <a:r>
              <a:rPr lang="en-US" sz="2400" dirty="0">
                <a:solidFill>
                  <a:srgbClr val="333333"/>
                </a:solidFill>
                <a:latin typeface="Calibri" panose="020F0502020204030204" pitchFamily="34" charset="0"/>
              </a:rPr>
              <a:t>of the rarest </a:t>
            </a:r>
            <a:r>
              <a:rPr lang="en-US" sz="2400" dirty="0" smtClean="0">
                <a:solidFill>
                  <a:srgbClr val="333333"/>
                </a:solidFill>
                <a:latin typeface="Calibri" panose="020F0502020204030204" pitchFamily="34" charset="0"/>
              </a:rPr>
              <a:t>silks </a:t>
            </a:r>
            <a:r>
              <a:rPr lang="en-US" sz="2400" dirty="0">
                <a:solidFill>
                  <a:srgbClr val="333333"/>
                </a:solidFill>
                <a:latin typeface="Calibri" panose="020F0502020204030204" pitchFamily="34" charset="0"/>
              </a:rPr>
              <a:t>in the world </a:t>
            </a:r>
            <a:r>
              <a:rPr lang="en-US" sz="2400" dirty="0" smtClean="0">
                <a:solidFill>
                  <a:srgbClr val="333333"/>
                </a:solidFill>
                <a:latin typeface="Calibri" panose="020F0502020204030204" pitchFamily="34" charset="0"/>
              </a:rPr>
              <a:t>from </a:t>
            </a:r>
            <a:r>
              <a:rPr lang="en-US" sz="2400" dirty="0">
                <a:solidFill>
                  <a:srgbClr val="333333"/>
                </a:solidFill>
                <a:latin typeface="Calibri" panose="020F0502020204030204" pitchFamily="34" charset="0"/>
              </a:rPr>
              <a:t>Assam. </a:t>
            </a:r>
            <a:endParaRPr lang="en-US" sz="2400" dirty="0" smtClean="0">
              <a:solidFill>
                <a:srgbClr val="333333"/>
              </a:solidFill>
              <a:latin typeface="Calibri" panose="020F050202020403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en-US" sz="2400" dirty="0" smtClean="0">
                <a:solidFill>
                  <a:srgbClr val="333333"/>
                </a:solidFill>
                <a:latin typeface="Calibri" panose="020F0502020204030204" pitchFamily="34" charset="0"/>
              </a:rPr>
              <a:t>It </a:t>
            </a:r>
            <a:r>
              <a:rPr lang="en-US" sz="2400" dirty="0">
                <a:solidFill>
                  <a:srgbClr val="333333"/>
                </a:solidFill>
                <a:latin typeface="Calibri" panose="020F0502020204030204" pitchFamily="34" charset="0"/>
              </a:rPr>
              <a:t>is organic and </a:t>
            </a:r>
            <a:r>
              <a:rPr lang="en-US" sz="2400" dirty="0" smtClean="0">
                <a:solidFill>
                  <a:srgbClr val="333333"/>
                </a:solidFill>
                <a:latin typeface="Calibri" panose="020F0502020204030204" pitchFamily="34" charset="0"/>
              </a:rPr>
              <a:t>has </a:t>
            </a:r>
            <a:r>
              <a:rPr lang="en-US" sz="2400" dirty="0">
                <a:solidFill>
                  <a:srgbClr val="333333"/>
                </a:solidFill>
                <a:latin typeface="Calibri" panose="020F0502020204030204" pitchFamily="34" charset="0"/>
              </a:rPr>
              <a:t>the strongest natural fiber.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249B57E4-FDA8-46FD-A75B-F63F6A367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2225" y="533400"/>
            <a:ext cx="4019550" cy="685800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/>
          <a:p>
            <a:r>
              <a:rPr lang="en-US" b="1" dirty="0" smtClean="0"/>
              <a:t>Know the Fabrics</a:t>
            </a:r>
            <a:endParaRPr lang="en-IN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4800600" y="2927300"/>
            <a:ext cx="2102496" cy="501700"/>
            <a:chOff x="3612505" y="3207295"/>
            <a:chExt cx="1004589" cy="401835"/>
          </a:xfrm>
        </p:grpSpPr>
        <p:sp>
          <p:nvSpPr>
            <p:cNvPr id="17" name="Chevron 16"/>
            <p:cNvSpPr/>
            <p:nvPr/>
          </p:nvSpPr>
          <p:spPr>
            <a:xfrm>
              <a:off x="3612505" y="3207295"/>
              <a:ext cx="1004589" cy="40183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726349"/>
                <a:satOff val="30964"/>
                <a:lumOff val="6711"/>
                <a:alphaOff val="0"/>
              </a:schemeClr>
            </a:fillRef>
            <a:effectRef idx="0">
              <a:schemeClr val="accent5">
                <a:hueOff val="-7726349"/>
                <a:satOff val="30964"/>
                <a:lumOff val="671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Chevron 18"/>
            <p:cNvSpPr txBox="1"/>
            <p:nvPr/>
          </p:nvSpPr>
          <p:spPr>
            <a:xfrm>
              <a:off x="3813423" y="3207295"/>
              <a:ext cx="602754" cy="401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15240" rIns="0" bIns="152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400" b="1" dirty="0">
                  <a:solidFill>
                    <a:schemeClr val="tx1"/>
                  </a:solidFill>
                </a:rPr>
                <a:t>Y</a:t>
              </a:r>
              <a:r>
                <a:rPr lang="en-IN" sz="2400" b="1" kern="1200" dirty="0" smtClean="0">
                  <a:solidFill>
                    <a:schemeClr val="tx1"/>
                  </a:solidFill>
                </a:rPr>
                <a:t>ellowish</a:t>
              </a:r>
              <a:endParaRPr lang="en-IN" sz="2400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50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6CED4-BF0A-45E7-AEDF-3DB56F83E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900" y="503238"/>
            <a:ext cx="2400300" cy="715962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/>
          <a:p>
            <a:r>
              <a:rPr lang="en-IN" b="1" dirty="0" smtClean="0"/>
              <a:t>Procedure</a:t>
            </a:r>
            <a:endParaRPr lang="en-IN" b="1" dirty="0"/>
          </a:p>
        </p:txBody>
      </p:sp>
      <p:sp>
        <p:nvSpPr>
          <p:cNvPr id="4" name="Oval 3"/>
          <p:cNvSpPr/>
          <p:nvPr/>
        </p:nvSpPr>
        <p:spPr>
          <a:xfrm>
            <a:off x="1409700" y="2800350"/>
            <a:ext cx="6324600" cy="1257300"/>
          </a:xfrm>
          <a:prstGeom prst="ellipse">
            <a:avLst/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en-US" sz="2800" b="1" dirty="0" smtClean="0"/>
              <a:t>IDENTIFY </a:t>
            </a:r>
            <a:r>
              <a:rPr lang="en-US" sz="2800" b="1" dirty="0"/>
              <a:t>THE FABRIC </a:t>
            </a:r>
            <a:r>
              <a:rPr lang="en-US" sz="2800" b="1" dirty="0" smtClean="0"/>
              <a:t>WITH </a:t>
            </a:r>
            <a:r>
              <a:rPr lang="en-US" sz="2800" b="1" dirty="0"/>
              <a:t>THE GIVEN HINTS</a:t>
            </a:r>
          </a:p>
        </p:txBody>
      </p:sp>
    </p:spTree>
    <p:extLst>
      <p:ext uri="{BB962C8B-B14F-4D97-AF65-F5344CB8AC3E}">
        <p14:creationId xmlns:p14="http://schemas.microsoft.com/office/powerpoint/2010/main" val="105025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6CED4-BF0A-45E7-AEDF-3DB56F83E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503238"/>
            <a:ext cx="4267200" cy="715962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/>
          <a:p>
            <a:r>
              <a:rPr lang="en-IN" b="1" dirty="0" smtClean="0"/>
              <a:t>Example – </a:t>
            </a:r>
            <a:r>
              <a:rPr lang="en-IN" b="1" dirty="0" err="1" smtClean="0"/>
              <a:t>Muga</a:t>
            </a:r>
            <a:r>
              <a:rPr lang="en-IN" b="1" dirty="0" smtClean="0"/>
              <a:t> Silk</a:t>
            </a:r>
            <a:endParaRPr lang="en-IN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D491E2-3134-4B48-A857-6ACFB50FC4FD}"/>
              </a:ext>
            </a:extLst>
          </p:cNvPr>
          <p:cNvSpPr txBox="1">
            <a:spLocks/>
          </p:cNvSpPr>
          <p:nvPr/>
        </p:nvSpPr>
        <p:spPr>
          <a:xfrm>
            <a:off x="4267200" y="1976284"/>
            <a:ext cx="4419600" cy="38335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800"/>
              </a:spcAft>
            </a:pPr>
            <a:r>
              <a:rPr lang="en-US" b="1" u="sng" dirty="0" smtClean="0">
                <a:solidFill>
                  <a:srgbClr val="333333"/>
                </a:solidFill>
              </a:rPr>
              <a:t>HINTS</a:t>
            </a:r>
            <a:endParaRPr lang="en-US" sz="2400" u="sng" dirty="0"/>
          </a:p>
          <a:p>
            <a:pPr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3333"/>
                </a:solidFill>
              </a:rPr>
              <a:t>It is one of the rarest </a:t>
            </a:r>
            <a:r>
              <a:rPr lang="en-US" sz="2800" smtClean="0">
                <a:solidFill>
                  <a:srgbClr val="333333"/>
                </a:solidFill>
              </a:rPr>
              <a:t>silk fabrics </a:t>
            </a:r>
            <a:r>
              <a:rPr lang="en-US" sz="2800" dirty="0">
                <a:solidFill>
                  <a:srgbClr val="333333"/>
                </a:solidFill>
              </a:rPr>
              <a:t>in </a:t>
            </a:r>
            <a:r>
              <a:rPr lang="en-US" sz="2800">
                <a:solidFill>
                  <a:srgbClr val="333333"/>
                </a:solidFill>
              </a:rPr>
              <a:t>the </a:t>
            </a:r>
            <a:r>
              <a:rPr lang="en-US" sz="2800" smtClean="0">
                <a:solidFill>
                  <a:srgbClr val="333333"/>
                </a:solidFill>
              </a:rPr>
              <a:t>world. </a:t>
            </a:r>
            <a:endParaRPr lang="en-US" sz="2800" dirty="0" smtClean="0">
              <a:solidFill>
                <a:srgbClr val="333333"/>
              </a:solidFill>
            </a:endParaRPr>
          </a:p>
          <a:p>
            <a:pPr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333333"/>
                </a:solidFill>
              </a:rPr>
              <a:t>Origin: </a:t>
            </a:r>
            <a:r>
              <a:rPr lang="en-US" sz="2800" dirty="0">
                <a:solidFill>
                  <a:srgbClr val="333333"/>
                </a:solidFill>
              </a:rPr>
              <a:t>Assam. </a:t>
            </a:r>
          </a:p>
          <a:p>
            <a:pPr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333333"/>
                </a:solidFill>
              </a:rPr>
              <a:t>Meaning: Yellowish </a:t>
            </a:r>
            <a:r>
              <a:rPr lang="en-US" sz="2800" dirty="0">
                <a:solidFill>
                  <a:srgbClr val="333333"/>
                </a:solidFill>
              </a:rPr>
              <a:t>in Assamese.</a:t>
            </a:r>
          </a:p>
          <a:p>
            <a:pPr fontAlgn="base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3333"/>
                </a:solidFill>
              </a:rPr>
              <a:t>It is organic </a:t>
            </a:r>
            <a:r>
              <a:rPr lang="en-US" sz="2800" dirty="0" smtClean="0">
                <a:solidFill>
                  <a:srgbClr val="333333"/>
                </a:solidFill>
              </a:rPr>
              <a:t>and has </a:t>
            </a:r>
            <a:r>
              <a:rPr lang="en-US" sz="2800" dirty="0">
                <a:solidFill>
                  <a:srgbClr val="333333"/>
                </a:solidFill>
              </a:rPr>
              <a:t>the strongest natural fiber.</a:t>
            </a:r>
          </a:p>
        </p:txBody>
      </p:sp>
      <p:pic>
        <p:nvPicPr>
          <p:cNvPr id="6" name="Picture 2" descr="https://lh5.googleusercontent.com/OrWyQ7pVsse1AB3QKMD6L7oi4_5eftE0EtK_onteJ522gVlvOkBn_sS86X-7mjoTIXxJwk1eYQH4LRiyn9LmxuOhUpG0lrGLpgiiGU4PJjmgXy-G6qHL-0iMConwkL_U04BTA5W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85" y="1981200"/>
            <a:ext cx="3346758" cy="382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91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9B57E4-FDA8-46FD-A75B-F63F6A367859}"/>
              </a:ext>
            </a:extLst>
          </p:cNvPr>
          <p:cNvSpPr txBox="1">
            <a:spLocks/>
          </p:cNvSpPr>
          <p:nvPr/>
        </p:nvSpPr>
        <p:spPr>
          <a:xfrm>
            <a:off x="2800000" y="533400"/>
            <a:ext cx="35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/>
              <a:t>Indian Fabrics</a:t>
            </a:r>
            <a:endParaRPr lang="en-IN" b="1" dirty="0"/>
          </a:p>
        </p:txBody>
      </p:sp>
      <p:pic>
        <p:nvPicPr>
          <p:cNvPr id="5" name="Picture 4" descr="Handkerchief, Textile, Fashion,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000" y="1886400"/>
            <a:ext cx="54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01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9B57E4-FDA8-46FD-A75B-F63F6A367859}"/>
              </a:ext>
            </a:extLst>
          </p:cNvPr>
          <p:cNvSpPr txBox="1">
            <a:spLocks/>
          </p:cNvSpPr>
          <p:nvPr/>
        </p:nvSpPr>
        <p:spPr>
          <a:xfrm>
            <a:off x="2800000" y="533400"/>
            <a:ext cx="35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/>
              <a:t>Indian Fabrics</a:t>
            </a:r>
            <a:endParaRPr lang="en-IN" b="1" dirty="0"/>
          </a:p>
        </p:txBody>
      </p:sp>
      <p:pic>
        <p:nvPicPr>
          <p:cNvPr id="5" name="Picture 10" descr="Chintz appliquéd quilt, Mary Malvina Cook Taft (1812–1905), Cotton, Chintz appliquéd, American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28999"/>
            <a:ext cx="4101300" cy="488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96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49B57E4-FDA8-46FD-A75B-F63F6A367859}"/>
              </a:ext>
            </a:extLst>
          </p:cNvPr>
          <p:cNvSpPr txBox="1">
            <a:spLocks/>
          </p:cNvSpPr>
          <p:nvPr/>
        </p:nvSpPr>
        <p:spPr>
          <a:xfrm>
            <a:off x="2800000" y="533400"/>
            <a:ext cx="35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/>
              <a:t>Indian Fabrics</a:t>
            </a:r>
            <a:endParaRPr lang="en-IN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690" y="1629000"/>
            <a:ext cx="6347710" cy="42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4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9B57E4-FDA8-46FD-A75B-F63F6A367859}"/>
              </a:ext>
            </a:extLst>
          </p:cNvPr>
          <p:cNvSpPr txBox="1">
            <a:spLocks/>
          </p:cNvSpPr>
          <p:nvPr/>
        </p:nvSpPr>
        <p:spPr>
          <a:xfrm>
            <a:off x="2800000" y="533400"/>
            <a:ext cx="35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/>
              <a:t>Indian Fabrics</a:t>
            </a:r>
            <a:endParaRPr lang="en-IN" b="1" dirty="0"/>
          </a:p>
        </p:txBody>
      </p:sp>
      <p:pic>
        <p:nvPicPr>
          <p:cNvPr id="5" name="Picture 14" descr="A handmade painting at a kalamkari exhibi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629000"/>
            <a:ext cx="3559800" cy="47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05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9B57E4-FDA8-46FD-A75B-F63F6A367859}"/>
              </a:ext>
            </a:extLst>
          </p:cNvPr>
          <p:cNvSpPr txBox="1">
            <a:spLocks/>
          </p:cNvSpPr>
          <p:nvPr/>
        </p:nvSpPr>
        <p:spPr>
          <a:xfrm>
            <a:off x="2800000" y="533400"/>
            <a:ext cx="35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/>
              <a:t>Indian Fabrics</a:t>
            </a:r>
            <a:endParaRPr lang="en-IN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600" y="1819514"/>
            <a:ext cx="5765000" cy="381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B57E4-FDA8-46FD-A75B-F63F6A367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9350" y="533400"/>
            <a:ext cx="4305300" cy="762000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r>
              <a:rPr lang="en-US" b="1" dirty="0" smtClean="0"/>
              <a:t>LET US PLAY A GAME</a:t>
            </a:r>
            <a:endParaRPr lang="en-IN" b="1" dirty="0"/>
          </a:p>
        </p:txBody>
      </p:sp>
      <p:sp>
        <p:nvSpPr>
          <p:cNvPr id="7" name="Oval 6"/>
          <p:cNvSpPr/>
          <p:nvPr/>
        </p:nvSpPr>
        <p:spPr>
          <a:xfrm>
            <a:off x="1409700" y="1752600"/>
            <a:ext cx="6324600" cy="1981200"/>
          </a:xfrm>
          <a:prstGeom prst="ellipse">
            <a:avLst/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en-US" sz="2800" dirty="0" smtClean="0"/>
              <a:t> </a:t>
            </a:r>
            <a:r>
              <a:rPr lang="en-IN" sz="2800" b="1" dirty="0"/>
              <a:t>AIM OF THE </a:t>
            </a:r>
            <a:r>
              <a:rPr lang="en-IN" sz="2800" b="1" dirty="0" smtClean="0"/>
              <a:t>PROJECT: 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To </a:t>
            </a:r>
            <a:r>
              <a:rPr lang="en-US" sz="2800" dirty="0">
                <a:solidFill>
                  <a:srgbClr val="000000"/>
                </a:solidFill>
              </a:rPr>
              <a:t>identify the fabrics with the given hints.</a:t>
            </a:r>
            <a:endParaRPr lang="en-US" sz="2800" dirty="0"/>
          </a:p>
          <a:p>
            <a:pPr algn="ctr"/>
            <a:r>
              <a:rPr lang="en-US" sz="2800" dirty="0" smtClean="0"/>
              <a:t> </a:t>
            </a:r>
            <a:endParaRPr lang="en-IN" sz="2800" dirty="0"/>
          </a:p>
        </p:txBody>
      </p:sp>
      <p:sp>
        <p:nvSpPr>
          <p:cNvPr id="13" name="Oval 12"/>
          <p:cNvSpPr/>
          <p:nvPr/>
        </p:nvSpPr>
        <p:spPr>
          <a:xfrm>
            <a:off x="1409700" y="4114800"/>
            <a:ext cx="6324600" cy="1981200"/>
          </a:xfrm>
          <a:prstGeom prst="ellipse">
            <a:avLst/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en-US" sz="2800" dirty="0" smtClean="0"/>
              <a:t> </a:t>
            </a:r>
            <a:r>
              <a:rPr lang="en-IN" sz="2800" b="1" dirty="0"/>
              <a:t>MATERIALS </a:t>
            </a:r>
            <a:r>
              <a:rPr lang="en-IN" sz="2800" b="1" dirty="0" smtClean="0"/>
              <a:t>REQUIRED: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Notebooks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Pens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49441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9B57E4-FDA8-46FD-A75B-F63F6A367859}"/>
              </a:ext>
            </a:extLst>
          </p:cNvPr>
          <p:cNvSpPr txBox="1">
            <a:spLocks/>
          </p:cNvSpPr>
          <p:nvPr/>
        </p:nvSpPr>
        <p:spPr>
          <a:xfrm>
            <a:off x="2800000" y="533400"/>
            <a:ext cx="35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/>
              <a:t>Indian Fabrics</a:t>
            </a:r>
            <a:endParaRPr lang="en-IN" b="1" dirty="0"/>
          </a:p>
        </p:txBody>
      </p:sp>
      <p:pic>
        <p:nvPicPr>
          <p:cNvPr id="6" name="Picture 12" descr="Saree, Indian, Ethnic, Clothing, Fashion, Silk, Dres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7" t="35764" r="5070" b="903"/>
          <a:stretch/>
        </p:blipFill>
        <p:spPr bwMode="auto">
          <a:xfrm>
            <a:off x="2647600" y="1628999"/>
            <a:ext cx="4362800" cy="424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71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249B57E4-FDA8-46FD-A75B-F63F6A367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000" y="533400"/>
            <a:ext cx="3544000" cy="609600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/>
          <a:p>
            <a:r>
              <a:rPr lang="en-US" b="1" dirty="0" smtClean="0"/>
              <a:t>Indian Fabrics</a:t>
            </a:r>
            <a:endParaRPr lang="en-IN" b="1" dirty="0"/>
          </a:p>
        </p:txBody>
      </p:sp>
      <p:pic>
        <p:nvPicPr>
          <p:cNvPr id="2050" name="Picture 2" descr="Fabric, Ethnic, Embroidery, Textile, Colorful, Text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200" y="1781400"/>
            <a:ext cx="5448000" cy="40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43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9B57E4-FDA8-46FD-A75B-F63F6A367859}"/>
              </a:ext>
            </a:extLst>
          </p:cNvPr>
          <p:cNvSpPr txBox="1">
            <a:spLocks/>
          </p:cNvSpPr>
          <p:nvPr/>
        </p:nvSpPr>
        <p:spPr>
          <a:xfrm>
            <a:off x="2800000" y="533400"/>
            <a:ext cx="35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/>
              <a:t>Indian Fabrics</a:t>
            </a:r>
            <a:endParaRPr lang="en-IN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986879"/>
            <a:ext cx="7201236" cy="357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3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9B57E4-FDA8-46FD-A75B-F63F6A367859}"/>
              </a:ext>
            </a:extLst>
          </p:cNvPr>
          <p:cNvSpPr txBox="1">
            <a:spLocks/>
          </p:cNvSpPr>
          <p:nvPr/>
        </p:nvSpPr>
        <p:spPr>
          <a:xfrm>
            <a:off x="2800000" y="533400"/>
            <a:ext cx="35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/>
              <a:t>Indian Fabrics</a:t>
            </a:r>
            <a:endParaRPr lang="en-IN" b="1" dirty="0"/>
          </a:p>
        </p:txBody>
      </p:sp>
      <p:pic>
        <p:nvPicPr>
          <p:cNvPr id="5" name="Picture 6" descr="India, Cashmere, Wool, Textile, Pattern, Scar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000" y="1828800"/>
            <a:ext cx="64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0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249B57E4-FDA8-46FD-A75B-F63F6A367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725" y="533400"/>
            <a:ext cx="3544000" cy="609600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/>
          <a:p>
            <a:r>
              <a:rPr lang="en-US" b="1" dirty="0" smtClean="0"/>
              <a:t>Indian Fabrics</a:t>
            </a:r>
            <a:endParaRPr lang="en-IN" b="1" dirty="0"/>
          </a:p>
        </p:txBody>
      </p:sp>
      <p:pic>
        <p:nvPicPr>
          <p:cNvPr id="13" name="Picture 4" descr="Wedding Saree, Collection, Paithani Sa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" t="41319" r="12066" b="3746"/>
          <a:stretch/>
        </p:blipFill>
        <p:spPr bwMode="auto">
          <a:xfrm>
            <a:off x="2257075" y="1780335"/>
            <a:ext cx="4629850" cy="408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66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6CED4-BF0A-45E7-AEDF-3DB56F83E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503238"/>
            <a:ext cx="5562600" cy="715962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/>
          <a:p>
            <a:r>
              <a:rPr lang="en-IN" b="1" dirty="0" smtClean="0"/>
              <a:t>Observation and Conclusion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491E2-3134-4B48-A857-6ACFB50FC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2247900"/>
            <a:ext cx="8077200" cy="533400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r>
              <a:rPr lang="en-US" sz="2800" b="1" dirty="0" smtClean="0"/>
              <a:t>Observation: Each fabric has a specific origin. </a:t>
            </a:r>
            <a:endParaRPr lang="en-US" sz="24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D491E2-3134-4B48-A857-6ACFB50FC4FD}"/>
              </a:ext>
            </a:extLst>
          </p:cNvPr>
          <p:cNvSpPr txBox="1">
            <a:spLocks/>
          </p:cNvSpPr>
          <p:nvPr/>
        </p:nvSpPr>
        <p:spPr>
          <a:xfrm>
            <a:off x="518691" y="3810000"/>
            <a:ext cx="8077200" cy="990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800" b="1" dirty="0" smtClean="0">
                <a:solidFill>
                  <a:srgbClr val="333333"/>
                </a:solidFill>
              </a:rPr>
              <a:t>Conclusion: 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800" b="1" dirty="0" smtClean="0">
                <a:solidFill>
                  <a:srgbClr val="333333"/>
                </a:solidFill>
              </a:rPr>
              <a:t>India has rich heritage in Textile Industry.</a:t>
            </a:r>
            <a:endParaRPr lang="en-US" sz="280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83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uiExpand="1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 baseline="0"/>
            </a:lvl1pPr>
          </a:lstStyle>
          <a:p>
            <a:r>
              <a:rPr lang="en-US" dirty="0" smtClean="0"/>
              <a:t>MM Index</a:t>
            </a:r>
            <a:endParaRPr lang="en-IN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787530"/>
              </p:ext>
            </p:extLst>
          </p:nvPr>
        </p:nvGraphicFramePr>
        <p:xfrm>
          <a:off x="838200" y="945540"/>
          <a:ext cx="7391400" cy="5531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1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5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892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Slide#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Thumbnail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Source and Attribution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19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10,23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2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Pashmina: https://pixabay.com/photos/india-cashmere-wool-textile-1584302/</a:t>
                      </a:r>
                    </a:p>
                    <a:p>
                      <a:endParaRPr lang="en-IN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319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9,21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Phulkari: https://pixabay.com/photos/fabric-ethnic-embroidery-textile-1280136/</a:t>
                      </a:r>
                    </a:p>
                    <a:p>
                      <a:endParaRPr lang="en-IN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19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11,24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err="1" smtClean="0"/>
                        <a:t>Paithani</a:t>
                      </a:r>
                      <a:r>
                        <a:rPr lang="en-US" sz="800" dirty="0" smtClean="0"/>
                        <a:t>: https://pixabay.com/photos/wedding-saree-collection-1050936/</a:t>
                      </a:r>
                    </a:p>
                    <a:p>
                      <a:endParaRPr lang="en-IN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319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8,20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err="1" smtClean="0"/>
                        <a:t>Jamdani</a:t>
                      </a:r>
                      <a:r>
                        <a:rPr lang="en-US" sz="800" dirty="0" smtClean="0"/>
                        <a:t>:</a:t>
                      </a:r>
                      <a:r>
                        <a:rPr lang="en-IN" sz="800" baseline="0" dirty="0" smtClean="0"/>
                        <a:t> </a:t>
                      </a:r>
                      <a:r>
                        <a:rPr lang="en-US" sz="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https://pixabay.com/photos/saree-indian-ethnic-clothing-734917/</a:t>
                      </a:r>
                    </a:p>
                    <a:p>
                      <a:endParaRPr lang="en-IN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3514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6,18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Kalamkari</a:t>
                      </a:r>
                      <a:r>
                        <a:rPr lang="en-US" sz="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https://search.creativecommons.org/photos/aa7a3932-8d57-4450-9a2f-e45885ae3379</a:t>
                      </a:r>
                    </a:p>
                    <a:p>
                      <a:r>
                        <a:rPr lang="en-US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"A handmade painting at a </a:t>
                      </a:r>
                      <a:r>
                        <a:rPr lang="en-US" sz="800" b="0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kalamkari</a:t>
                      </a:r>
                      <a:r>
                        <a:rPr lang="en-US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 exhibition"</a:t>
                      </a:r>
                      <a:r>
                        <a:rPr lang="en-US" sz="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by </a:t>
                      </a:r>
                      <a:r>
                        <a:rPr lang="en-US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Anuradha </a:t>
                      </a:r>
                      <a:r>
                        <a:rPr lang="en-US" sz="800" b="0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Sengupta</a:t>
                      </a:r>
                      <a:r>
                        <a:rPr lang="en-US" sz="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is licensed under </a:t>
                      </a:r>
                      <a:r>
                        <a:rPr lang="en-US" sz="800" b="0" i="0" u="none" strike="noStrike" kern="1200" cap="all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CC BY 2.0</a:t>
                      </a:r>
                      <a:endParaRPr lang="en-US" sz="800" b="0" i="0" u="none" strike="noStrike" kern="1200" cap="all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IN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711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9,22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err="1" smtClean="0"/>
                        <a:t>Patola</a:t>
                      </a:r>
                      <a:r>
                        <a:rPr lang="en-US" sz="800" dirty="0" smtClean="0"/>
                        <a:t>: </a:t>
                      </a:r>
                      <a:r>
                        <a:rPr lang="en-IN" sz="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https://commons.wikimedia.org/wiki/File:%27Patola%27_(ritual_heirloom_cloth)_from_Gujarat,_India,_late_18th_or_early_19th_century.jpg</a:t>
                      </a:r>
                      <a:endParaRPr lang="en-US" sz="800" dirty="0" smtClean="0"/>
                    </a:p>
                    <a:p>
                      <a:endParaRPr lang="en-IN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196703"/>
                  </a:ext>
                </a:extLst>
              </a:tr>
              <a:tr h="38319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4,15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Muslin: https://pixabay.com/photos/handkerchief-textile-fashion-white-5425158/</a:t>
                      </a:r>
                    </a:p>
                    <a:p>
                      <a:endParaRPr lang="en-IN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2341109"/>
                  </a:ext>
                </a:extLst>
              </a:tr>
              <a:tr h="38319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7,19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Calico: https://www.publicdomainpictures.net/en/view-image.php?image=32000&amp;picture=nantong-blue-calico</a:t>
                      </a:r>
                    </a:p>
                    <a:p>
                      <a:endParaRPr lang="en-IN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1986767"/>
                  </a:ext>
                </a:extLst>
              </a:tr>
              <a:tr h="38319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5,16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Chintz: https://commons.wikimedia.org/wiki/File:Chintz_appliqu%C3%A9d_quilt_MET_DT1815.jpg</a:t>
                      </a:r>
                      <a:endParaRPr lang="en-IN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7911016"/>
                  </a:ext>
                </a:extLst>
              </a:tr>
              <a:tr h="38319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6,17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err="1" smtClean="0"/>
                        <a:t>Bandhana</a:t>
                      </a:r>
                      <a:r>
                        <a:rPr lang="en-US" sz="800" dirty="0" smtClean="0"/>
                        <a:t>: https://www.publicdomainpictures.net/en/view-image.php?image=101539&amp;picture=tie-dye-background</a:t>
                      </a:r>
                    </a:p>
                    <a:p>
                      <a:endParaRPr lang="en-IN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3424201"/>
                  </a:ext>
                </a:extLst>
              </a:tr>
              <a:tr h="38319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12,14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err="1" smtClean="0">
                          <a:solidFill>
                            <a:schemeClr val="tx1"/>
                          </a:solidFill>
                        </a:rPr>
                        <a:t>Muga</a:t>
                      </a:r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 silk: Original Contribution: Anuradha Ramkumar; ramji.anu@gmail.com</a:t>
                      </a:r>
                      <a:endParaRPr lang="en-IN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6141467"/>
                  </a:ext>
                </a:extLst>
              </a:tr>
              <a:tr h="38319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4,7,11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Asia map: SSSVV gallery;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 keyword: Asia map</a:t>
                      </a:r>
                      <a:endParaRPr lang="en-IN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1735097"/>
                  </a:ext>
                </a:extLst>
              </a:tr>
            </a:tbl>
          </a:graphicData>
        </a:graphic>
      </p:graphicFrame>
      <p:pic>
        <p:nvPicPr>
          <p:cNvPr id="6" name="Picture 2" descr="Fabric, Ethnic, Embroidery, Textile, Colorful, Textur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411" y="2091638"/>
            <a:ext cx="302542" cy="22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Wedding Saree, Collection, Paithani Sare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" t="41319" r="12066" b="3746"/>
          <a:stretch/>
        </p:blipFill>
        <p:spPr bwMode="auto">
          <a:xfrm>
            <a:off x="1806411" y="2450217"/>
            <a:ext cx="257041" cy="22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ndia, Cashmere, Wool, Textile, Pattern, Scar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411" y="1733060"/>
            <a:ext cx="403389" cy="22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Saree, Indian, Ethnic, Clothing, Fashion, Silk, Dress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7" t="35764" r="5070" b="903"/>
          <a:stretch/>
        </p:blipFill>
        <p:spPr bwMode="auto">
          <a:xfrm>
            <a:off x="1806411" y="2808796"/>
            <a:ext cx="190412" cy="31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A handmade painting at a kalamkari exhibiti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410" y="3250573"/>
            <a:ext cx="232577" cy="31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andkerchief, Textile, Fashion, Whit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411" y="4207494"/>
            <a:ext cx="340359" cy="22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6411" y="4649894"/>
            <a:ext cx="342502" cy="226906"/>
          </a:xfrm>
          <a:prstGeom prst="rect">
            <a:avLst/>
          </a:prstGeom>
        </p:spPr>
      </p:pic>
      <p:pic>
        <p:nvPicPr>
          <p:cNvPr id="14" name="Picture 10" descr="Chintz appliquéd quilt, Mary Malvina Cook Taft (1812–1905), Cotton, Chintz appliquéd, American 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411" y="5061009"/>
            <a:ext cx="190412" cy="22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06411" y="5334000"/>
            <a:ext cx="339830" cy="226906"/>
          </a:xfrm>
          <a:prstGeom prst="rect">
            <a:avLst/>
          </a:prstGeom>
        </p:spPr>
      </p:pic>
      <p:pic>
        <p:nvPicPr>
          <p:cNvPr id="16" name="Picture 2" descr="https://lh5.googleusercontent.com/OrWyQ7pVsse1AB3QKMD6L7oi4_5eftE0EtK_onteJ522gVlvOkBn_sS86X-7mjoTIXxJwk1eYQH4LRiyn9LmxuOhUpG0lrGLpgiiGU4PJjmgXy-G6qHL-0iMConwkL_U04BTA5W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91200"/>
            <a:ext cx="278858" cy="31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250" y="6172200"/>
            <a:ext cx="375703" cy="2641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73135" y="3692271"/>
            <a:ext cx="406382" cy="20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8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04800" y="762000"/>
            <a:ext cx="1600198" cy="501700"/>
            <a:chOff x="3612505" y="645"/>
            <a:chExt cx="1004589" cy="401835"/>
          </a:xfrm>
        </p:grpSpPr>
        <p:sp>
          <p:nvSpPr>
            <p:cNvPr id="34" name="Chevron 33"/>
            <p:cNvSpPr/>
            <p:nvPr/>
          </p:nvSpPr>
          <p:spPr>
            <a:xfrm>
              <a:off x="3612505" y="645"/>
              <a:ext cx="1004589" cy="40183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Chevron 4"/>
            <p:cNvSpPr txBox="1"/>
            <p:nvPr/>
          </p:nvSpPr>
          <p:spPr>
            <a:xfrm>
              <a:off x="3813423" y="645"/>
              <a:ext cx="602754" cy="401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15240" rIns="0" bIns="152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400" b="1" kern="1200" dirty="0" smtClean="0">
                  <a:solidFill>
                    <a:schemeClr val="tx1"/>
                  </a:solidFill>
                </a:rPr>
                <a:t>Muslin</a:t>
              </a:r>
              <a:endParaRPr lang="en-IN" sz="24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25361" y="1252850"/>
            <a:ext cx="1600198" cy="501700"/>
            <a:chOff x="3612505" y="458738"/>
            <a:chExt cx="1004589" cy="401835"/>
          </a:xfrm>
        </p:grpSpPr>
        <p:sp>
          <p:nvSpPr>
            <p:cNvPr id="32" name="Chevron 31"/>
            <p:cNvSpPr/>
            <p:nvPr/>
          </p:nvSpPr>
          <p:spPr>
            <a:xfrm>
              <a:off x="3612505" y="458738"/>
              <a:ext cx="1004589" cy="40183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103764"/>
                <a:satOff val="4423"/>
                <a:lumOff val="959"/>
                <a:alphaOff val="0"/>
              </a:schemeClr>
            </a:fillRef>
            <a:effectRef idx="0">
              <a:schemeClr val="accent5">
                <a:hueOff val="-1103764"/>
                <a:satOff val="4423"/>
                <a:lumOff val="95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Chevron 6"/>
            <p:cNvSpPr txBox="1"/>
            <p:nvPr/>
          </p:nvSpPr>
          <p:spPr>
            <a:xfrm>
              <a:off x="3813423" y="458738"/>
              <a:ext cx="602754" cy="401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15240" rIns="0" bIns="152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400" b="1" kern="1200" dirty="0" smtClean="0">
                  <a:solidFill>
                    <a:schemeClr val="tx1"/>
                  </a:solidFill>
                </a:rPr>
                <a:t>Calico</a:t>
              </a:r>
              <a:endParaRPr lang="en-IN" sz="24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145922" y="1743700"/>
            <a:ext cx="1600198" cy="501700"/>
            <a:chOff x="3612505" y="916831"/>
            <a:chExt cx="1004589" cy="401835"/>
          </a:xfrm>
        </p:grpSpPr>
        <p:sp>
          <p:nvSpPr>
            <p:cNvPr id="30" name="Chevron 29"/>
            <p:cNvSpPr/>
            <p:nvPr/>
          </p:nvSpPr>
          <p:spPr>
            <a:xfrm>
              <a:off x="3612505" y="916831"/>
              <a:ext cx="1004589" cy="40183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207528"/>
                <a:satOff val="8847"/>
                <a:lumOff val="1917"/>
                <a:alphaOff val="0"/>
              </a:schemeClr>
            </a:fillRef>
            <a:effectRef idx="0">
              <a:schemeClr val="accent5">
                <a:hueOff val="-2207528"/>
                <a:satOff val="8847"/>
                <a:lumOff val="191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Chevron 8"/>
            <p:cNvSpPr txBox="1"/>
            <p:nvPr/>
          </p:nvSpPr>
          <p:spPr>
            <a:xfrm>
              <a:off x="3813423" y="916831"/>
              <a:ext cx="602754" cy="401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15240" rIns="0" bIns="152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400" b="1" kern="1200" smtClean="0">
                  <a:solidFill>
                    <a:schemeClr val="tx1"/>
                  </a:solidFill>
                </a:rPr>
                <a:t>Chintz</a:t>
              </a:r>
              <a:endParaRPr lang="en-IN" sz="2400" kern="120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66483" y="2234550"/>
            <a:ext cx="2209799" cy="501700"/>
            <a:chOff x="3612505" y="1374924"/>
            <a:chExt cx="1004589" cy="401835"/>
          </a:xfrm>
        </p:grpSpPr>
        <p:sp>
          <p:nvSpPr>
            <p:cNvPr id="28" name="Chevron 27"/>
            <p:cNvSpPr/>
            <p:nvPr/>
          </p:nvSpPr>
          <p:spPr>
            <a:xfrm>
              <a:off x="3612505" y="1374924"/>
              <a:ext cx="1004589" cy="40183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311292"/>
                <a:satOff val="13270"/>
                <a:lumOff val="2876"/>
                <a:alphaOff val="0"/>
              </a:schemeClr>
            </a:fillRef>
            <a:effectRef idx="0">
              <a:schemeClr val="accent5">
                <a:hueOff val="-3311292"/>
                <a:satOff val="13270"/>
                <a:lumOff val="287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Chevron 10"/>
            <p:cNvSpPr txBox="1"/>
            <p:nvPr/>
          </p:nvSpPr>
          <p:spPr>
            <a:xfrm>
              <a:off x="3813423" y="1374924"/>
              <a:ext cx="602754" cy="401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15240" rIns="0" bIns="152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400" b="1" kern="1200" smtClean="0">
                  <a:solidFill>
                    <a:schemeClr val="tx1"/>
                  </a:solidFill>
                </a:rPr>
                <a:t>Bandhana</a:t>
              </a:r>
              <a:endParaRPr lang="en-IN" sz="2400" kern="120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596645" y="2725400"/>
            <a:ext cx="1828799" cy="501700"/>
            <a:chOff x="3612505" y="1833017"/>
            <a:chExt cx="1004589" cy="401835"/>
          </a:xfrm>
        </p:grpSpPr>
        <p:sp>
          <p:nvSpPr>
            <p:cNvPr id="26" name="Chevron 25"/>
            <p:cNvSpPr/>
            <p:nvPr/>
          </p:nvSpPr>
          <p:spPr>
            <a:xfrm>
              <a:off x="3612505" y="1833017"/>
              <a:ext cx="1004589" cy="40183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415056"/>
                <a:satOff val="17694"/>
                <a:lumOff val="3835"/>
                <a:alphaOff val="0"/>
              </a:schemeClr>
            </a:fillRef>
            <a:effectRef idx="0">
              <a:schemeClr val="accent5">
                <a:hueOff val="-4415056"/>
                <a:satOff val="17694"/>
                <a:lumOff val="383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hevron 12"/>
            <p:cNvSpPr txBox="1"/>
            <p:nvPr/>
          </p:nvSpPr>
          <p:spPr>
            <a:xfrm>
              <a:off x="3813423" y="1833017"/>
              <a:ext cx="602754" cy="401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15240" rIns="0" bIns="152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400" b="1" kern="1200" smtClean="0">
                  <a:solidFill>
                    <a:schemeClr val="tx1"/>
                  </a:solidFill>
                </a:rPr>
                <a:t>Jamdani</a:t>
              </a:r>
              <a:endParaRPr lang="en-IN" sz="2400" kern="120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245807" y="3216250"/>
            <a:ext cx="2209799" cy="501700"/>
            <a:chOff x="3612505" y="2291110"/>
            <a:chExt cx="1004589" cy="401835"/>
          </a:xfrm>
        </p:grpSpPr>
        <p:sp>
          <p:nvSpPr>
            <p:cNvPr id="24" name="Chevron 23"/>
            <p:cNvSpPr/>
            <p:nvPr/>
          </p:nvSpPr>
          <p:spPr>
            <a:xfrm>
              <a:off x="3612505" y="2291110"/>
              <a:ext cx="1004589" cy="40183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518820"/>
                <a:satOff val="22117"/>
                <a:lumOff val="4793"/>
                <a:alphaOff val="0"/>
              </a:schemeClr>
            </a:fillRef>
            <a:effectRef idx="0">
              <a:schemeClr val="accent5">
                <a:hueOff val="-5518820"/>
                <a:satOff val="22117"/>
                <a:lumOff val="479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Chevron 14"/>
            <p:cNvSpPr txBox="1"/>
            <p:nvPr/>
          </p:nvSpPr>
          <p:spPr>
            <a:xfrm>
              <a:off x="3813423" y="2291110"/>
              <a:ext cx="602754" cy="401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15240" rIns="0" bIns="152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400" b="1" kern="1200" smtClean="0">
                  <a:solidFill>
                    <a:schemeClr val="tx1"/>
                  </a:solidFill>
                </a:rPr>
                <a:t>Kalamkari</a:t>
              </a:r>
              <a:endParaRPr lang="en-IN" sz="2400" kern="120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275969" y="3707100"/>
            <a:ext cx="1800966" cy="501700"/>
            <a:chOff x="3612505" y="2749202"/>
            <a:chExt cx="1004589" cy="401835"/>
          </a:xfrm>
        </p:grpSpPr>
        <p:sp>
          <p:nvSpPr>
            <p:cNvPr id="22" name="Chevron 21"/>
            <p:cNvSpPr/>
            <p:nvPr/>
          </p:nvSpPr>
          <p:spPr>
            <a:xfrm>
              <a:off x="3612505" y="2749202"/>
              <a:ext cx="1004589" cy="40183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622584"/>
                <a:satOff val="26541"/>
                <a:lumOff val="5752"/>
                <a:alphaOff val="0"/>
              </a:schemeClr>
            </a:fillRef>
            <a:effectRef idx="0">
              <a:schemeClr val="accent5">
                <a:hueOff val="-6622584"/>
                <a:satOff val="26541"/>
                <a:lumOff val="575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Chevron 16"/>
            <p:cNvSpPr txBox="1"/>
            <p:nvPr/>
          </p:nvSpPr>
          <p:spPr>
            <a:xfrm>
              <a:off x="3813423" y="2749202"/>
              <a:ext cx="602754" cy="401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15240" rIns="0" bIns="152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400" b="1" kern="1200" smtClean="0">
                  <a:solidFill>
                    <a:schemeClr val="tx1"/>
                  </a:solidFill>
                </a:rPr>
                <a:t>Paithani</a:t>
              </a:r>
              <a:endParaRPr lang="en-IN" sz="2400" kern="120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897298" y="4197950"/>
            <a:ext cx="2133599" cy="501700"/>
            <a:chOff x="3612505" y="3207295"/>
            <a:chExt cx="1004589" cy="401835"/>
          </a:xfrm>
        </p:grpSpPr>
        <p:sp>
          <p:nvSpPr>
            <p:cNvPr id="20" name="Chevron 19"/>
            <p:cNvSpPr/>
            <p:nvPr/>
          </p:nvSpPr>
          <p:spPr>
            <a:xfrm>
              <a:off x="3612505" y="3207295"/>
              <a:ext cx="1004589" cy="40183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726349"/>
                <a:satOff val="30964"/>
                <a:lumOff val="6711"/>
                <a:alphaOff val="0"/>
              </a:schemeClr>
            </a:fillRef>
            <a:effectRef idx="0">
              <a:schemeClr val="accent5">
                <a:hueOff val="-7726349"/>
                <a:satOff val="30964"/>
                <a:lumOff val="671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Chevron 18"/>
            <p:cNvSpPr txBox="1"/>
            <p:nvPr/>
          </p:nvSpPr>
          <p:spPr>
            <a:xfrm>
              <a:off x="3813423" y="3207295"/>
              <a:ext cx="602754" cy="401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15240" rIns="0" bIns="152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400" b="1" kern="1200" dirty="0" smtClean="0">
                  <a:solidFill>
                    <a:schemeClr val="tx1"/>
                  </a:solidFill>
                </a:rPr>
                <a:t>Pashmina</a:t>
              </a:r>
              <a:endParaRPr lang="en-IN" sz="24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51260" y="4688800"/>
            <a:ext cx="1828799" cy="501700"/>
            <a:chOff x="3612505" y="3665388"/>
            <a:chExt cx="1004589" cy="401835"/>
          </a:xfrm>
        </p:grpSpPr>
        <p:sp>
          <p:nvSpPr>
            <p:cNvPr id="18" name="Chevron 17"/>
            <p:cNvSpPr/>
            <p:nvPr/>
          </p:nvSpPr>
          <p:spPr>
            <a:xfrm>
              <a:off x="3612505" y="3665388"/>
              <a:ext cx="1004589" cy="40183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8830112"/>
                <a:satOff val="35388"/>
                <a:lumOff val="7669"/>
                <a:alphaOff val="0"/>
              </a:schemeClr>
            </a:fillRef>
            <a:effectRef idx="0">
              <a:schemeClr val="accent5">
                <a:hueOff val="-8830112"/>
                <a:satOff val="35388"/>
                <a:lumOff val="766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Chevron 20"/>
            <p:cNvSpPr txBox="1"/>
            <p:nvPr/>
          </p:nvSpPr>
          <p:spPr>
            <a:xfrm>
              <a:off x="3813423" y="3665388"/>
              <a:ext cx="602754" cy="401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15240" rIns="0" bIns="152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400" b="1" kern="1200" dirty="0" smtClean="0">
                  <a:solidFill>
                    <a:schemeClr val="tx1"/>
                  </a:solidFill>
                </a:rPr>
                <a:t>Phulkari</a:t>
              </a:r>
              <a:endParaRPr lang="en-IN" sz="24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500422" y="5179650"/>
            <a:ext cx="1600198" cy="501700"/>
            <a:chOff x="3612505" y="4123478"/>
            <a:chExt cx="1004589" cy="401838"/>
          </a:xfrm>
        </p:grpSpPr>
        <p:sp>
          <p:nvSpPr>
            <p:cNvPr id="16" name="Chevron 15"/>
            <p:cNvSpPr/>
            <p:nvPr/>
          </p:nvSpPr>
          <p:spPr>
            <a:xfrm>
              <a:off x="3612505" y="4123478"/>
              <a:ext cx="1004589" cy="40183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Chevron 22"/>
            <p:cNvSpPr txBox="1"/>
            <p:nvPr/>
          </p:nvSpPr>
          <p:spPr>
            <a:xfrm>
              <a:off x="3813423" y="4123481"/>
              <a:ext cx="602754" cy="401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15240" rIns="0" bIns="152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400" b="1" kern="1200" dirty="0" err="1" smtClean="0">
                  <a:solidFill>
                    <a:schemeClr val="tx1"/>
                  </a:solidFill>
                </a:rPr>
                <a:t>Patola</a:t>
              </a:r>
              <a:endParaRPr lang="en-IN" sz="24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36" name="Title 1">
            <a:extLst>
              <a:ext uri="{FF2B5EF4-FFF2-40B4-BE49-F238E27FC236}">
                <a16:creationId xmlns:a16="http://schemas.microsoft.com/office/drawing/2014/main" id="{249B57E4-FDA8-46FD-A75B-F63F6A367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7050" y="533400"/>
            <a:ext cx="3009900" cy="685800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/>
          <a:p>
            <a:r>
              <a:rPr lang="en-US" b="1" dirty="0" smtClean="0"/>
              <a:t>Indian Fabrics</a:t>
            </a:r>
            <a:endParaRPr lang="en-IN" b="1" dirty="0"/>
          </a:p>
        </p:txBody>
      </p:sp>
      <p:sp>
        <p:nvSpPr>
          <p:cNvPr id="37" name="Rounded Rectangle 36"/>
          <p:cNvSpPr/>
          <p:nvPr/>
        </p:nvSpPr>
        <p:spPr>
          <a:xfrm>
            <a:off x="5638800" y="1887018"/>
            <a:ext cx="3352800" cy="1613697"/>
          </a:xfrm>
          <a:prstGeom prst="roundRect">
            <a:avLst>
              <a:gd name="adj" fmla="val 4131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Indian </a:t>
            </a:r>
            <a:r>
              <a:rPr lang="en-US" sz="2800" dirty="0">
                <a:solidFill>
                  <a:srgbClr val="000000"/>
                </a:solidFill>
              </a:rPr>
              <a:t>textiles were </a:t>
            </a:r>
            <a:r>
              <a:rPr lang="en-US" sz="2800" dirty="0" smtClean="0">
                <a:solidFill>
                  <a:srgbClr val="000000"/>
                </a:solidFill>
              </a:rPr>
              <a:t>very popular </a:t>
            </a:r>
            <a:r>
              <a:rPr lang="en-US" sz="2800" dirty="0">
                <a:solidFill>
                  <a:srgbClr val="000000"/>
                </a:solidFill>
              </a:rPr>
              <a:t>in 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>
                <a:solidFill>
                  <a:srgbClr val="000000"/>
                </a:solidFill>
              </a:rPr>
              <a:t>the world. </a:t>
            </a:r>
          </a:p>
          <a:p>
            <a:pPr algn="ctr"/>
            <a:endParaRPr lang="en-IN" sz="2800" dirty="0"/>
          </a:p>
        </p:txBody>
      </p:sp>
      <p:sp>
        <p:nvSpPr>
          <p:cNvPr id="38" name="Rounded Rectangle 37"/>
          <p:cNvSpPr/>
          <p:nvPr/>
        </p:nvSpPr>
        <p:spPr>
          <a:xfrm>
            <a:off x="152400" y="3751600"/>
            <a:ext cx="4208375" cy="2192000"/>
          </a:xfrm>
          <a:prstGeom prst="roundRect">
            <a:avLst>
              <a:gd name="adj" fmla="val 4006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800" dirty="0">
                <a:solidFill>
                  <a:srgbClr val="000000"/>
                </a:solidFill>
              </a:rPr>
              <a:t>The East India Company ordered clothes that originated from many parts of India</a:t>
            </a:r>
            <a:endParaRPr lang="en-US" sz="2800" dirty="0"/>
          </a:p>
          <a:p>
            <a:pPr algn="ctr"/>
            <a:endParaRPr lang="en-IN" sz="28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6920980" y="5670500"/>
            <a:ext cx="1651517" cy="501700"/>
            <a:chOff x="3612505" y="4123478"/>
            <a:chExt cx="1004589" cy="401838"/>
          </a:xfrm>
        </p:grpSpPr>
        <p:sp>
          <p:nvSpPr>
            <p:cNvPr id="40" name="Chevron 39"/>
            <p:cNvSpPr/>
            <p:nvPr/>
          </p:nvSpPr>
          <p:spPr>
            <a:xfrm>
              <a:off x="3612505" y="4123478"/>
              <a:ext cx="1004589" cy="40183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Chevron 22"/>
            <p:cNvSpPr txBox="1"/>
            <p:nvPr/>
          </p:nvSpPr>
          <p:spPr>
            <a:xfrm>
              <a:off x="3813423" y="4123481"/>
              <a:ext cx="602754" cy="401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15240" rIns="0" bIns="152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 err="1" smtClean="0">
                  <a:solidFill>
                    <a:schemeClr val="tx1"/>
                  </a:solidFill>
                </a:rPr>
                <a:t>Muga</a:t>
              </a:r>
              <a:endParaRPr lang="en-IN" sz="2400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224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7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25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75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249B57E4-FDA8-46FD-A75B-F63F6A367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2225" y="533400"/>
            <a:ext cx="4019550" cy="685800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/>
          <a:p>
            <a:r>
              <a:rPr lang="en-US" b="1" dirty="0" smtClean="0"/>
              <a:t>Know the Fabrics</a:t>
            </a:r>
            <a:endParaRPr lang="en-IN" b="1" dirty="0"/>
          </a:p>
        </p:txBody>
      </p:sp>
      <p:pic>
        <p:nvPicPr>
          <p:cNvPr id="1028" name="Picture 4" descr="Handkerchief, Textile, Fashion,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211" y="2338440"/>
            <a:ext cx="3583989" cy="241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4679305" y="5486400"/>
            <a:ext cx="2483495" cy="501700"/>
            <a:chOff x="3612505" y="645"/>
            <a:chExt cx="1004589" cy="401835"/>
          </a:xfrm>
        </p:grpSpPr>
        <p:sp>
          <p:nvSpPr>
            <p:cNvPr id="38" name="Chevron 37"/>
            <p:cNvSpPr/>
            <p:nvPr/>
          </p:nvSpPr>
          <p:spPr>
            <a:xfrm>
              <a:off x="3612505" y="645"/>
              <a:ext cx="1004589" cy="40183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Chevron 4"/>
            <p:cNvSpPr txBox="1"/>
            <p:nvPr/>
          </p:nvSpPr>
          <p:spPr>
            <a:xfrm>
              <a:off x="3813423" y="645"/>
              <a:ext cx="602754" cy="401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15240" rIns="0" bIns="152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400" b="1" kern="1200" dirty="0" smtClean="0">
                  <a:solidFill>
                    <a:schemeClr val="tx1"/>
                  </a:solidFill>
                </a:rPr>
                <a:t>Muslin</a:t>
              </a:r>
              <a:endParaRPr lang="en-IN" sz="24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285307" y="1384097"/>
            <a:ext cx="6563293" cy="461665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fontAlgn="base"/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Muslin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was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mostly produced in Kolkata and Dhaka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37" y="2366342"/>
            <a:ext cx="3583776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589481" y="3031038"/>
            <a:ext cx="1600200" cy="400110"/>
          </a:xfrm>
          <a:prstGeom prst="rect">
            <a:avLst/>
          </a:prstGeom>
          <a:solidFill>
            <a:srgbClr val="EBE600"/>
          </a:solidFill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Mosul (Iraq)</a:t>
            </a:r>
            <a:endParaRPr lang="en-IN" sz="20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1905000" y="3431148"/>
            <a:ext cx="657226" cy="226452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2093095" y="5486400"/>
            <a:ext cx="2483495" cy="501700"/>
            <a:chOff x="3612505" y="645"/>
            <a:chExt cx="1004589" cy="401835"/>
          </a:xfrm>
          <a:solidFill>
            <a:srgbClr val="EBE600"/>
          </a:solidFill>
        </p:grpSpPr>
        <p:sp>
          <p:nvSpPr>
            <p:cNvPr id="15" name="Chevron 14"/>
            <p:cNvSpPr/>
            <p:nvPr/>
          </p:nvSpPr>
          <p:spPr>
            <a:xfrm>
              <a:off x="3612505" y="645"/>
              <a:ext cx="1004589" cy="401835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hevron 4"/>
            <p:cNvSpPr txBox="1"/>
            <p:nvPr/>
          </p:nvSpPr>
          <p:spPr>
            <a:xfrm>
              <a:off x="3813423" y="61677"/>
              <a:ext cx="602754" cy="27977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15240" rIns="0" bIns="152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400" b="1" kern="1200" dirty="0" smtClean="0">
                  <a:solidFill>
                    <a:schemeClr val="tx1"/>
                  </a:solidFill>
                </a:rPr>
                <a:t>Mosul</a:t>
              </a:r>
              <a:endParaRPr lang="en-IN" sz="24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Oval 16"/>
          <p:cNvSpPr/>
          <p:nvPr/>
        </p:nvSpPr>
        <p:spPr>
          <a:xfrm>
            <a:off x="1752600" y="3352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Rectangle 17"/>
          <p:cNvSpPr/>
          <p:nvPr/>
        </p:nvSpPr>
        <p:spPr>
          <a:xfrm>
            <a:off x="2525160" y="3409890"/>
            <a:ext cx="7514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India</a:t>
            </a:r>
            <a:endParaRPr lang="en-IN" sz="2000" b="1" dirty="0"/>
          </a:p>
        </p:txBody>
      </p:sp>
      <p:sp>
        <p:nvSpPr>
          <p:cNvPr id="19" name="Oval 18"/>
          <p:cNvSpPr/>
          <p:nvPr/>
        </p:nvSpPr>
        <p:spPr>
          <a:xfrm>
            <a:off x="2438400" y="3581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2016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7" grpId="1" animBg="1"/>
      <p:bldP spid="19" grpId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249B57E4-FDA8-46FD-A75B-F63F6A367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2225" y="533400"/>
            <a:ext cx="4019550" cy="685800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/>
          <a:p>
            <a:r>
              <a:rPr lang="en-US" b="1" dirty="0" smtClean="0"/>
              <a:t>Know the Fabrics</a:t>
            </a:r>
            <a:endParaRPr lang="en-IN" b="1" dirty="0"/>
          </a:p>
        </p:txBody>
      </p:sp>
      <p:pic>
        <p:nvPicPr>
          <p:cNvPr id="1034" name="Picture 10" descr="Chintz appliquéd quilt, Mary Malvina Cook Taft (1812–1905), Cotton, Chintz appliquéd, American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54285" y="2035216"/>
            <a:ext cx="2711631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762000" y="1708100"/>
            <a:ext cx="7620000" cy="830997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fontAlgn="base">
              <a:spcAft>
                <a:spcPts val="80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Chintz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are small and </a:t>
            </a:r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colourful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floral printed cotton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clothes produced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in </a:t>
            </a:r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Masulipatnam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, Andhra Pradesh.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876800" y="5822900"/>
            <a:ext cx="2483495" cy="501700"/>
            <a:chOff x="3612505" y="916831"/>
            <a:chExt cx="1004589" cy="401835"/>
          </a:xfrm>
        </p:grpSpPr>
        <p:sp>
          <p:nvSpPr>
            <p:cNvPr id="18" name="Chevron 17"/>
            <p:cNvSpPr/>
            <p:nvPr/>
          </p:nvSpPr>
          <p:spPr>
            <a:xfrm>
              <a:off x="3612505" y="916831"/>
              <a:ext cx="1004589" cy="40183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207528"/>
                <a:satOff val="8847"/>
                <a:lumOff val="1917"/>
                <a:alphaOff val="0"/>
              </a:schemeClr>
            </a:fillRef>
            <a:effectRef idx="0">
              <a:schemeClr val="accent5">
                <a:hueOff val="-2207528"/>
                <a:satOff val="8847"/>
                <a:lumOff val="191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Chevron 8"/>
            <p:cNvSpPr txBox="1"/>
            <p:nvPr/>
          </p:nvSpPr>
          <p:spPr>
            <a:xfrm>
              <a:off x="3813423" y="916831"/>
              <a:ext cx="602754" cy="401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15240" rIns="0" bIns="152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400" b="1" kern="1200" dirty="0" smtClean="0">
                  <a:solidFill>
                    <a:schemeClr val="tx1"/>
                  </a:solidFill>
                </a:rPr>
                <a:t>Chintz</a:t>
              </a:r>
              <a:endParaRPr lang="en-IN" sz="24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859905" y="5822900"/>
            <a:ext cx="2483495" cy="501700"/>
            <a:chOff x="3612505" y="916831"/>
            <a:chExt cx="1004589" cy="401835"/>
          </a:xfrm>
        </p:grpSpPr>
        <p:sp>
          <p:nvSpPr>
            <p:cNvPr id="22" name="Chevron 21"/>
            <p:cNvSpPr/>
            <p:nvPr/>
          </p:nvSpPr>
          <p:spPr>
            <a:xfrm>
              <a:off x="3612505" y="916831"/>
              <a:ext cx="1004589" cy="401835"/>
            </a:xfrm>
            <a:prstGeom prst="chevron">
              <a:avLst/>
            </a:prstGeom>
            <a:solidFill>
              <a:srgbClr val="A3FFA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207528"/>
                <a:satOff val="8847"/>
                <a:lumOff val="1917"/>
                <a:alphaOff val="0"/>
              </a:schemeClr>
            </a:fillRef>
            <a:effectRef idx="0">
              <a:schemeClr val="accent5">
                <a:hueOff val="-2207528"/>
                <a:satOff val="8847"/>
                <a:lumOff val="191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Chevron 8"/>
            <p:cNvSpPr txBox="1"/>
            <p:nvPr/>
          </p:nvSpPr>
          <p:spPr>
            <a:xfrm>
              <a:off x="3758234" y="952473"/>
              <a:ext cx="708937" cy="305161"/>
            </a:xfrm>
            <a:prstGeom prst="rect">
              <a:avLst/>
            </a:prstGeom>
            <a:solidFill>
              <a:srgbClr val="A3FFA3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15240" rIns="0" bIns="152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400" b="1" kern="1200" dirty="0" err="1" smtClean="0">
                  <a:solidFill>
                    <a:schemeClr val="tx1"/>
                  </a:solidFill>
                </a:rPr>
                <a:t>Chint</a:t>
              </a:r>
              <a:r>
                <a:rPr lang="en-IN" sz="2400" b="1" kern="1200" dirty="0" smtClean="0">
                  <a:solidFill>
                    <a:schemeClr val="tx1"/>
                  </a:solidFill>
                </a:rPr>
                <a:t> (small)</a:t>
              </a:r>
              <a:endParaRPr lang="en-IN" sz="2400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496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626" y="2375150"/>
            <a:ext cx="2672383" cy="1800000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3383905" y="2971800"/>
            <a:ext cx="2483495" cy="501700"/>
            <a:chOff x="3612505" y="1374924"/>
            <a:chExt cx="1004589" cy="401835"/>
          </a:xfrm>
        </p:grpSpPr>
        <p:sp>
          <p:nvSpPr>
            <p:cNvPr id="49" name="Chevron 48"/>
            <p:cNvSpPr/>
            <p:nvPr/>
          </p:nvSpPr>
          <p:spPr>
            <a:xfrm>
              <a:off x="3612505" y="1374924"/>
              <a:ext cx="1004589" cy="40183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311292"/>
                <a:satOff val="13270"/>
                <a:lumOff val="2876"/>
                <a:alphaOff val="0"/>
              </a:schemeClr>
            </a:fillRef>
            <a:effectRef idx="0">
              <a:schemeClr val="accent5">
                <a:hueOff val="-3311292"/>
                <a:satOff val="13270"/>
                <a:lumOff val="287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Chevron 10"/>
            <p:cNvSpPr txBox="1"/>
            <p:nvPr/>
          </p:nvSpPr>
          <p:spPr>
            <a:xfrm>
              <a:off x="3813423" y="1374924"/>
              <a:ext cx="602754" cy="401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15240" rIns="0" bIns="152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400" b="1" kern="1200" dirty="0" err="1" smtClean="0">
                  <a:solidFill>
                    <a:schemeClr val="tx1"/>
                  </a:solidFill>
                </a:rPr>
                <a:t>Bandhana</a:t>
              </a:r>
              <a:endParaRPr lang="en-IN" sz="24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457200" y="1447800"/>
            <a:ext cx="5867400" cy="833152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 fontAlgn="base"/>
            <a:r>
              <a:rPr lang="en-US" sz="24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Bandhana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were produced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in Rajasthan and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Gujarat using tie and dye method.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  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49B57E4-FDA8-46FD-A75B-F63F6A367859}"/>
              </a:ext>
            </a:extLst>
          </p:cNvPr>
          <p:cNvSpPr txBox="1">
            <a:spLocks/>
          </p:cNvSpPr>
          <p:nvPr/>
        </p:nvSpPr>
        <p:spPr>
          <a:xfrm>
            <a:off x="2562225" y="533400"/>
            <a:ext cx="4019550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/>
              <a:t>Know the Fabrics</a:t>
            </a:r>
            <a:endParaRPr lang="en-IN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838200" y="2971800"/>
            <a:ext cx="2565291" cy="501700"/>
            <a:chOff x="3612505" y="3665388"/>
            <a:chExt cx="1013946" cy="401835"/>
          </a:xfrm>
        </p:grpSpPr>
        <p:sp>
          <p:nvSpPr>
            <p:cNvPr id="14" name="Chevron 13"/>
            <p:cNvSpPr/>
            <p:nvPr/>
          </p:nvSpPr>
          <p:spPr>
            <a:xfrm>
              <a:off x="3612505" y="3665388"/>
              <a:ext cx="1004589" cy="40183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8830112"/>
                <a:satOff val="35388"/>
                <a:lumOff val="7669"/>
                <a:alphaOff val="0"/>
              </a:schemeClr>
            </a:fillRef>
            <a:effectRef idx="0">
              <a:schemeClr val="accent5">
                <a:hueOff val="-8830112"/>
                <a:satOff val="35388"/>
                <a:lumOff val="766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Chevron 20"/>
            <p:cNvSpPr txBox="1"/>
            <p:nvPr/>
          </p:nvSpPr>
          <p:spPr>
            <a:xfrm>
              <a:off x="3692007" y="3751809"/>
              <a:ext cx="934444" cy="2187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15240" rIns="0" bIns="152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err="1" smtClean="0">
                  <a:solidFill>
                    <a:schemeClr val="tx1"/>
                  </a:solidFill>
                </a:rPr>
                <a:t>Baandhna</a:t>
              </a:r>
              <a:r>
                <a:rPr lang="en-US" sz="2400" b="1" kern="1200" dirty="0" smtClean="0">
                  <a:solidFill>
                    <a:schemeClr val="tx1"/>
                  </a:solidFill>
                </a:rPr>
                <a:t> (tie)</a:t>
              </a:r>
              <a:endParaRPr lang="en-IN" sz="2400" b="1" kern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4" descr="A handmade painting at a kalamkari exhibi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524600"/>
            <a:ext cx="168996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3403491" y="5486400"/>
            <a:ext cx="2463909" cy="501700"/>
            <a:chOff x="3612505" y="2291110"/>
            <a:chExt cx="1004589" cy="401835"/>
          </a:xfrm>
        </p:grpSpPr>
        <p:sp>
          <p:nvSpPr>
            <p:cNvPr id="19" name="Chevron 18"/>
            <p:cNvSpPr/>
            <p:nvPr/>
          </p:nvSpPr>
          <p:spPr>
            <a:xfrm>
              <a:off x="3612505" y="2291110"/>
              <a:ext cx="1004589" cy="40183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518820"/>
                <a:satOff val="22117"/>
                <a:lumOff val="4793"/>
                <a:alphaOff val="0"/>
              </a:schemeClr>
            </a:fillRef>
            <a:effectRef idx="0">
              <a:schemeClr val="accent5">
                <a:hueOff val="-5518820"/>
                <a:satOff val="22117"/>
                <a:lumOff val="479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Chevron 14"/>
            <p:cNvSpPr txBox="1"/>
            <p:nvPr/>
          </p:nvSpPr>
          <p:spPr>
            <a:xfrm>
              <a:off x="3813423" y="2291110"/>
              <a:ext cx="602754" cy="401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15240" rIns="0" bIns="152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400" b="1" kern="1200" dirty="0" err="1" smtClean="0">
                  <a:solidFill>
                    <a:schemeClr val="tx1"/>
                  </a:solidFill>
                </a:rPr>
                <a:t>Kalamkari</a:t>
              </a:r>
              <a:endParaRPr lang="en-IN" sz="24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476250" y="4800600"/>
            <a:ext cx="5848350" cy="461665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fontAlgn="base"/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Kalamkari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originated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about 3000 years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ago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35002" y="5486400"/>
            <a:ext cx="2544816" cy="501700"/>
            <a:chOff x="3612505" y="3665388"/>
            <a:chExt cx="1004589" cy="401835"/>
          </a:xfrm>
        </p:grpSpPr>
        <p:sp>
          <p:nvSpPr>
            <p:cNvPr id="24" name="Chevron 23"/>
            <p:cNvSpPr/>
            <p:nvPr/>
          </p:nvSpPr>
          <p:spPr>
            <a:xfrm>
              <a:off x="3612505" y="3665388"/>
              <a:ext cx="1004589" cy="40183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8830112"/>
                <a:satOff val="35388"/>
                <a:lumOff val="7669"/>
                <a:alphaOff val="0"/>
              </a:schemeClr>
            </a:fillRef>
            <a:effectRef idx="0">
              <a:schemeClr val="accent5">
                <a:hueOff val="-8830112"/>
                <a:satOff val="35388"/>
                <a:lumOff val="766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Chevron 20"/>
            <p:cNvSpPr txBox="1"/>
            <p:nvPr/>
          </p:nvSpPr>
          <p:spPr>
            <a:xfrm>
              <a:off x="3703450" y="3665388"/>
              <a:ext cx="803671" cy="401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15240" rIns="0" bIns="152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 err="1" smtClean="0">
                  <a:solidFill>
                    <a:schemeClr val="tx1"/>
                  </a:solidFill>
                </a:rPr>
                <a:t>Kalam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(pen)</a:t>
              </a:r>
              <a:endParaRPr lang="en-IN" sz="2400" b="1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387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606040"/>
            <a:ext cx="2455025" cy="219456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831" y="2606040"/>
            <a:ext cx="3258169" cy="219456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5082852" y="5562996"/>
            <a:ext cx="2483495" cy="501700"/>
            <a:chOff x="3612505" y="458738"/>
            <a:chExt cx="1004589" cy="401835"/>
          </a:xfrm>
        </p:grpSpPr>
        <p:sp>
          <p:nvSpPr>
            <p:cNvPr id="43" name="Chevron 42"/>
            <p:cNvSpPr/>
            <p:nvPr/>
          </p:nvSpPr>
          <p:spPr>
            <a:xfrm>
              <a:off x="3612505" y="458738"/>
              <a:ext cx="1004589" cy="40183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103764"/>
                <a:satOff val="4423"/>
                <a:lumOff val="959"/>
                <a:alphaOff val="0"/>
              </a:schemeClr>
            </a:fillRef>
            <a:effectRef idx="0">
              <a:schemeClr val="accent5">
                <a:hueOff val="-1103764"/>
                <a:satOff val="4423"/>
                <a:lumOff val="95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Chevron 6"/>
            <p:cNvSpPr txBox="1"/>
            <p:nvPr/>
          </p:nvSpPr>
          <p:spPr>
            <a:xfrm>
              <a:off x="3813423" y="458738"/>
              <a:ext cx="602754" cy="401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15240" rIns="0" bIns="152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400" b="1" kern="1200" dirty="0" smtClean="0">
                  <a:solidFill>
                    <a:schemeClr val="tx1"/>
                  </a:solidFill>
                </a:rPr>
                <a:t>Calico</a:t>
              </a:r>
              <a:endParaRPr lang="en-IN" sz="24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57200" y="1447800"/>
            <a:ext cx="8229600" cy="830997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fontAlgn="base"/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Calico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: Portuguese traded this type of fine cotton fabric from Calicut, Kerala and hence gave the name Calico.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49B57E4-FDA8-46FD-A75B-F63F6A367859}"/>
              </a:ext>
            </a:extLst>
          </p:cNvPr>
          <p:cNvSpPr txBox="1">
            <a:spLocks/>
          </p:cNvSpPr>
          <p:nvPr/>
        </p:nvSpPr>
        <p:spPr>
          <a:xfrm>
            <a:off x="2562225" y="533400"/>
            <a:ext cx="4019550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/>
              <a:t>Know the Fabrics</a:t>
            </a:r>
            <a:endParaRPr lang="en-IN" b="1" dirty="0"/>
          </a:p>
        </p:txBody>
      </p:sp>
      <p:sp>
        <p:nvSpPr>
          <p:cNvPr id="2" name="Oval 1"/>
          <p:cNvSpPr/>
          <p:nvPr/>
        </p:nvSpPr>
        <p:spPr>
          <a:xfrm>
            <a:off x="2025600" y="4235400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7" name="Group 16"/>
          <p:cNvGrpSpPr/>
          <p:nvPr/>
        </p:nvGrpSpPr>
        <p:grpSpPr>
          <a:xfrm>
            <a:off x="2057400" y="5562600"/>
            <a:ext cx="2483495" cy="501700"/>
            <a:chOff x="3612505" y="458738"/>
            <a:chExt cx="1004589" cy="401835"/>
          </a:xfrm>
          <a:solidFill>
            <a:srgbClr val="A3FFA3"/>
          </a:solidFill>
        </p:grpSpPr>
        <p:sp>
          <p:nvSpPr>
            <p:cNvPr id="18" name="Chevron 17"/>
            <p:cNvSpPr/>
            <p:nvPr/>
          </p:nvSpPr>
          <p:spPr>
            <a:xfrm>
              <a:off x="3612505" y="458738"/>
              <a:ext cx="1004589" cy="401835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103764"/>
                <a:satOff val="4423"/>
                <a:lumOff val="959"/>
                <a:alphaOff val="0"/>
              </a:schemeClr>
            </a:fillRef>
            <a:effectRef idx="0">
              <a:schemeClr val="accent5">
                <a:hueOff val="-1103764"/>
                <a:satOff val="4423"/>
                <a:lumOff val="95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Chevron 6"/>
            <p:cNvSpPr txBox="1"/>
            <p:nvPr/>
          </p:nvSpPr>
          <p:spPr>
            <a:xfrm>
              <a:off x="3813423" y="458738"/>
              <a:ext cx="602754" cy="4018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15240" rIns="0" bIns="152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400" b="1" kern="1200" dirty="0" smtClean="0">
                  <a:solidFill>
                    <a:schemeClr val="tx1"/>
                  </a:solidFill>
                </a:rPr>
                <a:t>Calicut</a:t>
              </a:r>
              <a:endParaRPr lang="en-IN" sz="24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Chevron 6"/>
          <p:cNvSpPr txBox="1"/>
          <p:nvPr/>
        </p:nvSpPr>
        <p:spPr>
          <a:xfrm>
            <a:off x="1234671" y="3962400"/>
            <a:ext cx="746529" cy="68580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0480" tIns="15240" rIns="0" bIns="15240" numCol="1" spcCol="1270" anchor="ctr" anchorCtr="0">
            <a:noAutofit/>
          </a:bodyPr>
          <a:lstStyle/>
          <a:p>
            <a:pPr lvl="0" algn="ctr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N" b="1" kern="1200" dirty="0" smtClean="0">
                <a:solidFill>
                  <a:schemeClr val="tx1"/>
                </a:solidFill>
              </a:rPr>
              <a:t>Calicut</a:t>
            </a:r>
            <a:endParaRPr lang="en-IN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Saree, Indian, Ethnic, Clothing, Fashion, Silk, Dres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56" b="100000" l="39167" r="9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97" t="35764" r="5070" b="903"/>
          <a:stretch/>
        </p:blipFill>
        <p:spPr bwMode="auto">
          <a:xfrm>
            <a:off x="5181600" y="1447800"/>
            <a:ext cx="3656291" cy="278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1859905" y="2730647"/>
            <a:ext cx="1981199" cy="501700"/>
            <a:chOff x="3612505" y="1833017"/>
            <a:chExt cx="1004589" cy="401835"/>
          </a:xfrm>
        </p:grpSpPr>
        <p:sp>
          <p:nvSpPr>
            <p:cNvPr id="44" name="Chevron 43"/>
            <p:cNvSpPr/>
            <p:nvPr/>
          </p:nvSpPr>
          <p:spPr>
            <a:xfrm>
              <a:off x="3612505" y="1833017"/>
              <a:ext cx="1004589" cy="40183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415056"/>
                <a:satOff val="17694"/>
                <a:lumOff val="3835"/>
                <a:alphaOff val="0"/>
              </a:schemeClr>
            </a:fillRef>
            <a:effectRef idx="0">
              <a:schemeClr val="accent5">
                <a:hueOff val="-4415056"/>
                <a:satOff val="17694"/>
                <a:lumOff val="383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Chevron 12"/>
            <p:cNvSpPr txBox="1"/>
            <p:nvPr/>
          </p:nvSpPr>
          <p:spPr>
            <a:xfrm>
              <a:off x="3813423" y="1833017"/>
              <a:ext cx="602754" cy="401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15240" rIns="0" bIns="152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400" b="1" kern="1200" dirty="0" err="1" smtClean="0">
                  <a:solidFill>
                    <a:schemeClr val="tx1"/>
                  </a:solidFill>
                </a:rPr>
                <a:t>Jamdani</a:t>
              </a:r>
              <a:endParaRPr lang="en-IN" sz="24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609600" y="4364858"/>
            <a:ext cx="8077200" cy="1200329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fontAlgn="base"/>
            <a:r>
              <a:rPr lang="en-US" sz="24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Jamdani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fabric has floral motifs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on fine muslin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woven with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a mixture of cotton and gold thread. </a:t>
            </a:r>
            <a:endParaRPr lang="en-US" sz="24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/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They were woven in Dacca, Kolkata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and Lucknow.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49B57E4-FDA8-46FD-A75B-F63F6A367859}"/>
              </a:ext>
            </a:extLst>
          </p:cNvPr>
          <p:cNvSpPr txBox="1">
            <a:spLocks/>
          </p:cNvSpPr>
          <p:nvPr/>
        </p:nvSpPr>
        <p:spPr>
          <a:xfrm>
            <a:off x="2562225" y="533400"/>
            <a:ext cx="4019550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/>
              <a:t>Know the Fabrics</a:t>
            </a:r>
            <a:endParaRPr lang="en-IN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457201" y="1600200"/>
            <a:ext cx="2102496" cy="501700"/>
            <a:chOff x="3612505" y="4123478"/>
            <a:chExt cx="1004589" cy="401838"/>
          </a:xfrm>
        </p:grpSpPr>
        <p:sp>
          <p:nvSpPr>
            <p:cNvPr id="14" name="Chevron 13"/>
            <p:cNvSpPr/>
            <p:nvPr/>
          </p:nvSpPr>
          <p:spPr>
            <a:xfrm>
              <a:off x="3612505" y="4123478"/>
              <a:ext cx="1004589" cy="40183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Chevron 22"/>
            <p:cNvSpPr txBox="1"/>
            <p:nvPr/>
          </p:nvSpPr>
          <p:spPr>
            <a:xfrm>
              <a:off x="3758141" y="4123481"/>
              <a:ext cx="732061" cy="401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15240" rIns="0" bIns="152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 smtClean="0">
                  <a:solidFill>
                    <a:schemeClr val="tx1"/>
                  </a:solidFill>
                </a:rPr>
                <a:t>Jam-Flower</a:t>
              </a:r>
              <a:endParaRPr lang="en-IN" sz="24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50505" y="1602255"/>
            <a:ext cx="2102496" cy="501700"/>
            <a:chOff x="3612505" y="4123478"/>
            <a:chExt cx="1004589" cy="401838"/>
          </a:xfrm>
        </p:grpSpPr>
        <p:sp>
          <p:nvSpPr>
            <p:cNvPr id="17" name="Chevron 16"/>
            <p:cNvSpPr/>
            <p:nvPr/>
          </p:nvSpPr>
          <p:spPr>
            <a:xfrm>
              <a:off x="3612505" y="4123478"/>
              <a:ext cx="1004589" cy="40183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Chevron 22"/>
            <p:cNvSpPr txBox="1"/>
            <p:nvPr/>
          </p:nvSpPr>
          <p:spPr>
            <a:xfrm>
              <a:off x="3758141" y="4123481"/>
              <a:ext cx="732061" cy="401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15240" rIns="0" bIns="152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 err="1" smtClean="0">
                  <a:solidFill>
                    <a:schemeClr val="tx1"/>
                  </a:solidFill>
                </a:rPr>
                <a:t>Dhani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-Jar</a:t>
              </a:r>
              <a:endParaRPr lang="en-IN" sz="24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Cross 1"/>
          <p:cNvSpPr/>
          <p:nvPr/>
        </p:nvSpPr>
        <p:spPr>
          <a:xfrm>
            <a:off x="2559697" y="1676400"/>
            <a:ext cx="304800" cy="324110"/>
          </a:xfrm>
          <a:prstGeom prst="plus">
            <a:avLst>
              <a:gd name="adj" fmla="val 41216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2272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abric, Ethnic, Embroidery, Textile, Colorful, Text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200" y="1447800"/>
            <a:ext cx="2704800" cy="20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3733800" y="2871787"/>
            <a:ext cx="2209800" cy="501700"/>
            <a:chOff x="3612505" y="3665388"/>
            <a:chExt cx="1004589" cy="401835"/>
          </a:xfrm>
        </p:grpSpPr>
        <p:sp>
          <p:nvSpPr>
            <p:cNvPr id="14" name="Chevron 13"/>
            <p:cNvSpPr/>
            <p:nvPr/>
          </p:nvSpPr>
          <p:spPr>
            <a:xfrm>
              <a:off x="3612505" y="3665388"/>
              <a:ext cx="1004589" cy="40183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8830112"/>
                <a:satOff val="35388"/>
                <a:lumOff val="7669"/>
                <a:alphaOff val="0"/>
              </a:schemeClr>
            </a:fillRef>
            <a:effectRef idx="0">
              <a:schemeClr val="accent5">
                <a:hueOff val="-8830112"/>
                <a:satOff val="35388"/>
                <a:lumOff val="766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Chevron 20"/>
            <p:cNvSpPr txBox="1"/>
            <p:nvPr/>
          </p:nvSpPr>
          <p:spPr>
            <a:xfrm>
              <a:off x="3813423" y="3665388"/>
              <a:ext cx="602754" cy="401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15240" rIns="0" bIns="152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400" b="1" kern="1200" dirty="0" smtClean="0">
                  <a:solidFill>
                    <a:schemeClr val="tx1"/>
                  </a:solidFill>
                </a:rPr>
                <a:t>Phulkari</a:t>
              </a:r>
              <a:endParaRPr lang="en-IN" sz="24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857580" y="5114850"/>
            <a:ext cx="2102496" cy="501700"/>
            <a:chOff x="3612505" y="4123478"/>
            <a:chExt cx="1004589" cy="401838"/>
          </a:xfrm>
        </p:grpSpPr>
        <p:sp>
          <p:nvSpPr>
            <p:cNvPr id="17" name="Chevron 16"/>
            <p:cNvSpPr/>
            <p:nvPr/>
          </p:nvSpPr>
          <p:spPr>
            <a:xfrm>
              <a:off x="3612505" y="4123478"/>
              <a:ext cx="1004589" cy="40183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Chevron 22"/>
            <p:cNvSpPr txBox="1"/>
            <p:nvPr/>
          </p:nvSpPr>
          <p:spPr>
            <a:xfrm>
              <a:off x="3813423" y="4123481"/>
              <a:ext cx="602754" cy="401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15240" rIns="0" bIns="152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400" b="1" kern="1200" smtClean="0">
                  <a:solidFill>
                    <a:schemeClr val="tx1"/>
                  </a:solidFill>
                </a:rPr>
                <a:t>Patola</a:t>
              </a:r>
              <a:endParaRPr lang="en-IN" sz="2400" kern="1200">
                <a:solidFill>
                  <a:schemeClr val="tx1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33400" y="1447800"/>
            <a:ext cx="5410200" cy="461665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fontAlgn="base"/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Phulkari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originated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from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Punjab.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3811666"/>
            <a:ext cx="5410200" cy="830997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fontAlgn="base"/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Patola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is hand-woven silk fabric that originated in </a:t>
            </a:r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Patan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Gujarat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49B57E4-FDA8-46FD-A75B-F63F6A367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2225" y="533400"/>
            <a:ext cx="4019550" cy="685800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/>
          <a:p>
            <a:r>
              <a:rPr lang="en-US" b="1" dirty="0" smtClean="0"/>
              <a:t>Know the Fabrics</a:t>
            </a:r>
            <a:endParaRPr lang="en-IN" b="1" dirty="0"/>
          </a:p>
        </p:txBody>
      </p:sp>
      <p:grpSp>
        <p:nvGrpSpPr>
          <p:cNvPr id="19" name="Group 18"/>
          <p:cNvGrpSpPr/>
          <p:nvPr/>
        </p:nvGrpSpPr>
        <p:grpSpPr>
          <a:xfrm>
            <a:off x="503204" y="2225084"/>
            <a:ext cx="2209800" cy="501700"/>
            <a:chOff x="3612505" y="2291110"/>
            <a:chExt cx="1004589" cy="401835"/>
          </a:xfrm>
        </p:grpSpPr>
        <p:sp>
          <p:nvSpPr>
            <p:cNvPr id="20" name="Chevron 19"/>
            <p:cNvSpPr/>
            <p:nvPr/>
          </p:nvSpPr>
          <p:spPr>
            <a:xfrm>
              <a:off x="3612505" y="2291110"/>
              <a:ext cx="1004589" cy="40183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518820"/>
                <a:satOff val="22117"/>
                <a:lumOff val="4793"/>
                <a:alphaOff val="0"/>
              </a:schemeClr>
            </a:fillRef>
            <a:effectRef idx="0">
              <a:schemeClr val="accent5">
                <a:hueOff val="-5518820"/>
                <a:satOff val="22117"/>
                <a:lumOff val="479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Chevron 14"/>
            <p:cNvSpPr txBox="1"/>
            <p:nvPr/>
          </p:nvSpPr>
          <p:spPr>
            <a:xfrm>
              <a:off x="3681787" y="2291110"/>
              <a:ext cx="803671" cy="401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15240" rIns="0" bIns="152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 err="1" smtClean="0">
                  <a:solidFill>
                    <a:schemeClr val="tx1"/>
                  </a:solidFill>
                </a:rPr>
                <a:t>Phul</a:t>
              </a:r>
              <a:r>
                <a:rPr lang="en-US" sz="2400" b="1" dirty="0">
                  <a:solidFill>
                    <a:schemeClr val="tx1"/>
                  </a:solidFill>
                </a:rPr>
                <a:t>-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Flower</a:t>
              </a:r>
              <a:endParaRPr lang="en-IN" sz="24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514600" y="2225084"/>
            <a:ext cx="2209800" cy="501700"/>
            <a:chOff x="3612505" y="2291110"/>
            <a:chExt cx="1004589" cy="401835"/>
          </a:xfrm>
        </p:grpSpPr>
        <p:sp>
          <p:nvSpPr>
            <p:cNvPr id="24" name="Chevron 23"/>
            <p:cNvSpPr/>
            <p:nvPr/>
          </p:nvSpPr>
          <p:spPr>
            <a:xfrm>
              <a:off x="3612505" y="2291110"/>
              <a:ext cx="1004589" cy="40183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518820"/>
                <a:satOff val="22117"/>
                <a:lumOff val="4793"/>
                <a:alphaOff val="0"/>
              </a:schemeClr>
            </a:fillRef>
            <a:effectRef idx="0">
              <a:schemeClr val="accent5">
                <a:hueOff val="-5518820"/>
                <a:satOff val="22117"/>
                <a:lumOff val="479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Chevron 14"/>
            <p:cNvSpPr txBox="1"/>
            <p:nvPr/>
          </p:nvSpPr>
          <p:spPr>
            <a:xfrm>
              <a:off x="3681787" y="2291110"/>
              <a:ext cx="803671" cy="401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15240" rIns="0" bIns="152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 smtClean="0">
                  <a:solidFill>
                    <a:schemeClr val="tx1"/>
                  </a:solidFill>
                </a:rPr>
                <a:t>Kari-Work</a:t>
              </a:r>
              <a:endParaRPr lang="en-IN" sz="24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859904" y="5114850"/>
            <a:ext cx="2102496" cy="501700"/>
            <a:chOff x="3612505" y="3665388"/>
            <a:chExt cx="1004589" cy="401835"/>
          </a:xfrm>
        </p:grpSpPr>
        <p:sp>
          <p:nvSpPr>
            <p:cNvPr id="27" name="Chevron 26"/>
            <p:cNvSpPr/>
            <p:nvPr/>
          </p:nvSpPr>
          <p:spPr>
            <a:xfrm>
              <a:off x="3612505" y="3665388"/>
              <a:ext cx="1004589" cy="40183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8830112"/>
                <a:satOff val="35388"/>
                <a:lumOff val="7669"/>
                <a:alphaOff val="0"/>
              </a:schemeClr>
            </a:fillRef>
            <a:effectRef idx="0">
              <a:schemeClr val="accent5">
                <a:hueOff val="-8830112"/>
                <a:satOff val="35388"/>
                <a:lumOff val="766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Chevron 20"/>
            <p:cNvSpPr txBox="1"/>
            <p:nvPr/>
          </p:nvSpPr>
          <p:spPr>
            <a:xfrm>
              <a:off x="3813423" y="3665388"/>
              <a:ext cx="694444" cy="401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15240" rIns="0" bIns="152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400" b="1" kern="1200" dirty="0" err="1" smtClean="0">
                  <a:solidFill>
                    <a:schemeClr val="tx1"/>
                  </a:solidFill>
                </a:rPr>
                <a:t>Pattakulla</a:t>
              </a:r>
              <a:endParaRPr lang="en-IN" sz="2400" kern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8200" y="3811666"/>
            <a:ext cx="2704799" cy="208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3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75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1217</TotalTime>
  <Words>1429</Words>
  <Application>Microsoft Office PowerPoint</Application>
  <PresentationFormat>On-screen Show (4:3)</PresentationFormat>
  <Paragraphs>241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PowerPoint Presentation</vt:lpstr>
      <vt:lpstr>LET US PLAY A GAME</vt:lpstr>
      <vt:lpstr>Indian Fabrics</vt:lpstr>
      <vt:lpstr>Know the Fabrics</vt:lpstr>
      <vt:lpstr>Know the Fabrics</vt:lpstr>
      <vt:lpstr>PowerPoint Presentation</vt:lpstr>
      <vt:lpstr>PowerPoint Presentation</vt:lpstr>
      <vt:lpstr>PowerPoint Presentation</vt:lpstr>
      <vt:lpstr>Know the Fabrics</vt:lpstr>
      <vt:lpstr>Know the Fabrics</vt:lpstr>
      <vt:lpstr>PowerPoint Presentation</vt:lpstr>
      <vt:lpstr>Know the Fabrics</vt:lpstr>
      <vt:lpstr>Procedure</vt:lpstr>
      <vt:lpstr>Example – Muga Silk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Indian Fabrics</vt:lpstr>
      <vt:lpstr>PowerPoint Presentation</vt:lpstr>
      <vt:lpstr>PowerPoint Presentation</vt:lpstr>
      <vt:lpstr>Indian Fabrics</vt:lpstr>
      <vt:lpstr>Observation and Conclusion</vt:lpstr>
      <vt:lpstr>MM Index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keshaba</dc:creator>
  <cp:lastModifiedBy>S. Ramkumar</cp:lastModifiedBy>
  <cp:revision>236</cp:revision>
  <dcterms:created xsi:type="dcterms:W3CDTF">2018-12-16T04:20:25Z</dcterms:created>
  <dcterms:modified xsi:type="dcterms:W3CDTF">2020-09-30T04:15:58Z</dcterms:modified>
</cp:coreProperties>
</file>