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75" r:id="rId4"/>
    <p:sldId id="278" r:id="rId5"/>
    <p:sldId id="274" r:id="rId6"/>
    <p:sldId id="279" r:id="rId7"/>
    <p:sldId id="282" r:id="rId8"/>
    <p:sldId id="280" r:id="rId9"/>
    <p:sldId id="283" r:id="rId10"/>
    <p:sldId id="281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7E3"/>
    <a:srgbClr val="00682F"/>
    <a:srgbClr val="FCF2CC"/>
    <a:srgbClr val="B5FD91"/>
    <a:srgbClr val="F9B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89529" autoAdjust="0"/>
  </p:normalViewPr>
  <p:slideViewPr>
    <p:cSldViewPr>
      <p:cViewPr varScale="1">
        <p:scale>
          <a:sx n="61" d="100"/>
          <a:sy n="61" d="100"/>
        </p:scale>
        <p:origin x="14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t>05-10-2020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–The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teacher can display this slide to give the answer after the follow-up assignment.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01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 dirty="0"/>
              <a:t>Notes for Teacher</a:t>
            </a:r>
            <a:r>
              <a:rPr lang="en-US" dirty="0"/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 dirty="0" smtClean="0"/>
              <a:t>Suggestions</a:t>
            </a:r>
            <a:r>
              <a:rPr lang="en-US" b="1" dirty="0"/>
              <a:t>: </a:t>
            </a:r>
            <a:r>
              <a:rPr lang="en-US" dirty="0"/>
              <a:t>&lt;Ideas/ Images/ Animations / Others – To make better representation of the content &gt;</a:t>
            </a:r>
            <a:br>
              <a:rPr lang="en-US" dirty="0"/>
            </a:br>
            <a:r>
              <a:rPr lang="en-US" b="1" dirty="0" smtClean="0"/>
              <a:t>Source </a:t>
            </a:r>
            <a:r>
              <a:rPr lang="en-US" b="1" dirty="0"/>
              <a:t>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5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introduce the activity as follows:</a:t>
            </a:r>
            <a:endParaRPr lang="en-US" b="0" dirty="0" smtClean="0">
              <a:effectLst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18th century traders transported their goods via roads as railways had not developed. The goods were brought to the major cities and sold to the European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Traders.The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Indian textile production was divided into four regions namely East, West, North and South.</a:t>
            </a:r>
            <a:endParaRPr lang="en-US" b="0" dirty="0" smtClean="0">
              <a:effectLst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Bengal and Dacca (now in Bangladesh) were one of the major trade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East India Company in the  eighteenth century. It was famous for its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mulmul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jamdani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weaving. 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Gujarat had many important weaving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west coast.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 India had weaving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Punjab and Lahore( now Pakistan).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South  India was considered as the next major region with many cotton weaving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along the Coromandel coast that stretches from north of Andhra Pradesh to Madras( now Chennai). 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us now explore the places and fabrics of these four regions.</a:t>
            </a:r>
            <a:endParaRPr lang="en-US" b="0" dirty="0" smtClean="0">
              <a:effectLst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78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–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4 teams. Assign one region to each team- East, West, North, South.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team will note down the places and fabrics produced in their assigned region as shown in the slide. 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check whether each team has correctly noted the important places for that region before marking on the map.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dirty="0" smtClean="0"/>
          </a:p>
          <a:p>
            <a:r>
              <a:rPr lang="en-US" dirty="0" smtClean="0"/>
              <a:t>India map: SSSVV gallery Keyword: India Map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754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–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4 teams. Assign one region to each team- East, West, North, South.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team will note down the places and fabrics produced in their assigned region as shown in the slide. 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check whether each team has correctly noted the important places for that region before marking on the map.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</a:br>
            <a:r>
              <a:rPr lang="en-US" sz="1200" b="1" i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906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‘Click on’ the Relevant mineral to show the places where they are found on the map.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Click on ‘Plain cotton’ to display the places where plain cotton fabric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available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map.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display the map before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activity for a better understanding.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check if the students are marking on the map using correct symbols.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will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supervise and guide the activity. 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dirty="0" smtClean="0"/>
              <a:t>SSSVV Gallery Key word: India Map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3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b="1" dirty="0" smtClean="0"/>
              <a:t>Notes for Teacher</a:t>
            </a:r>
            <a:r>
              <a:rPr lang="en-US" dirty="0" smtClean="0"/>
              <a:t> –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conclude the activity by mounting the completed maps on the bulletin board for students' reference.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follow-up assignment can be given to all the students to make a table of places and fabric region wise. This can be done in the notebooks.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teacher can give a short recall session the next day to locate/show a place on the wall-mounted map and mention the fabrics weaved there.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 dirty="0" smtClean="0"/>
              <a:t>Suggestions: </a:t>
            </a:r>
            <a:r>
              <a:rPr lang="en-US" dirty="0" smtClean="0"/>
              <a:t>&lt;Ideas/ Images/ Animations / Others – To make better representation of the content &gt;</a:t>
            </a:r>
            <a:br>
              <a:rPr lang="en-US" dirty="0" smtClean="0"/>
            </a:br>
            <a:r>
              <a:rPr lang="en-US" b="1" dirty="0" smtClean="0"/>
              <a:t>Source of Multimedia Objects (Image/audio/ Video/Animation) used in this slide - 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42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093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–The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teacher can display this slide to give an example for the follow-up assignment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023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–The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teacher can display this slide to give the answer after the follow-up assignment.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849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65793" y="2362200"/>
            <a:ext cx="5812414" cy="2133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Weaving in India during 18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Century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0838"/>
            <a:ext cx="6248400" cy="1249362"/>
          </a:xfrm>
          <a:solidFill>
            <a:srgbClr val="FDF7E3"/>
          </a:solidFill>
        </p:spPr>
        <p:txBody>
          <a:bodyPr/>
          <a:lstStyle/>
          <a:p>
            <a:r>
              <a:rPr lang="en-US" b="1" dirty="0" smtClean="0"/>
              <a:t>DISTRIBUTION OF TYPES OF </a:t>
            </a:r>
            <a:br>
              <a:rPr lang="en-US" b="1" dirty="0" smtClean="0"/>
            </a:br>
            <a:r>
              <a:rPr lang="en-US" b="1" dirty="0" smtClean="0"/>
              <a:t>FABRICS IN INDIA REGION-WISE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7746"/>
              </p:ext>
            </p:extLst>
          </p:nvPr>
        </p:nvGraphicFramePr>
        <p:xfrm>
          <a:off x="380999" y="2057400"/>
          <a:ext cx="8382001" cy="384217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72157129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15826147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1582550905"/>
                    </a:ext>
                  </a:extLst>
                </a:gridCol>
              </a:tblGrid>
              <a:tr h="26225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</a:rPr>
                        <a:t>Region</a:t>
                      </a:r>
                      <a:endParaRPr lang="en-IN" sz="2400" b="1" dirty="0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>
                          <a:effectLst/>
                        </a:rPr>
                        <a:t>Place</a:t>
                      </a:r>
                      <a:endParaRPr lang="en-IN" sz="2400" b="1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</a:rPr>
                        <a:t>Type of Fabrics</a:t>
                      </a:r>
                      <a:endParaRPr lang="en-IN" sz="2400" b="1" dirty="0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369142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West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Ahmedabad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Plain cotton, chintz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995302717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Surat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983006278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Birhanpur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2630484920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Patan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Chintz,</a:t>
                      </a:r>
                      <a:r>
                        <a:rPr lang="en-IN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IN" sz="2400" u="none" strike="noStrike" dirty="0" smtClean="0">
                          <a:effectLst/>
                        </a:rPr>
                        <a:t>silk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1840115019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East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Calcutta(Kolkata)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checks, chintz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409662739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Dhaka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Plain cotton, chintz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2378664429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Benaras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Silk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2086858232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Patna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Plain cotton, chintz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3720468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ANSWER</a:t>
            </a:r>
            <a:endParaRPr lang="en-IN" sz="2400" b="1" u="sng" dirty="0"/>
          </a:p>
        </p:txBody>
      </p:sp>
    </p:spTree>
    <p:extLst>
      <p:ext uri="{BB962C8B-B14F-4D97-AF65-F5344CB8AC3E}">
        <p14:creationId xmlns:p14="http://schemas.microsoft.com/office/powerpoint/2010/main" val="35376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3328555116"/>
              </p:ext>
            </p:extLst>
          </p:nvPr>
        </p:nvGraphicFramePr>
        <p:xfrm>
          <a:off x="457200" y="1397001"/>
          <a:ext cx="8229600" cy="447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Slide#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Thumbnail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Source and Attribution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smtClean="0">
                          <a:sym typeface="Calibri"/>
                        </a:rPr>
                        <a:t>India Map: SSSVV gallery key word: India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</a:rPr>
                        <a:t>5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ym typeface="Calibri"/>
                        </a:rPr>
                        <a:t>India Map: SSSVV gallery key word: India</a:t>
                      </a:r>
                      <a:endParaRPr lang="en-US" sz="1000" dirty="0" smtClean="0">
                        <a:solidFill>
                          <a:schemeClr val="dk1"/>
                        </a:solidFill>
                      </a:endParaRPr>
                    </a:p>
                    <a:p>
                      <a:endParaRPr lang="en-IN"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088671"/>
            <a:ext cx="424994" cy="502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4183" y="2777499"/>
            <a:ext cx="413685" cy="48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6F04-BCA2-4166-9281-678CCD9E8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533092"/>
            <a:ext cx="7448550" cy="463910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IN" sz="2800" dirty="0"/>
              <a:t> </a:t>
            </a:r>
            <a:r>
              <a:rPr lang="en-IN" sz="2800" b="1" u="sng" dirty="0"/>
              <a:t>Aim</a:t>
            </a:r>
            <a:r>
              <a:rPr lang="en-IN" sz="2800" u="sng" dirty="0"/>
              <a:t>: </a:t>
            </a:r>
            <a:endParaRPr lang="en-IN" sz="2800" u="sng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IN" dirty="0" smtClean="0"/>
              <a:t>Region-wise mark on the map, the places and types of fabrics woven in India during 18</a:t>
            </a:r>
            <a:r>
              <a:rPr lang="en-IN" baseline="30000" dirty="0" smtClean="0"/>
              <a:t>th</a:t>
            </a:r>
            <a:r>
              <a:rPr lang="en-IN" dirty="0" smtClean="0"/>
              <a:t> Century.</a:t>
            </a:r>
            <a:endParaRPr lang="en-IN" sz="2800" dirty="0"/>
          </a:p>
          <a:p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b="1" u="sng" dirty="0"/>
              <a:t>Resources </a:t>
            </a:r>
            <a:r>
              <a:rPr lang="en-IN" sz="2800" b="1" u="sng" dirty="0" smtClean="0"/>
              <a:t>required for Each Team</a:t>
            </a:r>
            <a:r>
              <a:rPr lang="en-IN" sz="2800" u="sng" dirty="0" smtClean="0"/>
              <a:t>: </a:t>
            </a:r>
            <a:endParaRPr lang="en-IN" sz="2800" u="sng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IN" dirty="0" smtClean="0"/>
              <a:t>India map-Outline map</a:t>
            </a:r>
            <a:endParaRPr lang="en-IN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IN" dirty="0"/>
              <a:t> Sketch pens, Colour pencils, Pencils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IN" dirty="0"/>
              <a:t> </a:t>
            </a:r>
            <a:r>
              <a:rPr lang="en-IN" dirty="0" smtClean="0"/>
              <a:t>Atlas</a:t>
            </a:r>
            <a:r>
              <a:rPr lang="en-IN" sz="2800" dirty="0" smtClean="0"/>
              <a:t> </a:t>
            </a:r>
            <a:endParaRPr lang="en-IN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81100" y="381000"/>
            <a:ext cx="6781800" cy="7200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Indian Textiles during 18</a:t>
            </a:r>
            <a:r>
              <a:rPr lang="en-US" baseline="30000" smtClean="0">
                <a:solidFill>
                  <a:srgbClr val="000000"/>
                </a:solidFill>
              </a:rPr>
              <a:t>th</a:t>
            </a:r>
            <a:r>
              <a:rPr lang="en-US" smtClean="0">
                <a:solidFill>
                  <a:srgbClr val="000000"/>
                </a:solidFill>
              </a:rPr>
              <a:t> Century</a:t>
            </a:r>
            <a:br>
              <a:rPr lang="en-US" smtClean="0">
                <a:solidFill>
                  <a:srgbClr val="000000"/>
                </a:solidFill>
              </a:rPr>
            </a:b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1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056614"/>
            <a:ext cx="4023000" cy="405369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720080"/>
          </a:xfr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Indian Weaving </a:t>
            </a:r>
            <a:r>
              <a:rPr lang="en-US" dirty="0" err="1" smtClean="0">
                <a:solidFill>
                  <a:srgbClr val="000000"/>
                </a:solidFill>
              </a:rPr>
              <a:t>Centres</a:t>
            </a:r>
            <a:r>
              <a:rPr lang="en-US" dirty="0" smtClean="0">
                <a:solidFill>
                  <a:srgbClr val="000000"/>
                </a:solidFill>
              </a:rPr>
              <a:t> in 18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Century</a:t>
            </a:r>
            <a:br>
              <a:rPr lang="en-US" dirty="0">
                <a:solidFill>
                  <a:srgbClr val="000000"/>
                </a:solidFill>
              </a:rPr>
            </a:b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Quad Arrow 5"/>
          <p:cNvSpPr/>
          <p:nvPr/>
        </p:nvSpPr>
        <p:spPr>
          <a:xfrm>
            <a:off x="3056400" y="2498863"/>
            <a:ext cx="3060000" cy="3060000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  <a:solidFill>
            <a:srgbClr val="603F3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Rounded Rectangle 42"/>
          <p:cNvSpPr/>
          <p:nvPr/>
        </p:nvSpPr>
        <p:spPr>
          <a:xfrm>
            <a:off x="3679452" y="5593800"/>
            <a:ext cx="1773097" cy="1188000"/>
          </a:xfrm>
          <a:prstGeom prst="roundRect">
            <a:avLst>
              <a:gd name="adj" fmla="val 10000"/>
            </a:avLst>
          </a:prstGeom>
          <a:solidFill>
            <a:srgbClr val="FCF2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400" dirty="0" smtClean="0"/>
              <a:t>Madras </a:t>
            </a:r>
          </a:p>
          <a:p>
            <a:pPr algn="ctr"/>
            <a:r>
              <a:rPr lang="en-US" sz="2400" dirty="0" err="1" smtClean="0"/>
              <a:t>Petaboli</a:t>
            </a:r>
            <a:endParaRPr lang="en-US" sz="2400" dirty="0" smtClean="0"/>
          </a:p>
          <a:p>
            <a:pPr algn="ctr"/>
            <a:r>
              <a:rPr lang="en-US" sz="2400" dirty="0" smtClean="0"/>
              <a:t>Pondicherry</a:t>
            </a:r>
            <a:endParaRPr lang="en-IN" sz="2400" dirty="0"/>
          </a:p>
        </p:txBody>
      </p:sp>
      <p:sp>
        <p:nvSpPr>
          <p:cNvPr id="39" name="Rounded Rectangle 38"/>
          <p:cNvSpPr/>
          <p:nvPr/>
        </p:nvSpPr>
        <p:spPr>
          <a:xfrm>
            <a:off x="6201000" y="3183462"/>
            <a:ext cx="1800000" cy="1800000"/>
          </a:xfrm>
          <a:prstGeom prst="roundRect">
            <a:avLst>
              <a:gd name="adj" fmla="val 10000"/>
            </a:avLst>
          </a:prstGeom>
          <a:solidFill>
            <a:srgbClr val="FCF2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400" dirty="0" smtClean="0"/>
              <a:t>Calcutta</a:t>
            </a:r>
          </a:p>
          <a:p>
            <a:pPr algn="ctr"/>
            <a:r>
              <a:rPr lang="en-US" sz="2400" dirty="0" smtClean="0"/>
              <a:t>Dhaka</a:t>
            </a:r>
          </a:p>
          <a:p>
            <a:pPr algn="ctr"/>
            <a:r>
              <a:rPr lang="en-US" sz="2400" dirty="0" err="1" smtClean="0"/>
              <a:t>Benaras</a:t>
            </a:r>
            <a:endParaRPr lang="en-US" sz="2400" dirty="0" smtClean="0"/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atna</a:t>
            </a:r>
            <a:endParaRPr lang="en-IN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3807556" y="1275926"/>
            <a:ext cx="1516888" cy="1188000"/>
          </a:xfrm>
          <a:prstGeom prst="roundRect">
            <a:avLst>
              <a:gd name="adj" fmla="val 10000"/>
            </a:avLst>
          </a:prstGeom>
          <a:solidFill>
            <a:srgbClr val="FCF2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400" dirty="0" smtClean="0"/>
              <a:t>Lahore</a:t>
            </a:r>
          </a:p>
          <a:p>
            <a:pPr algn="ctr"/>
            <a:r>
              <a:rPr lang="en-US" sz="2400" dirty="0" err="1" smtClean="0"/>
              <a:t>Sirhind</a:t>
            </a:r>
            <a:endParaRPr lang="en-US" sz="2400" dirty="0" smtClean="0"/>
          </a:p>
          <a:p>
            <a:pPr algn="ctr"/>
            <a:r>
              <a:rPr lang="en-US" sz="2400" dirty="0" err="1" smtClean="0"/>
              <a:t>Samana</a:t>
            </a:r>
            <a:endParaRPr lang="en-IN" sz="2400" dirty="0"/>
          </a:p>
        </p:txBody>
      </p:sp>
      <p:sp>
        <p:nvSpPr>
          <p:cNvPr id="45" name="Rounded Rectangle 44"/>
          <p:cNvSpPr/>
          <p:nvPr/>
        </p:nvSpPr>
        <p:spPr>
          <a:xfrm>
            <a:off x="1171800" y="3183462"/>
            <a:ext cx="1800000" cy="1800000"/>
          </a:xfrm>
          <a:prstGeom prst="roundRect">
            <a:avLst>
              <a:gd name="adj" fmla="val 10000"/>
            </a:avLst>
          </a:prstGeom>
          <a:solidFill>
            <a:srgbClr val="FCF2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2400" dirty="0" smtClean="0"/>
              <a:t>Ahmedabad</a:t>
            </a:r>
          </a:p>
          <a:p>
            <a:pPr algn="ctr"/>
            <a:r>
              <a:rPr lang="en-US" sz="2400" dirty="0" smtClean="0"/>
              <a:t>Surat</a:t>
            </a:r>
          </a:p>
          <a:p>
            <a:pPr algn="ctr"/>
            <a:r>
              <a:rPr lang="en-US" sz="2400" dirty="0" err="1" smtClean="0"/>
              <a:t>Birhanpur</a:t>
            </a:r>
            <a:endParaRPr lang="en-US" sz="2400" dirty="0" smtClean="0"/>
          </a:p>
          <a:p>
            <a:pPr algn="ctr"/>
            <a:r>
              <a:rPr lang="en-US" sz="2400" dirty="0" err="1" smtClean="0"/>
              <a:t>Patan</a:t>
            </a:r>
            <a:endParaRPr lang="en-IN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94800" y="2691825"/>
            <a:ext cx="583200" cy="584775"/>
          </a:xfrm>
          <a:prstGeom prst="rect">
            <a:avLst/>
          </a:prstGeom>
          <a:solidFill>
            <a:srgbClr val="B5FD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</a:t>
            </a:r>
            <a:endParaRPr lang="en-IN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4800" y="4724400"/>
            <a:ext cx="583200" cy="584775"/>
          </a:xfrm>
          <a:prstGeom prst="rect">
            <a:avLst/>
          </a:prstGeom>
          <a:solidFill>
            <a:srgbClr val="B5FD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</a:t>
            </a:r>
            <a:endParaRPr lang="en-IN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6800" y="3736476"/>
            <a:ext cx="583200" cy="584775"/>
          </a:xfrm>
          <a:prstGeom prst="rect">
            <a:avLst/>
          </a:prstGeom>
          <a:solidFill>
            <a:srgbClr val="B5FD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</a:t>
            </a:r>
            <a:endParaRPr lang="en-IN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84200" y="3736476"/>
            <a:ext cx="583200" cy="584775"/>
          </a:xfrm>
          <a:prstGeom prst="rect">
            <a:avLst/>
          </a:prstGeom>
          <a:solidFill>
            <a:srgbClr val="B5FD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1659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9" grpId="0" animBg="1"/>
      <p:bldP spid="37" grpId="0" animBg="1"/>
      <p:bldP spid="45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914650" y="381000"/>
            <a:ext cx="3314700" cy="7200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Procedure</a:t>
            </a: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Bevel 6"/>
          <p:cNvSpPr/>
          <p:nvPr/>
        </p:nvSpPr>
        <p:spPr>
          <a:xfrm>
            <a:off x="1371600" y="1912620"/>
            <a:ext cx="6400800" cy="3726180"/>
          </a:xfrm>
          <a:prstGeom prst="bevel">
            <a:avLst>
              <a:gd name="adj" fmla="val 17989"/>
            </a:avLst>
          </a:prstGeom>
          <a:solidFill>
            <a:srgbClr val="FCF2CC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Region wise mark the places and mention the fabrics produced using symbols</a:t>
            </a:r>
            <a:endParaRPr lang="en-I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2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71600"/>
            <a:ext cx="4254917" cy="4981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4092" y="1968268"/>
            <a:ext cx="2879308" cy="461665"/>
          </a:xfrm>
          <a:prstGeom prst="rect">
            <a:avLst/>
          </a:prstGeom>
          <a:solidFill>
            <a:srgbClr val="FCF2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Stripes And Checks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74092" y="1392535"/>
            <a:ext cx="2879308" cy="461665"/>
          </a:xfrm>
          <a:prstGeom prst="rect">
            <a:avLst/>
          </a:prstGeom>
          <a:solidFill>
            <a:srgbClr val="FCF2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Plain Cotton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74359" y="2544001"/>
            <a:ext cx="2879308" cy="461665"/>
          </a:xfrm>
          <a:prstGeom prst="rect">
            <a:avLst/>
          </a:prstGeom>
          <a:solidFill>
            <a:srgbClr val="FCF2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Chintz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74092" y="3119735"/>
            <a:ext cx="2879308" cy="461665"/>
          </a:xfrm>
          <a:prstGeom prst="rect">
            <a:avLst/>
          </a:prstGeom>
          <a:solidFill>
            <a:srgbClr val="FCF2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Silk</a:t>
            </a:r>
          </a:p>
        </p:txBody>
      </p:sp>
      <p:sp>
        <p:nvSpPr>
          <p:cNvPr id="61" name="Isosceles Triangle 60"/>
          <p:cNvSpPr/>
          <p:nvPr/>
        </p:nvSpPr>
        <p:spPr>
          <a:xfrm>
            <a:off x="5393781" y="21336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Rectangle 93"/>
          <p:cNvSpPr/>
          <p:nvPr/>
        </p:nvSpPr>
        <p:spPr>
          <a:xfrm>
            <a:off x="5393781" y="3276600"/>
            <a:ext cx="76200" cy="76200"/>
          </a:xfrm>
          <a:prstGeom prst="rect">
            <a:avLst/>
          </a:prstGeom>
          <a:solidFill>
            <a:srgbClr val="E8F8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5-Point Star 104"/>
          <p:cNvSpPr/>
          <p:nvPr/>
        </p:nvSpPr>
        <p:spPr>
          <a:xfrm>
            <a:off x="5393781" y="1600200"/>
            <a:ext cx="76200" cy="76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Isosceles Triangle 1"/>
          <p:cNvSpPr/>
          <p:nvPr/>
        </p:nvSpPr>
        <p:spPr>
          <a:xfrm rot="10800000">
            <a:off x="5393782" y="2743200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Isosceles Triangle 108"/>
          <p:cNvSpPr/>
          <p:nvPr/>
        </p:nvSpPr>
        <p:spPr>
          <a:xfrm>
            <a:off x="2092742" y="23622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Isosceles Triangle 109"/>
          <p:cNvSpPr/>
          <p:nvPr/>
        </p:nvSpPr>
        <p:spPr>
          <a:xfrm>
            <a:off x="2187992" y="54483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Isosceles Triangle 110"/>
          <p:cNvSpPr/>
          <p:nvPr/>
        </p:nvSpPr>
        <p:spPr>
          <a:xfrm>
            <a:off x="1997492" y="5187434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5-Point Star 111"/>
          <p:cNvSpPr/>
          <p:nvPr/>
        </p:nvSpPr>
        <p:spPr>
          <a:xfrm>
            <a:off x="1159292" y="3587234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5-Point Star 112"/>
          <p:cNvSpPr/>
          <p:nvPr/>
        </p:nvSpPr>
        <p:spPr>
          <a:xfrm>
            <a:off x="3216692" y="3651765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Isosceles Triangle 113"/>
          <p:cNvSpPr/>
          <p:nvPr/>
        </p:nvSpPr>
        <p:spPr>
          <a:xfrm rot="10800000">
            <a:off x="3328452" y="3645931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Isosceles Triangle 114"/>
          <p:cNvSpPr/>
          <p:nvPr/>
        </p:nvSpPr>
        <p:spPr>
          <a:xfrm rot="10800000">
            <a:off x="3399572" y="3162300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Isosceles Triangle 115"/>
          <p:cNvSpPr/>
          <p:nvPr/>
        </p:nvSpPr>
        <p:spPr>
          <a:xfrm rot="10800000">
            <a:off x="2221012" y="5181600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Rectangle 116"/>
          <p:cNvSpPr/>
          <p:nvPr/>
        </p:nvSpPr>
        <p:spPr>
          <a:xfrm>
            <a:off x="2683292" y="3124200"/>
            <a:ext cx="76200" cy="76200"/>
          </a:xfrm>
          <a:prstGeom prst="rect">
            <a:avLst/>
          </a:prstGeom>
          <a:solidFill>
            <a:srgbClr val="E8F8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Rectangle 117"/>
          <p:cNvSpPr/>
          <p:nvPr/>
        </p:nvSpPr>
        <p:spPr>
          <a:xfrm>
            <a:off x="1482413" y="3423165"/>
            <a:ext cx="76200" cy="76200"/>
          </a:xfrm>
          <a:prstGeom prst="rect">
            <a:avLst/>
          </a:prstGeom>
          <a:solidFill>
            <a:srgbClr val="E8F87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/>
          <p:cNvSpPr/>
          <p:nvPr/>
        </p:nvSpPr>
        <p:spPr>
          <a:xfrm>
            <a:off x="3597692" y="365176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/>
          <p:cNvSpPr/>
          <p:nvPr/>
        </p:nvSpPr>
        <p:spPr>
          <a:xfrm>
            <a:off x="2454692" y="471856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/>
          <p:cNvSpPr/>
          <p:nvPr/>
        </p:nvSpPr>
        <p:spPr>
          <a:xfrm>
            <a:off x="2378492" y="518743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Isosceles Triangle 39"/>
          <p:cNvSpPr/>
          <p:nvPr/>
        </p:nvSpPr>
        <p:spPr>
          <a:xfrm rot="10800000">
            <a:off x="2279432" y="4712732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Isosceles Triangle 40"/>
          <p:cNvSpPr/>
          <p:nvPr/>
        </p:nvSpPr>
        <p:spPr>
          <a:xfrm rot="10800000">
            <a:off x="3932972" y="3569731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Isosceles Triangle 41"/>
          <p:cNvSpPr/>
          <p:nvPr/>
        </p:nvSpPr>
        <p:spPr>
          <a:xfrm rot="10800000">
            <a:off x="2027972" y="2614314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Isosceles Triangle 42"/>
          <p:cNvSpPr/>
          <p:nvPr/>
        </p:nvSpPr>
        <p:spPr>
          <a:xfrm rot="10800000">
            <a:off x="1395511" y="3581400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Isosceles Triangle 43"/>
          <p:cNvSpPr/>
          <p:nvPr/>
        </p:nvSpPr>
        <p:spPr>
          <a:xfrm rot="10800000">
            <a:off x="1307153" y="3417331"/>
            <a:ext cx="121920" cy="8786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/>
          <p:cNvSpPr/>
          <p:nvPr/>
        </p:nvSpPr>
        <p:spPr>
          <a:xfrm>
            <a:off x="3841532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/>
          <p:cNvSpPr/>
          <p:nvPr/>
        </p:nvSpPr>
        <p:spPr>
          <a:xfrm>
            <a:off x="3140492" y="316813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/>
          <p:cNvSpPr/>
          <p:nvPr/>
        </p:nvSpPr>
        <p:spPr>
          <a:xfrm>
            <a:off x="1997492" y="3733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1288831" y="358723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1177613" y="342316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/>
          <p:cNvSpPr/>
          <p:nvPr/>
        </p:nvSpPr>
        <p:spPr>
          <a:xfrm>
            <a:off x="1890812" y="262014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/>
          <p:cNvSpPr/>
          <p:nvPr/>
        </p:nvSpPr>
        <p:spPr>
          <a:xfrm>
            <a:off x="1387892" y="4038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2835692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/>
          <p:cNvSpPr/>
          <p:nvPr/>
        </p:nvSpPr>
        <p:spPr>
          <a:xfrm>
            <a:off x="2302292" y="54483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/>
          <p:cNvSpPr/>
          <p:nvPr/>
        </p:nvSpPr>
        <p:spPr>
          <a:xfrm>
            <a:off x="1464092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/>
          <p:cNvSpPr/>
          <p:nvPr/>
        </p:nvSpPr>
        <p:spPr>
          <a:xfrm>
            <a:off x="1959392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5-Point Star 55"/>
          <p:cNvSpPr/>
          <p:nvPr/>
        </p:nvSpPr>
        <p:spPr>
          <a:xfrm>
            <a:off x="2073692" y="54483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5-Point Star 56"/>
          <p:cNvSpPr/>
          <p:nvPr/>
        </p:nvSpPr>
        <p:spPr>
          <a:xfrm>
            <a:off x="2109252" y="5187434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5-Point Star 57"/>
          <p:cNvSpPr/>
          <p:nvPr/>
        </p:nvSpPr>
        <p:spPr>
          <a:xfrm>
            <a:off x="2149892" y="4718566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5-Point Star 58"/>
          <p:cNvSpPr/>
          <p:nvPr/>
        </p:nvSpPr>
        <p:spPr>
          <a:xfrm>
            <a:off x="3902492" y="34290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5-Point Star 59"/>
          <p:cNvSpPr/>
          <p:nvPr/>
        </p:nvSpPr>
        <p:spPr>
          <a:xfrm>
            <a:off x="3270032" y="3168134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5-Point Star 63"/>
          <p:cNvSpPr/>
          <p:nvPr/>
        </p:nvSpPr>
        <p:spPr>
          <a:xfrm>
            <a:off x="1616492" y="2620148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5-Point Star 64"/>
          <p:cNvSpPr/>
          <p:nvPr/>
        </p:nvSpPr>
        <p:spPr>
          <a:xfrm>
            <a:off x="2226092" y="23622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5-Point Star 65"/>
          <p:cNvSpPr/>
          <p:nvPr/>
        </p:nvSpPr>
        <p:spPr>
          <a:xfrm>
            <a:off x="1311692" y="22098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5-Point Star 66"/>
          <p:cNvSpPr/>
          <p:nvPr/>
        </p:nvSpPr>
        <p:spPr>
          <a:xfrm>
            <a:off x="2226092" y="37338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5-Point Star 67"/>
          <p:cNvSpPr/>
          <p:nvPr/>
        </p:nvSpPr>
        <p:spPr>
          <a:xfrm>
            <a:off x="1502192" y="4038600"/>
            <a:ext cx="76200" cy="76200"/>
          </a:xfrm>
          <a:prstGeom prst="star5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Isosceles Triangle 68"/>
          <p:cNvSpPr/>
          <p:nvPr/>
        </p:nvSpPr>
        <p:spPr>
          <a:xfrm>
            <a:off x="3485932" y="3651765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Isosceles Triangle 69"/>
          <p:cNvSpPr/>
          <p:nvPr/>
        </p:nvSpPr>
        <p:spPr>
          <a:xfrm>
            <a:off x="1753652" y="2620148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Isosceles Triangle 70"/>
          <p:cNvSpPr/>
          <p:nvPr/>
        </p:nvSpPr>
        <p:spPr>
          <a:xfrm>
            <a:off x="1159292" y="22098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Isosceles Triangle 71"/>
          <p:cNvSpPr/>
          <p:nvPr/>
        </p:nvSpPr>
        <p:spPr>
          <a:xfrm>
            <a:off x="2111792" y="37338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Isosceles Triangle 72"/>
          <p:cNvSpPr/>
          <p:nvPr/>
        </p:nvSpPr>
        <p:spPr>
          <a:xfrm>
            <a:off x="1616492" y="4038600"/>
            <a:ext cx="76200" cy="76200"/>
          </a:xfrm>
          <a:prstGeom prst="triangle">
            <a:avLst/>
          </a:prstGeom>
          <a:solidFill>
            <a:srgbClr val="00682F"/>
          </a:solidFill>
          <a:ln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835692" y="3276600"/>
            <a:ext cx="97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Calcutta</a:t>
            </a:r>
            <a:endParaRPr lang="en-IN" dirty="0"/>
          </a:p>
        </p:txBody>
      </p:sp>
      <p:sp>
        <p:nvSpPr>
          <p:cNvPr id="74" name="TextBox 73"/>
          <p:cNvSpPr txBox="1"/>
          <p:nvPr/>
        </p:nvSpPr>
        <p:spPr>
          <a:xfrm>
            <a:off x="3795812" y="3657600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Dhaka</a:t>
            </a:r>
            <a:endParaRPr lang="en-IN" dirty="0"/>
          </a:p>
        </p:txBody>
      </p:sp>
      <p:sp>
        <p:nvSpPr>
          <p:cNvPr id="76" name="TextBox 75"/>
          <p:cNvSpPr txBox="1"/>
          <p:nvPr/>
        </p:nvSpPr>
        <p:spPr>
          <a:xfrm>
            <a:off x="2988092" y="2831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Patna</a:t>
            </a:r>
            <a:endParaRPr lang="en-IN" dirty="0"/>
          </a:p>
        </p:txBody>
      </p:sp>
      <p:sp>
        <p:nvSpPr>
          <p:cNvPr id="78" name="TextBox 77"/>
          <p:cNvSpPr txBox="1"/>
          <p:nvPr/>
        </p:nvSpPr>
        <p:spPr>
          <a:xfrm>
            <a:off x="2149892" y="2819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enaras</a:t>
            </a:r>
            <a:endParaRPr lang="en-IN" dirty="0"/>
          </a:p>
        </p:txBody>
      </p:sp>
      <p:sp>
        <p:nvSpPr>
          <p:cNvPr id="79" name="TextBox 78"/>
          <p:cNvSpPr txBox="1"/>
          <p:nvPr/>
        </p:nvSpPr>
        <p:spPr>
          <a:xfrm>
            <a:off x="15240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Samana</a:t>
            </a:r>
            <a:endParaRPr lang="en-IN" dirty="0"/>
          </a:p>
        </p:txBody>
      </p:sp>
      <p:sp>
        <p:nvSpPr>
          <p:cNvPr id="80" name="TextBox 79"/>
          <p:cNvSpPr txBox="1"/>
          <p:nvPr/>
        </p:nvSpPr>
        <p:spPr>
          <a:xfrm>
            <a:off x="1768892" y="198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Sirhind</a:t>
            </a:r>
            <a:endParaRPr lang="en-IN" dirty="0"/>
          </a:p>
        </p:txBody>
      </p:sp>
      <p:sp>
        <p:nvSpPr>
          <p:cNvPr id="81" name="TextBox 80"/>
          <p:cNvSpPr txBox="1"/>
          <p:nvPr/>
        </p:nvSpPr>
        <p:spPr>
          <a:xfrm>
            <a:off x="854492" y="1916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Lahore</a:t>
            </a:r>
            <a:endParaRPr lang="en-IN" dirty="0"/>
          </a:p>
        </p:txBody>
      </p:sp>
      <p:sp>
        <p:nvSpPr>
          <p:cNvPr id="82" name="TextBox 81"/>
          <p:cNvSpPr txBox="1"/>
          <p:nvPr/>
        </p:nvSpPr>
        <p:spPr>
          <a:xfrm>
            <a:off x="1006892" y="3124200"/>
            <a:ext cx="71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Patan</a:t>
            </a:r>
            <a:endParaRPr lang="en-IN" dirty="0"/>
          </a:p>
        </p:txBody>
      </p:sp>
      <p:sp>
        <p:nvSpPr>
          <p:cNvPr id="83" name="TextBox 82"/>
          <p:cNvSpPr txBox="1"/>
          <p:nvPr/>
        </p:nvSpPr>
        <p:spPr>
          <a:xfrm>
            <a:off x="1442284" y="3429000"/>
            <a:ext cx="131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Ahmedabad</a:t>
            </a:r>
            <a:endParaRPr lang="en-IN" dirty="0"/>
          </a:p>
        </p:txBody>
      </p:sp>
      <p:sp>
        <p:nvSpPr>
          <p:cNvPr id="84" name="TextBox 83"/>
          <p:cNvSpPr txBox="1"/>
          <p:nvPr/>
        </p:nvSpPr>
        <p:spPr>
          <a:xfrm>
            <a:off x="2607092" y="4659868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Petaboli</a:t>
            </a:r>
            <a:endParaRPr lang="en-IN" dirty="0"/>
          </a:p>
        </p:txBody>
      </p:sp>
      <p:sp>
        <p:nvSpPr>
          <p:cNvPr id="85" name="TextBox 84"/>
          <p:cNvSpPr txBox="1"/>
          <p:nvPr/>
        </p:nvSpPr>
        <p:spPr>
          <a:xfrm>
            <a:off x="2378492" y="533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Pondicherry</a:t>
            </a:r>
            <a:endParaRPr lang="en-IN" dirty="0"/>
          </a:p>
        </p:txBody>
      </p:sp>
      <p:sp>
        <p:nvSpPr>
          <p:cNvPr id="86" name="TextBox 85"/>
          <p:cNvSpPr txBox="1"/>
          <p:nvPr/>
        </p:nvSpPr>
        <p:spPr>
          <a:xfrm>
            <a:off x="2454692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Madras</a:t>
            </a:r>
            <a:endParaRPr lang="en-IN" dirty="0"/>
          </a:p>
        </p:txBody>
      </p:sp>
      <p:sp>
        <p:nvSpPr>
          <p:cNvPr id="87" name="TextBox 86"/>
          <p:cNvSpPr txBox="1"/>
          <p:nvPr/>
        </p:nvSpPr>
        <p:spPr>
          <a:xfrm>
            <a:off x="702092" y="3886200"/>
            <a:ext cx="72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Surat</a:t>
            </a:r>
            <a:endParaRPr lang="en-IN" dirty="0"/>
          </a:p>
        </p:txBody>
      </p:sp>
      <p:sp>
        <p:nvSpPr>
          <p:cNvPr id="90" name="TextBox 89"/>
          <p:cNvSpPr txBox="1"/>
          <p:nvPr/>
        </p:nvSpPr>
        <p:spPr>
          <a:xfrm>
            <a:off x="1874520" y="3733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Burhanpur</a:t>
            </a:r>
            <a:endParaRPr lang="en-IN" dirty="0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1181100" y="381000"/>
            <a:ext cx="6781800" cy="720080"/>
          </a:xfr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Indian </a:t>
            </a:r>
            <a:r>
              <a:rPr lang="en-US" dirty="0">
                <a:solidFill>
                  <a:srgbClr val="000000"/>
                </a:solidFill>
              </a:rPr>
              <a:t>Textiles </a:t>
            </a:r>
            <a:r>
              <a:rPr lang="en-US" dirty="0" smtClean="0">
                <a:solidFill>
                  <a:srgbClr val="000000"/>
                </a:solidFill>
              </a:rPr>
              <a:t>during </a:t>
            </a:r>
            <a:r>
              <a:rPr lang="en-US" dirty="0">
                <a:solidFill>
                  <a:srgbClr val="000000"/>
                </a:solidFill>
              </a:rPr>
              <a:t>18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 Century</a:t>
            </a:r>
            <a:br>
              <a:rPr lang="en-US" dirty="0">
                <a:solidFill>
                  <a:srgbClr val="000000"/>
                </a:solidFill>
              </a:rPr>
            </a:b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5166360" y="5145643"/>
            <a:ext cx="3368040" cy="493157"/>
          </a:xfrm>
          <a:prstGeom prst="rect">
            <a:avLst/>
          </a:prstGeom>
          <a:solidFill>
            <a:srgbClr val="FCF2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Click on the fabric type.</a:t>
            </a:r>
            <a:endParaRPr lang="en-IN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7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5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5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" grpId="0" animBg="1"/>
      <p:bldP spid="62" grpId="0" animBg="1"/>
      <p:bldP spid="88" grpId="0" animBg="1"/>
      <p:bldP spid="89" grpId="0" animBg="1"/>
      <p:bldP spid="61" grpId="0" animBg="1"/>
      <p:bldP spid="94" grpId="0" animBg="1"/>
      <p:bldP spid="105" grpId="0" animBg="1"/>
      <p:bldP spid="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81100" y="381000"/>
            <a:ext cx="6781800" cy="72008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Observation and Conclusion</a:t>
            </a:r>
            <a:endParaRPr lang="en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7227" y="1600200"/>
            <a:ext cx="2043573" cy="523220"/>
          </a:xfrm>
          <a:prstGeom prst="rect">
            <a:avLst/>
          </a:prstGeom>
          <a:solidFill>
            <a:srgbClr val="FCF2CC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Observation </a:t>
            </a:r>
            <a:endParaRPr lang="en-IN" sz="2800" dirty="0"/>
          </a:p>
        </p:txBody>
      </p:sp>
      <p:sp>
        <p:nvSpPr>
          <p:cNvPr id="5" name="Rectangle 4"/>
          <p:cNvSpPr/>
          <p:nvPr/>
        </p:nvSpPr>
        <p:spPr>
          <a:xfrm>
            <a:off x="547227" y="3942795"/>
            <a:ext cx="1778051" cy="523220"/>
          </a:xfrm>
          <a:prstGeom prst="rect">
            <a:avLst/>
          </a:prstGeom>
          <a:solidFill>
            <a:srgbClr val="FCF2CC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Conclusion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483000" y="2389009"/>
            <a:ext cx="8280000" cy="830997"/>
          </a:xfrm>
          <a:prstGeom prst="rect">
            <a:avLst/>
          </a:prstGeom>
          <a:solidFill>
            <a:srgbClr val="FDF7E3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There were many varieties of fabrics traded around  four major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regions during 18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solidFill>
                  <a:srgbClr val="000000"/>
                </a:solidFill>
              </a:rPr>
              <a:t> century in India.</a:t>
            </a:r>
            <a:endParaRPr lang="en-IN" sz="2400" dirty="0"/>
          </a:p>
        </p:txBody>
      </p:sp>
      <p:sp>
        <p:nvSpPr>
          <p:cNvPr id="7" name="Rectangle 6"/>
          <p:cNvSpPr/>
          <p:nvPr/>
        </p:nvSpPr>
        <p:spPr>
          <a:xfrm>
            <a:off x="483000" y="4731603"/>
            <a:ext cx="8280000" cy="830997"/>
          </a:xfrm>
          <a:prstGeom prst="rect">
            <a:avLst/>
          </a:prstGeom>
          <a:solidFill>
            <a:srgbClr val="FDF7E3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Thus the map shows the important </a:t>
            </a:r>
            <a:r>
              <a:rPr lang="en-US" sz="2400" dirty="0" err="1" smtClean="0">
                <a:solidFill>
                  <a:srgbClr val="000000"/>
                </a:solidFill>
              </a:rPr>
              <a:t>centres</a:t>
            </a:r>
            <a:r>
              <a:rPr lang="en-US" sz="2400" dirty="0" smtClean="0">
                <a:solidFill>
                  <a:srgbClr val="000000"/>
                </a:solidFill>
              </a:rPr>
              <a:t> and the fabrics woven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in there during the 18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solidFill>
                  <a:srgbClr val="000000"/>
                </a:solidFill>
              </a:rPr>
              <a:t> century in India.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329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371600" y="1912620"/>
            <a:ext cx="6400800" cy="3726180"/>
          </a:xfrm>
          <a:prstGeom prst="bevel">
            <a:avLst>
              <a:gd name="adj" fmla="val 17989"/>
            </a:avLst>
          </a:prstGeom>
          <a:solidFill>
            <a:srgbClr val="FCF2CC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Make a table of distribution of </a:t>
            </a:r>
            <a:r>
              <a:rPr lang="en-US" sz="3200" dirty="0" smtClean="0">
                <a:solidFill>
                  <a:schemeClr val="tx1"/>
                </a:solidFill>
              </a:rPr>
              <a:t>fabrics in India r</a:t>
            </a:r>
            <a:r>
              <a:rPr lang="en-US" sz="3200" dirty="0" smtClean="0">
                <a:solidFill>
                  <a:schemeClr val="tx1"/>
                </a:solidFill>
              </a:rPr>
              <a:t>egion wise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350838"/>
            <a:ext cx="4648200" cy="639762"/>
          </a:xfrm>
          <a:prstGeom prst="rect">
            <a:avLst/>
          </a:prstGeom>
          <a:solidFill>
            <a:srgbClr val="FDF7E3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Follow-up Assignment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0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68288"/>
              </p:ext>
            </p:extLst>
          </p:nvPr>
        </p:nvGraphicFramePr>
        <p:xfrm>
          <a:off x="381000" y="2133600"/>
          <a:ext cx="8381999" cy="35953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39362">
                  <a:extLst>
                    <a:ext uri="{9D8B030D-6E8A-4147-A177-3AD203B41FA5}">
                      <a16:colId xmlns:a16="http://schemas.microsoft.com/office/drawing/2014/main" val="1360765074"/>
                    </a:ext>
                  </a:extLst>
                </a:gridCol>
                <a:gridCol w="2429872">
                  <a:extLst>
                    <a:ext uri="{9D8B030D-6E8A-4147-A177-3AD203B41FA5}">
                      <a16:colId xmlns:a16="http://schemas.microsoft.com/office/drawing/2014/main" val="3050456266"/>
                    </a:ext>
                  </a:extLst>
                </a:gridCol>
                <a:gridCol w="5012765">
                  <a:extLst>
                    <a:ext uri="{9D8B030D-6E8A-4147-A177-3AD203B41FA5}">
                      <a16:colId xmlns:a16="http://schemas.microsoft.com/office/drawing/2014/main" val="3061097163"/>
                    </a:ext>
                  </a:extLst>
                </a:gridCol>
              </a:tblGrid>
              <a:tr h="26225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>
                          <a:effectLst/>
                        </a:rPr>
                        <a:t>Region</a:t>
                      </a:r>
                      <a:endParaRPr lang="en-IN" sz="2400" b="1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>
                          <a:effectLst/>
                        </a:rPr>
                        <a:t>Place</a:t>
                      </a:r>
                      <a:endParaRPr lang="en-IN" sz="2400" b="1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</a:rPr>
                        <a:t>Type of Fabrics</a:t>
                      </a:r>
                      <a:endParaRPr lang="en-IN" sz="2400" b="1" dirty="0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90155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North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Lahore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Plain cotton, stripes and checks</a:t>
                      </a:r>
                      <a:endParaRPr lang="en-US" sz="240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1743262078"/>
                  </a:ext>
                </a:extLst>
              </a:tr>
              <a:tr h="3696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4179145055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South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4006155406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288026287"/>
                  </a:ext>
                </a:extLst>
              </a:tr>
              <a:tr h="486942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smtClean="0">
                          <a:effectLst/>
                        </a:rPr>
                        <a:t>West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2399853677"/>
                  </a:ext>
                </a:extLst>
              </a:tr>
              <a:tr h="486942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677152693"/>
                  </a:ext>
                </a:extLst>
              </a:tr>
              <a:tr h="486942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smtClean="0">
                          <a:effectLst/>
                        </a:rPr>
                        <a:t>East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923688454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7800" y="381000"/>
            <a:ext cx="6248400" cy="1096962"/>
          </a:xfrm>
          <a:prstGeom prst="rect">
            <a:avLst/>
          </a:prstGeom>
          <a:solidFill>
            <a:srgbClr val="FDF7E3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Distribution Of Types Of </a:t>
            </a:r>
            <a:br>
              <a:rPr lang="en-US" b="1" dirty="0" smtClean="0"/>
            </a:br>
            <a:r>
              <a:rPr lang="en-US" b="1" dirty="0" smtClean="0"/>
              <a:t>Fabrics In India Region-wise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505200" y="1534180"/>
            <a:ext cx="2158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Sample Table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28756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67226"/>
              </p:ext>
            </p:extLst>
          </p:nvPr>
        </p:nvGraphicFramePr>
        <p:xfrm>
          <a:off x="381000" y="2133600"/>
          <a:ext cx="8381999" cy="37799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39362">
                  <a:extLst>
                    <a:ext uri="{9D8B030D-6E8A-4147-A177-3AD203B41FA5}">
                      <a16:colId xmlns:a16="http://schemas.microsoft.com/office/drawing/2014/main" val="1360765074"/>
                    </a:ext>
                  </a:extLst>
                </a:gridCol>
                <a:gridCol w="2429872">
                  <a:extLst>
                    <a:ext uri="{9D8B030D-6E8A-4147-A177-3AD203B41FA5}">
                      <a16:colId xmlns:a16="http://schemas.microsoft.com/office/drawing/2014/main" val="3050456266"/>
                    </a:ext>
                  </a:extLst>
                </a:gridCol>
                <a:gridCol w="5012765">
                  <a:extLst>
                    <a:ext uri="{9D8B030D-6E8A-4147-A177-3AD203B41FA5}">
                      <a16:colId xmlns:a16="http://schemas.microsoft.com/office/drawing/2014/main" val="3061097163"/>
                    </a:ext>
                  </a:extLst>
                </a:gridCol>
              </a:tblGrid>
              <a:tr h="26225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>
                          <a:effectLst/>
                        </a:rPr>
                        <a:t>Region</a:t>
                      </a:r>
                      <a:endParaRPr lang="en-IN" sz="2400" b="1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>
                          <a:effectLst/>
                        </a:rPr>
                        <a:t>Place</a:t>
                      </a:r>
                      <a:endParaRPr lang="en-IN" sz="2400" b="1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</a:rPr>
                        <a:t>Type of Fabrics</a:t>
                      </a:r>
                      <a:endParaRPr lang="en-IN" sz="2400" b="1" dirty="0">
                        <a:effectLst/>
                      </a:endParaRPr>
                    </a:p>
                  </a:txBody>
                  <a:tcPr marL="30574" marR="30574" marT="30574" marB="3057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90155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North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Lahore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1743262078"/>
                  </a:ext>
                </a:extLst>
              </a:tr>
              <a:tr h="3696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Sirhind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4179145055"/>
                  </a:ext>
                </a:extLst>
              </a:tr>
              <a:tr h="486942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err="1">
                          <a:effectLst/>
                        </a:rPr>
                        <a:t>Samana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checks, chintz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771354502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</a:rPr>
                        <a:t>South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Madras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(</a:t>
                      </a:r>
                      <a:r>
                        <a:rPr lang="en-IN" sz="2400" u="none" strike="noStrike" dirty="0">
                          <a:effectLst/>
                        </a:rPr>
                        <a:t>Chennai)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checks, chintz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4006155406"/>
                  </a:ext>
                </a:extLst>
              </a:tr>
              <a:tr h="262253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</a:rPr>
                        <a:t>Petaboli</a:t>
                      </a:r>
                      <a:endParaRPr lang="en-IN" sz="240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Plain </a:t>
                      </a:r>
                      <a:r>
                        <a:rPr lang="en-IN" sz="2400" u="none" strike="noStrike" dirty="0" err="1" smtClean="0">
                          <a:effectLst/>
                        </a:rPr>
                        <a:t>cotton,chintz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3288026287"/>
                  </a:ext>
                </a:extLst>
              </a:tr>
              <a:tr h="486942">
                <a:tc>
                  <a:txBody>
                    <a:bodyPr/>
                    <a:lstStyle/>
                    <a:p>
                      <a:pPr fontAlgn="t"/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Pondicherry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 smtClean="0">
                          <a:effectLst/>
                        </a:rPr>
                        <a:t>(</a:t>
                      </a:r>
                      <a:r>
                        <a:rPr lang="en-IN" sz="2400" u="none" strike="noStrike" dirty="0">
                          <a:effectLst/>
                        </a:rPr>
                        <a:t>Puducherry)</a:t>
                      </a:r>
                      <a:endParaRPr lang="en-IN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smtClean="0">
                          <a:effectLst/>
                        </a:rPr>
                        <a:t>Plain cotton, stripes and checks</a:t>
                      </a:r>
                      <a:endParaRPr lang="en-US" sz="2400" dirty="0">
                        <a:effectLst/>
                      </a:endParaRPr>
                    </a:p>
                  </a:txBody>
                  <a:tcPr marL="30574" marR="30574" marT="30574" marB="30574"/>
                </a:tc>
                <a:extLst>
                  <a:ext uri="{0D108BD9-81ED-4DB2-BD59-A6C34878D82A}">
                    <a16:rowId xmlns:a16="http://schemas.microsoft.com/office/drawing/2014/main" val="2399853677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7800" y="350838"/>
            <a:ext cx="6248400" cy="1249362"/>
          </a:xfrm>
          <a:prstGeom prst="rect">
            <a:avLst/>
          </a:prstGeom>
          <a:solidFill>
            <a:srgbClr val="FDF7E3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DISTRIBUTION OF TYPES OF </a:t>
            </a:r>
            <a:br>
              <a:rPr lang="en-US" b="1" dirty="0" smtClean="0"/>
            </a:br>
            <a:r>
              <a:rPr lang="en-US" b="1" dirty="0" smtClean="0"/>
              <a:t>FABRICS IN INDIA REGION-WISE</a:t>
            </a: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733800" y="1600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ANSWER</a:t>
            </a:r>
            <a:endParaRPr lang="en-IN" sz="2400" b="1" u="sng" dirty="0"/>
          </a:p>
        </p:txBody>
      </p:sp>
    </p:spTree>
    <p:extLst>
      <p:ext uri="{BB962C8B-B14F-4D97-AF65-F5344CB8AC3E}">
        <p14:creationId xmlns:p14="http://schemas.microsoft.com/office/powerpoint/2010/main" val="9449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907</Words>
  <Application>Microsoft Office PowerPoint</Application>
  <PresentationFormat>On-screen Show (4:3)</PresentationFormat>
  <Paragraphs>185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Indian Weaving Centres in 18th Century </vt:lpstr>
      <vt:lpstr>PowerPoint Presentation</vt:lpstr>
      <vt:lpstr>Indian Textiles during 18th Century </vt:lpstr>
      <vt:lpstr>Observation and Conclusion</vt:lpstr>
      <vt:lpstr>PowerPoint Presentation</vt:lpstr>
      <vt:lpstr>PowerPoint Presentation</vt:lpstr>
      <vt:lpstr>PowerPoint Presentation</vt:lpstr>
      <vt:lpstr>DISTRIBUTION OF TYPES OF  FABRICS IN INDIA REGION-WISE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S. Ramkumar</cp:lastModifiedBy>
  <cp:revision>171</cp:revision>
  <dcterms:created xsi:type="dcterms:W3CDTF">2018-12-16T04:20:25Z</dcterms:created>
  <dcterms:modified xsi:type="dcterms:W3CDTF">2020-10-05T05:24:26Z</dcterms:modified>
</cp:coreProperties>
</file>