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iHdbiNg1m8mWhVh6hAvOB+mXkVd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hasini Nagraj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D0A1986-D55D-4318-8F22-AFCAD513D4DE}">
  <a:tblStyle styleId="{0D0A1986-D55D-4318-8F22-AFCAD513D4D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5332983-807D-45DA-AD4F-99E71E9DD946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F1F5"/>
          </a:solidFill>
        </a:fill>
      </a:tcStyle>
    </a:wholeTbl>
    <a:band1H>
      <a:tcTxStyle/>
      <a:tcStyle>
        <a:tcBdr/>
        <a:fill>
          <a:solidFill>
            <a:srgbClr val="CEE2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EE2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258" autoAdjust="0"/>
  </p:normalViewPr>
  <p:slideViewPr>
    <p:cSldViewPr snapToGrid="0">
      <p:cViewPr>
        <p:scale>
          <a:sx n="56" d="100"/>
          <a:sy n="56" d="100"/>
        </p:scale>
        <p:origin x="-2141" y="-33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909730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" name="Google Shape;3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IN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N/A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IN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N/A</a:t>
            </a:r>
            <a:br>
              <a:rPr lang="en-IN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IN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Objects (Image/audio/ Video/Animation) used in this slide – </a:t>
            </a:r>
            <a:endParaRPr sz="1200" b="1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IN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Oldman: https://pxhere.com/en/photo/1456085</a:t>
            </a:r>
            <a:endParaRPr/>
          </a:p>
        </p:txBody>
      </p:sp>
      <p:sp>
        <p:nvSpPr>
          <p:cNvPr id="35" name="Google Shape;3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" name="Google Shape;4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IN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N/A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IN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N/A</a:t>
            </a:r>
            <a:br>
              <a:rPr lang="en-IN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IN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Objects (Image/audio/ Video/Animation) used in this slide – 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I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Weaver: https://commons.wikimedia.org/wiki/File:Weaver_an_engraving_by_Edmond_Scott.jpg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I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British: https://commons.wikimedia.org/wiki/File:PolierMartinWombwellZoffany.jpg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" name="Google Shape;5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I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teacher can begin a brainstorming session with the students: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I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(let students come out with their definitions)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IN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N/A</a:t>
            </a:r>
            <a:br>
              <a:rPr lang="en-IN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IN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Objects (Image/audio/ Video/Animation) used in this slide – 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I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Old Woman: https://pixabay.com/illustrations/senior-citizens-senior-man-4167547/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IN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N/A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IN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N/A</a:t>
            </a:r>
            <a:br>
              <a:rPr lang="en-IN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IN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Objects (Image/audio/ Video/Animation) used in this slide –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IN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Sympathy: https://pixabay.com/es/illustrations/pastor-hombre-consolador-la-oraci%C3%B3n-4079182/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IN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Empathy: https://pixabay.com/es/photos/trabajo-social-hambre-2356009/</a:t>
            </a:r>
            <a:endParaRPr sz="1200" b="1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IN" sz="12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N/A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IN" sz="12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N/A</a:t>
            </a:r>
            <a:br>
              <a:rPr lang="en-IN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b="0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IN" sz="12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Objects (Image/audio/ Video/Animation) used in this slide –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Mom and son: https://www.freepik.com/free-vector/linear-style-japanese-family-cooking_9979196.htm#query=asian-mom-and-son&amp;position=4 </a:t>
            </a:r>
            <a:b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Attribution: </a:t>
            </a:r>
            <a:r>
              <a:rPr lang="en-US" sz="1200" b="0" i="1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&lt;a </a:t>
            </a:r>
            <a:r>
              <a:rPr lang="en-US" sz="1200" b="0" i="1" u="none" strike="noStrike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href</a:t>
            </a:r>
            <a:r>
              <a:rPr lang="en-US" sz="1200" b="0" i="1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="https://www.freepik.com/vectors/family"&gt;Family vector created by </a:t>
            </a:r>
            <a:r>
              <a:rPr lang="en-US" sz="1200" b="0" i="1" u="none" strike="noStrike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pikisuperstar</a:t>
            </a:r>
            <a:r>
              <a:rPr lang="en-US" sz="1200" b="0" i="1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- www.freepik.com&lt;/a&gt;</a:t>
            </a:r>
            <a:endParaRPr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IN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N/A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IN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N/A</a:t>
            </a:r>
            <a:br>
              <a:rPr lang="en-IN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IN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Objects (Image/audio/ Video/Animation) used in this slide –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Manager: https://pixabay.com/vectors/man-business-cartoon-businessman-1351317/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Clerk: https://pixabay.com/vectors/women-receptionist-phone-2835113/</a:t>
            </a:r>
            <a:endParaRPr sz="12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IN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N/A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IN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N/A</a:t>
            </a:r>
            <a:br>
              <a:rPr lang="en-IN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IN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Objects (Image/audio/ Video/Animation) used in this slide –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IN" sz="1200"/>
              <a:t>Manager and Clerk: https://pixabay.com/vectors/silhouette-couple-valentine-s-gift-3119210/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1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IN" sz="12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The teacher can continue the discussion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by asking these questions and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let children come out with their views</a:t>
            </a:r>
          </a:p>
          <a:p>
            <a:endParaRPr lang="en-US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IN" sz="12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N/A</a:t>
            </a:r>
            <a:br>
              <a:rPr lang="en-IN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b="0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IN" sz="12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Objects (Image/audio/ Video/Animation) used in this slide – </a:t>
            </a:r>
            <a:r>
              <a:rPr lang="en-IN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N/A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1" name="Google Shape;10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IN" sz="12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The teacher can continue the discussion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by asking these questions and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let children come out with their views</a:t>
            </a:r>
          </a:p>
          <a:p>
            <a:endParaRPr lang="en-US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IN" sz="12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N/A</a:t>
            </a:r>
            <a:br>
              <a:rPr lang="en-IN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b="0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IN" sz="12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Objects (Image/audio/ Video/Animation) used in this slide – </a:t>
            </a:r>
            <a:r>
              <a:rPr lang="en-IN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N/A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1" name="Google Shape;10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14" name="Google Shape;14;p11"/>
          <p:cNvGrpSpPr/>
          <p:nvPr/>
        </p:nvGrpSpPr>
        <p:grpSpPr>
          <a:xfrm>
            <a:off x="0" y="0"/>
            <a:ext cx="873125" cy="852488"/>
            <a:chOff x="0" y="0"/>
            <a:chExt cx="872351" cy="852108"/>
          </a:xfrm>
        </p:grpSpPr>
        <p:sp>
          <p:nvSpPr>
            <p:cNvPr id="15" name="Google Shape;15;p11"/>
            <p:cNvSpPr/>
            <p:nvPr/>
          </p:nvSpPr>
          <p:spPr>
            <a:xfrm>
              <a:off x="71855" y="79223"/>
              <a:ext cx="228600" cy="228600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00B0F0"/>
            </a:solidFill>
            <a:ln>
              <a:noFill/>
            </a:ln>
            <a:effectLst>
              <a:reflection stA="50000" endA="300" endPos="90000" sy="-100000" algn="bl" rotWithShape="0"/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1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</a:t>
              </a:r>
              <a:endParaRPr/>
            </a:p>
          </p:txBody>
        </p:sp>
        <p:sp>
          <p:nvSpPr>
            <p:cNvPr id="16" name="Google Shape;16;p11"/>
            <p:cNvSpPr/>
            <p:nvPr/>
          </p:nvSpPr>
          <p:spPr>
            <a:xfrm>
              <a:off x="376655" y="79223"/>
              <a:ext cx="228600" cy="228600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FB3B69"/>
            </a:solidFill>
            <a:ln>
              <a:noFill/>
            </a:ln>
            <a:effectLst>
              <a:reflection stA="50000" endA="300" endPos="90000" sy="-100000" algn="bl" rotWithShape="0"/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1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</a:t>
              </a:r>
              <a:endParaRPr/>
            </a:p>
          </p:txBody>
        </p:sp>
        <p:sp>
          <p:nvSpPr>
            <p:cNvPr id="17" name="Google Shape;17;p11"/>
            <p:cNvSpPr/>
            <p:nvPr/>
          </p:nvSpPr>
          <p:spPr>
            <a:xfrm>
              <a:off x="65362" y="392172"/>
              <a:ext cx="228600" cy="228600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3F3151"/>
            </a:solidFill>
            <a:ln>
              <a:noFill/>
            </a:ln>
            <a:effectLst>
              <a:reflection stA="50000" endA="300" endPos="90000" sy="-100000" algn="bl" rotWithShape="0"/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1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</a:t>
              </a:r>
              <a:endParaRPr/>
            </a:p>
          </p:txBody>
        </p:sp>
        <p:sp>
          <p:nvSpPr>
            <p:cNvPr id="18" name="Google Shape;18;p11"/>
            <p:cNvSpPr/>
            <p:nvPr/>
          </p:nvSpPr>
          <p:spPr>
            <a:xfrm>
              <a:off x="370162" y="392172"/>
              <a:ext cx="228600" cy="228600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008000"/>
            </a:solidFill>
            <a:ln>
              <a:noFill/>
            </a:ln>
            <a:effectLst>
              <a:reflection stA="50000" endA="300" endPos="90000" sy="-100000" algn="bl" rotWithShape="0"/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1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</a:t>
              </a:r>
              <a:endParaRPr/>
            </a:p>
          </p:txBody>
        </p:sp>
        <p:cxnSp>
          <p:nvCxnSpPr>
            <p:cNvPr id="19" name="Google Shape;19;p11"/>
            <p:cNvCxnSpPr/>
            <p:nvPr/>
          </p:nvCxnSpPr>
          <p:spPr>
            <a:xfrm>
              <a:off x="682020" y="0"/>
              <a:ext cx="0" cy="814025"/>
            </a:xfrm>
            <a:prstGeom prst="straightConnector1">
              <a:avLst/>
            </a:prstGeom>
            <a:noFill/>
            <a:ln w="12700" cap="flat" cmpd="sng">
              <a:solidFill>
                <a:srgbClr val="FE6E2E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" name="Google Shape;20;p11"/>
            <p:cNvCxnSpPr/>
            <p:nvPr/>
          </p:nvCxnSpPr>
          <p:spPr>
            <a:xfrm>
              <a:off x="0" y="651981"/>
              <a:ext cx="828291" cy="0"/>
            </a:xfrm>
            <a:prstGeom prst="straightConnector1">
              <a:avLst/>
            </a:prstGeom>
            <a:noFill/>
            <a:ln w="12700" cap="flat" cmpd="sng">
              <a:solidFill>
                <a:srgbClr val="FE6E2E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" name="Google Shape;21;p11"/>
            <p:cNvCxnSpPr/>
            <p:nvPr/>
          </p:nvCxnSpPr>
          <p:spPr>
            <a:xfrm>
              <a:off x="748636" y="218977"/>
              <a:ext cx="0" cy="633131"/>
            </a:xfrm>
            <a:prstGeom prst="straightConnector1">
              <a:avLst/>
            </a:prstGeom>
            <a:noFill/>
            <a:ln w="12700" cap="flat" cmpd="sng">
              <a:solidFill>
                <a:srgbClr val="FE6E2E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" name="Google Shape;22;p11"/>
            <p:cNvCxnSpPr/>
            <p:nvPr/>
          </p:nvCxnSpPr>
          <p:spPr>
            <a:xfrm>
              <a:off x="196227" y="712914"/>
              <a:ext cx="676124" cy="0"/>
            </a:xfrm>
            <a:prstGeom prst="straightConnector1">
              <a:avLst/>
            </a:prstGeom>
            <a:noFill/>
            <a:ln w="12700" cap="flat" cmpd="sng">
              <a:solidFill>
                <a:srgbClr val="FE6E2E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3" name="Google Shape;23;p11"/>
          <p:cNvSpPr/>
          <p:nvPr/>
        </p:nvSpPr>
        <p:spPr>
          <a:xfrm>
            <a:off x="5726764" y="6509319"/>
            <a:ext cx="3350443" cy="41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1" i="0" u="none" strike="noStrike" cap="none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Integral Education</a:t>
            </a:r>
            <a:r>
              <a:rPr lang="en-IN" sz="1400" b="0" i="0" u="none" strike="noStrike" cap="none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N" sz="1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  </a:t>
            </a:r>
            <a:r>
              <a:rPr lang="en-IN" sz="1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ALL, </a:t>
            </a:r>
            <a:r>
              <a:rPr lang="en-IN" sz="1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n-IN" sz="1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ALL</a:t>
            </a:r>
            <a:endParaRPr/>
          </a:p>
        </p:txBody>
      </p:sp>
      <p:pic>
        <p:nvPicPr>
          <p:cNvPr id="24" name="Google Shape;2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62807" y="554349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8" name="Google Shape;2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29600" y="594360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aphicFrame>
        <p:nvGraphicFramePr>
          <p:cNvPr id="31" name="Google Shape;31;p13"/>
          <p:cNvGraphicFramePr/>
          <p:nvPr/>
        </p:nvGraphicFramePr>
        <p:xfrm>
          <a:off x="457200" y="139700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{0D0A1986-D55D-4318-8F22-AFCAD513D4DE}</a:tableStyleId>
              </a:tblPr>
              <a:tblGrid>
                <a:gridCol w="914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019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93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solidFill>
                            <a:schemeClr val="dk1"/>
                          </a:solidFill>
                        </a:rPr>
                        <a:t>Slide#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solidFill>
                            <a:schemeClr val="dk1"/>
                          </a:solidFill>
                        </a:rPr>
                        <a:t>Thumbnail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solidFill>
                            <a:schemeClr val="dk1"/>
                          </a:solidFill>
                        </a:rPr>
                        <a:t>Source and Attribution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3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3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3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3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93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93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risathyasaividyavahini.org/" TargetMode="Externa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31090" y="52321"/>
            <a:ext cx="967390" cy="93827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0">
            <a:hlinkClick r:id="rId6"/>
          </p:cNvPr>
          <p:cNvSpPr/>
          <p:nvPr/>
        </p:nvSpPr>
        <p:spPr>
          <a:xfrm>
            <a:off x="-304800" y="6488113"/>
            <a:ext cx="276225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100" b="1" i="0" u="none" strike="noStrike" cap="none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©www.srisathyasaividyavahini.org</a:t>
            </a:r>
            <a:endParaRPr sz="1100" b="1" i="0" u="none" strike="noStrike" cap="none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7.jpg"/><Relationship Id="rId3" Type="http://schemas.openxmlformats.org/officeDocument/2006/relationships/hyperlink" Target="https://pxhere.com/en/photo/1456085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vectors/women-receptionist-phone-2835113/" TargetMode="External"/><Relationship Id="rId11" Type="http://schemas.openxmlformats.org/officeDocument/2006/relationships/image" Target="../media/image15.jpg"/><Relationship Id="rId5" Type="http://schemas.openxmlformats.org/officeDocument/2006/relationships/hyperlink" Target="https://pixabay.com/vectors/man-business-cartoon-businessman-1351317/" TargetMode="External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hyperlink" Target="https://commons.wikimedia.org/wiki/File:Weaver_an_engraving_by_Edmond_Scott.jpg" TargetMode="External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"/>
          <p:cNvSpPr/>
          <p:nvPr/>
        </p:nvSpPr>
        <p:spPr>
          <a:xfrm>
            <a:off x="0" y="1556812"/>
            <a:ext cx="9144000" cy="92328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/>
            <a:r>
              <a:rPr lang="en-US" sz="5400" dirty="0" smtClean="0">
                <a:latin typeface="Calibri" panose="020F0502020204030204" pitchFamily="34" charset="0"/>
                <a:cs typeface="Calibri" panose="020F0502020204030204" pitchFamily="34" charset="0"/>
              </a:rPr>
              <a:t>BEING EMPATHETIC </a:t>
            </a:r>
            <a:endParaRPr lang="en-U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8" name="Google Shape;38;p1" descr="patient, elderly, care, helps, old, age, health, assist, man, senior, walkers, disability, assistance, retired, smiling, dependent, dementia, alzheimer's, disease, human, grandfather, need of care, constant, care costs, calcification, male, shoulder, conversation, emotion, boy, human behavior, standing, communication, fun, interaction, friendship, child, cool, neck, illustration, t shirt, smile, girl, joi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4547" y="2492896"/>
            <a:ext cx="5094907" cy="36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9"/>
          <p:cNvSpPr txBox="1"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IN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MM Index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1" name="Google Shape;111;p9"/>
          <p:cNvGraphicFramePr/>
          <p:nvPr>
            <p:extLst>
              <p:ext uri="{D42A27DB-BD31-4B8C-83A1-F6EECF244321}">
                <p14:modId xmlns:p14="http://schemas.microsoft.com/office/powerpoint/2010/main" val="1398849292"/>
              </p:ext>
            </p:extLst>
          </p:nvPr>
        </p:nvGraphicFramePr>
        <p:xfrm>
          <a:off x="251520" y="908720"/>
          <a:ext cx="7981825" cy="5349400"/>
        </p:xfrm>
        <a:graphic>
          <a:graphicData uri="http://schemas.openxmlformats.org/drawingml/2006/table">
            <a:tbl>
              <a:tblPr firstRow="1" bandRow="1">
                <a:noFill/>
                <a:tableStyleId>{15332983-807D-45DA-AD4F-99E71E9DD946}</a:tableStyleId>
              </a:tblPr>
              <a:tblGrid>
                <a:gridCol w="8812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484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8521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2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u="none" strike="noStrike" cap="none" dirty="0"/>
                        <a:t>Slide#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u="none" strike="noStrike" cap="none"/>
                        <a:t>Thumbnail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u="none" strike="noStrike" cap="none"/>
                        <a:t>Source and Attribution</a:t>
                      </a:r>
                      <a:endParaRPr sz="10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2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 u="none" strike="noStrike" cap="none" dirty="0"/>
                        <a:t>1, </a:t>
                      </a:r>
                      <a:r>
                        <a:rPr lang="en-IN" sz="1000" b="1" u="none" strike="noStrike" cap="none" dirty="0" smtClean="0"/>
                        <a:t>9</a:t>
                      </a:r>
                      <a:endParaRPr sz="1000" b="1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IN" sz="1000" b="1" u="sng">
                          <a:solidFill>
                            <a:schemeClr val="hlink"/>
                          </a:solidFill>
                          <a:hlinkClick r:id="rId3"/>
                        </a:rPr>
                        <a:t>https://pxhere.com/en/photo/1456085</a:t>
                      </a:r>
                      <a:endParaRPr sz="1000" b="1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2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/>
                        <a:t>2</a:t>
                      </a:r>
                      <a:endParaRPr sz="1000" b="1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IN" sz="1000" b="1" u="sng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4">
                            <a:extLst>
                              <a:ext uri="{A12FA001-AC4F-418D-AE19-62706E023703}">
          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https://commons.wikimedia.org/wiki/File:Weaver_an_engraving_by_Edmond_Scott.jpg</a:t>
                      </a:r>
                      <a:endParaRPr sz="10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2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/>
                        <a:t>2</a:t>
                      </a:r>
                      <a:endParaRPr sz="1000" b="1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IN" sz="10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https://commons.wikimedia.org/wiki/File:PolierMartinWombwellZoffany.jpg</a:t>
                      </a:r>
                      <a:endParaRPr sz="10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2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/>
                        <a:t>3</a:t>
                      </a:r>
                      <a:endParaRPr sz="1000" b="1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IN" sz="1000" b="1"/>
                        <a:t>https://pixabay.com/illustrations/senior-citizens-senior-man-4167547/</a:t>
                      </a:r>
                      <a:endParaRPr sz="1000" b="1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2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/>
                        <a:t>4</a:t>
                      </a:r>
                      <a:endParaRPr sz="1000" b="1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IN" sz="1000" b="1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Sympathy: https://pixabay.com/es/illustrations/pastor-hombre-consolador-la-oraci%C3%B3n-4079182/</a:t>
                      </a:r>
                      <a:endParaRPr sz="1000" b="1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2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/>
                        <a:t>4</a:t>
                      </a:r>
                      <a:endParaRPr sz="1000" b="1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IN" sz="1000" b="1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Empathy: https://pixabay.com/es/photos/trabajo-social-hambre-2356009/</a:t>
                      </a:r>
                      <a:endParaRPr sz="1000" b="1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0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/>
                        <a:t>6</a:t>
                      </a:r>
                      <a:endParaRPr sz="1000" b="1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 u="sng">
                          <a:solidFill>
                            <a:schemeClr val="hlink"/>
                          </a:solidFill>
                          <a:hlinkClick r:id="rId5"/>
                        </a:rPr>
                        <a:t>https://pixabay.com/vectors/man-business-cartoon-businessman-1351317/</a:t>
                      </a:r>
                      <a:endParaRPr sz="1000" b="1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6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/>
                        <a:t>6</a:t>
                      </a:r>
                      <a:endParaRPr sz="1000" b="1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IN" sz="1000" b="1" u="sng">
                          <a:solidFill>
                            <a:schemeClr val="hlink"/>
                          </a:solidFill>
                          <a:hlinkClick r:id="rId6"/>
                        </a:rPr>
                        <a:t>https://pixabay.com/vectors/women-receptionist-phone-2835113/</a:t>
                      </a:r>
                      <a:endParaRPr sz="1000" b="1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39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 dirty="0" smtClean="0"/>
                        <a:t>7, 8</a:t>
                      </a:r>
                      <a:endParaRPr sz="1000" b="1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IN" sz="1000" b="1"/>
                        <a:t>https://pixabay.com/vectors/silhouette-couple-valentine-s-gift-3119210/</a:t>
                      </a:r>
                      <a:endParaRPr sz="1000" b="1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693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/>
                        <a:t>5</a:t>
                      </a:r>
                      <a:endParaRPr sz="1000" b="1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IN" sz="1000" b="1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https://www.freepik.com/free-vector/linear-style-japanese-family-cooking_9979196.htm#query=asian-mom-and-son&amp;position=4 </a:t>
                      </a:r>
                      <a:br>
                        <a:rPr lang="en-IN" sz="1000" b="1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IN" sz="1000" b="1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Attribution: </a:t>
                      </a:r>
                      <a:r>
                        <a:rPr lang="en-US" sz="10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&lt;a </a:t>
                      </a:r>
                      <a:r>
                        <a:rPr lang="en-US" sz="1000" b="0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href</a:t>
                      </a:r>
                      <a:r>
                        <a:rPr lang="en-US" sz="10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="https://www.freepik.com/vectors/family"&gt;Family vector created by </a:t>
                      </a:r>
                      <a:r>
                        <a:rPr lang="en-US" sz="1000" b="0" i="1" u="none" strike="noStrike" cap="none" dirty="0" err="1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pikisuperstar</a:t>
                      </a:r>
                      <a:r>
                        <a:rPr lang="en-US" sz="1000" b="0" i="1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- www.freepik.com&lt;/a&gt;</a:t>
                      </a:r>
                      <a:endParaRPr sz="10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12" name="Google Shape;112;p9" descr="Senior Citizens, Senior Man, Senior Woman, Grandchil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26969" y="3052246"/>
            <a:ext cx="432048" cy="232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9" descr="Man, Business, Cartoon, Businessman, Business Ma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62973" y="4290784"/>
            <a:ext cx="360040" cy="218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9" descr="Women, Receptionist, Phone, Communication, Bella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534252" y="4653136"/>
            <a:ext cx="417483" cy="324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9" descr="Silhouette, Couple, Valentine'S, Gift, Wife, Givi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520998" y="5085184"/>
            <a:ext cx="443991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9" descr="patient, elderly, care, helps, old, age, health, assist, man, senior, walkers, disability, assistance, retired, smiling, dependent, dementia, alzheimer's, disease, human, grandfather, need of care, constant, care costs, calcification, male, shoulder, conversation, emotion, boy, human behavior, standing, communication, fun, interaction, friendship, child, cool, neck, illustration, t shirt, smile, girl, joint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548899" y="1412776"/>
            <a:ext cx="388189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9" descr="File:PolierMartinWombwellZoffany.jp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56064" y="2076624"/>
            <a:ext cx="373859" cy="27432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8" name="Google Shape;118;p9" descr="File:Weaver an engraving by Edmond Scott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612321" y="2523994"/>
            <a:ext cx="261345" cy="36576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9" name="Google Shape;119;p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484764" y="3423280"/>
            <a:ext cx="516458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9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508574" y="3783320"/>
            <a:ext cx="468838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9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550970" y="5596647"/>
            <a:ext cx="384047" cy="405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"/>
          <p:cNvSpPr/>
          <p:nvPr/>
        </p:nvSpPr>
        <p:spPr>
          <a:xfrm>
            <a:off x="228600" y="1004535"/>
            <a:ext cx="86868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By the beginning of the 19ᵗʰͭ century, English ousted Indian goods from their markets which left thousands of Indian weavers unemployed</a:t>
            </a:r>
            <a:r>
              <a:rPr lang="en-IN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2"/>
          <p:cNvSpPr/>
          <p:nvPr/>
        </p:nvSpPr>
        <p:spPr>
          <a:xfrm>
            <a:off x="1047825" y="5356666"/>
            <a:ext cx="691276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only British had some empathy for </a:t>
            </a:r>
            <a:r>
              <a:rPr lang="en-IN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weavers</a:t>
            </a:r>
            <a:r>
              <a:rPr lang="en-IN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this could’ve been averted. </a:t>
            </a:r>
            <a:endParaRPr dirty="0"/>
          </a:p>
        </p:txBody>
      </p:sp>
      <p:pic>
        <p:nvPicPr>
          <p:cNvPr id="47" name="Google Shape;47;p2" descr="File:Weaver an engraving by Edmond Scot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8105" y="2338983"/>
            <a:ext cx="2088231" cy="2922544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48" name="Google Shape;48;p2" descr="File:PolierMartinWombwellZoffany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53215" y="2338983"/>
            <a:ext cx="3983010" cy="2922544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7" name="Google Shape;55;p3"/>
          <p:cNvSpPr/>
          <p:nvPr/>
        </p:nvSpPr>
        <p:spPr>
          <a:xfrm>
            <a:off x="3520440" y="130625"/>
            <a:ext cx="2103120" cy="640080"/>
          </a:xfrm>
          <a:prstGeom prst="rect">
            <a:avLst/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w="9525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IN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Empathy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3" descr="Senior Citizens, Senior Man, Senior Woman, Grandchild"/>
          <p:cNvPicPr preferRelativeResize="0"/>
          <p:nvPr/>
        </p:nvPicPr>
        <p:blipFill rotWithShape="1">
          <a:blip r:embed="rId3">
            <a:alphaModFix/>
          </a:blip>
          <a:srcRect l="57447" t="49321"/>
          <a:stretch/>
        </p:blipFill>
        <p:spPr>
          <a:xfrm>
            <a:off x="2557292" y="1556792"/>
            <a:ext cx="4246956" cy="3528392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3"/>
          <p:cNvSpPr/>
          <p:nvPr/>
        </p:nvSpPr>
        <p:spPr>
          <a:xfrm>
            <a:off x="3520440" y="130625"/>
            <a:ext cx="2103120" cy="640080"/>
          </a:xfrm>
          <a:prstGeom prst="rect">
            <a:avLst/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w="9525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IN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Empathy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3"/>
          <p:cNvSpPr/>
          <p:nvPr/>
        </p:nvSpPr>
        <p:spPr>
          <a:xfrm>
            <a:off x="685800" y="5415607"/>
            <a:ext cx="7772400" cy="46166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Empathy is feeling someone’s pain and taking action to help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3"/>
          <p:cNvSpPr/>
          <p:nvPr/>
        </p:nvSpPr>
        <p:spPr>
          <a:xfrm>
            <a:off x="1644051" y="1052736"/>
            <a:ext cx="5855898" cy="52322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8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What do you understand by empathy? </a:t>
            </a:r>
            <a:endParaRPr sz="2800" b="0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"/>
          <p:cNvSpPr/>
          <p:nvPr/>
        </p:nvSpPr>
        <p:spPr>
          <a:xfrm>
            <a:off x="179512" y="2572564"/>
            <a:ext cx="5029200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36195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I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Sympathy is understanding others’ feelings and being compassionate</a:t>
            </a:r>
            <a:endParaRPr/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4"/>
          <p:cNvSpPr/>
          <p:nvPr/>
        </p:nvSpPr>
        <p:spPr>
          <a:xfrm>
            <a:off x="3520440" y="130625"/>
            <a:ext cx="2103120" cy="640080"/>
          </a:xfrm>
          <a:prstGeom prst="rect">
            <a:avLst/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w="9525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IN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Empathy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4"/>
          <p:cNvSpPr/>
          <p:nvPr/>
        </p:nvSpPr>
        <p:spPr>
          <a:xfrm>
            <a:off x="683568" y="1052736"/>
            <a:ext cx="7848872" cy="95410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800" b="0" i="0" u="none" strike="noStrike" cap="none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Are empathy </a:t>
            </a:r>
            <a:r>
              <a:rPr lang="en-IN" sz="2800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IN" sz="2800" b="0" i="0" u="none" strike="noStrike" cap="none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sympathy </a:t>
            </a:r>
            <a:r>
              <a:rPr lang="en-IN" sz="2800" b="0" i="0" u="none" strike="noStrike" cap="none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same? What is the difference?</a:t>
            </a:r>
            <a:endParaRPr sz="2800" b="0" i="0" u="none" strike="noStrike" cap="none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" name="Google Shape;66;p4" descr="Social Work, Hunger, Chariti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8104" y="4290801"/>
            <a:ext cx="2743200" cy="2057401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67" name="Google Shape;67;p4" descr="Pastor, Man, Comforter, Prayer, Compassion, Pr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08103" y="2161084"/>
            <a:ext cx="2743200" cy="1828801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68" name="Google Shape;68;p4"/>
          <p:cNvSpPr/>
          <p:nvPr/>
        </p:nvSpPr>
        <p:spPr>
          <a:xfrm>
            <a:off x="88072" y="4725141"/>
            <a:ext cx="521208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36195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I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Empathy is the ability to step into someone else’s shoes and help them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"/>
          <p:cNvSpPr/>
          <p:nvPr/>
        </p:nvSpPr>
        <p:spPr>
          <a:xfrm>
            <a:off x="2195736" y="4149080"/>
            <a:ext cx="72008" cy="72008"/>
          </a:xfrm>
          <a:prstGeom prst="teardrop">
            <a:avLst>
              <a:gd name="adj" fmla="val 100000"/>
            </a:avLst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" name="Google Shape;75;p5" descr="Linear style japanese family cooking Free Vector"/>
          <p:cNvPicPr preferRelativeResize="0"/>
          <p:nvPr/>
        </p:nvPicPr>
        <p:blipFill rotWithShape="1">
          <a:blip r:embed="rId3">
            <a:alphaModFix/>
          </a:blip>
          <a:srcRect l="3884" t="9198" r="38768"/>
          <a:stretch/>
        </p:blipFill>
        <p:spPr>
          <a:xfrm flipH="1">
            <a:off x="2862263" y="2417799"/>
            <a:ext cx="3419475" cy="3606577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5"/>
          <p:cNvSpPr/>
          <p:nvPr/>
        </p:nvSpPr>
        <p:spPr>
          <a:xfrm>
            <a:off x="1463040" y="188640"/>
            <a:ext cx="6217920" cy="120028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it to be empathetic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en-IN" sz="3600" b="0" i="0" u="none" strike="noStrike" cap="none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IN" sz="3600" b="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– </a:t>
            </a:r>
            <a:endParaRPr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600" b="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Story Time</a:t>
            </a:r>
            <a:endParaRPr sz="3600" b="0" i="0" u="none" strike="noStrike" cap="none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7" name="Google Shape;77;p5"/>
          <p:cNvSpPr/>
          <p:nvPr/>
        </p:nvSpPr>
        <p:spPr>
          <a:xfrm flipH="1">
            <a:off x="467544" y="2564904"/>
            <a:ext cx="2304256" cy="100584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79" y="58072"/>
                </a:moveTo>
                <a:lnTo>
                  <a:pt x="-29630" y="85847"/>
                </a:lnTo>
              </a:path>
            </a:pathLst>
          </a:cu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Stephen, a hardworking boy</a:t>
            </a:r>
            <a:endParaRPr/>
          </a:p>
        </p:txBody>
      </p:sp>
      <p:sp>
        <p:nvSpPr>
          <p:cNvPr id="78" name="Google Shape;78;p5"/>
          <p:cNvSpPr/>
          <p:nvPr/>
        </p:nvSpPr>
        <p:spPr>
          <a:xfrm>
            <a:off x="6372200" y="2417799"/>
            <a:ext cx="2377440" cy="100584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475" y="60000"/>
                </a:moveTo>
                <a:lnTo>
                  <a:pt x="-55045" y="78181"/>
                </a:lnTo>
              </a:path>
            </a:pathLst>
          </a:cu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Elizabeth, mother   of Stephen 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6" descr="Man, Business, Cartoon, Businessman, Business M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528" y="4077072"/>
            <a:ext cx="3168352" cy="2378576"/>
          </a:xfrm>
          <a:prstGeom prst="ellipse">
            <a:avLst/>
          </a:prstGeom>
          <a:noFill/>
          <a:ln>
            <a:noFill/>
          </a:ln>
        </p:spPr>
      </p:pic>
      <p:sp>
        <p:nvSpPr>
          <p:cNvPr id="85" name="Google Shape;85;p6"/>
          <p:cNvSpPr/>
          <p:nvPr/>
        </p:nvSpPr>
        <p:spPr>
          <a:xfrm>
            <a:off x="2195736" y="4149080"/>
            <a:ext cx="72008" cy="72008"/>
          </a:xfrm>
          <a:prstGeom prst="teardrop">
            <a:avLst>
              <a:gd name="adj" fmla="val 100000"/>
            </a:avLst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6"/>
          <p:cNvSpPr txBox="1"/>
          <p:nvPr/>
        </p:nvSpPr>
        <p:spPr>
          <a:xfrm>
            <a:off x="3491880" y="4850861"/>
            <a:ext cx="530352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manager overheard the phone call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Stephen’s mother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88024" y="1844824"/>
            <a:ext cx="4105275" cy="2609850"/>
          </a:xfrm>
          <a:prstGeom prst="ellipse">
            <a:avLst/>
          </a:prstGeom>
          <a:noFill/>
          <a:ln>
            <a:noFill/>
          </a:ln>
        </p:spPr>
      </p:pic>
      <p:sp>
        <p:nvSpPr>
          <p:cNvPr id="8" name="Google Shape;76;p5"/>
          <p:cNvSpPr/>
          <p:nvPr/>
        </p:nvSpPr>
        <p:spPr>
          <a:xfrm>
            <a:off x="1463040" y="120904"/>
            <a:ext cx="6217920" cy="120028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it to be empathetic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en-IN" sz="3600" b="0" i="0" u="none" strike="noStrike" cap="none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IN" sz="3600" b="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– </a:t>
            </a:r>
            <a:endParaRPr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600" b="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Story Time</a:t>
            </a:r>
            <a:endParaRPr sz="3600" b="0" i="0" u="none" strike="noStrike" cap="none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" name="Oval Callout 1"/>
          <p:cNvSpPr/>
          <p:nvPr/>
        </p:nvSpPr>
        <p:spPr>
          <a:xfrm flipH="1">
            <a:off x="879025" y="1434995"/>
            <a:ext cx="4192706" cy="2317898"/>
          </a:xfrm>
          <a:prstGeom prst="wedgeEllipseCallout">
            <a:avLst>
              <a:gd name="adj1" fmla="val -74341"/>
              <a:gd name="adj2" fmla="val 332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Mom, It’s Stephen. I need a pair of gloves for Cricket League in school. Can you please buy me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7" descr="Silhouette, Couple, Valentine'S, Gift, Wife, Gi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1720" y="1412776"/>
            <a:ext cx="4670519" cy="3847568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7"/>
          <p:cNvSpPr txBox="1"/>
          <p:nvPr/>
        </p:nvSpPr>
        <p:spPr>
          <a:xfrm>
            <a:off x="899592" y="5589241"/>
            <a:ext cx="734481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manager presented a gift to Stephen’s mother 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76;p5"/>
          <p:cNvSpPr/>
          <p:nvPr/>
        </p:nvSpPr>
        <p:spPr>
          <a:xfrm>
            <a:off x="1463040" y="120904"/>
            <a:ext cx="6217920" cy="120028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What is it to be empathetic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en-IN" sz="3600" b="0" i="0" u="none" strike="noStrike" cap="none" dirty="0" smtClean="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N" sz="3600" b="0" i="0" u="none" strike="noStrike" cap="none" dirty="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600" b="0" i="0" u="none" strike="noStrike" cap="none" dirty="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Story Time</a:t>
            </a:r>
            <a:endParaRPr sz="3600" b="0" i="0" u="none" strike="noStrike" cap="none" dirty="0">
              <a:solidFill>
                <a:srgbClr val="2058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"/>
          <p:cNvSpPr/>
          <p:nvPr/>
        </p:nvSpPr>
        <p:spPr>
          <a:xfrm>
            <a:off x="1333156" y="262389"/>
            <a:ext cx="6480720" cy="64633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IN" sz="3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 Us Discuss…</a:t>
            </a: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880" y="1152314"/>
            <a:ext cx="8778240" cy="5486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1. Do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you agree that the store manager was empathetic? If yes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why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" y="1809620"/>
            <a:ext cx="246888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Suggested Answer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80" y="2397823"/>
            <a:ext cx="87782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manager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stepped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into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Elizabeth’s shoes by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understanding her predicament and helped her by gifting a pair of gloves for her son. 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smallest act of empathy had the potential to turn her life around.</a:t>
            </a:r>
          </a:p>
        </p:txBody>
      </p:sp>
      <p:pic>
        <p:nvPicPr>
          <p:cNvPr id="8" name="Google Shape;95;p7" descr="Silhouette, Couple, Valentine'S, Gift, Wife, Gi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9459" y="4064000"/>
            <a:ext cx="2565083" cy="228601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834640" y="6434667"/>
            <a:ext cx="3474720" cy="3657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Click on the ‘Suggested Answer’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"/>
          <p:cNvSpPr/>
          <p:nvPr/>
        </p:nvSpPr>
        <p:spPr>
          <a:xfrm>
            <a:off x="1333156" y="262389"/>
            <a:ext cx="6480720" cy="64633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IN" sz="3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 Us Discuss…</a:t>
            </a: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880" y="1211583"/>
            <a:ext cx="8778240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2. Who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do you think is benefited by the acts of empathy?  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Receiver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or Giver?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" y="2122899"/>
            <a:ext cx="246888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Suggested Answer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80" y="2702635"/>
            <a:ext cx="8778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Acts of empathy not only benefit receivers, but the giver too gets a sense of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satisfaction and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happiness. </a:t>
            </a:r>
            <a:endParaRPr lang="en-US" sz="24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8461" y="5990456"/>
            <a:ext cx="3474720" cy="3657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Click on the ‘Suggested Answer’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Google Shape;105;p8" descr="patient, elderly, care, helps, old, age, health, assist, man, senior, walkers, disability, assistance, retired, smiling, dependent, dementia, alzheimer's, disease, human, grandfather, need of care, constant, care costs, calcification, male, shoulder, conversation, emotion, boy, human behavior, standing, communication, fun, interaction, friendship, child, cool, neck, illustration, t shirt, smile, girl, joi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3722" y="3738324"/>
            <a:ext cx="3124199" cy="21336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01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488</Words>
  <Application>Microsoft Office PowerPoint</Application>
  <PresentationFormat>On-screen Show (4:3)</PresentationFormat>
  <Paragraphs>119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MM Index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keshaba</dc:creator>
  <cp:lastModifiedBy>Kavitha</cp:lastModifiedBy>
  <cp:revision>14</cp:revision>
  <dcterms:created xsi:type="dcterms:W3CDTF">2018-12-16T04:20:25Z</dcterms:created>
  <dcterms:modified xsi:type="dcterms:W3CDTF">2020-10-27T13:12:24Z</dcterms:modified>
</cp:coreProperties>
</file>