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IvGhD2OK5oefXh9UbhOIH2D+k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a:srgbClr val="43661C"/>
    <a:srgbClr val="00642D"/>
    <a:srgbClr val="967200"/>
    <a:srgbClr val="007E39"/>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2EED6D-7B34-45E7-A798-751927541C4D}">
  <a:tblStyle styleId="{882EED6D-7B34-45E7-A798-751927541C4D}"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4CC1A4-B649-47DC-A83E-61097D11094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188"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r>
              <a:rPr lang="en-IN"/>
              <a:t>&lt;magic&gt; &lt;https://pixabay.com/illustrations/magician-magic-illusionist-tricks-4860002/&gt;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r>
              <a:rPr lang="en-IN"/>
              <a:t>&lt;blackboard&gt; &lt;https://pixabay.com/photos/black-board-traces-of-chalk-school-1072366/&gt;</a:t>
            </a: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r>
              <a:rPr lang="en-IN"/>
              <a:t>&lt;seahorse&gt; &lt;https://pixabay.com/illustrations/seahorse-fish-animal-blue-water-5435384/&gt;</a:t>
            </a:r>
            <a:endParaRPr/>
          </a:p>
          <a:p>
            <a:pPr marL="0" lvl="0" indent="0" algn="l" rtl="0">
              <a:lnSpc>
                <a:spcPct val="100000"/>
              </a:lnSpc>
              <a:spcBef>
                <a:spcPts val="0"/>
              </a:spcBef>
              <a:spcAft>
                <a:spcPts val="0"/>
              </a:spcAft>
              <a:buSzPts val="1400"/>
              <a:buNone/>
            </a:pPr>
            <a:r>
              <a:rPr lang="en-IN"/>
              <a:t>&lt;termitehill&gt; &lt;https://pixabay.com/photos/termite-hill-termites-mound-dharwad-238384/&gt;</a:t>
            </a:r>
            <a:endParaRPr/>
          </a:p>
          <a:p>
            <a:pPr marL="0" lvl="0" indent="0" algn="l" rtl="0">
              <a:lnSpc>
                <a:spcPct val="100000"/>
              </a:lnSpc>
              <a:spcBef>
                <a:spcPts val="0"/>
              </a:spcBef>
              <a:spcAft>
                <a:spcPts val="0"/>
              </a:spcAft>
              <a:buSzPts val="1400"/>
              <a:buNone/>
            </a:pPr>
            <a:r>
              <a:rPr lang="en-IN"/>
              <a:t>Grasshopper – https://pixabay.com/vectors/animal-grasshopper-insect-nature-1296187/</a:t>
            </a:r>
            <a:endParaRPr/>
          </a:p>
          <a:p>
            <a:pPr marL="0" lvl="0" indent="0" algn="l" rtl="0">
              <a:lnSpc>
                <a:spcPct val="100000"/>
              </a:lnSpc>
              <a:spcBef>
                <a:spcPts val="0"/>
              </a:spcBef>
              <a:spcAft>
                <a:spcPts val="0"/>
              </a:spcAft>
              <a:buSzPts val="1400"/>
              <a:buNone/>
            </a:pPr>
            <a:r>
              <a:rPr lang="en-IN"/>
              <a:t>&lt;toothpaste&gt; &lt;https://pixabay.com/photos/toothbrush-toothpaste-dental-care-571741/&gt;</a:t>
            </a:r>
            <a:endParaRPr/>
          </a:p>
          <a:p>
            <a:pPr marL="0" lvl="0" indent="0" algn="l" rtl="0">
              <a:lnSpc>
                <a:spcPct val="100000"/>
              </a:lnSpc>
              <a:spcBef>
                <a:spcPts val="0"/>
              </a:spcBef>
              <a:spcAft>
                <a:spcPts val="0"/>
              </a:spcAft>
              <a:buSzPts val="1400"/>
              <a:buNone/>
            </a:pPr>
            <a:r>
              <a:rPr lang="en-IN"/>
              <a:t>waterfall - https://pixabay.com/vectors/waterfall-water-nature-landscape-310140/</a:t>
            </a:r>
            <a:endParaRPr/>
          </a:p>
          <a:p>
            <a:pPr marL="0" lvl="0" indent="0" algn="l" rtl="0">
              <a:lnSpc>
                <a:spcPct val="100000"/>
              </a:lnSpc>
              <a:spcBef>
                <a:spcPts val="0"/>
              </a:spcBef>
              <a:spcAft>
                <a:spcPts val="0"/>
              </a:spcAft>
              <a:buSzPts val="1400"/>
              <a:buNone/>
            </a:pPr>
            <a:r>
              <a:rPr lang="en-IN"/>
              <a:t>&lt;notebook&gt; &lt;https://pixabay.com/photos/notebook-page-open-notepad-5978603/&gt;</a:t>
            </a:r>
            <a:endParaRPr/>
          </a:p>
          <a:p>
            <a:pPr marL="0" lvl="0" indent="0" algn="l" rtl="0">
              <a:lnSpc>
                <a:spcPct val="100000"/>
              </a:lnSpc>
              <a:spcBef>
                <a:spcPts val="0"/>
              </a:spcBef>
              <a:spcAft>
                <a:spcPts val="0"/>
              </a:spcAft>
              <a:buSzPts val="1400"/>
              <a:buNone/>
            </a:pPr>
            <a:r>
              <a:rPr lang="en-IN"/>
              <a:t>&lt;sunrays&gt; https://pixabay.com/vectors/plant-photosynthesis-sunlight-leaf-3759893/</a:t>
            </a:r>
            <a:endParaRPr/>
          </a:p>
        </p:txBody>
      </p:sp>
      <p:sp>
        <p:nvSpPr>
          <p:cNvPr id="53" name="Google Shape;5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r>
              <a:rPr lang="en-IN"/>
              <a:t>&lt;seahorse&gt; &lt;https://pixabay.com/illustrations/seahorse-fish-animal-blue-water-5435384/&gt;</a:t>
            </a:r>
            <a:endParaRPr/>
          </a:p>
          <a:p>
            <a:pPr marL="0" lvl="0" indent="0" algn="l" rtl="0">
              <a:lnSpc>
                <a:spcPct val="100000"/>
              </a:lnSpc>
              <a:spcBef>
                <a:spcPts val="0"/>
              </a:spcBef>
              <a:spcAft>
                <a:spcPts val="0"/>
              </a:spcAft>
              <a:buSzPts val="1400"/>
              <a:buNone/>
            </a:pPr>
            <a:r>
              <a:rPr lang="en-IN"/>
              <a:t>&lt;termitehill&gt; &lt;https://pixabay.com/photos/termite-hill-termites-mound-dharwad-238384/&gt;</a:t>
            </a:r>
            <a:endParaRPr/>
          </a:p>
          <a:p>
            <a:pPr marL="0" lvl="0" indent="0" algn="l" rtl="0">
              <a:lnSpc>
                <a:spcPct val="100000"/>
              </a:lnSpc>
              <a:spcBef>
                <a:spcPts val="0"/>
              </a:spcBef>
              <a:spcAft>
                <a:spcPts val="0"/>
              </a:spcAft>
              <a:buSzPts val="1400"/>
              <a:buNone/>
            </a:pPr>
            <a:r>
              <a:rPr lang="en-IN"/>
              <a:t>Grasshopper – https://pixabay.com/vectors/animal-grasshopper-insect-nature-1296187/</a:t>
            </a:r>
            <a:endParaRPr/>
          </a:p>
          <a:p>
            <a:pPr marL="0" lvl="0" indent="0" algn="l" rtl="0">
              <a:lnSpc>
                <a:spcPct val="100000"/>
              </a:lnSpc>
              <a:spcBef>
                <a:spcPts val="0"/>
              </a:spcBef>
              <a:spcAft>
                <a:spcPts val="0"/>
              </a:spcAft>
              <a:buSzPts val="1400"/>
              <a:buNone/>
            </a:pPr>
            <a:r>
              <a:rPr lang="en-IN"/>
              <a:t>&lt;toothpaste&gt; &lt;https://pixabay.com/photos/toothbrush-toothpaste-dental-care-571741/&gt;</a:t>
            </a:r>
            <a:endParaRPr/>
          </a:p>
          <a:p>
            <a:pPr marL="0" lvl="0" indent="0" algn="l" rtl="0">
              <a:lnSpc>
                <a:spcPct val="100000"/>
              </a:lnSpc>
              <a:spcBef>
                <a:spcPts val="0"/>
              </a:spcBef>
              <a:spcAft>
                <a:spcPts val="0"/>
              </a:spcAft>
              <a:buSzPts val="1400"/>
              <a:buNone/>
            </a:pPr>
            <a:r>
              <a:rPr lang="en-IN"/>
              <a:t>waterfall - https://pixabay.com/vectors/waterfall-water-nature-landscape-310140/</a:t>
            </a:r>
            <a:endParaRPr/>
          </a:p>
          <a:p>
            <a:pPr marL="0" lvl="0" indent="0" algn="l" rtl="0">
              <a:lnSpc>
                <a:spcPct val="100000"/>
              </a:lnSpc>
              <a:spcBef>
                <a:spcPts val="0"/>
              </a:spcBef>
              <a:spcAft>
                <a:spcPts val="0"/>
              </a:spcAft>
              <a:buSzPts val="1400"/>
              <a:buNone/>
            </a:pPr>
            <a:r>
              <a:rPr lang="en-IN"/>
              <a:t>&lt;notebook&gt; &lt;https://pixabay.com/photos/notebook-page-open-notepad-5978603/&gt;</a:t>
            </a:r>
            <a:endParaRPr/>
          </a:p>
          <a:p>
            <a:pPr marL="0" lvl="0" indent="0" algn="l" rtl="0">
              <a:lnSpc>
                <a:spcPct val="100000"/>
              </a:lnSpc>
              <a:spcBef>
                <a:spcPts val="0"/>
              </a:spcBef>
              <a:spcAft>
                <a:spcPts val="0"/>
              </a:spcAft>
              <a:buSzPts val="1400"/>
              <a:buNone/>
            </a:pPr>
            <a:r>
              <a:rPr lang="en-IN"/>
              <a:t>&lt;sunrays&gt; https://pixabay.com/vectors/plant-photosynthesis-sunlight-leaf-3759893/</a:t>
            </a:r>
            <a:endParaRPr/>
          </a:p>
        </p:txBody>
      </p:sp>
      <p:sp>
        <p:nvSpPr>
          <p:cNvPr id="71" name="Google Shape;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r>
              <a:rPr lang="en-IN"/>
              <a:t>&lt;seahorse&gt; &lt;https://pixabay.com/illustrations/seahorse-fish-animal-blue-water-5435384/&gt;</a:t>
            </a:r>
            <a:endParaRPr/>
          </a:p>
          <a:p>
            <a:pPr marL="0" lvl="0" indent="0" algn="l" rtl="0">
              <a:lnSpc>
                <a:spcPct val="100000"/>
              </a:lnSpc>
              <a:spcBef>
                <a:spcPts val="0"/>
              </a:spcBef>
              <a:spcAft>
                <a:spcPts val="0"/>
              </a:spcAft>
              <a:buSzPts val="1400"/>
              <a:buNone/>
            </a:pPr>
            <a:r>
              <a:rPr lang="en-IN"/>
              <a:t>&lt;termitehill&gt; &lt;https://pixabay.com/photos/termite-hill-termites-mound-dharwad-238384/&gt;</a:t>
            </a:r>
            <a:endParaRPr/>
          </a:p>
          <a:p>
            <a:pPr marL="0" lvl="0" indent="0" algn="l" rtl="0">
              <a:lnSpc>
                <a:spcPct val="100000"/>
              </a:lnSpc>
              <a:spcBef>
                <a:spcPts val="0"/>
              </a:spcBef>
              <a:spcAft>
                <a:spcPts val="0"/>
              </a:spcAft>
              <a:buSzPts val="1400"/>
              <a:buNone/>
            </a:pPr>
            <a:r>
              <a:rPr lang="en-IN"/>
              <a:t>Grasshopper – https://pixabay.com/vectors/animal-grasshopper-insect-nature-1296187/</a:t>
            </a:r>
            <a:endParaRPr/>
          </a:p>
          <a:p>
            <a:pPr marL="0" lvl="0" indent="0" algn="l" rtl="0">
              <a:lnSpc>
                <a:spcPct val="100000"/>
              </a:lnSpc>
              <a:spcBef>
                <a:spcPts val="0"/>
              </a:spcBef>
              <a:spcAft>
                <a:spcPts val="0"/>
              </a:spcAft>
              <a:buSzPts val="1400"/>
              <a:buNone/>
            </a:pPr>
            <a:r>
              <a:rPr lang="en-IN"/>
              <a:t>&lt;toothpaste&gt; &lt;https://pixabay.com/photos/toothbrush-toothpaste-dental-care-571741/&gt;</a:t>
            </a:r>
            <a:endParaRPr/>
          </a:p>
          <a:p>
            <a:pPr marL="0" lvl="0" indent="0" algn="l" rtl="0">
              <a:lnSpc>
                <a:spcPct val="100000"/>
              </a:lnSpc>
              <a:spcBef>
                <a:spcPts val="0"/>
              </a:spcBef>
              <a:spcAft>
                <a:spcPts val="0"/>
              </a:spcAft>
              <a:buSzPts val="1400"/>
              <a:buNone/>
            </a:pPr>
            <a:r>
              <a:rPr lang="en-IN"/>
              <a:t>waterfall - https://pixabay.com/vectors/waterfall-water-nature-landscape-310140/</a:t>
            </a:r>
            <a:endParaRPr/>
          </a:p>
          <a:p>
            <a:pPr marL="0" lvl="0" indent="0" algn="l" rtl="0">
              <a:lnSpc>
                <a:spcPct val="100000"/>
              </a:lnSpc>
              <a:spcBef>
                <a:spcPts val="0"/>
              </a:spcBef>
              <a:spcAft>
                <a:spcPts val="0"/>
              </a:spcAft>
              <a:buSzPts val="1400"/>
              <a:buNone/>
            </a:pPr>
            <a:r>
              <a:rPr lang="en-IN"/>
              <a:t>&lt;notebook&gt; &lt;https://pixabay.com/photos/notebook-page-open-notepad-5978603/&gt;</a:t>
            </a:r>
            <a:endParaRPr/>
          </a:p>
          <a:p>
            <a:pPr marL="0" lvl="0" indent="0" algn="l" rtl="0">
              <a:lnSpc>
                <a:spcPct val="100000"/>
              </a:lnSpc>
              <a:spcBef>
                <a:spcPts val="0"/>
              </a:spcBef>
              <a:spcAft>
                <a:spcPts val="0"/>
              </a:spcAft>
              <a:buSzPts val="1400"/>
              <a:buNone/>
            </a:pPr>
            <a:r>
              <a:rPr lang="en-IN"/>
              <a:t>&lt;sunrays&gt; https://pixabay.com/vectors/plant-photosynthesis-sunlight-leaf-3759893/</a:t>
            </a:r>
            <a:endParaRPr/>
          </a:p>
        </p:txBody>
      </p:sp>
      <p:sp>
        <p:nvSpPr>
          <p:cNvPr id="85" name="Google Shape;8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r>
              <a:rPr lang="en-IN"/>
              <a:t>&lt;seahorse&gt; &lt;https://pixabay.com/illustrations/seahorse-fish-animal-blue-water-5435384/&gt;</a:t>
            </a:r>
            <a:endParaRPr/>
          </a:p>
          <a:p>
            <a:pPr marL="0" lvl="0" indent="0" algn="l" rtl="0">
              <a:lnSpc>
                <a:spcPct val="100000"/>
              </a:lnSpc>
              <a:spcBef>
                <a:spcPts val="0"/>
              </a:spcBef>
              <a:spcAft>
                <a:spcPts val="0"/>
              </a:spcAft>
              <a:buSzPts val="1400"/>
              <a:buNone/>
            </a:pPr>
            <a:r>
              <a:rPr lang="en-IN"/>
              <a:t>&lt;termitehill&gt; &lt;https://pixabay.com/photos/termite-hill-termites-mound-dharwad-238384/&gt;</a:t>
            </a:r>
            <a:endParaRPr/>
          </a:p>
          <a:p>
            <a:pPr marL="0" lvl="0" indent="0" algn="l" rtl="0">
              <a:lnSpc>
                <a:spcPct val="100000"/>
              </a:lnSpc>
              <a:spcBef>
                <a:spcPts val="0"/>
              </a:spcBef>
              <a:spcAft>
                <a:spcPts val="0"/>
              </a:spcAft>
              <a:buSzPts val="1400"/>
              <a:buNone/>
            </a:pPr>
            <a:r>
              <a:rPr lang="en-IN"/>
              <a:t>Grasshopper – https://pixabay.com/vectors/animal-grasshopper-insect-nature-1296187/</a:t>
            </a:r>
            <a:endParaRPr/>
          </a:p>
          <a:p>
            <a:pPr marL="0" lvl="0" indent="0" algn="l" rtl="0">
              <a:lnSpc>
                <a:spcPct val="100000"/>
              </a:lnSpc>
              <a:spcBef>
                <a:spcPts val="0"/>
              </a:spcBef>
              <a:spcAft>
                <a:spcPts val="0"/>
              </a:spcAft>
              <a:buSzPts val="1400"/>
              <a:buNone/>
            </a:pPr>
            <a:r>
              <a:rPr lang="en-IN"/>
              <a:t>&lt;toothpaste&gt; &lt;https://pixabay.com/photos/toothbrush-toothpaste-dental-care-571741/&gt;</a:t>
            </a:r>
            <a:endParaRPr/>
          </a:p>
          <a:p>
            <a:pPr marL="0" lvl="0" indent="0" algn="l" rtl="0">
              <a:lnSpc>
                <a:spcPct val="100000"/>
              </a:lnSpc>
              <a:spcBef>
                <a:spcPts val="0"/>
              </a:spcBef>
              <a:spcAft>
                <a:spcPts val="0"/>
              </a:spcAft>
              <a:buSzPts val="1400"/>
              <a:buNone/>
            </a:pPr>
            <a:r>
              <a:rPr lang="en-IN"/>
              <a:t>waterfall - https://pixabay.com/vectors/waterfall-water-nature-landscape-310140/</a:t>
            </a:r>
            <a:endParaRPr/>
          </a:p>
          <a:p>
            <a:pPr marL="0" lvl="0" indent="0" algn="l" rtl="0">
              <a:lnSpc>
                <a:spcPct val="100000"/>
              </a:lnSpc>
              <a:spcBef>
                <a:spcPts val="0"/>
              </a:spcBef>
              <a:spcAft>
                <a:spcPts val="0"/>
              </a:spcAft>
              <a:buSzPts val="1400"/>
              <a:buNone/>
            </a:pPr>
            <a:r>
              <a:rPr lang="en-IN"/>
              <a:t>&lt;notebook&gt; &lt;https://pixabay.com/photos/notebook-page-open-notepad-5978603/&gt;</a:t>
            </a:r>
            <a:endParaRPr/>
          </a:p>
          <a:p>
            <a:pPr marL="0" lvl="0" indent="0" algn="l" rtl="0">
              <a:lnSpc>
                <a:spcPct val="100000"/>
              </a:lnSpc>
              <a:spcBef>
                <a:spcPts val="0"/>
              </a:spcBef>
              <a:spcAft>
                <a:spcPts val="0"/>
              </a:spcAft>
              <a:buSzPts val="1400"/>
              <a:buNone/>
            </a:pPr>
            <a:r>
              <a:rPr lang="en-IN"/>
              <a:t>&lt;sunrays&gt; https://pixabay.com/vectors/plant-photosynthesis-sunlight-leaf-3759893/</a:t>
            </a:r>
            <a:endParaRPr/>
          </a:p>
        </p:txBody>
      </p:sp>
      <p:sp>
        <p:nvSpPr>
          <p:cNvPr id="99" name="Google Shape;9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r>
              <a:rPr lang="en-IN"/>
              <a:t>&lt;seahorse&gt; &lt;https://pixabay.com/illustrations/seahorse-fish-animal-blue-water-5435384/&gt;</a:t>
            </a:r>
            <a:endParaRPr/>
          </a:p>
          <a:p>
            <a:pPr marL="0" lvl="0" indent="0" algn="l" rtl="0">
              <a:lnSpc>
                <a:spcPct val="100000"/>
              </a:lnSpc>
              <a:spcBef>
                <a:spcPts val="0"/>
              </a:spcBef>
              <a:spcAft>
                <a:spcPts val="0"/>
              </a:spcAft>
              <a:buSzPts val="1400"/>
              <a:buNone/>
            </a:pPr>
            <a:r>
              <a:rPr lang="en-IN"/>
              <a:t>&lt;termitehill&gt; &lt;https://pixabay.com/photos/termite-hill-termites-mound-dharwad-238384/&gt;</a:t>
            </a:r>
            <a:endParaRPr/>
          </a:p>
          <a:p>
            <a:pPr marL="0" lvl="0" indent="0" algn="l" rtl="0">
              <a:lnSpc>
                <a:spcPct val="100000"/>
              </a:lnSpc>
              <a:spcBef>
                <a:spcPts val="0"/>
              </a:spcBef>
              <a:spcAft>
                <a:spcPts val="0"/>
              </a:spcAft>
              <a:buSzPts val="1400"/>
              <a:buNone/>
            </a:pPr>
            <a:r>
              <a:rPr lang="en-IN"/>
              <a:t>Grasshopper – https://pixabay.com/vectors/animal-grasshopper-insect-nature-1296187/</a:t>
            </a:r>
            <a:endParaRPr/>
          </a:p>
          <a:p>
            <a:pPr marL="0" lvl="0" indent="0" algn="l" rtl="0">
              <a:lnSpc>
                <a:spcPct val="100000"/>
              </a:lnSpc>
              <a:spcBef>
                <a:spcPts val="0"/>
              </a:spcBef>
              <a:spcAft>
                <a:spcPts val="0"/>
              </a:spcAft>
              <a:buSzPts val="1400"/>
              <a:buNone/>
            </a:pPr>
            <a:r>
              <a:rPr lang="en-IN"/>
              <a:t>&lt;toothpaste&gt; &lt;https://pixabay.com/photos/toothbrush-toothpaste-dental-care-571741/&gt;</a:t>
            </a:r>
            <a:endParaRPr/>
          </a:p>
          <a:p>
            <a:pPr marL="0" lvl="0" indent="0" algn="l" rtl="0">
              <a:lnSpc>
                <a:spcPct val="100000"/>
              </a:lnSpc>
              <a:spcBef>
                <a:spcPts val="0"/>
              </a:spcBef>
              <a:spcAft>
                <a:spcPts val="0"/>
              </a:spcAft>
              <a:buSzPts val="1400"/>
              <a:buNone/>
            </a:pPr>
            <a:r>
              <a:rPr lang="en-IN"/>
              <a:t>waterfall - https://pixabay.com/vectors/waterfall-water-nature-landscape-310140/</a:t>
            </a:r>
            <a:endParaRPr/>
          </a:p>
          <a:p>
            <a:pPr marL="0" lvl="0" indent="0" algn="l" rtl="0">
              <a:lnSpc>
                <a:spcPct val="100000"/>
              </a:lnSpc>
              <a:spcBef>
                <a:spcPts val="0"/>
              </a:spcBef>
              <a:spcAft>
                <a:spcPts val="0"/>
              </a:spcAft>
              <a:buSzPts val="1400"/>
              <a:buNone/>
            </a:pPr>
            <a:r>
              <a:rPr lang="en-IN"/>
              <a:t>&lt;notebook&gt; &lt;https://pixabay.com/photos/notebook-page-open-notepad-5978603/&gt;</a:t>
            </a:r>
            <a:endParaRPr/>
          </a:p>
          <a:p>
            <a:pPr marL="0" lvl="0" indent="0" algn="l" rtl="0">
              <a:lnSpc>
                <a:spcPct val="100000"/>
              </a:lnSpc>
              <a:spcBef>
                <a:spcPts val="0"/>
              </a:spcBef>
              <a:spcAft>
                <a:spcPts val="0"/>
              </a:spcAft>
              <a:buSzPts val="1400"/>
              <a:buNone/>
            </a:pPr>
            <a:r>
              <a:rPr lang="en-IN"/>
              <a:t>&lt;sunrays&gt; https://pixabay.com/vectors/plant-photosynthesis-sunlight-leaf-3759893/</a:t>
            </a:r>
            <a:endParaRPr/>
          </a:p>
        </p:txBody>
      </p:sp>
      <p:sp>
        <p:nvSpPr>
          <p:cNvPr id="116" name="Google Shape;11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lnSpc>
                <a:spcPct val="100000"/>
              </a:lnSpc>
              <a:spcBef>
                <a:spcPts val="0"/>
              </a:spcBef>
              <a:spcAft>
                <a:spcPts val="0"/>
              </a:spcAft>
              <a:buSzPts val="1400"/>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lnSpc>
                <a:spcPct val="100000"/>
              </a:lnSpc>
              <a:spcBef>
                <a:spcPts val="0"/>
              </a:spcBef>
              <a:spcAft>
                <a:spcPts val="0"/>
              </a:spcAft>
              <a:buSzPts val="1400"/>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7"/>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7"/>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7"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7"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7"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7"/>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8">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8"/>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8"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8"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9">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lnSpc>
                <a:spcPct val="100000"/>
              </a:lnSpc>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9"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9"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vectors/waterfall-water-nature-landscape-310140/" TargetMode="External"/><Relationship Id="rId13" Type="http://schemas.openxmlformats.org/officeDocument/2006/relationships/hyperlink" Target="https://pixabay.com/vectors/football-soccer-ball-sport-147854/" TargetMode="External"/><Relationship Id="rId18" Type="http://schemas.openxmlformats.org/officeDocument/2006/relationships/image" Target="../media/image13.png"/><Relationship Id="rId26" Type="http://schemas.openxmlformats.org/officeDocument/2006/relationships/image" Target="../media/image6.png"/><Relationship Id="rId3" Type="http://schemas.openxmlformats.org/officeDocument/2006/relationships/hyperlink" Target="https://pixabay.com/illustrations/magician-magic-illusionist-tricks-4860002/" TargetMode="External"/><Relationship Id="rId21" Type="http://schemas.openxmlformats.org/officeDocument/2006/relationships/image" Target="../media/image10.png"/><Relationship Id="rId7" Type="http://schemas.openxmlformats.org/officeDocument/2006/relationships/hyperlink" Target="https://pixabay.com/photos/toothbrush-toothpaste-dental-care-571741/" TargetMode="External"/><Relationship Id="rId12" Type="http://schemas.openxmlformats.org/officeDocument/2006/relationships/hyperlink" Target="https://pixabay.com/illustrations/rainbow-cute-arts-kids-clipart-5112211/" TargetMode="External"/><Relationship Id="rId17" Type="http://schemas.openxmlformats.org/officeDocument/2006/relationships/image" Target="../media/image5.png"/><Relationship Id="rId25" Type="http://schemas.openxmlformats.org/officeDocument/2006/relationships/image" Target="../media/image16.jpg"/><Relationship Id="rId2" Type="http://schemas.openxmlformats.org/officeDocument/2006/relationships/notesSlide" Target="../notesSlides/notesSlide8.xml"/><Relationship Id="rId16" Type="http://schemas.openxmlformats.org/officeDocument/2006/relationships/image" Target="../media/image4.png"/><Relationship Id="rId20"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https://pixabay.com/photos/termite-hill-termites-mound-dharwad-238384/" TargetMode="External"/><Relationship Id="rId11" Type="http://schemas.openxmlformats.org/officeDocument/2006/relationships/hyperlink" Target="https://pixabay.com/illustrations/butterfly-clip-art-butterflies-4117065/" TargetMode="External"/><Relationship Id="rId24" Type="http://schemas.openxmlformats.org/officeDocument/2006/relationships/image" Target="../media/image15.jpg"/><Relationship Id="rId5" Type="http://schemas.openxmlformats.org/officeDocument/2006/relationships/hyperlink" Target="https://pixabay.com/vectors/animal-grasshopper-insect-nature-1296187/" TargetMode="External"/><Relationship Id="rId15" Type="http://schemas.openxmlformats.org/officeDocument/2006/relationships/hyperlink" Target="https://pixabay.com/photos/ladybug-seven-spot-ladybird-beetle-5279651/" TargetMode="External"/><Relationship Id="rId23" Type="http://schemas.openxmlformats.org/officeDocument/2006/relationships/image" Target="../media/image8.png"/><Relationship Id="rId28" Type="http://schemas.openxmlformats.org/officeDocument/2006/relationships/image" Target="../media/image14.png"/><Relationship Id="rId10" Type="http://schemas.openxmlformats.org/officeDocument/2006/relationships/hyperlink" Target="https://pixabay.com/vectors/plant-photosynthesis-sunlight-leaf-3759893/" TargetMode="External"/><Relationship Id="rId19" Type="http://schemas.openxmlformats.org/officeDocument/2006/relationships/image" Target="../media/image12.jpg"/><Relationship Id="rId4" Type="http://schemas.openxmlformats.org/officeDocument/2006/relationships/hyperlink" Target="https://pixabay.com/illustrations/seahorse-fish-animal-blue-water-5435384" TargetMode="External"/><Relationship Id="rId9" Type="http://schemas.openxmlformats.org/officeDocument/2006/relationships/hyperlink" Target="https://pixabay.com/photos/notebook-page-open-notepad-5978603/" TargetMode="External"/><Relationship Id="rId14" Type="http://schemas.openxmlformats.org/officeDocument/2006/relationships/hyperlink" Target="https://pixabay.com/photos/feet-barefoot-outside-wet-1176612/" TargetMode="External"/><Relationship Id="rId22" Type="http://schemas.openxmlformats.org/officeDocument/2006/relationships/image" Target="../media/image9.png"/><Relationship Id="rId2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0" y="1352962"/>
            <a:ext cx="12192000" cy="824811"/>
          </a:xfrm>
          <a:prstGeom prst="rect">
            <a:avLst/>
          </a:prstGeom>
          <a:solidFill>
            <a:srgbClr val="FFB7B7"/>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Calibri"/>
              <a:buNone/>
            </a:pPr>
            <a:r>
              <a:rPr lang="en-IN" b="1" dirty="0"/>
              <a:t>Magic with Compound Words</a:t>
            </a:r>
            <a:endParaRPr dirty="0"/>
          </a:p>
        </p:txBody>
      </p:sp>
      <p:pic>
        <p:nvPicPr>
          <p:cNvPr id="36" name="Google Shape;36;p1"/>
          <p:cNvPicPr preferRelativeResize="0"/>
          <p:nvPr/>
        </p:nvPicPr>
        <p:blipFill rotWithShape="1">
          <a:blip r:embed="rId3">
            <a:alphaModFix/>
          </a:blip>
          <a:srcRect/>
          <a:stretch/>
        </p:blipFill>
        <p:spPr>
          <a:xfrm>
            <a:off x="4266239" y="2481338"/>
            <a:ext cx="3642168" cy="248691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1456263" y="114958"/>
            <a:ext cx="9296427" cy="654032"/>
          </a:xfrm>
          <a:prstGeom prst="rect">
            <a:avLst/>
          </a:prstGeom>
          <a:solidFill>
            <a:srgbClr val="FFB7B7"/>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FF00"/>
              </a:buClr>
              <a:buSzPts val="3200"/>
              <a:buNone/>
            </a:pPr>
            <a:r>
              <a:rPr lang="en-IN" u="sng" dirty="0">
                <a:solidFill>
                  <a:schemeClr val="dk1"/>
                </a:solidFill>
              </a:rPr>
              <a:t>Make compound words with the following </a:t>
            </a:r>
            <a:endParaRPr u="sng" dirty="0"/>
          </a:p>
        </p:txBody>
      </p:sp>
      <p:graphicFrame>
        <p:nvGraphicFramePr>
          <p:cNvPr id="43" name="Google Shape;43;p2"/>
          <p:cNvGraphicFramePr/>
          <p:nvPr>
            <p:extLst>
              <p:ext uri="{D42A27DB-BD31-4B8C-83A1-F6EECF244321}">
                <p14:modId xmlns:p14="http://schemas.microsoft.com/office/powerpoint/2010/main" val="3989264322"/>
              </p:ext>
            </p:extLst>
          </p:nvPr>
        </p:nvGraphicFramePr>
        <p:xfrm>
          <a:off x="2527004" y="1258041"/>
          <a:ext cx="7155200" cy="4705050"/>
        </p:xfrm>
        <a:graphic>
          <a:graphicData uri="http://schemas.openxmlformats.org/drawingml/2006/table">
            <a:tbl>
              <a:tblPr>
                <a:noFill/>
                <a:tableStyleId>{882EED6D-7B34-45E7-A798-751927541C4D}</a:tableStyleId>
              </a:tblPr>
              <a:tblGrid>
                <a:gridCol w="1788800">
                  <a:extLst>
                    <a:ext uri="{9D8B030D-6E8A-4147-A177-3AD203B41FA5}">
                      <a16:colId xmlns:a16="http://schemas.microsoft.com/office/drawing/2014/main" val="20000"/>
                    </a:ext>
                  </a:extLst>
                </a:gridCol>
                <a:gridCol w="1788800">
                  <a:extLst>
                    <a:ext uri="{9D8B030D-6E8A-4147-A177-3AD203B41FA5}">
                      <a16:colId xmlns:a16="http://schemas.microsoft.com/office/drawing/2014/main" val="20001"/>
                    </a:ext>
                  </a:extLst>
                </a:gridCol>
                <a:gridCol w="1788800">
                  <a:extLst>
                    <a:ext uri="{9D8B030D-6E8A-4147-A177-3AD203B41FA5}">
                      <a16:colId xmlns:a16="http://schemas.microsoft.com/office/drawing/2014/main" val="20002"/>
                    </a:ext>
                  </a:extLst>
                </a:gridCol>
                <a:gridCol w="1788800">
                  <a:extLst>
                    <a:ext uri="{9D8B030D-6E8A-4147-A177-3AD203B41FA5}">
                      <a16:colId xmlns:a16="http://schemas.microsoft.com/office/drawing/2014/main" val="20003"/>
                    </a:ext>
                  </a:extLst>
                </a:gridCol>
              </a:tblGrid>
              <a:tr h="784175">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ant</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hopper</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paste</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fall</a:t>
                      </a:r>
                      <a:endParaRPr sz="3200" u="none" strike="noStrike" cap="none"/>
                    </a:p>
                  </a:txBody>
                  <a:tcPr marL="63500" marR="63500" marT="63500" marB="63500"/>
                </a:tc>
                <a:extLst>
                  <a:ext uri="{0D108BD9-81ED-4DB2-BD59-A6C34878D82A}">
                    <a16:rowId xmlns:a16="http://schemas.microsoft.com/office/drawing/2014/main" val="10000"/>
                  </a:ext>
                </a:extLst>
              </a:tr>
              <a:tr h="784175">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tooth </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water </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note</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rays</a:t>
                      </a:r>
                      <a:endParaRPr sz="3200" u="none" strike="noStrike" cap="none"/>
                    </a:p>
                  </a:txBody>
                  <a:tcPr marL="63500" marR="63500" marT="63500" marB="63500"/>
                </a:tc>
                <a:extLst>
                  <a:ext uri="{0D108BD9-81ED-4DB2-BD59-A6C34878D82A}">
                    <a16:rowId xmlns:a16="http://schemas.microsoft.com/office/drawing/2014/main" val="10001"/>
                  </a:ext>
                </a:extLst>
              </a:tr>
              <a:tr h="784175">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butter</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hill</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grass</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rain </a:t>
                      </a:r>
                      <a:endParaRPr sz="3200" u="none" strike="noStrike" cap="none"/>
                    </a:p>
                  </a:txBody>
                  <a:tcPr marL="63500" marR="63500" marT="63500" marB="63500"/>
                </a:tc>
                <a:extLst>
                  <a:ext uri="{0D108BD9-81ED-4DB2-BD59-A6C34878D82A}">
                    <a16:rowId xmlns:a16="http://schemas.microsoft.com/office/drawing/2014/main" val="10002"/>
                  </a:ext>
                </a:extLst>
              </a:tr>
              <a:tr h="784175">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book </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ball</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foot</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Sun</a:t>
                      </a:r>
                      <a:endParaRPr sz="3200" u="none" strike="noStrike" cap="none"/>
                    </a:p>
                  </a:txBody>
                  <a:tcPr marL="63500" marR="63500" marT="63500" marB="63500"/>
                </a:tc>
                <a:extLst>
                  <a:ext uri="{0D108BD9-81ED-4DB2-BD59-A6C34878D82A}">
                    <a16:rowId xmlns:a16="http://schemas.microsoft.com/office/drawing/2014/main" val="10003"/>
                  </a:ext>
                </a:extLst>
              </a:tr>
              <a:tr h="784175">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toe</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nail</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fly</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sea</a:t>
                      </a:r>
                      <a:endParaRPr sz="3200" u="none" strike="noStrike" cap="none"/>
                    </a:p>
                  </a:txBody>
                  <a:tcPr marL="63500" marR="63500" marT="63500" marB="63500"/>
                </a:tc>
                <a:extLst>
                  <a:ext uri="{0D108BD9-81ED-4DB2-BD59-A6C34878D82A}">
                    <a16:rowId xmlns:a16="http://schemas.microsoft.com/office/drawing/2014/main" val="10004"/>
                  </a:ext>
                </a:extLst>
              </a:tr>
              <a:tr h="784175">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dirty="0"/>
                        <a:t>lady</a:t>
                      </a:r>
                      <a:endParaRPr sz="3200" u="none" strike="noStrike" cap="none" dirty="0"/>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horse</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a:t>bird</a:t>
                      </a:r>
                      <a:endParaRPr sz="32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3200"/>
                        <a:buFont typeface="Arial"/>
                        <a:buNone/>
                      </a:pPr>
                      <a:r>
                        <a:rPr lang="en-IN" sz="3200" u="none" strike="noStrike" cap="none" dirty="0"/>
                        <a:t>bow</a:t>
                      </a:r>
                      <a:endParaRPr sz="3200" u="none" strike="noStrike" cap="none" dirty="0"/>
                    </a:p>
                  </a:txBody>
                  <a:tcPr marL="63500" marR="63500" marT="63500" marB="63500"/>
                </a:tc>
                <a:extLst>
                  <a:ext uri="{0D108BD9-81ED-4DB2-BD59-A6C34878D82A}">
                    <a16:rowId xmlns:a16="http://schemas.microsoft.com/office/drawing/2014/main" val="10005"/>
                  </a:ext>
                </a:extLst>
              </a:tr>
            </a:tbl>
          </a:graphicData>
        </a:graphic>
      </p:graphicFrame>
      <p:pic>
        <p:nvPicPr>
          <p:cNvPr id="44" name="Google Shape;44;p2" descr="Icon&#10;&#10;Description automatically generated"/>
          <p:cNvPicPr preferRelativeResize="0"/>
          <p:nvPr/>
        </p:nvPicPr>
        <p:blipFill rotWithShape="1">
          <a:blip r:embed="rId3">
            <a:alphaModFix/>
          </a:blip>
          <a:srcRect/>
          <a:stretch/>
        </p:blipFill>
        <p:spPr>
          <a:xfrm>
            <a:off x="10217567" y="889893"/>
            <a:ext cx="907207" cy="1248629"/>
          </a:xfrm>
          <a:prstGeom prst="rect">
            <a:avLst/>
          </a:prstGeom>
          <a:noFill/>
          <a:ln>
            <a:noFill/>
          </a:ln>
        </p:spPr>
      </p:pic>
      <p:pic>
        <p:nvPicPr>
          <p:cNvPr id="45" name="Google Shape;45;p2" descr="Animal, Grasshopper, Insect, Nature"/>
          <p:cNvPicPr preferRelativeResize="0"/>
          <p:nvPr/>
        </p:nvPicPr>
        <p:blipFill rotWithShape="1">
          <a:blip r:embed="rId4">
            <a:alphaModFix/>
          </a:blip>
          <a:srcRect/>
          <a:stretch/>
        </p:blipFill>
        <p:spPr>
          <a:xfrm>
            <a:off x="827488" y="1049366"/>
            <a:ext cx="1157315" cy="717294"/>
          </a:xfrm>
          <a:prstGeom prst="rect">
            <a:avLst/>
          </a:prstGeom>
          <a:noFill/>
          <a:ln>
            <a:noFill/>
          </a:ln>
        </p:spPr>
      </p:pic>
      <p:pic>
        <p:nvPicPr>
          <p:cNvPr id="46" name="Google Shape;46;p2" descr="Waterfall, Water, Nature, Landscape, Cascade, Flowing"/>
          <p:cNvPicPr preferRelativeResize="0"/>
          <p:nvPr/>
        </p:nvPicPr>
        <p:blipFill rotWithShape="1">
          <a:blip r:embed="rId5">
            <a:alphaModFix/>
          </a:blip>
          <a:srcRect/>
          <a:stretch/>
        </p:blipFill>
        <p:spPr>
          <a:xfrm>
            <a:off x="10124916" y="5503535"/>
            <a:ext cx="907206" cy="929144"/>
          </a:xfrm>
          <a:prstGeom prst="rect">
            <a:avLst/>
          </a:prstGeom>
          <a:noFill/>
          <a:ln>
            <a:noFill/>
          </a:ln>
        </p:spPr>
      </p:pic>
      <p:pic>
        <p:nvPicPr>
          <p:cNvPr id="47" name="Google Shape;47;p2" descr="A black and white football ball&#10;&#10;Description automatically generated with medium confidence"/>
          <p:cNvPicPr preferRelativeResize="0"/>
          <p:nvPr/>
        </p:nvPicPr>
        <p:blipFill rotWithShape="1">
          <a:blip r:embed="rId6">
            <a:alphaModFix/>
          </a:blip>
          <a:srcRect/>
          <a:stretch/>
        </p:blipFill>
        <p:spPr>
          <a:xfrm>
            <a:off x="981473" y="5281977"/>
            <a:ext cx="884288" cy="909878"/>
          </a:xfrm>
          <a:prstGeom prst="rect">
            <a:avLst/>
          </a:prstGeom>
          <a:noFill/>
          <a:ln>
            <a:noFill/>
          </a:ln>
        </p:spPr>
      </p:pic>
      <p:pic>
        <p:nvPicPr>
          <p:cNvPr id="48" name="Google Shape;48;p2" descr="Logo&#10;&#10;Description automatically generated"/>
          <p:cNvPicPr preferRelativeResize="0"/>
          <p:nvPr/>
        </p:nvPicPr>
        <p:blipFill rotWithShape="1">
          <a:blip r:embed="rId7">
            <a:alphaModFix/>
          </a:blip>
          <a:srcRect l="5113" t="12981" r="7999" b="21650"/>
          <a:stretch/>
        </p:blipFill>
        <p:spPr>
          <a:xfrm>
            <a:off x="707191" y="3196898"/>
            <a:ext cx="1277612" cy="961196"/>
          </a:xfrm>
          <a:prstGeom prst="rect">
            <a:avLst/>
          </a:prstGeom>
          <a:noFill/>
          <a:ln>
            <a:noFill/>
          </a:ln>
        </p:spPr>
      </p:pic>
      <p:pic>
        <p:nvPicPr>
          <p:cNvPr id="49" name="Google Shape;49;p2" descr="A group of colorful butterflies&#10;&#10;Description automatically generated with low confidence"/>
          <p:cNvPicPr preferRelativeResize="0"/>
          <p:nvPr/>
        </p:nvPicPr>
        <p:blipFill rotWithShape="1">
          <a:blip r:embed="rId8">
            <a:alphaModFix/>
          </a:blip>
          <a:srcRect/>
          <a:stretch/>
        </p:blipFill>
        <p:spPr>
          <a:xfrm>
            <a:off x="10046836" y="3340817"/>
            <a:ext cx="1248667" cy="9604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aphicFrame>
        <p:nvGraphicFramePr>
          <p:cNvPr id="55" name="Google Shape;55;p3"/>
          <p:cNvGraphicFramePr/>
          <p:nvPr>
            <p:extLst>
              <p:ext uri="{D42A27DB-BD31-4B8C-83A1-F6EECF244321}">
                <p14:modId xmlns:p14="http://schemas.microsoft.com/office/powerpoint/2010/main" val="882914634"/>
              </p:ext>
            </p:extLst>
          </p:nvPr>
        </p:nvGraphicFramePr>
        <p:xfrm>
          <a:off x="3513183" y="835574"/>
          <a:ext cx="5194200" cy="3664470"/>
        </p:xfrm>
        <a:graphic>
          <a:graphicData uri="http://schemas.openxmlformats.org/drawingml/2006/table">
            <a:tbl>
              <a:tblPr>
                <a:noFill/>
                <a:tableStyleId>{882EED6D-7B34-45E7-A798-751927541C4D}</a:tableStyleId>
              </a:tblPr>
              <a:tblGrid>
                <a:gridCol w="1298550">
                  <a:extLst>
                    <a:ext uri="{9D8B030D-6E8A-4147-A177-3AD203B41FA5}">
                      <a16:colId xmlns:a16="http://schemas.microsoft.com/office/drawing/2014/main" val="20000"/>
                    </a:ext>
                  </a:extLst>
                </a:gridCol>
                <a:gridCol w="1298550">
                  <a:extLst>
                    <a:ext uri="{9D8B030D-6E8A-4147-A177-3AD203B41FA5}">
                      <a16:colId xmlns:a16="http://schemas.microsoft.com/office/drawing/2014/main" val="20001"/>
                    </a:ext>
                  </a:extLst>
                </a:gridCol>
                <a:gridCol w="1298550">
                  <a:extLst>
                    <a:ext uri="{9D8B030D-6E8A-4147-A177-3AD203B41FA5}">
                      <a16:colId xmlns:a16="http://schemas.microsoft.com/office/drawing/2014/main" val="20002"/>
                    </a:ext>
                  </a:extLst>
                </a:gridCol>
                <a:gridCol w="1298550">
                  <a:extLst>
                    <a:ext uri="{9D8B030D-6E8A-4147-A177-3AD203B41FA5}">
                      <a16:colId xmlns:a16="http://schemas.microsoft.com/office/drawing/2014/main" val="20003"/>
                    </a:ext>
                  </a:extLst>
                </a:gridCol>
              </a:tblGrid>
              <a:tr h="506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ant</a:t>
                      </a:r>
                      <a:endParaRPr sz="2800" u="none" strike="noStrike" cap="none" dirty="0"/>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hopper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paste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fall</a:t>
                      </a:r>
                      <a:endParaRPr sz="2800" u="none" strike="noStrike" cap="none"/>
                    </a:p>
                  </a:txBody>
                  <a:tcPr marL="63500" marR="63500" marT="63500" marB="63500"/>
                </a:tc>
                <a:extLst>
                  <a:ext uri="{0D108BD9-81ED-4DB2-BD59-A6C34878D82A}">
                    <a16:rowId xmlns:a16="http://schemas.microsoft.com/office/drawing/2014/main" val="10000"/>
                  </a:ext>
                </a:extLst>
              </a:tr>
              <a:tr h="4779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dirty="0"/>
                        <a:t>tooth </a:t>
                      </a:r>
                      <a:endParaRPr sz="2800" u="none" strike="noStrike" cap="none" dirty="0"/>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water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note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rays</a:t>
                      </a:r>
                      <a:endParaRPr sz="2800" u="none" strike="noStrike" cap="none"/>
                    </a:p>
                  </a:txBody>
                  <a:tcPr marL="63500" marR="63500" marT="63500" marB="63500"/>
                </a:tc>
                <a:extLst>
                  <a:ext uri="{0D108BD9-81ED-4DB2-BD59-A6C34878D82A}">
                    <a16:rowId xmlns:a16="http://schemas.microsoft.com/office/drawing/2014/main" val="10001"/>
                  </a:ext>
                </a:extLst>
              </a:tr>
              <a:tr h="4779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butter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hill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grass</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rain </a:t>
                      </a:r>
                      <a:endParaRPr sz="2800" u="none" strike="noStrike" cap="none"/>
                    </a:p>
                  </a:txBody>
                  <a:tcPr marL="63500" marR="63500" marT="63500" marB="63500"/>
                </a:tc>
                <a:extLst>
                  <a:ext uri="{0D108BD9-81ED-4DB2-BD59-A6C34878D82A}">
                    <a16:rowId xmlns:a16="http://schemas.microsoft.com/office/drawing/2014/main" val="10002"/>
                  </a:ext>
                </a:extLst>
              </a:tr>
              <a:tr h="4779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dirty="0"/>
                        <a:t>book </a:t>
                      </a:r>
                      <a:endParaRPr sz="2800" u="none" strike="noStrike" cap="none" dirty="0"/>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ball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foot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Sun</a:t>
                      </a:r>
                      <a:endParaRPr sz="2800" u="none" strike="noStrike" cap="none"/>
                    </a:p>
                  </a:txBody>
                  <a:tcPr marL="63500" marR="63500" marT="63500" marB="63500"/>
                </a:tc>
                <a:extLst>
                  <a:ext uri="{0D108BD9-81ED-4DB2-BD59-A6C34878D82A}">
                    <a16:rowId xmlns:a16="http://schemas.microsoft.com/office/drawing/2014/main" val="10003"/>
                  </a:ext>
                </a:extLst>
              </a:tr>
              <a:tr h="4779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 toe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nail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fly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sea</a:t>
                      </a:r>
                      <a:endParaRPr sz="2800" u="none" strike="noStrike" cap="none"/>
                    </a:p>
                  </a:txBody>
                  <a:tcPr marL="63500" marR="63500" marT="63500" marB="63500"/>
                </a:tc>
                <a:extLst>
                  <a:ext uri="{0D108BD9-81ED-4DB2-BD59-A6C34878D82A}">
                    <a16:rowId xmlns:a16="http://schemas.microsoft.com/office/drawing/2014/main" val="10004"/>
                  </a:ext>
                </a:extLst>
              </a:tr>
              <a:tr h="71997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lady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horse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bird</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dirty="0"/>
                        <a:t>bow</a:t>
                      </a:r>
                      <a:endParaRPr sz="2800" u="none" strike="noStrike" cap="none" dirty="0"/>
                    </a:p>
                  </a:txBody>
                  <a:tcPr marL="63500" marR="63500" marT="63500" marB="63500"/>
                </a:tc>
                <a:extLst>
                  <a:ext uri="{0D108BD9-81ED-4DB2-BD59-A6C34878D82A}">
                    <a16:rowId xmlns:a16="http://schemas.microsoft.com/office/drawing/2014/main" val="10005"/>
                  </a:ext>
                </a:extLst>
              </a:tr>
            </a:tbl>
          </a:graphicData>
        </a:graphic>
      </p:graphicFrame>
      <p:sp>
        <p:nvSpPr>
          <p:cNvPr id="56" name="Google Shape;56;p3"/>
          <p:cNvSpPr txBox="1">
            <a:spLocks noGrp="1"/>
          </p:cNvSpPr>
          <p:nvPr>
            <p:ph type="body" idx="1"/>
          </p:nvPr>
        </p:nvSpPr>
        <p:spPr>
          <a:xfrm>
            <a:off x="7837538" y="5311171"/>
            <a:ext cx="4000272" cy="44586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None/>
            </a:pPr>
            <a:r>
              <a:rPr lang="en-IN" sz="2800" dirty="0">
                <a:latin typeface="Calibri" panose="020F0502020204030204" pitchFamily="34" charset="0"/>
                <a:cs typeface="Calibri" panose="020F0502020204030204" pitchFamily="34" charset="0"/>
              </a:rPr>
              <a:t>1. sea + horse = </a:t>
            </a:r>
            <a:r>
              <a:rPr lang="en-IN" sz="2800" i="1" dirty="0">
                <a:solidFill>
                  <a:schemeClr val="tx1"/>
                </a:solidFill>
                <a:latin typeface="Calibri" panose="020F0502020204030204" pitchFamily="34" charset="0"/>
                <a:cs typeface="Calibri" panose="020F0502020204030204" pitchFamily="34" charset="0"/>
              </a:rPr>
              <a:t>seahorse</a:t>
            </a:r>
            <a:r>
              <a:rPr lang="en-IN" sz="2800" dirty="0">
                <a:latin typeface="Calibri" panose="020F0502020204030204" pitchFamily="34" charset="0"/>
                <a:cs typeface="Calibri" panose="020F0502020204030204" pitchFamily="34" charset="0"/>
              </a:rPr>
              <a:t> </a:t>
            </a:r>
            <a:endParaRPr sz="2800" dirty="0">
              <a:latin typeface="Calibri" panose="020F0502020204030204" pitchFamily="34" charset="0"/>
              <a:cs typeface="Calibri" panose="020F0502020204030204" pitchFamily="34" charset="0"/>
            </a:endParaRPr>
          </a:p>
        </p:txBody>
      </p:sp>
      <p:pic>
        <p:nvPicPr>
          <p:cNvPr id="57" name="Google Shape;57;p3" descr="Icon&#10;&#10;Description automatically generated"/>
          <p:cNvPicPr preferRelativeResize="0"/>
          <p:nvPr/>
        </p:nvPicPr>
        <p:blipFill rotWithShape="1">
          <a:blip r:embed="rId3">
            <a:alphaModFix/>
          </a:blip>
          <a:srcRect/>
          <a:stretch/>
        </p:blipFill>
        <p:spPr>
          <a:xfrm>
            <a:off x="9288814" y="3616135"/>
            <a:ext cx="1097721" cy="1661925"/>
          </a:xfrm>
          <a:prstGeom prst="rect">
            <a:avLst/>
          </a:prstGeom>
          <a:noFill/>
          <a:ln>
            <a:noFill/>
          </a:ln>
        </p:spPr>
      </p:pic>
      <p:sp>
        <p:nvSpPr>
          <p:cNvPr id="58" name="Google Shape;58;p3"/>
          <p:cNvSpPr/>
          <p:nvPr/>
        </p:nvSpPr>
        <p:spPr>
          <a:xfrm>
            <a:off x="7409283" y="3311358"/>
            <a:ext cx="1298100" cy="399900"/>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
          <p:cNvSpPr/>
          <p:nvPr/>
        </p:nvSpPr>
        <p:spPr>
          <a:xfrm>
            <a:off x="4801319" y="3865433"/>
            <a:ext cx="1298100" cy="453000"/>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
          <p:cNvSpPr txBox="1"/>
          <p:nvPr/>
        </p:nvSpPr>
        <p:spPr>
          <a:xfrm>
            <a:off x="190239" y="5311171"/>
            <a:ext cx="3504773" cy="4458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2. ant + hill = </a:t>
            </a:r>
            <a:r>
              <a:rPr lang="en-IN" sz="2800" b="0" i="1" u="none" strike="noStrike" cap="none" dirty="0">
                <a:solidFill>
                  <a:schemeClr val="tx1"/>
                </a:solidFill>
                <a:latin typeface="Calibri" panose="020F0502020204030204" pitchFamily="34" charset="0"/>
                <a:ea typeface="Calibri"/>
                <a:cs typeface="Calibri" panose="020F0502020204030204" pitchFamily="34" charset="0"/>
                <a:sym typeface="Calibri"/>
              </a:rPr>
              <a:t>anthill</a:t>
            </a:r>
            <a:endParaRPr sz="2800" dirty="0">
              <a:solidFill>
                <a:schemeClr val="tx1"/>
              </a:solidFill>
              <a:latin typeface="Calibri" panose="020F0502020204030204" pitchFamily="34" charset="0"/>
              <a:cs typeface="Calibri" panose="020F0502020204030204" pitchFamily="34" charset="0"/>
            </a:endParaRPr>
          </a:p>
        </p:txBody>
      </p:sp>
      <p:pic>
        <p:nvPicPr>
          <p:cNvPr id="61" name="Google Shape;61;p3" descr="A picture containing outdoor, ground, nature, valley&#10;&#10;Description automatically generated"/>
          <p:cNvPicPr preferRelativeResize="0"/>
          <p:nvPr/>
        </p:nvPicPr>
        <p:blipFill rotWithShape="1">
          <a:blip r:embed="rId4">
            <a:alphaModFix/>
          </a:blip>
          <a:srcRect/>
          <a:stretch/>
        </p:blipFill>
        <p:spPr>
          <a:xfrm>
            <a:off x="1113443" y="3349441"/>
            <a:ext cx="1658364" cy="1928619"/>
          </a:xfrm>
          <a:prstGeom prst="rect">
            <a:avLst/>
          </a:prstGeom>
          <a:noFill/>
          <a:ln>
            <a:noFill/>
          </a:ln>
        </p:spPr>
      </p:pic>
      <p:sp>
        <p:nvSpPr>
          <p:cNvPr id="62" name="Google Shape;62;p3"/>
          <p:cNvSpPr/>
          <p:nvPr/>
        </p:nvSpPr>
        <p:spPr>
          <a:xfrm>
            <a:off x="4801319" y="2089721"/>
            <a:ext cx="1298100" cy="453000"/>
          </a:xfrm>
          <a:prstGeom prst="ellipse">
            <a:avLst/>
          </a:prstGeom>
          <a:no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 name="Google Shape;63;p3" descr="Animal, Grasshopper, Insect, Nature"/>
          <p:cNvPicPr preferRelativeResize="0"/>
          <p:nvPr/>
        </p:nvPicPr>
        <p:blipFill rotWithShape="1">
          <a:blip r:embed="rId5">
            <a:alphaModFix/>
          </a:blip>
          <a:srcRect/>
          <a:stretch/>
        </p:blipFill>
        <p:spPr>
          <a:xfrm>
            <a:off x="5254812" y="4887687"/>
            <a:ext cx="1694426" cy="1155209"/>
          </a:xfrm>
          <a:prstGeom prst="rect">
            <a:avLst/>
          </a:prstGeom>
          <a:noFill/>
          <a:ln>
            <a:noFill/>
          </a:ln>
        </p:spPr>
      </p:pic>
      <p:sp>
        <p:nvSpPr>
          <p:cNvPr id="64" name="Google Shape;64;p3"/>
          <p:cNvSpPr/>
          <p:nvPr/>
        </p:nvSpPr>
        <p:spPr>
          <a:xfrm>
            <a:off x="6093590" y="2089721"/>
            <a:ext cx="1298100" cy="453000"/>
          </a:xfrm>
          <a:prstGeom prst="ellipse">
            <a:avLst/>
          </a:prstGeom>
          <a:noFill/>
          <a:ln w="285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
          <p:cNvSpPr/>
          <p:nvPr/>
        </p:nvSpPr>
        <p:spPr>
          <a:xfrm>
            <a:off x="4801319" y="906188"/>
            <a:ext cx="1298100" cy="453000"/>
          </a:xfrm>
          <a:prstGeom prst="ellipse">
            <a:avLst/>
          </a:prstGeom>
          <a:noFill/>
          <a:ln w="285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
          <p:cNvSpPr/>
          <p:nvPr/>
        </p:nvSpPr>
        <p:spPr>
          <a:xfrm>
            <a:off x="3513183" y="906188"/>
            <a:ext cx="1298100" cy="453000"/>
          </a:xfrm>
          <a:prstGeom prst="ellipse">
            <a:avLst/>
          </a:prstGeom>
          <a:no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
          <p:cNvSpPr txBox="1">
            <a:spLocks noGrp="1"/>
          </p:cNvSpPr>
          <p:nvPr>
            <p:ph type="title"/>
          </p:nvPr>
        </p:nvSpPr>
        <p:spPr>
          <a:xfrm>
            <a:off x="1456268" y="71414"/>
            <a:ext cx="9296427" cy="654032"/>
          </a:xfrm>
          <a:prstGeom prst="rect">
            <a:avLst/>
          </a:prstGeom>
          <a:solidFill>
            <a:srgbClr val="FFB7B7"/>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FF00"/>
              </a:buClr>
              <a:buSzPts val="3200"/>
              <a:buNone/>
            </a:pPr>
            <a:r>
              <a:rPr lang="en-IN" u="sng" dirty="0">
                <a:solidFill>
                  <a:schemeClr val="dk1"/>
                </a:solidFill>
              </a:rPr>
              <a:t>Make compound words with the following</a:t>
            </a:r>
            <a:r>
              <a:rPr lang="en-IN" dirty="0">
                <a:solidFill>
                  <a:schemeClr val="dk1"/>
                </a:solidFill>
              </a:rPr>
              <a:t> </a:t>
            </a:r>
            <a:endParaRPr dirty="0"/>
          </a:p>
        </p:txBody>
      </p:sp>
      <p:sp>
        <p:nvSpPr>
          <p:cNvPr id="15" name="Google Shape;60;p3">
            <a:extLst>
              <a:ext uri="{FF2B5EF4-FFF2-40B4-BE49-F238E27FC236}">
                <a16:creationId xmlns:a16="http://schemas.microsoft.com/office/drawing/2014/main" id="{562D0F1A-89E2-4F9A-BA22-D17552BE752C}"/>
              </a:ext>
            </a:extLst>
          </p:cNvPr>
          <p:cNvSpPr txBox="1"/>
          <p:nvPr/>
        </p:nvSpPr>
        <p:spPr>
          <a:xfrm>
            <a:off x="3536356" y="6036789"/>
            <a:ext cx="5131338" cy="44586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3. grass + hopper = </a:t>
            </a:r>
            <a:r>
              <a:rPr lang="en-IN" sz="2800" b="0" i="1" u="none" strike="noStrike" cap="none" dirty="0">
                <a:solidFill>
                  <a:schemeClr val="tx1"/>
                </a:solidFill>
                <a:latin typeface="Calibri" panose="020F0502020204030204" pitchFamily="34" charset="0"/>
                <a:ea typeface="Calibri"/>
                <a:cs typeface="Calibri" panose="020F0502020204030204" pitchFamily="34" charset="0"/>
                <a:sym typeface="Calibri"/>
              </a:rPr>
              <a:t>grasshopper</a:t>
            </a:r>
            <a:endParaRPr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0.70"/>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1000" fill="hold"/>
                                        <p:tgtEl>
                                          <p:spTgt spid="59"/>
                                        </p:tgtEl>
                                        <p:attrNameLst>
                                          <p:attrName>ppt_w</p:attrName>
                                        </p:attrNameLst>
                                      </p:cBhvr>
                                      <p:tavLst>
                                        <p:tav tm="0">
                                          <p:val>
                                            <p:strVal val="#ppt_w*0.70"/>
                                          </p:val>
                                        </p:tav>
                                        <p:tav tm="100000">
                                          <p:val>
                                            <p:strVal val="#ppt_w"/>
                                          </p:val>
                                        </p:tav>
                                      </p:tavLst>
                                    </p:anim>
                                    <p:anim calcmode="lin" valueType="num">
                                      <p:cBhvr>
                                        <p:cTn id="14" dur="1000" fill="hold"/>
                                        <p:tgtEl>
                                          <p:spTgt spid="59"/>
                                        </p:tgtEl>
                                        <p:attrNameLst>
                                          <p:attrName>ppt_h</p:attrName>
                                        </p:attrNameLst>
                                      </p:cBhvr>
                                      <p:tavLst>
                                        <p:tav tm="0">
                                          <p:val>
                                            <p:strVal val="#ppt_h"/>
                                          </p:val>
                                        </p:tav>
                                        <p:tav tm="100000">
                                          <p:val>
                                            <p:strVal val="#ppt_h"/>
                                          </p:val>
                                        </p:tav>
                                      </p:tavLst>
                                    </p:anim>
                                    <p:animEffect transition="in" filter="fade">
                                      <p:cBhvr>
                                        <p:cTn id="15" dur="1000"/>
                                        <p:tgtEl>
                                          <p:spTgt spid="59"/>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56">
                                            <p:txEl>
                                              <p:pRg st="0" end="0"/>
                                            </p:txEl>
                                          </p:spTgt>
                                        </p:tgtEl>
                                        <p:attrNameLst>
                                          <p:attrName>style.visibility</p:attrName>
                                        </p:attrNameLst>
                                      </p:cBhvr>
                                      <p:to>
                                        <p:strVal val="visible"/>
                                      </p:to>
                                    </p:set>
                                    <p:anim calcmode="lin" valueType="num">
                                      <p:cBhvr additive="base">
                                        <p:cTn id="19" dur="1000"/>
                                        <p:tgtEl>
                                          <p:spTgt spid="56">
                                            <p:txEl>
                                              <p:pRg st="0" end="0"/>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56">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1000"/>
                                        <p:tgtEl>
                                          <p:spTgt spid="57"/>
                                        </p:tgtEl>
                                        <p:attrNameLst>
                                          <p:attrName>ppt_y</p:attrName>
                                        </p:attrNameLst>
                                      </p:cBhvr>
                                      <p:tavLst>
                                        <p:tav tm="0">
                                          <p:val>
                                            <p:strVal val="#ppt_y+#ppt_h*1.125000"/>
                                          </p:val>
                                        </p:tav>
                                        <p:tav tm="100000">
                                          <p:val>
                                            <p:strVal val="#ppt_y"/>
                                          </p:val>
                                        </p:tav>
                                      </p:tavLst>
                                    </p:anim>
                                    <p:animEffect transition="in" filter="wipe(up)">
                                      <p:cBhvr>
                                        <p:cTn id="24" dur="10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strVal val="#ppt_w*0.70"/>
                                          </p:val>
                                        </p:tav>
                                        <p:tav tm="100000">
                                          <p:val>
                                            <p:strVal val="#ppt_w"/>
                                          </p:val>
                                        </p:tav>
                                      </p:tavLst>
                                    </p:anim>
                                    <p:anim calcmode="lin" valueType="num">
                                      <p:cBhvr>
                                        <p:cTn id="30" dur="1000" fill="hold"/>
                                        <p:tgtEl>
                                          <p:spTgt spid="66"/>
                                        </p:tgtEl>
                                        <p:attrNameLst>
                                          <p:attrName>ppt_h</p:attrName>
                                        </p:attrNameLst>
                                      </p:cBhvr>
                                      <p:tavLst>
                                        <p:tav tm="0">
                                          <p:val>
                                            <p:strVal val="#ppt_h"/>
                                          </p:val>
                                        </p:tav>
                                        <p:tav tm="100000">
                                          <p:val>
                                            <p:strVal val="#ppt_h"/>
                                          </p:val>
                                        </p:tav>
                                      </p:tavLst>
                                    </p:anim>
                                    <p:animEffect transition="in" filter="fade">
                                      <p:cBhvr>
                                        <p:cTn id="31" dur="1000"/>
                                        <p:tgtEl>
                                          <p:spTgt spid="66"/>
                                        </p:tgtEl>
                                      </p:cBhvr>
                                    </p:animEffect>
                                  </p:childTnLst>
                                </p:cTn>
                              </p:par>
                            </p:childTnLst>
                          </p:cTn>
                        </p:par>
                        <p:par>
                          <p:cTn id="32" fill="hold">
                            <p:stCondLst>
                              <p:cond delay="1000"/>
                            </p:stCondLst>
                            <p:childTnLst>
                              <p:par>
                                <p:cTn id="33" presetID="55"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1000" fill="hold"/>
                                        <p:tgtEl>
                                          <p:spTgt spid="62"/>
                                        </p:tgtEl>
                                        <p:attrNameLst>
                                          <p:attrName>ppt_w</p:attrName>
                                        </p:attrNameLst>
                                      </p:cBhvr>
                                      <p:tavLst>
                                        <p:tav tm="0">
                                          <p:val>
                                            <p:strVal val="#ppt_w*0.70"/>
                                          </p:val>
                                        </p:tav>
                                        <p:tav tm="100000">
                                          <p:val>
                                            <p:strVal val="#ppt_w"/>
                                          </p:val>
                                        </p:tav>
                                      </p:tavLst>
                                    </p:anim>
                                    <p:anim calcmode="lin" valueType="num">
                                      <p:cBhvr>
                                        <p:cTn id="36" dur="1000" fill="hold"/>
                                        <p:tgtEl>
                                          <p:spTgt spid="62"/>
                                        </p:tgtEl>
                                        <p:attrNameLst>
                                          <p:attrName>ppt_h</p:attrName>
                                        </p:attrNameLst>
                                      </p:cBhvr>
                                      <p:tavLst>
                                        <p:tav tm="0">
                                          <p:val>
                                            <p:strVal val="#ppt_h"/>
                                          </p:val>
                                        </p:tav>
                                        <p:tav tm="100000">
                                          <p:val>
                                            <p:strVal val="#ppt_h"/>
                                          </p:val>
                                        </p:tav>
                                      </p:tavLst>
                                    </p:anim>
                                    <p:animEffect transition="in" filter="fade">
                                      <p:cBhvr>
                                        <p:cTn id="37" dur="1000"/>
                                        <p:tgtEl>
                                          <p:spTgt spid="62"/>
                                        </p:tgtEl>
                                      </p:cBhvr>
                                    </p:animEffect>
                                  </p:childTnLst>
                                </p:cTn>
                              </p:par>
                              <p:par>
                                <p:cTn id="38" presetID="12" presetClass="entr" presetSubtype="4" fill="hold" nodeType="withEffect">
                                  <p:stCondLst>
                                    <p:cond delay="750"/>
                                  </p:stCondLst>
                                  <p:childTnLst>
                                    <p:set>
                                      <p:cBhvr>
                                        <p:cTn id="39" dur="1" fill="hold">
                                          <p:stCondLst>
                                            <p:cond delay="0"/>
                                          </p:stCondLst>
                                        </p:cTn>
                                        <p:tgtEl>
                                          <p:spTgt spid="60">
                                            <p:txEl>
                                              <p:pRg st="0" end="0"/>
                                            </p:txEl>
                                          </p:spTgt>
                                        </p:tgtEl>
                                        <p:attrNameLst>
                                          <p:attrName>style.visibility</p:attrName>
                                        </p:attrNameLst>
                                      </p:cBhvr>
                                      <p:to>
                                        <p:strVal val="visible"/>
                                      </p:to>
                                    </p:set>
                                    <p:anim calcmode="lin" valueType="num">
                                      <p:cBhvr additive="base">
                                        <p:cTn id="40" dur="1000"/>
                                        <p:tgtEl>
                                          <p:spTgt spid="60">
                                            <p:txEl>
                                              <p:pRg st="0" end="0"/>
                                            </p:txEl>
                                          </p:spTgt>
                                        </p:tgtEl>
                                        <p:attrNameLst>
                                          <p:attrName>ppt_y</p:attrName>
                                        </p:attrNameLst>
                                      </p:cBhvr>
                                      <p:tavLst>
                                        <p:tav tm="0">
                                          <p:val>
                                            <p:strVal val="#ppt_y+#ppt_h*1.125000"/>
                                          </p:val>
                                        </p:tav>
                                        <p:tav tm="100000">
                                          <p:val>
                                            <p:strVal val="#ppt_y"/>
                                          </p:val>
                                        </p:tav>
                                      </p:tavLst>
                                    </p:anim>
                                    <p:animEffect transition="in" filter="wipe(up)">
                                      <p:cBhvr>
                                        <p:cTn id="41" dur="1000"/>
                                        <p:tgtEl>
                                          <p:spTgt spid="60">
                                            <p:txEl>
                                              <p:pRg st="0" end="0"/>
                                            </p:txEl>
                                          </p:spTgt>
                                        </p:tgtEl>
                                      </p:cBhvr>
                                    </p:animEffect>
                                  </p:childTnLst>
                                </p:cTn>
                              </p:par>
                              <p:par>
                                <p:cTn id="42" presetID="12" presetClass="entr" presetSubtype="4" fill="hold" nodeType="withEffect">
                                  <p:stCondLst>
                                    <p:cond delay="75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1000"/>
                                        <p:tgtEl>
                                          <p:spTgt spid="61"/>
                                        </p:tgtEl>
                                        <p:attrNameLst>
                                          <p:attrName>ppt_y</p:attrName>
                                        </p:attrNameLst>
                                      </p:cBhvr>
                                      <p:tavLst>
                                        <p:tav tm="0">
                                          <p:val>
                                            <p:strVal val="#ppt_y+#ppt_h*1.125000"/>
                                          </p:val>
                                        </p:tav>
                                        <p:tav tm="100000">
                                          <p:val>
                                            <p:strVal val="#ppt_y"/>
                                          </p:val>
                                        </p:tav>
                                      </p:tavLst>
                                    </p:anim>
                                    <p:animEffect transition="in" filter="wipe(up)">
                                      <p:cBhvr>
                                        <p:cTn id="45" dur="10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p:cTn id="50" dur="1000" fill="hold"/>
                                        <p:tgtEl>
                                          <p:spTgt spid="64"/>
                                        </p:tgtEl>
                                        <p:attrNameLst>
                                          <p:attrName>ppt_w</p:attrName>
                                        </p:attrNameLst>
                                      </p:cBhvr>
                                      <p:tavLst>
                                        <p:tav tm="0">
                                          <p:val>
                                            <p:strVal val="#ppt_w*0.70"/>
                                          </p:val>
                                        </p:tav>
                                        <p:tav tm="100000">
                                          <p:val>
                                            <p:strVal val="#ppt_w"/>
                                          </p:val>
                                        </p:tav>
                                      </p:tavLst>
                                    </p:anim>
                                    <p:anim calcmode="lin" valueType="num">
                                      <p:cBhvr>
                                        <p:cTn id="51" dur="1000" fill="hold"/>
                                        <p:tgtEl>
                                          <p:spTgt spid="64"/>
                                        </p:tgtEl>
                                        <p:attrNameLst>
                                          <p:attrName>ppt_h</p:attrName>
                                        </p:attrNameLst>
                                      </p:cBhvr>
                                      <p:tavLst>
                                        <p:tav tm="0">
                                          <p:val>
                                            <p:strVal val="#ppt_h"/>
                                          </p:val>
                                        </p:tav>
                                        <p:tav tm="100000">
                                          <p:val>
                                            <p:strVal val="#ppt_h"/>
                                          </p:val>
                                        </p:tav>
                                      </p:tavLst>
                                    </p:anim>
                                    <p:animEffect transition="in" filter="fade">
                                      <p:cBhvr>
                                        <p:cTn id="52" dur="1000"/>
                                        <p:tgtEl>
                                          <p:spTgt spid="64"/>
                                        </p:tgtEl>
                                      </p:cBhvr>
                                    </p:animEffect>
                                  </p:childTnLst>
                                </p:cTn>
                              </p:par>
                            </p:childTnLst>
                          </p:cTn>
                        </p:par>
                        <p:par>
                          <p:cTn id="53" fill="hold">
                            <p:stCondLst>
                              <p:cond delay="1000"/>
                            </p:stCondLst>
                            <p:childTnLst>
                              <p:par>
                                <p:cTn id="54" presetID="55" presetClass="entr" presetSubtype="0"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1000" fill="hold"/>
                                        <p:tgtEl>
                                          <p:spTgt spid="65"/>
                                        </p:tgtEl>
                                        <p:attrNameLst>
                                          <p:attrName>ppt_w</p:attrName>
                                        </p:attrNameLst>
                                      </p:cBhvr>
                                      <p:tavLst>
                                        <p:tav tm="0">
                                          <p:val>
                                            <p:strVal val="#ppt_w*0.70"/>
                                          </p:val>
                                        </p:tav>
                                        <p:tav tm="100000">
                                          <p:val>
                                            <p:strVal val="#ppt_w"/>
                                          </p:val>
                                        </p:tav>
                                      </p:tavLst>
                                    </p:anim>
                                    <p:anim calcmode="lin" valueType="num">
                                      <p:cBhvr>
                                        <p:cTn id="57" dur="1000" fill="hold"/>
                                        <p:tgtEl>
                                          <p:spTgt spid="65"/>
                                        </p:tgtEl>
                                        <p:attrNameLst>
                                          <p:attrName>ppt_h</p:attrName>
                                        </p:attrNameLst>
                                      </p:cBhvr>
                                      <p:tavLst>
                                        <p:tav tm="0">
                                          <p:val>
                                            <p:strVal val="#ppt_h"/>
                                          </p:val>
                                        </p:tav>
                                        <p:tav tm="100000">
                                          <p:val>
                                            <p:strVal val="#ppt_h"/>
                                          </p:val>
                                        </p:tav>
                                      </p:tavLst>
                                    </p:anim>
                                    <p:animEffect transition="in" filter="fade">
                                      <p:cBhvr>
                                        <p:cTn id="58" dur="1000"/>
                                        <p:tgtEl>
                                          <p:spTgt spid="65"/>
                                        </p:tgtEl>
                                      </p:cBhvr>
                                    </p:animEffect>
                                  </p:childTnLst>
                                </p:cTn>
                              </p:par>
                            </p:childTnLst>
                          </p:cTn>
                        </p:par>
                        <p:par>
                          <p:cTn id="59" fill="hold">
                            <p:stCondLst>
                              <p:cond delay="2000"/>
                            </p:stCondLst>
                            <p:childTnLst>
                              <p:par>
                                <p:cTn id="60" presetID="12" presetClass="entr" presetSubtype="4" fill="hold" nodeType="after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additive="base">
                                        <p:cTn id="6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63" dur="1000"/>
                                        <p:tgtEl>
                                          <p:spTgt spid="15">
                                            <p:txEl>
                                              <p:pRg st="0" end="0"/>
                                            </p:txEl>
                                          </p:spTgt>
                                        </p:tgtEl>
                                      </p:cBhvr>
                                    </p:animEffect>
                                  </p:childTnLst>
                                </p:cTn>
                              </p:par>
                              <p:par>
                                <p:cTn id="64" presetID="12" presetClass="entr" presetSubtype="4" fill="hold" nodeType="with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additive="base">
                                        <p:cTn id="66" dur="1000"/>
                                        <p:tgtEl>
                                          <p:spTgt spid="63"/>
                                        </p:tgtEl>
                                        <p:attrNameLst>
                                          <p:attrName>ppt_y</p:attrName>
                                        </p:attrNameLst>
                                      </p:cBhvr>
                                      <p:tavLst>
                                        <p:tav tm="0">
                                          <p:val>
                                            <p:strVal val="#ppt_y+#ppt_h*1.125000"/>
                                          </p:val>
                                        </p:tav>
                                        <p:tav tm="100000">
                                          <p:val>
                                            <p:strVal val="#ppt_y"/>
                                          </p:val>
                                        </p:tav>
                                      </p:tavLst>
                                    </p:anim>
                                    <p:animEffect transition="in" filter="wipe(up)">
                                      <p:cBhvr>
                                        <p:cTn id="67"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8" grpId="0" animBg="1"/>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73" name="Google Shape;73;p10"/>
          <p:cNvGraphicFramePr/>
          <p:nvPr>
            <p:extLst>
              <p:ext uri="{D42A27DB-BD31-4B8C-83A1-F6EECF244321}">
                <p14:modId xmlns:p14="http://schemas.microsoft.com/office/powerpoint/2010/main" val="1582380493"/>
              </p:ext>
            </p:extLst>
          </p:nvPr>
        </p:nvGraphicFramePr>
        <p:xfrm>
          <a:off x="3474936" y="866032"/>
          <a:ext cx="5260500" cy="3656320"/>
        </p:xfrm>
        <a:graphic>
          <a:graphicData uri="http://schemas.openxmlformats.org/drawingml/2006/table">
            <a:tbl>
              <a:tblPr>
                <a:noFill/>
                <a:tableStyleId>{882EED6D-7B34-45E7-A798-751927541C4D}</a:tableStyleId>
              </a:tblPr>
              <a:tblGrid>
                <a:gridCol w="1315125">
                  <a:extLst>
                    <a:ext uri="{9D8B030D-6E8A-4147-A177-3AD203B41FA5}">
                      <a16:colId xmlns:a16="http://schemas.microsoft.com/office/drawing/2014/main" val="20000"/>
                    </a:ext>
                  </a:extLst>
                </a:gridCol>
                <a:gridCol w="1315125">
                  <a:extLst>
                    <a:ext uri="{9D8B030D-6E8A-4147-A177-3AD203B41FA5}">
                      <a16:colId xmlns:a16="http://schemas.microsoft.com/office/drawing/2014/main" val="20001"/>
                    </a:ext>
                  </a:extLst>
                </a:gridCol>
                <a:gridCol w="1315125">
                  <a:extLst>
                    <a:ext uri="{9D8B030D-6E8A-4147-A177-3AD203B41FA5}">
                      <a16:colId xmlns:a16="http://schemas.microsoft.com/office/drawing/2014/main" val="20002"/>
                    </a:ext>
                  </a:extLst>
                </a:gridCol>
                <a:gridCol w="1315125">
                  <a:extLst>
                    <a:ext uri="{9D8B030D-6E8A-4147-A177-3AD203B41FA5}">
                      <a16:colId xmlns:a16="http://schemas.microsoft.com/office/drawing/2014/main" val="20003"/>
                    </a:ext>
                  </a:extLst>
                </a:gridCol>
              </a:tblGrid>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  ant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hopper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paste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fall</a:t>
                      </a:r>
                      <a:endParaRPr sz="2800" u="none" strike="noStrike" cap="none"/>
                    </a:p>
                  </a:txBody>
                  <a:tcPr marL="63500" marR="63500" marT="63500" marB="63500"/>
                </a:tc>
                <a:extLst>
                  <a:ext uri="{0D108BD9-81ED-4DB2-BD59-A6C34878D82A}">
                    <a16:rowId xmlns:a16="http://schemas.microsoft.com/office/drawing/2014/main" val="10000"/>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tooth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water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note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rays</a:t>
                      </a:r>
                      <a:endParaRPr sz="2800" u="none" strike="noStrike" cap="none"/>
                    </a:p>
                  </a:txBody>
                  <a:tcPr marL="63500" marR="63500" marT="63500" marB="63500"/>
                </a:tc>
                <a:extLst>
                  <a:ext uri="{0D108BD9-81ED-4DB2-BD59-A6C34878D82A}">
                    <a16:rowId xmlns:a16="http://schemas.microsoft.com/office/drawing/2014/main" val="10001"/>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butter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hill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grass</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rain </a:t>
                      </a:r>
                      <a:endParaRPr sz="2800" u="none" strike="noStrike" cap="none"/>
                    </a:p>
                  </a:txBody>
                  <a:tcPr marL="63500" marR="63500" marT="63500" marB="63500"/>
                </a:tc>
                <a:extLst>
                  <a:ext uri="{0D108BD9-81ED-4DB2-BD59-A6C34878D82A}">
                    <a16:rowId xmlns:a16="http://schemas.microsoft.com/office/drawing/2014/main" val="10002"/>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book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ball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foot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Sun</a:t>
                      </a:r>
                      <a:endParaRPr sz="2800" u="none" strike="noStrike" cap="none"/>
                    </a:p>
                  </a:txBody>
                  <a:tcPr marL="63500" marR="63500" marT="63500" marB="63500"/>
                </a:tc>
                <a:extLst>
                  <a:ext uri="{0D108BD9-81ED-4DB2-BD59-A6C34878D82A}">
                    <a16:rowId xmlns:a16="http://schemas.microsoft.com/office/drawing/2014/main" val="10003"/>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 toe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nail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fly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sea</a:t>
                      </a:r>
                      <a:endParaRPr sz="2800" u="none" strike="noStrike" cap="none"/>
                    </a:p>
                  </a:txBody>
                  <a:tcPr marL="63500" marR="63500" marT="63500" marB="63500"/>
                </a:tc>
                <a:extLst>
                  <a:ext uri="{0D108BD9-81ED-4DB2-BD59-A6C34878D82A}">
                    <a16:rowId xmlns:a16="http://schemas.microsoft.com/office/drawing/2014/main" val="10004"/>
                  </a:ext>
                </a:extLst>
              </a:tr>
              <a:tr h="7118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lady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horse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bird</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dirty="0"/>
                        <a:t>bow</a:t>
                      </a:r>
                      <a:endParaRPr sz="2800" u="none" strike="noStrike" cap="none" dirty="0"/>
                    </a:p>
                  </a:txBody>
                  <a:tcPr marL="63500" marR="63500" marT="63500" marB="63500"/>
                </a:tc>
                <a:extLst>
                  <a:ext uri="{0D108BD9-81ED-4DB2-BD59-A6C34878D82A}">
                    <a16:rowId xmlns:a16="http://schemas.microsoft.com/office/drawing/2014/main" val="10005"/>
                  </a:ext>
                </a:extLst>
              </a:tr>
            </a:tbl>
          </a:graphicData>
        </a:graphic>
      </p:graphicFrame>
      <p:sp>
        <p:nvSpPr>
          <p:cNvPr id="74" name="Google Shape;74;p10"/>
          <p:cNvSpPr txBox="1"/>
          <p:nvPr/>
        </p:nvSpPr>
        <p:spPr>
          <a:xfrm>
            <a:off x="3655886" y="4823013"/>
            <a:ext cx="4922672"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4. tooth + paste = </a:t>
            </a:r>
            <a:r>
              <a:rPr lang="en-IN" sz="2800" b="0" i="1" u="none" strike="noStrike" cap="none" dirty="0">
                <a:solidFill>
                  <a:schemeClr val="dk1"/>
                </a:solidFill>
                <a:latin typeface="Calibri" panose="020F0502020204030204" pitchFamily="34" charset="0"/>
                <a:ea typeface="Calibri"/>
                <a:cs typeface="Calibri" panose="020F0502020204030204" pitchFamily="34" charset="0"/>
                <a:sym typeface="Calibri"/>
              </a:rPr>
              <a:t>toothpaste</a:t>
            </a:r>
            <a:endParaRPr sz="2800" i="1" dirty="0">
              <a:latin typeface="Calibri" panose="020F0502020204030204" pitchFamily="34" charset="0"/>
              <a:cs typeface="Calibri" panose="020F0502020204030204" pitchFamily="34" charset="0"/>
            </a:endParaRPr>
          </a:p>
        </p:txBody>
      </p:sp>
      <p:pic>
        <p:nvPicPr>
          <p:cNvPr id="75" name="Google Shape;75;p10" descr="A toothbrush next to a toothpaste tube&#10;&#10;Description automatically generated with low confidence"/>
          <p:cNvPicPr preferRelativeResize="0"/>
          <p:nvPr/>
        </p:nvPicPr>
        <p:blipFill rotWithShape="1">
          <a:blip r:embed="rId3">
            <a:alphaModFix/>
          </a:blip>
          <a:srcRect/>
          <a:stretch/>
        </p:blipFill>
        <p:spPr>
          <a:xfrm>
            <a:off x="439006" y="4657431"/>
            <a:ext cx="2782749" cy="1530799"/>
          </a:xfrm>
          <a:prstGeom prst="rect">
            <a:avLst/>
          </a:prstGeom>
          <a:noFill/>
          <a:ln>
            <a:noFill/>
          </a:ln>
        </p:spPr>
      </p:pic>
      <p:sp>
        <p:nvSpPr>
          <p:cNvPr id="76" name="Google Shape;76;p10"/>
          <p:cNvSpPr/>
          <p:nvPr/>
        </p:nvSpPr>
        <p:spPr>
          <a:xfrm>
            <a:off x="6089828" y="918917"/>
            <a:ext cx="1298100" cy="453000"/>
          </a:xfrm>
          <a:prstGeom prst="ellipse">
            <a:avLst/>
          </a:prstGeom>
          <a:noFill/>
          <a:ln w="2857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7" name="Google Shape;77;p10" descr="Waterfall, Water, Nature, Landscape, Cascade, Flowing"/>
          <p:cNvPicPr preferRelativeResize="0"/>
          <p:nvPr/>
        </p:nvPicPr>
        <p:blipFill rotWithShape="1">
          <a:blip r:embed="rId4">
            <a:alphaModFix/>
          </a:blip>
          <a:srcRect/>
          <a:stretch/>
        </p:blipFill>
        <p:spPr>
          <a:xfrm>
            <a:off x="9066582" y="4341903"/>
            <a:ext cx="2034002" cy="1893810"/>
          </a:xfrm>
          <a:prstGeom prst="rect">
            <a:avLst/>
          </a:prstGeom>
          <a:noFill/>
          <a:ln>
            <a:noFill/>
          </a:ln>
        </p:spPr>
      </p:pic>
      <p:sp>
        <p:nvSpPr>
          <p:cNvPr id="78" name="Google Shape;78;p10"/>
          <p:cNvSpPr/>
          <p:nvPr/>
        </p:nvSpPr>
        <p:spPr>
          <a:xfrm>
            <a:off x="3456176" y="1517245"/>
            <a:ext cx="1298100" cy="453000"/>
          </a:xfrm>
          <a:prstGeom prst="ellipse">
            <a:avLst/>
          </a:prstGeom>
          <a:noFill/>
          <a:ln w="2857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10"/>
          <p:cNvSpPr/>
          <p:nvPr/>
        </p:nvSpPr>
        <p:spPr>
          <a:xfrm>
            <a:off x="4791728" y="1517245"/>
            <a:ext cx="1298100" cy="453000"/>
          </a:xfrm>
          <a:prstGeom prst="ellipse">
            <a:avLst/>
          </a:prstGeom>
          <a:noFill/>
          <a:ln w="28575" cap="flat" cmpd="sng">
            <a:solidFill>
              <a:srgbClr val="436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0"/>
          <p:cNvSpPr/>
          <p:nvPr/>
        </p:nvSpPr>
        <p:spPr>
          <a:xfrm>
            <a:off x="7437384" y="918917"/>
            <a:ext cx="1298100" cy="453000"/>
          </a:xfrm>
          <a:prstGeom prst="ellipse">
            <a:avLst/>
          </a:prstGeom>
          <a:noFill/>
          <a:ln w="28575" cap="flat" cmpd="sng">
            <a:solidFill>
              <a:srgbClr val="436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0"/>
          <p:cNvSpPr txBox="1">
            <a:spLocks noGrp="1"/>
          </p:cNvSpPr>
          <p:nvPr>
            <p:ph type="title"/>
          </p:nvPr>
        </p:nvSpPr>
        <p:spPr>
          <a:xfrm>
            <a:off x="1460508" y="71414"/>
            <a:ext cx="9296427" cy="654032"/>
          </a:xfrm>
          <a:prstGeom prst="rect">
            <a:avLst/>
          </a:prstGeom>
          <a:solidFill>
            <a:srgbClr val="FFB7B7"/>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FF00"/>
              </a:buClr>
              <a:buSzPts val="3200"/>
              <a:buNone/>
            </a:pPr>
            <a:r>
              <a:rPr lang="en-IN" u="sng" dirty="0">
                <a:solidFill>
                  <a:schemeClr val="dk1"/>
                </a:solidFill>
              </a:rPr>
              <a:t>Make compound words with the following </a:t>
            </a:r>
            <a:endParaRPr u="sng" dirty="0"/>
          </a:p>
        </p:txBody>
      </p:sp>
      <p:sp>
        <p:nvSpPr>
          <p:cNvPr id="11" name="Google Shape;74;p10">
            <a:extLst>
              <a:ext uri="{FF2B5EF4-FFF2-40B4-BE49-F238E27FC236}">
                <a16:creationId xmlns:a16="http://schemas.microsoft.com/office/drawing/2014/main" id="{5D642F89-62A0-4502-870F-2F58466E74B9}"/>
              </a:ext>
            </a:extLst>
          </p:cNvPr>
          <p:cNvSpPr txBox="1"/>
          <p:nvPr/>
        </p:nvSpPr>
        <p:spPr>
          <a:xfrm>
            <a:off x="4079344" y="5477216"/>
            <a:ext cx="4068324"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5. water + fall = </a:t>
            </a:r>
            <a:r>
              <a:rPr lang="en-IN" sz="2800" b="0" i="1" u="none" strike="noStrike" cap="none" dirty="0">
                <a:solidFill>
                  <a:schemeClr val="dk1"/>
                </a:solidFill>
                <a:latin typeface="Calibri" panose="020F0502020204030204" pitchFamily="34" charset="0"/>
                <a:ea typeface="Calibri"/>
                <a:cs typeface="Calibri" panose="020F0502020204030204" pitchFamily="34" charset="0"/>
                <a:sym typeface="Calibri"/>
              </a:rPr>
              <a:t>waterfall</a:t>
            </a:r>
            <a:endParaRPr sz="2800"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strVal val="#ppt_w*0.70"/>
                                          </p:val>
                                        </p:tav>
                                        <p:tav tm="100000">
                                          <p:val>
                                            <p:strVal val="#ppt_w"/>
                                          </p:val>
                                        </p:tav>
                                      </p:tavLst>
                                    </p:anim>
                                    <p:anim calcmode="lin" valueType="num">
                                      <p:cBhvr>
                                        <p:cTn id="8" dur="1000" fill="hold"/>
                                        <p:tgtEl>
                                          <p:spTgt spid="78"/>
                                        </p:tgtEl>
                                        <p:attrNameLst>
                                          <p:attrName>ppt_h</p:attrName>
                                        </p:attrNameLst>
                                      </p:cBhvr>
                                      <p:tavLst>
                                        <p:tav tm="0">
                                          <p:val>
                                            <p:strVal val="#ppt_h"/>
                                          </p:val>
                                        </p:tav>
                                        <p:tav tm="100000">
                                          <p:val>
                                            <p:strVal val="#ppt_h"/>
                                          </p:val>
                                        </p:tav>
                                      </p:tavLst>
                                    </p:anim>
                                    <p:animEffect transition="in" filter="fade">
                                      <p:cBhvr>
                                        <p:cTn id="9" dur="1000"/>
                                        <p:tgtEl>
                                          <p:spTgt spid="7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p:cTn id="13" dur="1000" fill="hold"/>
                                        <p:tgtEl>
                                          <p:spTgt spid="76"/>
                                        </p:tgtEl>
                                        <p:attrNameLst>
                                          <p:attrName>ppt_w</p:attrName>
                                        </p:attrNameLst>
                                      </p:cBhvr>
                                      <p:tavLst>
                                        <p:tav tm="0">
                                          <p:val>
                                            <p:strVal val="#ppt_w*0.70"/>
                                          </p:val>
                                        </p:tav>
                                        <p:tav tm="100000">
                                          <p:val>
                                            <p:strVal val="#ppt_w"/>
                                          </p:val>
                                        </p:tav>
                                      </p:tavLst>
                                    </p:anim>
                                    <p:anim calcmode="lin" valueType="num">
                                      <p:cBhvr>
                                        <p:cTn id="14" dur="1000" fill="hold"/>
                                        <p:tgtEl>
                                          <p:spTgt spid="76"/>
                                        </p:tgtEl>
                                        <p:attrNameLst>
                                          <p:attrName>ppt_h</p:attrName>
                                        </p:attrNameLst>
                                      </p:cBhvr>
                                      <p:tavLst>
                                        <p:tav tm="0">
                                          <p:val>
                                            <p:strVal val="#ppt_h"/>
                                          </p:val>
                                        </p:tav>
                                        <p:tav tm="100000">
                                          <p:val>
                                            <p:strVal val="#ppt_h"/>
                                          </p:val>
                                        </p:tav>
                                      </p:tavLst>
                                    </p:anim>
                                    <p:animEffect transition="in" filter="fade">
                                      <p:cBhvr>
                                        <p:cTn id="15" dur="1000"/>
                                        <p:tgtEl>
                                          <p:spTgt spid="76"/>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74">
                                            <p:txEl>
                                              <p:pRg st="0" end="0"/>
                                            </p:txEl>
                                          </p:spTgt>
                                        </p:tgtEl>
                                        <p:attrNameLst>
                                          <p:attrName>style.visibility</p:attrName>
                                        </p:attrNameLst>
                                      </p:cBhvr>
                                      <p:to>
                                        <p:strVal val="visible"/>
                                      </p:to>
                                    </p:set>
                                    <p:anim calcmode="lin" valueType="num">
                                      <p:cBhvr additive="base">
                                        <p:cTn id="19" dur="1000"/>
                                        <p:tgtEl>
                                          <p:spTgt spid="74">
                                            <p:txEl>
                                              <p:pRg st="0" end="0"/>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74">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1000"/>
                                        <p:tgtEl>
                                          <p:spTgt spid="75"/>
                                        </p:tgtEl>
                                        <p:attrNameLst>
                                          <p:attrName>ppt_y</p:attrName>
                                        </p:attrNameLst>
                                      </p:cBhvr>
                                      <p:tavLst>
                                        <p:tav tm="0">
                                          <p:val>
                                            <p:strVal val="#ppt_y+#ppt_h*1.125000"/>
                                          </p:val>
                                        </p:tav>
                                        <p:tav tm="100000">
                                          <p:val>
                                            <p:strVal val="#ppt_y"/>
                                          </p:val>
                                        </p:tav>
                                      </p:tavLst>
                                    </p:anim>
                                    <p:animEffect transition="in" filter="wipe(up)">
                                      <p:cBhvr>
                                        <p:cTn id="24" dur="10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p:cTn id="29" dur="1000" fill="hold"/>
                                        <p:tgtEl>
                                          <p:spTgt spid="79"/>
                                        </p:tgtEl>
                                        <p:attrNameLst>
                                          <p:attrName>ppt_w</p:attrName>
                                        </p:attrNameLst>
                                      </p:cBhvr>
                                      <p:tavLst>
                                        <p:tav tm="0">
                                          <p:val>
                                            <p:strVal val="#ppt_w*0.70"/>
                                          </p:val>
                                        </p:tav>
                                        <p:tav tm="100000">
                                          <p:val>
                                            <p:strVal val="#ppt_w"/>
                                          </p:val>
                                        </p:tav>
                                      </p:tavLst>
                                    </p:anim>
                                    <p:anim calcmode="lin" valueType="num">
                                      <p:cBhvr>
                                        <p:cTn id="30" dur="1000" fill="hold"/>
                                        <p:tgtEl>
                                          <p:spTgt spid="79"/>
                                        </p:tgtEl>
                                        <p:attrNameLst>
                                          <p:attrName>ppt_h</p:attrName>
                                        </p:attrNameLst>
                                      </p:cBhvr>
                                      <p:tavLst>
                                        <p:tav tm="0">
                                          <p:val>
                                            <p:strVal val="#ppt_h"/>
                                          </p:val>
                                        </p:tav>
                                        <p:tav tm="100000">
                                          <p:val>
                                            <p:strVal val="#ppt_h"/>
                                          </p:val>
                                        </p:tav>
                                      </p:tavLst>
                                    </p:anim>
                                    <p:animEffect transition="in" filter="fade">
                                      <p:cBhvr>
                                        <p:cTn id="31" dur="1000"/>
                                        <p:tgtEl>
                                          <p:spTgt spid="79"/>
                                        </p:tgtEl>
                                      </p:cBhvr>
                                    </p:animEffect>
                                  </p:childTnLst>
                                </p:cTn>
                              </p:par>
                            </p:childTnLst>
                          </p:cTn>
                        </p:par>
                        <p:par>
                          <p:cTn id="32" fill="hold">
                            <p:stCondLst>
                              <p:cond delay="1000"/>
                            </p:stCondLst>
                            <p:childTnLst>
                              <p:par>
                                <p:cTn id="33" presetID="55" presetClass="entr" presetSubtype="0"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1000" fill="hold"/>
                                        <p:tgtEl>
                                          <p:spTgt spid="80"/>
                                        </p:tgtEl>
                                        <p:attrNameLst>
                                          <p:attrName>ppt_w</p:attrName>
                                        </p:attrNameLst>
                                      </p:cBhvr>
                                      <p:tavLst>
                                        <p:tav tm="0">
                                          <p:val>
                                            <p:strVal val="#ppt_w*0.70"/>
                                          </p:val>
                                        </p:tav>
                                        <p:tav tm="100000">
                                          <p:val>
                                            <p:strVal val="#ppt_w"/>
                                          </p:val>
                                        </p:tav>
                                      </p:tavLst>
                                    </p:anim>
                                    <p:anim calcmode="lin" valueType="num">
                                      <p:cBhvr>
                                        <p:cTn id="36" dur="1000" fill="hold"/>
                                        <p:tgtEl>
                                          <p:spTgt spid="80"/>
                                        </p:tgtEl>
                                        <p:attrNameLst>
                                          <p:attrName>ppt_h</p:attrName>
                                        </p:attrNameLst>
                                      </p:cBhvr>
                                      <p:tavLst>
                                        <p:tav tm="0">
                                          <p:val>
                                            <p:strVal val="#ppt_h"/>
                                          </p:val>
                                        </p:tav>
                                        <p:tav tm="100000">
                                          <p:val>
                                            <p:strVal val="#ppt_h"/>
                                          </p:val>
                                        </p:tav>
                                      </p:tavLst>
                                    </p:anim>
                                    <p:animEffect transition="in" filter="fade">
                                      <p:cBhvr>
                                        <p:cTn id="37" dur="1000"/>
                                        <p:tgtEl>
                                          <p:spTgt spid="80"/>
                                        </p:tgtEl>
                                      </p:cBhvr>
                                    </p:animEffect>
                                  </p:childTnLst>
                                </p:cTn>
                              </p:par>
                            </p:childTnLst>
                          </p:cTn>
                        </p:par>
                        <p:par>
                          <p:cTn id="38" fill="hold">
                            <p:stCondLst>
                              <p:cond delay="2000"/>
                            </p:stCondLst>
                            <p:childTnLst>
                              <p:par>
                                <p:cTn id="39" presetID="12" presetClass="entr" presetSubtype="4" fill="hold"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42" dur="1000"/>
                                        <p:tgtEl>
                                          <p:spTgt spid="11">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1000"/>
                                        <p:tgtEl>
                                          <p:spTgt spid="77"/>
                                        </p:tgtEl>
                                        <p:attrNameLst>
                                          <p:attrName>ppt_y</p:attrName>
                                        </p:attrNameLst>
                                      </p:cBhvr>
                                      <p:tavLst>
                                        <p:tav tm="0">
                                          <p:val>
                                            <p:strVal val="#ppt_y+#ppt_h*1.125000"/>
                                          </p:val>
                                        </p:tav>
                                        <p:tav tm="100000">
                                          <p:val>
                                            <p:strVal val="#ppt_y"/>
                                          </p:val>
                                        </p:tav>
                                      </p:tavLst>
                                    </p:anim>
                                    <p:animEffect transition="in" filter="wipe(up)">
                                      <p:cBhvr>
                                        <p:cTn id="46"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aphicFrame>
        <p:nvGraphicFramePr>
          <p:cNvPr id="87" name="Google Shape;87;p11"/>
          <p:cNvGraphicFramePr/>
          <p:nvPr>
            <p:extLst>
              <p:ext uri="{D42A27DB-BD31-4B8C-83A1-F6EECF244321}">
                <p14:modId xmlns:p14="http://schemas.microsoft.com/office/powerpoint/2010/main" val="1156699451"/>
              </p:ext>
            </p:extLst>
          </p:nvPr>
        </p:nvGraphicFramePr>
        <p:xfrm>
          <a:off x="3482477" y="854117"/>
          <a:ext cx="5260500" cy="3656320"/>
        </p:xfrm>
        <a:graphic>
          <a:graphicData uri="http://schemas.openxmlformats.org/drawingml/2006/table">
            <a:tbl>
              <a:tblPr>
                <a:noFill/>
                <a:tableStyleId>{882EED6D-7B34-45E7-A798-751927541C4D}</a:tableStyleId>
              </a:tblPr>
              <a:tblGrid>
                <a:gridCol w="1315125">
                  <a:extLst>
                    <a:ext uri="{9D8B030D-6E8A-4147-A177-3AD203B41FA5}">
                      <a16:colId xmlns:a16="http://schemas.microsoft.com/office/drawing/2014/main" val="20000"/>
                    </a:ext>
                  </a:extLst>
                </a:gridCol>
                <a:gridCol w="1315125">
                  <a:extLst>
                    <a:ext uri="{9D8B030D-6E8A-4147-A177-3AD203B41FA5}">
                      <a16:colId xmlns:a16="http://schemas.microsoft.com/office/drawing/2014/main" val="20001"/>
                    </a:ext>
                  </a:extLst>
                </a:gridCol>
                <a:gridCol w="1315125">
                  <a:extLst>
                    <a:ext uri="{9D8B030D-6E8A-4147-A177-3AD203B41FA5}">
                      <a16:colId xmlns:a16="http://schemas.microsoft.com/office/drawing/2014/main" val="20002"/>
                    </a:ext>
                  </a:extLst>
                </a:gridCol>
                <a:gridCol w="1315125">
                  <a:extLst>
                    <a:ext uri="{9D8B030D-6E8A-4147-A177-3AD203B41FA5}">
                      <a16:colId xmlns:a16="http://schemas.microsoft.com/office/drawing/2014/main" val="20003"/>
                    </a:ext>
                  </a:extLst>
                </a:gridCol>
              </a:tblGrid>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  ant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hopper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paste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fall</a:t>
                      </a:r>
                      <a:endParaRPr sz="2800" u="none" strike="noStrike" cap="none"/>
                    </a:p>
                  </a:txBody>
                  <a:tcPr marL="63500" marR="63500" marT="63500" marB="63500"/>
                </a:tc>
                <a:extLst>
                  <a:ext uri="{0D108BD9-81ED-4DB2-BD59-A6C34878D82A}">
                    <a16:rowId xmlns:a16="http://schemas.microsoft.com/office/drawing/2014/main" val="10000"/>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tooth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water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note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rays</a:t>
                      </a:r>
                      <a:endParaRPr sz="2800" u="none" strike="noStrike" cap="none"/>
                    </a:p>
                  </a:txBody>
                  <a:tcPr marL="63500" marR="63500" marT="63500" marB="63500"/>
                </a:tc>
                <a:extLst>
                  <a:ext uri="{0D108BD9-81ED-4DB2-BD59-A6C34878D82A}">
                    <a16:rowId xmlns:a16="http://schemas.microsoft.com/office/drawing/2014/main" val="10001"/>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butter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hill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grass</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rain </a:t>
                      </a:r>
                      <a:endParaRPr sz="2800" u="none" strike="noStrike" cap="none"/>
                    </a:p>
                  </a:txBody>
                  <a:tcPr marL="63500" marR="63500" marT="63500" marB="63500"/>
                </a:tc>
                <a:extLst>
                  <a:ext uri="{0D108BD9-81ED-4DB2-BD59-A6C34878D82A}">
                    <a16:rowId xmlns:a16="http://schemas.microsoft.com/office/drawing/2014/main" val="10002"/>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book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ball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foot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Sun</a:t>
                      </a:r>
                      <a:endParaRPr sz="2800" u="none" strike="noStrike" cap="none"/>
                    </a:p>
                  </a:txBody>
                  <a:tcPr marL="63500" marR="63500" marT="63500" marB="63500"/>
                </a:tc>
                <a:extLst>
                  <a:ext uri="{0D108BD9-81ED-4DB2-BD59-A6C34878D82A}">
                    <a16:rowId xmlns:a16="http://schemas.microsoft.com/office/drawing/2014/main" val="10003"/>
                  </a:ext>
                </a:extLst>
              </a:tr>
              <a:tr h="5822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 toe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nail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fly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sea</a:t>
                      </a:r>
                      <a:endParaRPr sz="2800" u="none" strike="noStrike" cap="none"/>
                    </a:p>
                  </a:txBody>
                  <a:tcPr marL="63500" marR="63500" marT="63500" marB="63500"/>
                </a:tc>
                <a:extLst>
                  <a:ext uri="{0D108BD9-81ED-4DB2-BD59-A6C34878D82A}">
                    <a16:rowId xmlns:a16="http://schemas.microsoft.com/office/drawing/2014/main" val="10004"/>
                  </a:ext>
                </a:extLst>
              </a:tr>
              <a:tr h="711825">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lady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horse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bird</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dirty="0"/>
                        <a:t>bow</a:t>
                      </a:r>
                      <a:endParaRPr sz="2800" u="none" strike="noStrike" cap="none" dirty="0"/>
                    </a:p>
                  </a:txBody>
                  <a:tcPr marL="63500" marR="63500" marT="63500" marB="63500"/>
                </a:tc>
                <a:extLst>
                  <a:ext uri="{0D108BD9-81ED-4DB2-BD59-A6C34878D82A}">
                    <a16:rowId xmlns:a16="http://schemas.microsoft.com/office/drawing/2014/main" val="10005"/>
                  </a:ext>
                </a:extLst>
              </a:tr>
            </a:tbl>
          </a:graphicData>
        </a:graphic>
      </p:graphicFrame>
      <p:sp>
        <p:nvSpPr>
          <p:cNvPr id="88" name="Google Shape;88;p11"/>
          <p:cNvSpPr txBox="1"/>
          <p:nvPr/>
        </p:nvSpPr>
        <p:spPr>
          <a:xfrm>
            <a:off x="4007809" y="4756625"/>
            <a:ext cx="4205872"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6. note + book = </a:t>
            </a:r>
            <a:r>
              <a:rPr lang="en-IN" sz="2800" b="0" i="1" u="none" strike="noStrike" cap="none" dirty="0">
                <a:solidFill>
                  <a:schemeClr val="dk1"/>
                </a:solidFill>
                <a:latin typeface="Calibri" panose="020F0502020204030204" pitchFamily="34" charset="0"/>
                <a:ea typeface="Calibri"/>
                <a:cs typeface="Calibri" panose="020F0502020204030204" pitchFamily="34" charset="0"/>
                <a:sym typeface="Calibri"/>
              </a:rPr>
              <a:t>notebook</a:t>
            </a:r>
            <a:endParaRPr sz="2800" i="1" dirty="0">
              <a:latin typeface="Calibri" panose="020F0502020204030204" pitchFamily="34" charset="0"/>
              <a:cs typeface="Calibri" panose="020F0502020204030204" pitchFamily="34" charset="0"/>
            </a:endParaRPr>
          </a:p>
        </p:txBody>
      </p:sp>
      <p:pic>
        <p:nvPicPr>
          <p:cNvPr id="89" name="Google Shape;89;p11" descr="A picture containing text&#10;&#10;Description automatically generated"/>
          <p:cNvPicPr preferRelativeResize="0"/>
          <p:nvPr/>
        </p:nvPicPr>
        <p:blipFill rotWithShape="1">
          <a:blip r:embed="rId3">
            <a:alphaModFix/>
          </a:blip>
          <a:srcRect/>
          <a:stretch/>
        </p:blipFill>
        <p:spPr>
          <a:xfrm>
            <a:off x="622782" y="4465249"/>
            <a:ext cx="2546863" cy="1683880"/>
          </a:xfrm>
          <a:prstGeom prst="rect">
            <a:avLst/>
          </a:prstGeom>
          <a:noFill/>
          <a:ln>
            <a:noFill/>
          </a:ln>
        </p:spPr>
      </p:pic>
      <p:pic>
        <p:nvPicPr>
          <p:cNvPr id="90" name="Google Shape;90;p11" descr="Plant, Photosynthesis, Sunlight, Leaf, Green"/>
          <p:cNvPicPr preferRelativeResize="0"/>
          <p:nvPr/>
        </p:nvPicPr>
        <p:blipFill rotWithShape="1">
          <a:blip r:embed="rId4">
            <a:alphaModFix/>
          </a:blip>
          <a:srcRect/>
          <a:stretch/>
        </p:blipFill>
        <p:spPr>
          <a:xfrm>
            <a:off x="9296039" y="4149404"/>
            <a:ext cx="1837822" cy="2337870"/>
          </a:xfrm>
          <a:prstGeom prst="rect">
            <a:avLst/>
          </a:prstGeom>
          <a:noFill/>
          <a:ln>
            <a:noFill/>
          </a:ln>
        </p:spPr>
      </p:pic>
      <p:sp>
        <p:nvSpPr>
          <p:cNvPr id="91" name="Google Shape;91;p11"/>
          <p:cNvSpPr/>
          <p:nvPr/>
        </p:nvSpPr>
        <p:spPr>
          <a:xfrm>
            <a:off x="6078677" y="1535439"/>
            <a:ext cx="1298100" cy="453000"/>
          </a:xfrm>
          <a:prstGeom prst="ellipse">
            <a:avLst/>
          </a:prstGeom>
          <a:noFill/>
          <a:ln w="285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1"/>
          <p:cNvSpPr/>
          <p:nvPr/>
        </p:nvSpPr>
        <p:spPr>
          <a:xfrm>
            <a:off x="3482477" y="2724321"/>
            <a:ext cx="1298100" cy="453000"/>
          </a:xfrm>
          <a:prstGeom prst="ellipse">
            <a:avLst/>
          </a:prstGeom>
          <a:noFill/>
          <a:ln w="285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11"/>
          <p:cNvSpPr/>
          <p:nvPr/>
        </p:nvSpPr>
        <p:spPr>
          <a:xfrm>
            <a:off x="7457149" y="2724321"/>
            <a:ext cx="1180091" cy="453000"/>
          </a:xfrm>
          <a:prstGeom prst="ellipse">
            <a:avLst/>
          </a:prstGeom>
          <a:noFill/>
          <a:ln w="28575"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11"/>
          <p:cNvSpPr/>
          <p:nvPr/>
        </p:nvSpPr>
        <p:spPr>
          <a:xfrm>
            <a:off x="7398144" y="1535439"/>
            <a:ext cx="1298100" cy="453000"/>
          </a:xfrm>
          <a:prstGeom prst="ellipse">
            <a:avLst/>
          </a:prstGeom>
          <a:noFill/>
          <a:ln w="28575" cap="flat" cmpd="sng">
            <a:solidFill>
              <a:srgbClr val="4F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11"/>
          <p:cNvSpPr txBox="1">
            <a:spLocks noGrp="1"/>
          </p:cNvSpPr>
          <p:nvPr>
            <p:ph type="title"/>
          </p:nvPr>
        </p:nvSpPr>
        <p:spPr>
          <a:xfrm>
            <a:off x="1471659" y="71414"/>
            <a:ext cx="9296427" cy="654032"/>
          </a:xfrm>
          <a:prstGeom prst="rect">
            <a:avLst/>
          </a:prstGeom>
          <a:solidFill>
            <a:srgbClr val="FFB7B7"/>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FF00"/>
              </a:buClr>
              <a:buSzPts val="3200"/>
              <a:buNone/>
            </a:pPr>
            <a:r>
              <a:rPr lang="en-IN" u="sng" dirty="0">
                <a:solidFill>
                  <a:schemeClr val="dk1"/>
                </a:solidFill>
              </a:rPr>
              <a:t>Make compound words with the following </a:t>
            </a:r>
            <a:endParaRPr u="sng" dirty="0"/>
          </a:p>
        </p:txBody>
      </p:sp>
      <p:sp>
        <p:nvSpPr>
          <p:cNvPr id="11" name="Google Shape;88;p11">
            <a:extLst>
              <a:ext uri="{FF2B5EF4-FFF2-40B4-BE49-F238E27FC236}">
                <a16:creationId xmlns:a16="http://schemas.microsoft.com/office/drawing/2014/main" id="{71BAE69E-34A6-4658-A5CC-2492577B4D86}"/>
              </a:ext>
            </a:extLst>
          </p:cNvPr>
          <p:cNvSpPr txBox="1"/>
          <p:nvPr/>
        </p:nvSpPr>
        <p:spPr>
          <a:xfrm>
            <a:off x="4004090" y="5622701"/>
            <a:ext cx="4205872"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7. Sun + rays = </a:t>
            </a:r>
            <a:r>
              <a:rPr lang="en-IN" sz="2800" b="0" i="1" u="none" strike="noStrike" cap="none" dirty="0">
                <a:solidFill>
                  <a:schemeClr val="dk1"/>
                </a:solidFill>
                <a:latin typeface="Calibri" panose="020F0502020204030204" pitchFamily="34" charset="0"/>
                <a:ea typeface="Calibri"/>
                <a:cs typeface="Calibri" panose="020F0502020204030204" pitchFamily="34" charset="0"/>
                <a:sym typeface="Calibri"/>
              </a:rPr>
              <a:t>Sunrays</a:t>
            </a:r>
            <a:endParaRPr sz="2800" b="0" i="1"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000" fill="hold"/>
                                        <p:tgtEl>
                                          <p:spTgt spid="91"/>
                                        </p:tgtEl>
                                        <p:attrNameLst>
                                          <p:attrName>ppt_w</p:attrName>
                                        </p:attrNameLst>
                                      </p:cBhvr>
                                      <p:tavLst>
                                        <p:tav tm="0">
                                          <p:val>
                                            <p:strVal val="#ppt_w*0.70"/>
                                          </p:val>
                                        </p:tav>
                                        <p:tav tm="100000">
                                          <p:val>
                                            <p:strVal val="#ppt_w"/>
                                          </p:val>
                                        </p:tav>
                                      </p:tavLst>
                                    </p:anim>
                                    <p:anim calcmode="lin" valueType="num">
                                      <p:cBhvr>
                                        <p:cTn id="8" dur="1000" fill="hold"/>
                                        <p:tgtEl>
                                          <p:spTgt spid="91"/>
                                        </p:tgtEl>
                                        <p:attrNameLst>
                                          <p:attrName>ppt_h</p:attrName>
                                        </p:attrNameLst>
                                      </p:cBhvr>
                                      <p:tavLst>
                                        <p:tav tm="0">
                                          <p:val>
                                            <p:strVal val="#ppt_h"/>
                                          </p:val>
                                        </p:tav>
                                        <p:tav tm="100000">
                                          <p:val>
                                            <p:strVal val="#ppt_h"/>
                                          </p:val>
                                        </p:tav>
                                      </p:tavLst>
                                    </p:anim>
                                    <p:animEffect transition="in" filter="fade">
                                      <p:cBhvr>
                                        <p:cTn id="9" dur="1000"/>
                                        <p:tgtEl>
                                          <p:spTgt spid="9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p:cTn id="13" dur="1000" fill="hold"/>
                                        <p:tgtEl>
                                          <p:spTgt spid="92"/>
                                        </p:tgtEl>
                                        <p:attrNameLst>
                                          <p:attrName>ppt_w</p:attrName>
                                        </p:attrNameLst>
                                      </p:cBhvr>
                                      <p:tavLst>
                                        <p:tav tm="0">
                                          <p:val>
                                            <p:strVal val="#ppt_w*0.70"/>
                                          </p:val>
                                        </p:tav>
                                        <p:tav tm="100000">
                                          <p:val>
                                            <p:strVal val="#ppt_w"/>
                                          </p:val>
                                        </p:tav>
                                      </p:tavLst>
                                    </p:anim>
                                    <p:anim calcmode="lin" valueType="num">
                                      <p:cBhvr>
                                        <p:cTn id="14" dur="1000" fill="hold"/>
                                        <p:tgtEl>
                                          <p:spTgt spid="92"/>
                                        </p:tgtEl>
                                        <p:attrNameLst>
                                          <p:attrName>ppt_h</p:attrName>
                                        </p:attrNameLst>
                                      </p:cBhvr>
                                      <p:tavLst>
                                        <p:tav tm="0">
                                          <p:val>
                                            <p:strVal val="#ppt_h"/>
                                          </p:val>
                                        </p:tav>
                                        <p:tav tm="100000">
                                          <p:val>
                                            <p:strVal val="#ppt_h"/>
                                          </p:val>
                                        </p:tav>
                                      </p:tavLst>
                                    </p:anim>
                                    <p:animEffect transition="in" filter="fade">
                                      <p:cBhvr>
                                        <p:cTn id="15" dur="1000"/>
                                        <p:tgtEl>
                                          <p:spTgt spid="92"/>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88">
                                            <p:txEl>
                                              <p:pRg st="0" end="0"/>
                                            </p:txEl>
                                          </p:spTgt>
                                        </p:tgtEl>
                                        <p:attrNameLst>
                                          <p:attrName>style.visibility</p:attrName>
                                        </p:attrNameLst>
                                      </p:cBhvr>
                                      <p:to>
                                        <p:strVal val="visible"/>
                                      </p:to>
                                    </p:set>
                                    <p:anim calcmode="lin" valueType="num">
                                      <p:cBhvr additive="base">
                                        <p:cTn id="19" dur="1000"/>
                                        <p:tgtEl>
                                          <p:spTgt spid="88">
                                            <p:txEl>
                                              <p:pRg st="0" end="0"/>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88">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000"/>
                                        <p:tgtEl>
                                          <p:spTgt spid="89"/>
                                        </p:tgtEl>
                                        <p:attrNameLst>
                                          <p:attrName>ppt_y</p:attrName>
                                        </p:attrNameLst>
                                      </p:cBhvr>
                                      <p:tavLst>
                                        <p:tav tm="0">
                                          <p:val>
                                            <p:strVal val="#ppt_y+#ppt_h*1.125000"/>
                                          </p:val>
                                        </p:tav>
                                        <p:tav tm="100000">
                                          <p:val>
                                            <p:strVal val="#ppt_y"/>
                                          </p:val>
                                        </p:tav>
                                      </p:tavLst>
                                    </p:anim>
                                    <p:animEffect transition="in" filter="wipe(up)">
                                      <p:cBhvr>
                                        <p:cTn id="24" dur="10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1000" fill="hold"/>
                                        <p:tgtEl>
                                          <p:spTgt spid="93"/>
                                        </p:tgtEl>
                                        <p:attrNameLst>
                                          <p:attrName>ppt_w</p:attrName>
                                        </p:attrNameLst>
                                      </p:cBhvr>
                                      <p:tavLst>
                                        <p:tav tm="0">
                                          <p:val>
                                            <p:strVal val="#ppt_w*0.70"/>
                                          </p:val>
                                        </p:tav>
                                        <p:tav tm="100000">
                                          <p:val>
                                            <p:strVal val="#ppt_w"/>
                                          </p:val>
                                        </p:tav>
                                      </p:tavLst>
                                    </p:anim>
                                    <p:anim calcmode="lin" valueType="num">
                                      <p:cBhvr>
                                        <p:cTn id="30" dur="1000" fill="hold"/>
                                        <p:tgtEl>
                                          <p:spTgt spid="93"/>
                                        </p:tgtEl>
                                        <p:attrNameLst>
                                          <p:attrName>ppt_h</p:attrName>
                                        </p:attrNameLst>
                                      </p:cBhvr>
                                      <p:tavLst>
                                        <p:tav tm="0">
                                          <p:val>
                                            <p:strVal val="#ppt_h"/>
                                          </p:val>
                                        </p:tav>
                                        <p:tav tm="100000">
                                          <p:val>
                                            <p:strVal val="#ppt_h"/>
                                          </p:val>
                                        </p:tav>
                                      </p:tavLst>
                                    </p:anim>
                                    <p:animEffect transition="in" filter="fade">
                                      <p:cBhvr>
                                        <p:cTn id="31" dur="1000"/>
                                        <p:tgtEl>
                                          <p:spTgt spid="93"/>
                                        </p:tgtEl>
                                      </p:cBhvr>
                                    </p:animEffect>
                                  </p:childTnLst>
                                </p:cTn>
                              </p:par>
                            </p:childTnLst>
                          </p:cTn>
                        </p:par>
                        <p:par>
                          <p:cTn id="32" fill="hold">
                            <p:stCondLst>
                              <p:cond delay="1000"/>
                            </p:stCondLst>
                            <p:childTnLst>
                              <p:par>
                                <p:cTn id="33" presetID="55"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1000" fill="hold"/>
                                        <p:tgtEl>
                                          <p:spTgt spid="94"/>
                                        </p:tgtEl>
                                        <p:attrNameLst>
                                          <p:attrName>ppt_w</p:attrName>
                                        </p:attrNameLst>
                                      </p:cBhvr>
                                      <p:tavLst>
                                        <p:tav tm="0">
                                          <p:val>
                                            <p:strVal val="#ppt_w*0.70"/>
                                          </p:val>
                                        </p:tav>
                                        <p:tav tm="100000">
                                          <p:val>
                                            <p:strVal val="#ppt_w"/>
                                          </p:val>
                                        </p:tav>
                                      </p:tavLst>
                                    </p:anim>
                                    <p:anim calcmode="lin" valueType="num">
                                      <p:cBhvr>
                                        <p:cTn id="36" dur="1000" fill="hold"/>
                                        <p:tgtEl>
                                          <p:spTgt spid="94"/>
                                        </p:tgtEl>
                                        <p:attrNameLst>
                                          <p:attrName>ppt_h</p:attrName>
                                        </p:attrNameLst>
                                      </p:cBhvr>
                                      <p:tavLst>
                                        <p:tav tm="0">
                                          <p:val>
                                            <p:strVal val="#ppt_h"/>
                                          </p:val>
                                        </p:tav>
                                        <p:tav tm="100000">
                                          <p:val>
                                            <p:strVal val="#ppt_h"/>
                                          </p:val>
                                        </p:tav>
                                      </p:tavLst>
                                    </p:anim>
                                    <p:animEffect transition="in" filter="fade">
                                      <p:cBhvr>
                                        <p:cTn id="37" dur="1000"/>
                                        <p:tgtEl>
                                          <p:spTgt spid="94"/>
                                        </p:tgtEl>
                                      </p:cBhvr>
                                    </p:animEffect>
                                  </p:childTnLst>
                                </p:cTn>
                              </p:par>
                            </p:childTnLst>
                          </p:cTn>
                        </p:par>
                        <p:par>
                          <p:cTn id="38" fill="hold">
                            <p:stCondLst>
                              <p:cond delay="2000"/>
                            </p:stCondLst>
                            <p:childTnLst>
                              <p:par>
                                <p:cTn id="39" presetID="12" presetClass="entr" presetSubtype="4" fill="hold"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42" dur="1000"/>
                                        <p:tgtEl>
                                          <p:spTgt spid="11">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1000"/>
                                        <p:tgtEl>
                                          <p:spTgt spid="90"/>
                                        </p:tgtEl>
                                        <p:attrNameLst>
                                          <p:attrName>ppt_y</p:attrName>
                                        </p:attrNameLst>
                                      </p:cBhvr>
                                      <p:tavLst>
                                        <p:tav tm="0">
                                          <p:val>
                                            <p:strVal val="#ppt_y+#ppt_h*1.125000"/>
                                          </p:val>
                                        </p:tav>
                                        <p:tav tm="100000">
                                          <p:val>
                                            <p:strVal val="#ppt_y"/>
                                          </p:val>
                                        </p:tav>
                                      </p:tavLst>
                                    </p:anim>
                                    <p:animEffect transition="in" filter="wipe(up)">
                                      <p:cBhvr>
                                        <p:cTn id="4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1" name="Google Shape;101;p12"/>
          <p:cNvGraphicFramePr/>
          <p:nvPr>
            <p:extLst>
              <p:ext uri="{D42A27DB-BD31-4B8C-83A1-F6EECF244321}">
                <p14:modId xmlns:p14="http://schemas.microsoft.com/office/powerpoint/2010/main" val="2816548329"/>
              </p:ext>
            </p:extLst>
          </p:nvPr>
        </p:nvGraphicFramePr>
        <p:xfrm>
          <a:off x="3367996" y="848196"/>
          <a:ext cx="5489400" cy="3905300"/>
        </p:xfrm>
        <a:graphic>
          <a:graphicData uri="http://schemas.openxmlformats.org/drawingml/2006/table">
            <a:tbl>
              <a:tblPr>
                <a:noFill/>
                <a:tableStyleId>{882EED6D-7B34-45E7-A798-751927541C4D}</a:tableStyleId>
              </a:tblPr>
              <a:tblGrid>
                <a:gridCol w="1372350">
                  <a:extLst>
                    <a:ext uri="{9D8B030D-6E8A-4147-A177-3AD203B41FA5}">
                      <a16:colId xmlns:a16="http://schemas.microsoft.com/office/drawing/2014/main" val="20000"/>
                    </a:ext>
                  </a:extLst>
                </a:gridCol>
                <a:gridCol w="1372350">
                  <a:extLst>
                    <a:ext uri="{9D8B030D-6E8A-4147-A177-3AD203B41FA5}">
                      <a16:colId xmlns:a16="http://schemas.microsoft.com/office/drawing/2014/main" val="20001"/>
                    </a:ext>
                  </a:extLst>
                </a:gridCol>
                <a:gridCol w="1372350">
                  <a:extLst>
                    <a:ext uri="{9D8B030D-6E8A-4147-A177-3AD203B41FA5}">
                      <a16:colId xmlns:a16="http://schemas.microsoft.com/office/drawing/2014/main" val="20002"/>
                    </a:ext>
                  </a:extLst>
                </a:gridCol>
                <a:gridCol w="1372350">
                  <a:extLst>
                    <a:ext uri="{9D8B030D-6E8A-4147-A177-3AD203B41FA5}">
                      <a16:colId xmlns:a16="http://schemas.microsoft.com/office/drawing/2014/main" val="20003"/>
                    </a:ext>
                  </a:extLst>
                </a:gridCol>
              </a:tblGrid>
              <a:tr h="627600">
                <a:tc>
                  <a:txBody>
                    <a:bodyPr/>
                    <a:lstStyle/>
                    <a:p>
                      <a:pPr marL="0" marR="0" lvl="0" indent="0" algn="l" rtl="0">
                        <a:lnSpc>
                          <a:spcPct val="115000"/>
                        </a:lnSpc>
                        <a:spcBef>
                          <a:spcPts val="0"/>
                        </a:spcBef>
                        <a:spcAft>
                          <a:spcPts val="0"/>
                        </a:spcAft>
                        <a:buClr>
                          <a:srgbClr val="000000"/>
                        </a:buClr>
                        <a:buSzPts val="2800"/>
                        <a:buFont typeface="Arial"/>
                        <a:buNone/>
                      </a:pPr>
                      <a:r>
                        <a:rPr lang="en-IN" sz="2800" u="none" strike="noStrike" cap="none"/>
                        <a:t>  ant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hopper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paste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Fall</a:t>
                      </a:r>
                      <a:endParaRPr sz="2800" u="none" strike="noStrike" cap="none"/>
                    </a:p>
                  </a:txBody>
                  <a:tcPr marL="63500" marR="63500" marT="63500" marB="63500"/>
                </a:tc>
                <a:extLst>
                  <a:ext uri="{0D108BD9-81ED-4DB2-BD59-A6C34878D82A}">
                    <a16:rowId xmlns:a16="http://schemas.microsoft.com/office/drawing/2014/main" val="10000"/>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tooth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water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note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rays</a:t>
                      </a:r>
                      <a:endParaRPr sz="2800" u="none" strike="noStrike" cap="none"/>
                    </a:p>
                  </a:txBody>
                  <a:tcPr marL="63500" marR="63500" marT="63500" marB="63500"/>
                </a:tc>
                <a:extLst>
                  <a:ext uri="{0D108BD9-81ED-4DB2-BD59-A6C34878D82A}">
                    <a16:rowId xmlns:a16="http://schemas.microsoft.com/office/drawing/2014/main" val="10001"/>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butter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hill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grass</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rain </a:t>
                      </a:r>
                      <a:endParaRPr sz="2800" u="none" strike="noStrike" cap="none"/>
                    </a:p>
                  </a:txBody>
                  <a:tcPr marL="63500" marR="63500" marT="63500" marB="63500"/>
                </a:tc>
                <a:extLst>
                  <a:ext uri="{0D108BD9-81ED-4DB2-BD59-A6C34878D82A}">
                    <a16:rowId xmlns:a16="http://schemas.microsoft.com/office/drawing/2014/main" val="10002"/>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book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ball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foot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sun</a:t>
                      </a:r>
                      <a:endParaRPr sz="2800" u="none" strike="noStrike" cap="none"/>
                    </a:p>
                  </a:txBody>
                  <a:tcPr marL="63500" marR="63500" marT="63500" marB="63500"/>
                </a:tc>
                <a:extLst>
                  <a:ext uri="{0D108BD9-81ED-4DB2-BD59-A6C34878D82A}">
                    <a16:rowId xmlns:a16="http://schemas.microsoft.com/office/drawing/2014/main" val="10003"/>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 toe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nail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fly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sea</a:t>
                      </a:r>
                      <a:endParaRPr sz="2800" u="none" strike="noStrike" cap="none"/>
                    </a:p>
                  </a:txBody>
                  <a:tcPr marL="63500" marR="63500" marT="63500" marB="63500"/>
                </a:tc>
                <a:extLst>
                  <a:ext uri="{0D108BD9-81ED-4DB2-BD59-A6C34878D82A}">
                    <a16:rowId xmlns:a16="http://schemas.microsoft.com/office/drawing/2014/main" val="10004"/>
                  </a:ext>
                </a:extLst>
              </a:tr>
              <a:tr h="7673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lady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horse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bird</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dirty="0"/>
                        <a:t>bow</a:t>
                      </a:r>
                      <a:endParaRPr sz="2800" u="none" strike="noStrike" cap="none" dirty="0"/>
                    </a:p>
                  </a:txBody>
                  <a:tcPr marL="63500" marR="63500" marT="63500" marB="63500"/>
                </a:tc>
                <a:extLst>
                  <a:ext uri="{0D108BD9-81ED-4DB2-BD59-A6C34878D82A}">
                    <a16:rowId xmlns:a16="http://schemas.microsoft.com/office/drawing/2014/main" val="10005"/>
                  </a:ext>
                </a:extLst>
              </a:tr>
            </a:tbl>
          </a:graphicData>
        </a:graphic>
      </p:graphicFrame>
      <p:sp>
        <p:nvSpPr>
          <p:cNvPr id="102" name="Google Shape;102;p12"/>
          <p:cNvSpPr txBox="1"/>
          <p:nvPr/>
        </p:nvSpPr>
        <p:spPr>
          <a:xfrm>
            <a:off x="4183481" y="6101018"/>
            <a:ext cx="3823520"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8. butter + fly = </a:t>
            </a:r>
            <a:r>
              <a:rPr lang="en-IN" sz="2800" b="0" i="1" u="none" strike="noStrike" cap="none" dirty="0">
                <a:solidFill>
                  <a:schemeClr val="dk1"/>
                </a:solidFill>
                <a:latin typeface="Calibri"/>
                <a:ea typeface="Calibri"/>
                <a:cs typeface="Calibri"/>
                <a:sym typeface="Calibri"/>
              </a:rPr>
              <a:t>butterfly</a:t>
            </a:r>
            <a:endParaRPr sz="2800" b="0" i="1" u="none" strike="noStrike" cap="none" dirty="0">
              <a:solidFill>
                <a:srgbClr val="000000"/>
              </a:solidFill>
              <a:sym typeface="Arial"/>
            </a:endParaRPr>
          </a:p>
        </p:txBody>
      </p:sp>
      <p:sp>
        <p:nvSpPr>
          <p:cNvPr id="103" name="Google Shape;103;p12"/>
          <p:cNvSpPr/>
          <p:nvPr/>
        </p:nvSpPr>
        <p:spPr>
          <a:xfrm>
            <a:off x="4719883" y="2818805"/>
            <a:ext cx="1298100" cy="453000"/>
          </a:xfrm>
          <a:prstGeom prst="ellipse">
            <a:avLst/>
          </a:prstGeom>
          <a:noFill/>
          <a:ln w="28575"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12"/>
          <p:cNvSpPr/>
          <p:nvPr/>
        </p:nvSpPr>
        <p:spPr>
          <a:xfrm>
            <a:off x="6153970" y="3465929"/>
            <a:ext cx="1298100" cy="453000"/>
          </a:xfrm>
          <a:prstGeom prst="ellipse">
            <a:avLst/>
          </a:prstGeom>
          <a:noFill/>
          <a:ln w="285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12"/>
          <p:cNvSpPr/>
          <p:nvPr/>
        </p:nvSpPr>
        <p:spPr>
          <a:xfrm>
            <a:off x="7521801" y="2185238"/>
            <a:ext cx="1298100" cy="4530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12"/>
          <p:cNvSpPr/>
          <p:nvPr/>
        </p:nvSpPr>
        <p:spPr>
          <a:xfrm>
            <a:off x="7521801" y="4078139"/>
            <a:ext cx="1298100" cy="4530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12"/>
          <p:cNvSpPr/>
          <p:nvPr/>
        </p:nvSpPr>
        <p:spPr>
          <a:xfrm>
            <a:off x="6153970" y="2818805"/>
            <a:ext cx="1298100" cy="453000"/>
          </a:xfrm>
          <a:prstGeom prst="ellipse">
            <a:avLst/>
          </a:prstGeom>
          <a:noFill/>
          <a:ln w="28575"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12"/>
          <p:cNvSpPr/>
          <p:nvPr/>
        </p:nvSpPr>
        <p:spPr>
          <a:xfrm>
            <a:off x="3410078" y="2185238"/>
            <a:ext cx="1298100" cy="453000"/>
          </a:xfrm>
          <a:prstGeom prst="ellipse">
            <a:avLst/>
          </a:prstGeom>
          <a:noFill/>
          <a:ln w="285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9" name="Google Shape;109;p12" descr="A group of colorful butterflies&#10;&#10;Description automatically generated with low confidence"/>
          <p:cNvPicPr preferRelativeResize="0"/>
          <p:nvPr/>
        </p:nvPicPr>
        <p:blipFill rotWithShape="1">
          <a:blip r:embed="rId3">
            <a:alphaModFix/>
          </a:blip>
          <a:srcRect/>
          <a:stretch/>
        </p:blipFill>
        <p:spPr>
          <a:xfrm>
            <a:off x="5340556" y="4852951"/>
            <a:ext cx="1510887" cy="1162112"/>
          </a:xfrm>
          <a:prstGeom prst="rect">
            <a:avLst/>
          </a:prstGeom>
          <a:noFill/>
          <a:ln>
            <a:noFill/>
          </a:ln>
        </p:spPr>
      </p:pic>
      <p:pic>
        <p:nvPicPr>
          <p:cNvPr id="110" name="Google Shape;110;p12" descr="Logo&#10;&#10;Description automatically generated"/>
          <p:cNvPicPr preferRelativeResize="0"/>
          <p:nvPr/>
        </p:nvPicPr>
        <p:blipFill rotWithShape="1">
          <a:blip r:embed="rId4">
            <a:alphaModFix/>
          </a:blip>
          <a:srcRect l="5113" t="12981" r="7999" b="21650"/>
          <a:stretch/>
        </p:blipFill>
        <p:spPr>
          <a:xfrm>
            <a:off x="1616708" y="4332481"/>
            <a:ext cx="1277612" cy="961196"/>
          </a:xfrm>
          <a:prstGeom prst="rect">
            <a:avLst/>
          </a:prstGeom>
          <a:noFill/>
          <a:ln>
            <a:noFill/>
          </a:ln>
        </p:spPr>
      </p:pic>
      <p:pic>
        <p:nvPicPr>
          <p:cNvPr id="111" name="Google Shape;111;p12" descr="A black and white football ball&#10;&#10;Description automatically generated with medium confidence"/>
          <p:cNvPicPr preferRelativeResize="0"/>
          <p:nvPr/>
        </p:nvPicPr>
        <p:blipFill rotWithShape="1">
          <a:blip r:embed="rId5">
            <a:alphaModFix/>
          </a:blip>
          <a:srcRect/>
          <a:stretch/>
        </p:blipFill>
        <p:spPr>
          <a:xfrm>
            <a:off x="9470524" y="4383799"/>
            <a:ext cx="884288" cy="909878"/>
          </a:xfrm>
          <a:prstGeom prst="rect">
            <a:avLst/>
          </a:prstGeom>
          <a:noFill/>
          <a:ln>
            <a:noFill/>
          </a:ln>
        </p:spPr>
      </p:pic>
      <p:sp>
        <p:nvSpPr>
          <p:cNvPr id="112" name="Google Shape;112;p12"/>
          <p:cNvSpPr txBox="1">
            <a:spLocks noGrp="1"/>
          </p:cNvSpPr>
          <p:nvPr>
            <p:ph type="title"/>
          </p:nvPr>
        </p:nvSpPr>
        <p:spPr>
          <a:xfrm>
            <a:off x="1460508" y="71414"/>
            <a:ext cx="9296427" cy="654032"/>
          </a:xfrm>
          <a:prstGeom prst="rect">
            <a:avLst/>
          </a:prstGeom>
          <a:solidFill>
            <a:srgbClr val="FFB7B7"/>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FF00"/>
              </a:buClr>
              <a:buSzPts val="3200"/>
              <a:buNone/>
            </a:pPr>
            <a:r>
              <a:rPr lang="en-IN" u="sng" dirty="0">
                <a:solidFill>
                  <a:schemeClr val="dk1"/>
                </a:solidFill>
              </a:rPr>
              <a:t>Make compound words with the following </a:t>
            </a:r>
            <a:endParaRPr u="sng" dirty="0"/>
          </a:p>
        </p:txBody>
      </p:sp>
      <p:sp>
        <p:nvSpPr>
          <p:cNvPr id="14" name="Google Shape;102;p12">
            <a:extLst>
              <a:ext uri="{FF2B5EF4-FFF2-40B4-BE49-F238E27FC236}">
                <a16:creationId xmlns:a16="http://schemas.microsoft.com/office/drawing/2014/main" id="{00C20279-7209-497F-86FF-7569EE5063F6}"/>
              </a:ext>
            </a:extLst>
          </p:cNvPr>
          <p:cNvSpPr txBox="1"/>
          <p:nvPr/>
        </p:nvSpPr>
        <p:spPr>
          <a:xfrm>
            <a:off x="343754" y="5341628"/>
            <a:ext cx="3823520"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9. rain + bow = </a:t>
            </a:r>
            <a:r>
              <a:rPr lang="en-IN" sz="2800" b="0" i="1" u="none" strike="noStrike" cap="none" dirty="0">
                <a:solidFill>
                  <a:schemeClr val="dk1"/>
                </a:solidFill>
                <a:latin typeface="Calibri"/>
                <a:ea typeface="Calibri"/>
                <a:cs typeface="Calibri"/>
                <a:sym typeface="Calibri"/>
              </a:rPr>
              <a:t>rainbow</a:t>
            </a:r>
            <a:endParaRPr sz="2800" b="0" i="0" u="none" strike="noStrike" cap="none" dirty="0">
              <a:solidFill>
                <a:srgbClr val="000000"/>
              </a:solidFill>
              <a:sym typeface="Arial"/>
            </a:endParaRPr>
          </a:p>
        </p:txBody>
      </p:sp>
      <p:sp>
        <p:nvSpPr>
          <p:cNvPr id="15" name="Google Shape;102;p12">
            <a:extLst>
              <a:ext uri="{FF2B5EF4-FFF2-40B4-BE49-F238E27FC236}">
                <a16:creationId xmlns:a16="http://schemas.microsoft.com/office/drawing/2014/main" id="{83505626-F93B-4F4A-8A46-A31B9C4410FD}"/>
              </a:ext>
            </a:extLst>
          </p:cNvPr>
          <p:cNvSpPr txBox="1"/>
          <p:nvPr/>
        </p:nvSpPr>
        <p:spPr>
          <a:xfrm>
            <a:off x="8000908" y="5341628"/>
            <a:ext cx="3823520"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10. foot + ball = </a:t>
            </a:r>
            <a:r>
              <a:rPr lang="en-IN" sz="2800" b="0" i="1" u="none" strike="noStrike" cap="none" dirty="0">
                <a:solidFill>
                  <a:schemeClr val="dk1"/>
                </a:solidFill>
                <a:latin typeface="Calibri"/>
                <a:ea typeface="Calibri"/>
                <a:cs typeface="Calibri"/>
                <a:sym typeface="Calibri"/>
              </a:rPr>
              <a:t>football</a:t>
            </a:r>
            <a:endParaRPr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1000" fill="hold"/>
                                        <p:tgtEl>
                                          <p:spTgt spid="108"/>
                                        </p:tgtEl>
                                        <p:attrNameLst>
                                          <p:attrName>ppt_w</p:attrName>
                                        </p:attrNameLst>
                                      </p:cBhvr>
                                      <p:tavLst>
                                        <p:tav tm="0">
                                          <p:val>
                                            <p:strVal val="#ppt_w*0.70"/>
                                          </p:val>
                                        </p:tav>
                                        <p:tav tm="100000">
                                          <p:val>
                                            <p:strVal val="#ppt_w"/>
                                          </p:val>
                                        </p:tav>
                                      </p:tavLst>
                                    </p:anim>
                                    <p:anim calcmode="lin" valueType="num">
                                      <p:cBhvr>
                                        <p:cTn id="8" dur="1000" fill="hold"/>
                                        <p:tgtEl>
                                          <p:spTgt spid="108"/>
                                        </p:tgtEl>
                                        <p:attrNameLst>
                                          <p:attrName>ppt_h</p:attrName>
                                        </p:attrNameLst>
                                      </p:cBhvr>
                                      <p:tavLst>
                                        <p:tav tm="0">
                                          <p:val>
                                            <p:strVal val="#ppt_h"/>
                                          </p:val>
                                        </p:tav>
                                        <p:tav tm="100000">
                                          <p:val>
                                            <p:strVal val="#ppt_h"/>
                                          </p:val>
                                        </p:tav>
                                      </p:tavLst>
                                    </p:anim>
                                    <p:animEffect transition="in" filter="fade">
                                      <p:cBhvr>
                                        <p:cTn id="9" dur="1000"/>
                                        <p:tgtEl>
                                          <p:spTgt spid="10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p:cTn id="13" dur="1000" fill="hold"/>
                                        <p:tgtEl>
                                          <p:spTgt spid="104"/>
                                        </p:tgtEl>
                                        <p:attrNameLst>
                                          <p:attrName>ppt_w</p:attrName>
                                        </p:attrNameLst>
                                      </p:cBhvr>
                                      <p:tavLst>
                                        <p:tav tm="0">
                                          <p:val>
                                            <p:strVal val="#ppt_w*0.70"/>
                                          </p:val>
                                        </p:tav>
                                        <p:tav tm="100000">
                                          <p:val>
                                            <p:strVal val="#ppt_w"/>
                                          </p:val>
                                        </p:tav>
                                      </p:tavLst>
                                    </p:anim>
                                    <p:anim calcmode="lin" valueType="num">
                                      <p:cBhvr>
                                        <p:cTn id="14" dur="1000" fill="hold"/>
                                        <p:tgtEl>
                                          <p:spTgt spid="104"/>
                                        </p:tgtEl>
                                        <p:attrNameLst>
                                          <p:attrName>ppt_h</p:attrName>
                                        </p:attrNameLst>
                                      </p:cBhvr>
                                      <p:tavLst>
                                        <p:tav tm="0">
                                          <p:val>
                                            <p:strVal val="#ppt_h"/>
                                          </p:val>
                                        </p:tav>
                                        <p:tav tm="100000">
                                          <p:val>
                                            <p:strVal val="#ppt_h"/>
                                          </p:val>
                                        </p:tav>
                                      </p:tavLst>
                                    </p:anim>
                                    <p:animEffect transition="in" filter="fade">
                                      <p:cBhvr>
                                        <p:cTn id="15" dur="1000"/>
                                        <p:tgtEl>
                                          <p:spTgt spid="104"/>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1000"/>
                                        <p:tgtEl>
                                          <p:spTgt spid="102"/>
                                        </p:tgtEl>
                                        <p:attrNameLst>
                                          <p:attrName>ppt_y</p:attrName>
                                        </p:attrNameLst>
                                      </p:cBhvr>
                                      <p:tavLst>
                                        <p:tav tm="0">
                                          <p:val>
                                            <p:strVal val="#ppt_y+#ppt_h*1.125000"/>
                                          </p:val>
                                        </p:tav>
                                        <p:tav tm="100000">
                                          <p:val>
                                            <p:strVal val="#ppt_y"/>
                                          </p:val>
                                        </p:tav>
                                      </p:tavLst>
                                    </p:anim>
                                    <p:animEffect transition="in" filter="wipe(up)">
                                      <p:cBhvr>
                                        <p:cTn id="20" dur="1000"/>
                                        <p:tgtEl>
                                          <p:spTgt spid="102"/>
                                        </p:tgtEl>
                                      </p:cBhvr>
                                    </p:animEffect>
                                  </p:childTnLst>
                                </p:cTn>
                              </p:par>
                              <p:par>
                                <p:cTn id="21" presetID="12" presetClass="entr" presetSubtype="4"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1000"/>
                                        <p:tgtEl>
                                          <p:spTgt spid="109"/>
                                        </p:tgtEl>
                                        <p:attrNameLst>
                                          <p:attrName>ppt_y</p:attrName>
                                        </p:attrNameLst>
                                      </p:cBhvr>
                                      <p:tavLst>
                                        <p:tav tm="0">
                                          <p:val>
                                            <p:strVal val="#ppt_y+#ppt_h*1.125000"/>
                                          </p:val>
                                        </p:tav>
                                        <p:tav tm="100000">
                                          <p:val>
                                            <p:strVal val="#ppt_y"/>
                                          </p:val>
                                        </p:tav>
                                      </p:tavLst>
                                    </p:anim>
                                    <p:animEffect transition="in" filter="wipe(up)">
                                      <p:cBhvr>
                                        <p:cTn id="24" dur="1000"/>
                                        <p:tgtEl>
                                          <p:spTgt spid="10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p:cTn id="29" dur="1000" fill="hold"/>
                                        <p:tgtEl>
                                          <p:spTgt spid="105"/>
                                        </p:tgtEl>
                                        <p:attrNameLst>
                                          <p:attrName>ppt_w</p:attrName>
                                        </p:attrNameLst>
                                      </p:cBhvr>
                                      <p:tavLst>
                                        <p:tav tm="0">
                                          <p:val>
                                            <p:strVal val="#ppt_w*0.70"/>
                                          </p:val>
                                        </p:tav>
                                        <p:tav tm="100000">
                                          <p:val>
                                            <p:strVal val="#ppt_w"/>
                                          </p:val>
                                        </p:tav>
                                      </p:tavLst>
                                    </p:anim>
                                    <p:anim calcmode="lin" valueType="num">
                                      <p:cBhvr>
                                        <p:cTn id="30" dur="1000" fill="hold"/>
                                        <p:tgtEl>
                                          <p:spTgt spid="105"/>
                                        </p:tgtEl>
                                        <p:attrNameLst>
                                          <p:attrName>ppt_h</p:attrName>
                                        </p:attrNameLst>
                                      </p:cBhvr>
                                      <p:tavLst>
                                        <p:tav tm="0">
                                          <p:val>
                                            <p:strVal val="#ppt_h"/>
                                          </p:val>
                                        </p:tav>
                                        <p:tav tm="100000">
                                          <p:val>
                                            <p:strVal val="#ppt_h"/>
                                          </p:val>
                                        </p:tav>
                                      </p:tavLst>
                                    </p:anim>
                                    <p:animEffect transition="in" filter="fade">
                                      <p:cBhvr>
                                        <p:cTn id="31" dur="1000"/>
                                        <p:tgtEl>
                                          <p:spTgt spid="105"/>
                                        </p:tgtEl>
                                      </p:cBhvr>
                                    </p:animEffect>
                                  </p:childTnLst>
                                </p:cTn>
                              </p:par>
                            </p:childTnLst>
                          </p:cTn>
                        </p:par>
                        <p:par>
                          <p:cTn id="32" fill="hold">
                            <p:stCondLst>
                              <p:cond delay="1000"/>
                            </p:stCondLst>
                            <p:childTnLst>
                              <p:par>
                                <p:cTn id="33" presetID="55" presetClass="entr" presetSubtype="0"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1000" fill="hold"/>
                                        <p:tgtEl>
                                          <p:spTgt spid="106"/>
                                        </p:tgtEl>
                                        <p:attrNameLst>
                                          <p:attrName>ppt_w</p:attrName>
                                        </p:attrNameLst>
                                      </p:cBhvr>
                                      <p:tavLst>
                                        <p:tav tm="0">
                                          <p:val>
                                            <p:strVal val="#ppt_w*0.70"/>
                                          </p:val>
                                        </p:tav>
                                        <p:tav tm="100000">
                                          <p:val>
                                            <p:strVal val="#ppt_w"/>
                                          </p:val>
                                        </p:tav>
                                      </p:tavLst>
                                    </p:anim>
                                    <p:anim calcmode="lin" valueType="num">
                                      <p:cBhvr>
                                        <p:cTn id="36" dur="1000" fill="hold"/>
                                        <p:tgtEl>
                                          <p:spTgt spid="106"/>
                                        </p:tgtEl>
                                        <p:attrNameLst>
                                          <p:attrName>ppt_h</p:attrName>
                                        </p:attrNameLst>
                                      </p:cBhvr>
                                      <p:tavLst>
                                        <p:tav tm="0">
                                          <p:val>
                                            <p:strVal val="#ppt_h"/>
                                          </p:val>
                                        </p:tav>
                                        <p:tav tm="100000">
                                          <p:val>
                                            <p:strVal val="#ppt_h"/>
                                          </p:val>
                                        </p:tav>
                                      </p:tavLst>
                                    </p:anim>
                                    <p:animEffect transition="in" filter="fade">
                                      <p:cBhvr>
                                        <p:cTn id="37" dur="1000"/>
                                        <p:tgtEl>
                                          <p:spTgt spid="106"/>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p:tgtEl>
                                          <p:spTgt spid="14"/>
                                        </p:tgtEl>
                                        <p:attrNameLst>
                                          <p:attrName>ppt_y</p:attrName>
                                        </p:attrNameLst>
                                      </p:cBhvr>
                                      <p:tavLst>
                                        <p:tav tm="0">
                                          <p:val>
                                            <p:strVal val="#ppt_y+#ppt_h*1.125000"/>
                                          </p:val>
                                        </p:tav>
                                        <p:tav tm="100000">
                                          <p:val>
                                            <p:strVal val="#ppt_y"/>
                                          </p:val>
                                        </p:tav>
                                      </p:tavLst>
                                    </p:anim>
                                    <p:animEffect transition="in" filter="wipe(up)">
                                      <p:cBhvr>
                                        <p:cTn id="42" dur="1000"/>
                                        <p:tgtEl>
                                          <p:spTgt spid="14"/>
                                        </p:tgtEl>
                                      </p:cBhvr>
                                    </p:animEffect>
                                  </p:childTnLst>
                                </p:cTn>
                              </p:par>
                              <p:par>
                                <p:cTn id="43" presetID="12" presetClass="entr" presetSubtype="4" fill="hold" nodeType="withEffect">
                                  <p:stCondLst>
                                    <p:cond delay="0"/>
                                  </p:stCondLst>
                                  <p:childTnLst>
                                    <p:set>
                                      <p:cBhvr>
                                        <p:cTn id="44" dur="1" fill="hold">
                                          <p:stCondLst>
                                            <p:cond delay="0"/>
                                          </p:stCondLst>
                                        </p:cTn>
                                        <p:tgtEl>
                                          <p:spTgt spid="110"/>
                                        </p:tgtEl>
                                        <p:attrNameLst>
                                          <p:attrName>style.visibility</p:attrName>
                                        </p:attrNameLst>
                                      </p:cBhvr>
                                      <p:to>
                                        <p:strVal val="visible"/>
                                      </p:to>
                                    </p:set>
                                    <p:anim calcmode="lin" valueType="num">
                                      <p:cBhvr additive="base">
                                        <p:cTn id="45" dur="1000"/>
                                        <p:tgtEl>
                                          <p:spTgt spid="110"/>
                                        </p:tgtEl>
                                        <p:attrNameLst>
                                          <p:attrName>ppt_y</p:attrName>
                                        </p:attrNameLst>
                                      </p:cBhvr>
                                      <p:tavLst>
                                        <p:tav tm="0">
                                          <p:val>
                                            <p:strVal val="#ppt_y+#ppt_h*1.125000"/>
                                          </p:val>
                                        </p:tav>
                                        <p:tav tm="100000">
                                          <p:val>
                                            <p:strVal val="#ppt_y"/>
                                          </p:val>
                                        </p:tav>
                                      </p:tavLst>
                                    </p:anim>
                                    <p:animEffect transition="in" filter="wipe(up)">
                                      <p:cBhvr>
                                        <p:cTn id="46" dur="1000"/>
                                        <p:tgtEl>
                                          <p:spTgt spid="110"/>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07"/>
                                        </p:tgtEl>
                                        <p:attrNameLst>
                                          <p:attrName>style.visibility</p:attrName>
                                        </p:attrNameLst>
                                      </p:cBhvr>
                                      <p:to>
                                        <p:strVal val="visible"/>
                                      </p:to>
                                    </p:set>
                                    <p:anim calcmode="lin" valueType="num">
                                      <p:cBhvr>
                                        <p:cTn id="51" dur="1000" fill="hold"/>
                                        <p:tgtEl>
                                          <p:spTgt spid="107"/>
                                        </p:tgtEl>
                                        <p:attrNameLst>
                                          <p:attrName>ppt_w</p:attrName>
                                        </p:attrNameLst>
                                      </p:cBhvr>
                                      <p:tavLst>
                                        <p:tav tm="0">
                                          <p:val>
                                            <p:strVal val="#ppt_w*0.70"/>
                                          </p:val>
                                        </p:tav>
                                        <p:tav tm="100000">
                                          <p:val>
                                            <p:strVal val="#ppt_w"/>
                                          </p:val>
                                        </p:tav>
                                      </p:tavLst>
                                    </p:anim>
                                    <p:anim calcmode="lin" valueType="num">
                                      <p:cBhvr>
                                        <p:cTn id="52" dur="1000" fill="hold"/>
                                        <p:tgtEl>
                                          <p:spTgt spid="107"/>
                                        </p:tgtEl>
                                        <p:attrNameLst>
                                          <p:attrName>ppt_h</p:attrName>
                                        </p:attrNameLst>
                                      </p:cBhvr>
                                      <p:tavLst>
                                        <p:tav tm="0">
                                          <p:val>
                                            <p:strVal val="#ppt_h"/>
                                          </p:val>
                                        </p:tav>
                                        <p:tav tm="100000">
                                          <p:val>
                                            <p:strVal val="#ppt_h"/>
                                          </p:val>
                                        </p:tav>
                                      </p:tavLst>
                                    </p:anim>
                                    <p:animEffect transition="in" filter="fade">
                                      <p:cBhvr>
                                        <p:cTn id="53" dur="1000"/>
                                        <p:tgtEl>
                                          <p:spTgt spid="107"/>
                                        </p:tgtEl>
                                      </p:cBhvr>
                                    </p:animEffect>
                                  </p:childTnLst>
                                </p:cTn>
                              </p:par>
                            </p:childTnLst>
                          </p:cTn>
                        </p:par>
                        <p:par>
                          <p:cTn id="54" fill="hold">
                            <p:stCondLst>
                              <p:cond delay="1000"/>
                            </p:stCondLst>
                            <p:childTnLst>
                              <p:par>
                                <p:cTn id="55" presetID="55" presetClass="entr" presetSubtype="0"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p:cTn id="57" dur="1000" fill="hold"/>
                                        <p:tgtEl>
                                          <p:spTgt spid="103"/>
                                        </p:tgtEl>
                                        <p:attrNameLst>
                                          <p:attrName>ppt_w</p:attrName>
                                        </p:attrNameLst>
                                      </p:cBhvr>
                                      <p:tavLst>
                                        <p:tav tm="0">
                                          <p:val>
                                            <p:strVal val="#ppt_w*0.70"/>
                                          </p:val>
                                        </p:tav>
                                        <p:tav tm="100000">
                                          <p:val>
                                            <p:strVal val="#ppt_w"/>
                                          </p:val>
                                        </p:tav>
                                      </p:tavLst>
                                    </p:anim>
                                    <p:anim calcmode="lin" valueType="num">
                                      <p:cBhvr>
                                        <p:cTn id="58" dur="1000" fill="hold"/>
                                        <p:tgtEl>
                                          <p:spTgt spid="103"/>
                                        </p:tgtEl>
                                        <p:attrNameLst>
                                          <p:attrName>ppt_h</p:attrName>
                                        </p:attrNameLst>
                                      </p:cBhvr>
                                      <p:tavLst>
                                        <p:tav tm="0">
                                          <p:val>
                                            <p:strVal val="#ppt_h"/>
                                          </p:val>
                                        </p:tav>
                                        <p:tav tm="100000">
                                          <p:val>
                                            <p:strVal val="#ppt_h"/>
                                          </p:val>
                                        </p:tav>
                                      </p:tavLst>
                                    </p:anim>
                                    <p:animEffect transition="in" filter="fade">
                                      <p:cBhvr>
                                        <p:cTn id="59" dur="1000"/>
                                        <p:tgtEl>
                                          <p:spTgt spid="103"/>
                                        </p:tgtEl>
                                      </p:cBhvr>
                                    </p:animEffect>
                                  </p:childTnLst>
                                </p:cTn>
                              </p:par>
                            </p:childTnLst>
                          </p:cTn>
                        </p:par>
                        <p:par>
                          <p:cTn id="60" fill="hold">
                            <p:stCondLst>
                              <p:cond delay="2000"/>
                            </p:stCondLst>
                            <p:childTnLst>
                              <p:par>
                                <p:cTn id="61" presetID="12" presetClass="entr" presetSubtype="4" fill="hold" nodeType="afterEffect">
                                  <p:stCondLst>
                                    <p:cond delay="0"/>
                                  </p:stCondLst>
                                  <p:childTnLst>
                                    <p:set>
                                      <p:cBhvr>
                                        <p:cTn id="62" dur="1" fill="hold">
                                          <p:stCondLst>
                                            <p:cond delay="0"/>
                                          </p:stCondLst>
                                        </p:cTn>
                                        <p:tgtEl>
                                          <p:spTgt spid="111"/>
                                        </p:tgtEl>
                                        <p:attrNameLst>
                                          <p:attrName>style.visibility</p:attrName>
                                        </p:attrNameLst>
                                      </p:cBhvr>
                                      <p:to>
                                        <p:strVal val="visible"/>
                                      </p:to>
                                    </p:set>
                                    <p:anim calcmode="lin" valueType="num">
                                      <p:cBhvr additive="base">
                                        <p:cTn id="63" dur="1000"/>
                                        <p:tgtEl>
                                          <p:spTgt spid="111"/>
                                        </p:tgtEl>
                                        <p:attrNameLst>
                                          <p:attrName>ppt_y</p:attrName>
                                        </p:attrNameLst>
                                      </p:cBhvr>
                                      <p:tavLst>
                                        <p:tav tm="0">
                                          <p:val>
                                            <p:strVal val="#ppt_y+#ppt_h*1.125000"/>
                                          </p:val>
                                        </p:tav>
                                        <p:tav tm="100000">
                                          <p:val>
                                            <p:strVal val="#ppt_y"/>
                                          </p:val>
                                        </p:tav>
                                      </p:tavLst>
                                    </p:anim>
                                    <p:animEffect transition="in" filter="wipe(up)">
                                      <p:cBhvr>
                                        <p:cTn id="64" dur="1000"/>
                                        <p:tgtEl>
                                          <p:spTgt spid="111"/>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1000"/>
                                        <p:tgtEl>
                                          <p:spTgt spid="15"/>
                                        </p:tgtEl>
                                        <p:attrNameLst>
                                          <p:attrName>ppt_y</p:attrName>
                                        </p:attrNameLst>
                                      </p:cBhvr>
                                      <p:tavLst>
                                        <p:tav tm="0">
                                          <p:val>
                                            <p:strVal val="#ppt_y+#ppt_h*1.125000"/>
                                          </p:val>
                                        </p:tav>
                                        <p:tav tm="100000">
                                          <p:val>
                                            <p:strVal val="#ppt_y"/>
                                          </p:val>
                                        </p:tav>
                                      </p:tavLst>
                                    </p:anim>
                                    <p:animEffect transition="in" filter="wipe(up)">
                                      <p:cBhvr>
                                        <p:cTn id="6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8" name="Google Shape;118;p13"/>
          <p:cNvGraphicFramePr/>
          <p:nvPr>
            <p:extLst>
              <p:ext uri="{D42A27DB-BD31-4B8C-83A1-F6EECF244321}">
                <p14:modId xmlns:p14="http://schemas.microsoft.com/office/powerpoint/2010/main" val="1912140113"/>
              </p:ext>
            </p:extLst>
          </p:nvPr>
        </p:nvGraphicFramePr>
        <p:xfrm>
          <a:off x="3357425" y="855097"/>
          <a:ext cx="5489400" cy="3905300"/>
        </p:xfrm>
        <a:graphic>
          <a:graphicData uri="http://schemas.openxmlformats.org/drawingml/2006/table">
            <a:tbl>
              <a:tblPr>
                <a:noFill/>
                <a:tableStyleId>{882EED6D-7B34-45E7-A798-751927541C4D}</a:tableStyleId>
              </a:tblPr>
              <a:tblGrid>
                <a:gridCol w="1372350">
                  <a:extLst>
                    <a:ext uri="{9D8B030D-6E8A-4147-A177-3AD203B41FA5}">
                      <a16:colId xmlns:a16="http://schemas.microsoft.com/office/drawing/2014/main" val="20000"/>
                    </a:ext>
                  </a:extLst>
                </a:gridCol>
                <a:gridCol w="1372350">
                  <a:extLst>
                    <a:ext uri="{9D8B030D-6E8A-4147-A177-3AD203B41FA5}">
                      <a16:colId xmlns:a16="http://schemas.microsoft.com/office/drawing/2014/main" val="20001"/>
                    </a:ext>
                  </a:extLst>
                </a:gridCol>
                <a:gridCol w="1372350">
                  <a:extLst>
                    <a:ext uri="{9D8B030D-6E8A-4147-A177-3AD203B41FA5}">
                      <a16:colId xmlns:a16="http://schemas.microsoft.com/office/drawing/2014/main" val="20002"/>
                    </a:ext>
                  </a:extLst>
                </a:gridCol>
                <a:gridCol w="1372350">
                  <a:extLst>
                    <a:ext uri="{9D8B030D-6E8A-4147-A177-3AD203B41FA5}">
                      <a16:colId xmlns:a16="http://schemas.microsoft.com/office/drawing/2014/main" val="20003"/>
                    </a:ext>
                  </a:extLst>
                </a:gridCol>
              </a:tblGrid>
              <a:tr h="627600">
                <a:tc>
                  <a:txBody>
                    <a:bodyPr/>
                    <a:lstStyle/>
                    <a:p>
                      <a:pPr marL="0" marR="0" lvl="0" indent="0" algn="l" rtl="0">
                        <a:lnSpc>
                          <a:spcPct val="115000"/>
                        </a:lnSpc>
                        <a:spcBef>
                          <a:spcPts val="0"/>
                        </a:spcBef>
                        <a:spcAft>
                          <a:spcPts val="0"/>
                        </a:spcAft>
                        <a:buClr>
                          <a:srgbClr val="000000"/>
                        </a:buClr>
                        <a:buSzPts val="2800"/>
                        <a:buFont typeface="Arial"/>
                        <a:buNone/>
                      </a:pPr>
                      <a:r>
                        <a:rPr lang="en-IN" sz="2800" u="none" strike="noStrike" cap="none"/>
                        <a:t>  ant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hopper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paste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Fall</a:t>
                      </a:r>
                      <a:endParaRPr sz="2800" u="none" strike="noStrike" cap="none"/>
                    </a:p>
                  </a:txBody>
                  <a:tcPr marL="63500" marR="63500" marT="63500" marB="63500"/>
                </a:tc>
                <a:extLst>
                  <a:ext uri="{0D108BD9-81ED-4DB2-BD59-A6C34878D82A}">
                    <a16:rowId xmlns:a16="http://schemas.microsoft.com/office/drawing/2014/main" val="10000"/>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tooth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water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note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rays</a:t>
                      </a:r>
                      <a:endParaRPr sz="2800" u="none" strike="noStrike" cap="none"/>
                    </a:p>
                  </a:txBody>
                  <a:tcPr marL="63500" marR="63500" marT="63500" marB="63500"/>
                </a:tc>
                <a:extLst>
                  <a:ext uri="{0D108BD9-81ED-4DB2-BD59-A6C34878D82A}">
                    <a16:rowId xmlns:a16="http://schemas.microsoft.com/office/drawing/2014/main" val="10001"/>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butter</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hill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grass</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rain </a:t>
                      </a:r>
                      <a:endParaRPr sz="2800" u="none" strike="noStrike" cap="none"/>
                    </a:p>
                  </a:txBody>
                  <a:tcPr marL="63500" marR="63500" marT="63500" marB="63500"/>
                </a:tc>
                <a:extLst>
                  <a:ext uri="{0D108BD9-81ED-4DB2-BD59-A6C34878D82A}">
                    <a16:rowId xmlns:a16="http://schemas.microsoft.com/office/drawing/2014/main" val="10002"/>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book </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ball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foot</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sun</a:t>
                      </a:r>
                      <a:endParaRPr sz="2800" u="none" strike="noStrike" cap="none"/>
                    </a:p>
                  </a:txBody>
                  <a:tcPr marL="63500" marR="63500" marT="63500" marB="63500"/>
                </a:tc>
                <a:extLst>
                  <a:ext uri="{0D108BD9-81ED-4DB2-BD59-A6C34878D82A}">
                    <a16:rowId xmlns:a16="http://schemas.microsoft.com/office/drawing/2014/main" val="10003"/>
                  </a:ext>
                </a:extLst>
              </a:tr>
              <a:tr h="6276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 toe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nail</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fly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sea</a:t>
                      </a:r>
                      <a:endParaRPr sz="2800" u="none" strike="noStrike" cap="none"/>
                    </a:p>
                  </a:txBody>
                  <a:tcPr marL="63500" marR="63500" marT="63500" marB="63500"/>
                </a:tc>
                <a:extLst>
                  <a:ext uri="{0D108BD9-81ED-4DB2-BD59-A6C34878D82A}">
                    <a16:rowId xmlns:a16="http://schemas.microsoft.com/office/drawing/2014/main" val="10004"/>
                  </a:ext>
                </a:extLst>
              </a:tr>
              <a:tr h="767300">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lady</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horse</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a:t>bird</a:t>
                      </a:r>
                      <a:endParaRPr sz="2800" u="none" strike="noStrike" cap="none"/>
                    </a:p>
                  </a:txBody>
                  <a:tcPr marL="63500" marR="63500" marT="63500" marB="63500"/>
                </a:tc>
                <a:tc>
                  <a:txBody>
                    <a:bodyPr/>
                    <a:lstStyle/>
                    <a:p>
                      <a:pPr marL="0" marR="0" lvl="0" indent="0" algn="ctr" rtl="0">
                        <a:lnSpc>
                          <a:spcPct val="115000"/>
                        </a:lnSpc>
                        <a:spcBef>
                          <a:spcPts val="0"/>
                        </a:spcBef>
                        <a:spcAft>
                          <a:spcPts val="0"/>
                        </a:spcAft>
                        <a:buClr>
                          <a:srgbClr val="000000"/>
                        </a:buClr>
                        <a:buSzPts val="2800"/>
                        <a:buFont typeface="Arial"/>
                        <a:buNone/>
                      </a:pPr>
                      <a:r>
                        <a:rPr lang="en-IN" sz="2800" u="none" strike="noStrike" cap="none" dirty="0"/>
                        <a:t>bow</a:t>
                      </a:r>
                      <a:endParaRPr sz="2800" u="none" strike="noStrike" cap="none" dirty="0"/>
                    </a:p>
                  </a:txBody>
                  <a:tcPr marL="63500" marR="63500" marT="63500" marB="63500"/>
                </a:tc>
                <a:extLst>
                  <a:ext uri="{0D108BD9-81ED-4DB2-BD59-A6C34878D82A}">
                    <a16:rowId xmlns:a16="http://schemas.microsoft.com/office/drawing/2014/main" val="10005"/>
                  </a:ext>
                </a:extLst>
              </a:tr>
            </a:tbl>
          </a:graphicData>
        </a:graphic>
      </p:graphicFrame>
      <p:sp>
        <p:nvSpPr>
          <p:cNvPr id="119" name="Google Shape;119;p13"/>
          <p:cNvSpPr txBox="1"/>
          <p:nvPr/>
        </p:nvSpPr>
        <p:spPr>
          <a:xfrm>
            <a:off x="4353027" y="4958041"/>
            <a:ext cx="3475927"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None/>
            </a:pPr>
            <a:r>
              <a:rPr lang="en-IN" sz="2800" b="0" i="0" u="none" strike="noStrike" cap="none" dirty="0">
                <a:solidFill>
                  <a:schemeClr val="dk1"/>
                </a:solidFill>
                <a:latin typeface="Calibri"/>
                <a:ea typeface="Calibri"/>
                <a:cs typeface="Calibri"/>
                <a:sym typeface="Calibri"/>
              </a:rPr>
              <a:t>11. toe + nail = </a:t>
            </a:r>
            <a:r>
              <a:rPr lang="en-IN" sz="2800" b="0" i="1" u="none" strike="noStrike" cap="none" dirty="0">
                <a:solidFill>
                  <a:schemeClr val="dk1"/>
                </a:solidFill>
                <a:latin typeface="Calibri"/>
                <a:ea typeface="Calibri"/>
                <a:cs typeface="Calibri"/>
                <a:sym typeface="Calibri"/>
              </a:rPr>
              <a:t>toenail</a:t>
            </a:r>
            <a:endParaRPr sz="2800" i="1" dirty="0"/>
          </a:p>
        </p:txBody>
      </p:sp>
      <p:sp>
        <p:nvSpPr>
          <p:cNvPr id="120" name="Google Shape;120;p13"/>
          <p:cNvSpPr/>
          <p:nvPr/>
        </p:nvSpPr>
        <p:spPr>
          <a:xfrm>
            <a:off x="3371674" y="3490336"/>
            <a:ext cx="1298100" cy="453000"/>
          </a:xfrm>
          <a:prstGeom prst="ellipse">
            <a:avLst/>
          </a:prstGeom>
          <a:noFill/>
          <a:ln w="2857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13"/>
          <p:cNvSpPr/>
          <p:nvPr/>
        </p:nvSpPr>
        <p:spPr>
          <a:xfrm>
            <a:off x="4763099" y="3490336"/>
            <a:ext cx="1298100" cy="453000"/>
          </a:xfrm>
          <a:prstGeom prst="ellipse">
            <a:avLst/>
          </a:prstGeom>
          <a:noFill/>
          <a:ln w="2857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13"/>
          <p:cNvSpPr/>
          <p:nvPr/>
        </p:nvSpPr>
        <p:spPr>
          <a:xfrm>
            <a:off x="3371674" y="4088801"/>
            <a:ext cx="1298100" cy="4530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13"/>
          <p:cNvSpPr/>
          <p:nvPr/>
        </p:nvSpPr>
        <p:spPr>
          <a:xfrm>
            <a:off x="6137188" y="4088801"/>
            <a:ext cx="1298100" cy="453000"/>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13"/>
          <p:cNvSpPr txBox="1">
            <a:spLocks noGrp="1"/>
          </p:cNvSpPr>
          <p:nvPr>
            <p:ph type="title"/>
          </p:nvPr>
        </p:nvSpPr>
        <p:spPr>
          <a:xfrm>
            <a:off x="1449357" y="71414"/>
            <a:ext cx="9296427" cy="654032"/>
          </a:xfrm>
          <a:prstGeom prst="rect">
            <a:avLst/>
          </a:prstGeom>
          <a:solidFill>
            <a:srgbClr val="FFB7B7"/>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FFFF00"/>
              </a:buClr>
              <a:buSzPts val="3200"/>
              <a:buNone/>
            </a:pPr>
            <a:r>
              <a:rPr lang="en-IN" u="sng" dirty="0">
                <a:solidFill>
                  <a:schemeClr val="dk1"/>
                </a:solidFill>
              </a:rPr>
              <a:t>Make compound words with the following </a:t>
            </a:r>
            <a:endParaRPr u="sng" dirty="0"/>
          </a:p>
        </p:txBody>
      </p:sp>
      <p:pic>
        <p:nvPicPr>
          <p:cNvPr id="125" name="Google Shape;125;p13" descr="A pair of feet in water&#10;&#10;Description automatically generated with low confidence"/>
          <p:cNvPicPr preferRelativeResize="0"/>
          <p:nvPr/>
        </p:nvPicPr>
        <p:blipFill rotWithShape="1">
          <a:blip r:embed="rId3">
            <a:alphaModFix/>
          </a:blip>
          <a:srcRect l="19879" t="16978" r="13144" b="25418"/>
          <a:stretch/>
        </p:blipFill>
        <p:spPr>
          <a:xfrm>
            <a:off x="8920044" y="4528778"/>
            <a:ext cx="2273110" cy="1527884"/>
          </a:xfrm>
          <a:prstGeom prst="rect">
            <a:avLst/>
          </a:prstGeom>
          <a:noFill/>
          <a:ln>
            <a:noFill/>
          </a:ln>
        </p:spPr>
      </p:pic>
      <p:pic>
        <p:nvPicPr>
          <p:cNvPr id="126" name="Google Shape;126;p13" descr="A ladybug on a leaf&#10;&#10;Description automatically generated"/>
          <p:cNvPicPr preferRelativeResize="0"/>
          <p:nvPr/>
        </p:nvPicPr>
        <p:blipFill rotWithShape="1">
          <a:blip r:embed="rId4">
            <a:alphaModFix/>
          </a:blip>
          <a:srcRect l="51772" t="17077" b="20983"/>
          <a:stretch/>
        </p:blipFill>
        <p:spPr>
          <a:xfrm>
            <a:off x="789921" y="4481793"/>
            <a:ext cx="2212090" cy="1711064"/>
          </a:xfrm>
          <a:prstGeom prst="rect">
            <a:avLst/>
          </a:prstGeom>
          <a:noFill/>
          <a:ln>
            <a:noFill/>
          </a:ln>
        </p:spPr>
      </p:pic>
      <p:sp>
        <p:nvSpPr>
          <p:cNvPr id="11" name="Google Shape;119;p13">
            <a:extLst>
              <a:ext uri="{FF2B5EF4-FFF2-40B4-BE49-F238E27FC236}">
                <a16:creationId xmlns:a16="http://schemas.microsoft.com/office/drawing/2014/main" id="{E97CE7CA-5D88-4CFD-B47A-59B04D560C5A}"/>
              </a:ext>
            </a:extLst>
          </p:cNvPr>
          <p:cNvSpPr txBox="1"/>
          <p:nvPr/>
        </p:nvSpPr>
        <p:spPr>
          <a:xfrm>
            <a:off x="4197812" y="5785363"/>
            <a:ext cx="3823520" cy="4480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640"/>
              </a:spcBef>
              <a:spcAft>
                <a:spcPts val="0"/>
              </a:spcAft>
              <a:buNone/>
            </a:pPr>
            <a:r>
              <a:rPr lang="en-IN" sz="2800" b="0" i="0" u="none" strike="noStrike" cap="none" dirty="0">
                <a:solidFill>
                  <a:schemeClr val="dk1"/>
                </a:solidFill>
                <a:latin typeface="Calibri"/>
                <a:ea typeface="Calibri"/>
                <a:cs typeface="Calibri"/>
                <a:sym typeface="Calibri"/>
              </a:rPr>
              <a:t>12. lady + bird = </a:t>
            </a:r>
            <a:r>
              <a:rPr lang="en-IN" sz="2800" b="0" i="1" u="none" strike="noStrike" cap="none" dirty="0">
                <a:solidFill>
                  <a:schemeClr val="dk1"/>
                </a:solidFill>
                <a:latin typeface="Calibri"/>
                <a:ea typeface="Calibri"/>
                <a:cs typeface="Calibri"/>
                <a:sym typeface="Calibri"/>
              </a:rPr>
              <a:t>ladybird</a:t>
            </a:r>
            <a:endParaRPr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1000" fill="hold"/>
                                        <p:tgtEl>
                                          <p:spTgt spid="120"/>
                                        </p:tgtEl>
                                        <p:attrNameLst>
                                          <p:attrName>ppt_w</p:attrName>
                                        </p:attrNameLst>
                                      </p:cBhvr>
                                      <p:tavLst>
                                        <p:tav tm="0">
                                          <p:val>
                                            <p:strVal val="#ppt_w*0.70"/>
                                          </p:val>
                                        </p:tav>
                                        <p:tav tm="100000">
                                          <p:val>
                                            <p:strVal val="#ppt_w"/>
                                          </p:val>
                                        </p:tav>
                                      </p:tavLst>
                                    </p:anim>
                                    <p:anim calcmode="lin" valueType="num">
                                      <p:cBhvr>
                                        <p:cTn id="8" dur="1000" fill="hold"/>
                                        <p:tgtEl>
                                          <p:spTgt spid="120"/>
                                        </p:tgtEl>
                                        <p:attrNameLst>
                                          <p:attrName>ppt_h</p:attrName>
                                        </p:attrNameLst>
                                      </p:cBhvr>
                                      <p:tavLst>
                                        <p:tav tm="0">
                                          <p:val>
                                            <p:strVal val="#ppt_h"/>
                                          </p:val>
                                        </p:tav>
                                        <p:tav tm="100000">
                                          <p:val>
                                            <p:strVal val="#ppt_h"/>
                                          </p:val>
                                        </p:tav>
                                      </p:tavLst>
                                    </p:anim>
                                    <p:animEffect transition="in" filter="fade">
                                      <p:cBhvr>
                                        <p:cTn id="9" dur="1000"/>
                                        <p:tgtEl>
                                          <p:spTgt spid="12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p:cTn id="13" dur="1000" fill="hold"/>
                                        <p:tgtEl>
                                          <p:spTgt spid="121"/>
                                        </p:tgtEl>
                                        <p:attrNameLst>
                                          <p:attrName>ppt_w</p:attrName>
                                        </p:attrNameLst>
                                      </p:cBhvr>
                                      <p:tavLst>
                                        <p:tav tm="0">
                                          <p:val>
                                            <p:strVal val="#ppt_w*0.70"/>
                                          </p:val>
                                        </p:tav>
                                        <p:tav tm="100000">
                                          <p:val>
                                            <p:strVal val="#ppt_w"/>
                                          </p:val>
                                        </p:tav>
                                      </p:tavLst>
                                    </p:anim>
                                    <p:anim calcmode="lin" valueType="num">
                                      <p:cBhvr>
                                        <p:cTn id="14" dur="1000" fill="hold"/>
                                        <p:tgtEl>
                                          <p:spTgt spid="121"/>
                                        </p:tgtEl>
                                        <p:attrNameLst>
                                          <p:attrName>ppt_h</p:attrName>
                                        </p:attrNameLst>
                                      </p:cBhvr>
                                      <p:tavLst>
                                        <p:tav tm="0">
                                          <p:val>
                                            <p:strVal val="#ppt_h"/>
                                          </p:val>
                                        </p:tav>
                                        <p:tav tm="100000">
                                          <p:val>
                                            <p:strVal val="#ppt_h"/>
                                          </p:val>
                                        </p:tav>
                                      </p:tavLst>
                                    </p:anim>
                                    <p:animEffect transition="in" filter="fade">
                                      <p:cBhvr>
                                        <p:cTn id="15" dur="1000"/>
                                        <p:tgtEl>
                                          <p:spTgt spid="121"/>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additive="base">
                                        <p:cTn id="19" dur="1000"/>
                                        <p:tgtEl>
                                          <p:spTgt spid="125"/>
                                        </p:tgtEl>
                                        <p:attrNameLst>
                                          <p:attrName>ppt_y</p:attrName>
                                        </p:attrNameLst>
                                      </p:cBhvr>
                                      <p:tavLst>
                                        <p:tav tm="0">
                                          <p:val>
                                            <p:strVal val="#ppt_y+#ppt_h*1.125000"/>
                                          </p:val>
                                        </p:tav>
                                        <p:tav tm="100000">
                                          <p:val>
                                            <p:strVal val="#ppt_y"/>
                                          </p:val>
                                        </p:tav>
                                      </p:tavLst>
                                    </p:anim>
                                    <p:animEffect transition="in" filter="wipe(up)">
                                      <p:cBhvr>
                                        <p:cTn id="20" dur="1000"/>
                                        <p:tgtEl>
                                          <p:spTgt spid="125"/>
                                        </p:tgtEl>
                                      </p:cBhvr>
                                    </p:animEffect>
                                  </p:childTnLst>
                                </p:cTn>
                              </p:par>
                              <p:par>
                                <p:cTn id="21" presetID="12" presetClass="entr" presetSubtype="4" fill="hold" nodeType="withEffect">
                                  <p:stCondLst>
                                    <p:cond delay="0"/>
                                  </p:stCondLst>
                                  <p:childTnLst>
                                    <p:set>
                                      <p:cBhvr>
                                        <p:cTn id="22" dur="1" fill="hold">
                                          <p:stCondLst>
                                            <p:cond delay="0"/>
                                          </p:stCondLst>
                                        </p:cTn>
                                        <p:tgtEl>
                                          <p:spTgt spid="119">
                                            <p:txEl>
                                              <p:pRg st="0" end="0"/>
                                            </p:txEl>
                                          </p:spTgt>
                                        </p:tgtEl>
                                        <p:attrNameLst>
                                          <p:attrName>style.visibility</p:attrName>
                                        </p:attrNameLst>
                                      </p:cBhvr>
                                      <p:to>
                                        <p:strVal val="visible"/>
                                      </p:to>
                                    </p:set>
                                    <p:anim calcmode="lin" valueType="num">
                                      <p:cBhvr additive="base">
                                        <p:cTn id="23" dur="1000"/>
                                        <p:tgtEl>
                                          <p:spTgt spid="119">
                                            <p:txEl>
                                              <p:pRg st="0" end="0"/>
                                            </p:txEl>
                                          </p:spTgt>
                                        </p:tgtEl>
                                        <p:attrNameLst>
                                          <p:attrName>ppt_y</p:attrName>
                                        </p:attrNameLst>
                                      </p:cBhvr>
                                      <p:tavLst>
                                        <p:tav tm="0">
                                          <p:val>
                                            <p:strVal val="#ppt_y+#ppt_h*1.125000"/>
                                          </p:val>
                                        </p:tav>
                                        <p:tav tm="100000">
                                          <p:val>
                                            <p:strVal val="#ppt_y"/>
                                          </p:val>
                                        </p:tav>
                                      </p:tavLst>
                                    </p:anim>
                                    <p:animEffect transition="in" filter="wipe(up)">
                                      <p:cBhvr>
                                        <p:cTn id="24" dur="1000"/>
                                        <p:tgtEl>
                                          <p:spTgt spid="1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1000" fill="hold"/>
                                        <p:tgtEl>
                                          <p:spTgt spid="122"/>
                                        </p:tgtEl>
                                        <p:attrNameLst>
                                          <p:attrName>ppt_w</p:attrName>
                                        </p:attrNameLst>
                                      </p:cBhvr>
                                      <p:tavLst>
                                        <p:tav tm="0">
                                          <p:val>
                                            <p:strVal val="#ppt_w*0.70"/>
                                          </p:val>
                                        </p:tav>
                                        <p:tav tm="100000">
                                          <p:val>
                                            <p:strVal val="#ppt_w"/>
                                          </p:val>
                                        </p:tav>
                                      </p:tavLst>
                                    </p:anim>
                                    <p:anim calcmode="lin" valueType="num">
                                      <p:cBhvr>
                                        <p:cTn id="30" dur="1000" fill="hold"/>
                                        <p:tgtEl>
                                          <p:spTgt spid="122"/>
                                        </p:tgtEl>
                                        <p:attrNameLst>
                                          <p:attrName>ppt_h</p:attrName>
                                        </p:attrNameLst>
                                      </p:cBhvr>
                                      <p:tavLst>
                                        <p:tav tm="0">
                                          <p:val>
                                            <p:strVal val="#ppt_h"/>
                                          </p:val>
                                        </p:tav>
                                        <p:tav tm="100000">
                                          <p:val>
                                            <p:strVal val="#ppt_h"/>
                                          </p:val>
                                        </p:tav>
                                      </p:tavLst>
                                    </p:anim>
                                    <p:animEffect transition="in" filter="fade">
                                      <p:cBhvr>
                                        <p:cTn id="31" dur="1000"/>
                                        <p:tgtEl>
                                          <p:spTgt spid="122"/>
                                        </p:tgtEl>
                                      </p:cBhvr>
                                    </p:animEffect>
                                  </p:childTnLst>
                                </p:cTn>
                              </p:par>
                            </p:childTnLst>
                          </p:cTn>
                        </p:par>
                        <p:par>
                          <p:cTn id="32" fill="hold">
                            <p:stCondLst>
                              <p:cond delay="1000"/>
                            </p:stCondLst>
                            <p:childTnLst>
                              <p:par>
                                <p:cTn id="33" presetID="55" presetClass="entr" presetSubtype="0" fill="hold" nodeType="after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p:cTn id="35" dur="1000" fill="hold"/>
                                        <p:tgtEl>
                                          <p:spTgt spid="123"/>
                                        </p:tgtEl>
                                        <p:attrNameLst>
                                          <p:attrName>ppt_w</p:attrName>
                                        </p:attrNameLst>
                                      </p:cBhvr>
                                      <p:tavLst>
                                        <p:tav tm="0">
                                          <p:val>
                                            <p:strVal val="#ppt_w*0.70"/>
                                          </p:val>
                                        </p:tav>
                                        <p:tav tm="100000">
                                          <p:val>
                                            <p:strVal val="#ppt_w"/>
                                          </p:val>
                                        </p:tav>
                                      </p:tavLst>
                                    </p:anim>
                                    <p:anim calcmode="lin" valueType="num">
                                      <p:cBhvr>
                                        <p:cTn id="36" dur="1000" fill="hold"/>
                                        <p:tgtEl>
                                          <p:spTgt spid="123"/>
                                        </p:tgtEl>
                                        <p:attrNameLst>
                                          <p:attrName>ppt_h</p:attrName>
                                        </p:attrNameLst>
                                      </p:cBhvr>
                                      <p:tavLst>
                                        <p:tav tm="0">
                                          <p:val>
                                            <p:strVal val="#ppt_h"/>
                                          </p:val>
                                        </p:tav>
                                        <p:tav tm="100000">
                                          <p:val>
                                            <p:strVal val="#ppt_h"/>
                                          </p:val>
                                        </p:tav>
                                      </p:tavLst>
                                    </p:anim>
                                    <p:animEffect transition="in" filter="fade">
                                      <p:cBhvr>
                                        <p:cTn id="37" dur="1000"/>
                                        <p:tgtEl>
                                          <p:spTgt spid="123"/>
                                        </p:tgtEl>
                                      </p:cBhvr>
                                    </p:animEffect>
                                  </p:childTnLst>
                                </p:cTn>
                              </p:par>
                            </p:childTnLst>
                          </p:cTn>
                        </p:par>
                        <p:par>
                          <p:cTn id="38" fill="hold">
                            <p:stCondLst>
                              <p:cond delay="2000"/>
                            </p:stCondLst>
                            <p:childTnLst>
                              <p:par>
                                <p:cTn id="39" presetID="12" presetClass="entr" presetSubtype="4"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1000"/>
                                        <p:tgtEl>
                                          <p:spTgt spid="126"/>
                                        </p:tgtEl>
                                        <p:attrNameLst>
                                          <p:attrName>ppt_y</p:attrName>
                                        </p:attrNameLst>
                                      </p:cBhvr>
                                      <p:tavLst>
                                        <p:tav tm="0">
                                          <p:val>
                                            <p:strVal val="#ppt_y+#ppt_h*1.125000"/>
                                          </p:val>
                                        </p:tav>
                                        <p:tav tm="100000">
                                          <p:val>
                                            <p:strVal val="#ppt_y"/>
                                          </p:val>
                                        </p:tav>
                                      </p:tavLst>
                                    </p:anim>
                                    <p:animEffect transition="in" filter="wipe(up)">
                                      <p:cBhvr>
                                        <p:cTn id="42" dur="1000"/>
                                        <p:tgtEl>
                                          <p:spTgt spid="126"/>
                                        </p:tgtEl>
                                      </p:cBhvr>
                                    </p:animEffect>
                                  </p:childTnLst>
                                </p:cTn>
                              </p:par>
                              <p:par>
                                <p:cTn id="43" presetID="12" presetClass="entr" presetSubtype="4" fill="hold"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additive="base">
                                        <p:cTn id="45" dur="10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46"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IN"/>
              <a:t>MM INDEX</a:t>
            </a:r>
            <a:endParaRPr/>
          </a:p>
        </p:txBody>
      </p:sp>
      <p:graphicFrame>
        <p:nvGraphicFramePr>
          <p:cNvPr id="133" name="Google Shape;133;p5"/>
          <p:cNvGraphicFramePr/>
          <p:nvPr>
            <p:extLst>
              <p:ext uri="{D42A27DB-BD31-4B8C-83A1-F6EECF244321}">
                <p14:modId xmlns:p14="http://schemas.microsoft.com/office/powerpoint/2010/main" val="291996747"/>
              </p:ext>
            </p:extLst>
          </p:nvPr>
        </p:nvGraphicFramePr>
        <p:xfrm>
          <a:off x="1127448" y="972488"/>
          <a:ext cx="9937100" cy="3457510"/>
        </p:xfrm>
        <a:graphic>
          <a:graphicData uri="http://schemas.openxmlformats.org/drawingml/2006/table">
            <a:tbl>
              <a:tblPr firstRow="1" bandRow="1">
                <a:noFill/>
                <a:tableStyleId>{324CC1A4-B649-47DC-A83E-61097D110940}</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lnSpc>
                          <a:spcPct val="100000"/>
                        </a:lnSpc>
                        <a:spcBef>
                          <a:spcPts val="0"/>
                        </a:spcBef>
                        <a:spcAft>
                          <a:spcPts val="0"/>
                        </a:spcAft>
                        <a:buClr>
                          <a:srgbClr val="000000"/>
                        </a:buClr>
                        <a:buSzPts val="2000"/>
                        <a:buFont typeface="Arial"/>
                        <a:buNone/>
                      </a:pPr>
                      <a:r>
                        <a:rPr lang="en-IN" sz="2000" u="none" strike="noStrike" cap="none"/>
                        <a:t>Slide #</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IN" sz="2000" u="none" strike="noStrike" cap="none"/>
                        <a:t>Thumbnail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IN" sz="2000" u="none" strike="noStrike" cap="none"/>
                        <a:t>Source link and Attribution</a:t>
                      </a:r>
                      <a:endParaRPr sz="1400" u="none" strike="noStrike" cap="none"/>
                    </a:p>
                  </a:txBody>
                  <a:tcPr marL="91450" marR="91450" marT="45725" marB="45725"/>
                </a:tc>
                <a:extLst>
                  <a:ext uri="{0D108BD9-81ED-4DB2-BD59-A6C34878D82A}">
                    <a16:rowId xmlns:a16="http://schemas.microsoft.com/office/drawing/2014/main" val="10000"/>
                  </a:ext>
                </a:extLst>
              </a:tr>
              <a:tr h="244175">
                <a:tc>
                  <a:txBody>
                    <a:bodyPr/>
                    <a:lstStyle/>
                    <a:p>
                      <a:pPr marL="0" marR="0" lvl="0" indent="0" algn="ctr" rtl="0">
                        <a:lnSpc>
                          <a:spcPct val="100000"/>
                        </a:lnSpc>
                        <a:spcBef>
                          <a:spcPts val="0"/>
                        </a:spcBef>
                        <a:spcAft>
                          <a:spcPts val="0"/>
                        </a:spcAft>
                        <a:buClr>
                          <a:srgbClr val="000000"/>
                        </a:buClr>
                        <a:buSzPts val="1200"/>
                        <a:buFont typeface="Arial"/>
                        <a:buNone/>
                      </a:pPr>
                      <a:r>
                        <a:rPr lang="en-IN" sz="1200" u="none" strike="noStrike" cap="none" dirty="0"/>
                        <a:t>1</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&lt;magic&gt; </a:t>
                      </a:r>
                      <a:r>
                        <a:rPr lang="en-IN" sz="1200" u="none" strike="noStrike" cap="none" dirty="0">
                          <a:hlinkClick r:id="rId3"/>
                        </a:rPr>
                        <a:t>https://pixabay.com/illustrations/magician-magic-illusionist-tricks-4860002/</a:t>
                      </a:r>
                      <a:endParaRPr sz="1200" u="none" strike="noStrike" cap="none"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lnSpc>
                          <a:spcPct val="100000"/>
                        </a:lnSpc>
                        <a:spcBef>
                          <a:spcPts val="0"/>
                        </a:spcBef>
                        <a:spcAft>
                          <a:spcPts val="0"/>
                        </a:spcAft>
                        <a:buClr>
                          <a:srgbClr val="000000"/>
                        </a:buClr>
                        <a:buSzPts val="1200"/>
                        <a:buFont typeface="Arial"/>
                        <a:buNone/>
                      </a:pPr>
                      <a:r>
                        <a:rPr lang="en-IN" sz="1200" u="none" strike="noStrike" cap="none" dirty="0"/>
                        <a:t>2, 3</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1200" u="none" strike="noStrike" cap="none" dirty="0"/>
                        <a:t>&lt;seahorse&gt; </a:t>
                      </a:r>
                      <a:r>
                        <a:rPr lang="en-IN" sz="1200" u="none" strike="noStrike" cap="none" dirty="0">
                          <a:hlinkClick r:id="rId4"/>
                        </a:rPr>
                        <a:t>https://pixabay.com/illustrations/seahorse-fish-animal-blue-water-5435384</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Grasshopper – </a:t>
                      </a:r>
                      <a:r>
                        <a:rPr lang="en-IN" sz="1200" u="none" strike="noStrike" cap="none" dirty="0">
                          <a:hlinkClick r:id="rId5"/>
                        </a:rPr>
                        <a:t>https://pixabay.com/vectors/animal-grasshopper-insect-nature-1296187/</a:t>
                      </a:r>
                      <a:endParaRPr sz="1200" dirty="0"/>
                    </a:p>
                  </a:txBody>
                  <a:tcPr marL="91450" marR="91450" marT="45725" marB="45725"/>
                </a:tc>
                <a:extLst>
                  <a:ext uri="{0D108BD9-81ED-4DB2-BD59-A6C34878D82A}">
                    <a16:rowId xmlns:a16="http://schemas.microsoft.com/office/drawing/2014/main" val="10002"/>
                  </a:ext>
                </a:extLst>
              </a:tr>
              <a:tr h="318000">
                <a:tc>
                  <a:txBody>
                    <a:bodyPr/>
                    <a:lstStyle/>
                    <a:p>
                      <a:pPr marL="0" marR="0" lvl="0" indent="0" algn="ctr" rtl="0">
                        <a:lnSpc>
                          <a:spcPct val="100000"/>
                        </a:lnSpc>
                        <a:spcBef>
                          <a:spcPts val="0"/>
                        </a:spcBef>
                        <a:spcAft>
                          <a:spcPts val="0"/>
                        </a:spcAft>
                        <a:buClr>
                          <a:srgbClr val="000000"/>
                        </a:buClr>
                        <a:buSzPts val="1200"/>
                        <a:buFont typeface="Arial"/>
                        <a:buNone/>
                      </a:pPr>
                      <a:r>
                        <a:rPr lang="en-IN" sz="1200" u="none" strike="noStrike" cap="none" dirty="0"/>
                        <a:t>3</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a:t>
                      </a:r>
                      <a:r>
                        <a:rPr lang="en-IN" sz="1200" u="none" strike="noStrike" cap="none" dirty="0" err="1"/>
                        <a:t>termitehill</a:t>
                      </a:r>
                      <a:r>
                        <a:rPr lang="en-IN" sz="1200" u="none" strike="noStrike" cap="none" dirty="0"/>
                        <a:t>&gt; </a:t>
                      </a:r>
                      <a:r>
                        <a:rPr lang="en-IN" sz="1200" u="none" strike="noStrike" cap="none" dirty="0">
                          <a:hlinkClick r:id="rId6"/>
                        </a:rPr>
                        <a:t>https://pixabay.com/photos/termite-hill-termites-mound-dharwad-238384/</a:t>
                      </a:r>
                      <a:endParaRPr sz="12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ctr" rtl="0">
                        <a:lnSpc>
                          <a:spcPct val="100000"/>
                        </a:lnSpc>
                        <a:spcBef>
                          <a:spcPts val="0"/>
                        </a:spcBef>
                        <a:spcAft>
                          <a:spcPts val="0"/>
                        </a:spcAft>
                        <a:buClr>
                          <a:srgbClr val="000000"/>
                        </a:buClr>
                        <a:buSzPts val="1200"/>
                        <a:buFont typeface="Arial"/>
                        <a:buNone/>
                      </a:pPr>
                      <a:r>
                        <a:rPr lang="en-IN" sz="1200" u="none" strike="noStrike" cap="none" dirty="0"/>
                        <a:t>2, 4</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&lt;toothpaste&gt; </a:t>
                      </a:r>
                      <a:r>
                        <a:rPr lang="en-IN" sz="1200" u="none" strike="noStrike" cap="none" dirty="0">
                          <a:hlinkClick r:id="rId7"/>
                        </a:rPr>
                        <a:t>https://pixabay.com/photos/toothbrush-toothpaste-dental-care-571741/</a:t>
                      </a:r>
                      <a:endParaRPr sz="1200" dirty="0"/>
                    </a:p>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waterfall - </a:t>
                      </a:r>
                      <a:r>
                        <a:rPr lang="en-IN" sz="1200" u="none" strike="noStrike" cap="none" dirty="0">
                          <a:hlinkClick r:id="rId8"/>
                        </a:rPr>
                        <a:t>https://pixabay.com/vectors/waterfall-water-nature-landscape-310140/</a:t>
                      </a:r>
                      <a:endParaRPr sz="12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ctr" rtl="0">
                        <a:lnSpc>
                          <a:spcPct val="100000"/>
                        </a:lnSpc>
                        <a:spcBef>
                          <a:spcPts val="0"/>
                        </a:spcBef>
                        <a:spcAft>
                          <a:spcPts val="0"/>
                        </a:spcAft>
                        <a:buClr>
                          <a:srgbClr val="000000"/>
                        </a:buClr>
                        <a:buSzPts val="1200"/>
                        <a:buFont typeface="Arial"/>
                        <a:buNone/>
                      </a:pPr>
                      <a:r>
                        <a:rPr lang="en-IN" sz="1200" u="none" strike="noStrike" cap="none" dirty="0"/>
                        <a:t>2, 5</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&lt;notebook&gt; </a:t>
                      </a:r>
                      <a:r>
                        <a:rPr lang="en-IN" sz="1200" u="none" strike="noStrike" cap="none" dirty="0">
                          <a:hlinkClick r:id="rId9"/>
                        </a:rPr>
                        <a:t>https://pixabay.com/photos/notebook-page-open-notepad-5978603/</a:t>
                      </a:r>
                      <a:endParaRPr sz="1200" dirty="0"/>
                    </a:p>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&lt;sunrays&gt; </a:t>
                      </a:r>
                      <a:r>
                        <a:rPr lang="en-IN" sz="1200" u="none" strike="noStrike" cap="none" dirty="0">
                          <a:hlinkClick r:id="rId10"/>
                        </a:rPr>
                        <a:t>https://pixabay.com/vectors/plant-photosynthesis-sunlight-leaf-3759893/</a:t>
                      </a:r>
                      <a:endParaRPr sz="1200"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ctr" rtl="0">
                        <a:lnSpc>
                          <a:spcPct val="100000"/>
                        </a:lnSpc>
                        <a:spcBef>
                          <a:spcPts val="0"/>
                        </a:spcBef>
                        <a:spcAft>
                          <a:spcPts val="0"/>
                        </a:spcAft>
                        <a:buClr>
                          <a:srgbClr val="000000"/>
                        </a:buClr>
                        <a:buSzPts val="1200"/>
                        <a:buFont typeface="Arial"/>
                        <a:buNone/>
                      </a:pPr>
                      <a:r>
                        <a:rPr lang="en-IN" sz="1200" u="none" strike="noStrike" cap="none" dirty="0"/>
                        <a:t>2, 6</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&lt;butterfly&gt; </a:t>
                      </a:r>
                      <a:r>
                        <a:rPr lang="en-IN" sz="1200" u="none" strike="noStrike" cap="none" dirty="0">
                          <a:hlinkClick r:id="rId11"/>
                        </a:rPr>
                        <a:t>https://pixabay.com/illustrations/butterfly-clip-art-butterflies-4117065/</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&lt;rainbow&gt; </a:t>
                      </a:r>
                      <a:r>
                        <a:rPr lang="en-IN" sz="1200" u="none" strike="noStrike" cap="none" dirty="0">
                          <a:hlinkClick r:id="rId12"/>
                        </a:rPr>
                        <a:t>https://pixabay.com/illustrations/rainbow-cute-arts-kids-clipart-5112211/</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&lt;football&gt; </a:t>
                      </a:r>
                      <a:r>
                        <a:rPr lang="en-IN" sz="1200" u="none" strike="noStrike" cap="none" dirty="0">
                          <a:hlinkClick r:id="rId13"/>
                        </a:rPr>
                        <a:t>https://pixabay.com/vectors/football-soccer-ball-sport-147854/</a:t>
                      </a:r>
                      <a:endParaRPr sz="1200" u="none" strike="noStrike" cap="none" dirty="0"/>
                    </a:p>
                  </a:txBody>
                  <a:tcPr marL="91450" marR="91450" marT="45725" marB="45725"/>
                </a:tc>
                <a:extLst>
                  <a:ext uri="{0D108BD9-81ED-4DB2-BD59-A6C34878D82A}">
                    <a16:rowId xmlns:a16="http://schemas.microsoft.com/office/drawing/2014/main" val="10006"/>
                  </a:ext>
                </a:extLst>
              </a:tr>
              <a:tr h="389325">
                <a:tc>
                  <a:txBody>
                    <a:bodyPr/>
                    <a:lstStyle/>
                    <a:p>
                      <a:pPr marL="0" marR="0" lvl="0" indent="0" algn="ctr" rtl="0">
                        <a:lnSpc>
                          <a:spcPct val="100000"/>
                        </a:lnSpc>
                        <a:spcBef>
                          <a:spcPts val="0"/>
                        </a:spcBef>
                        <a:spcAft>
                          <a:spcPts val="0"/>
                        </a:spcAft>
                        <a:buClr>
                          <a:srgbClr val="000000"/>
                        </a:buClr>
                        <a:buSzPts val="1200"/>
                        <a:buFont typeface="Arial"/>
                        <a:buNone/>
                      </a:pPr>
                      <a:r>
                        <a:rPr lang="en-IN" sz="1200" u="none" strike="noStrike" cap="none" dirty="0"/>
                        <a:t>7</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&lt;feet&gt; </a:t>
                      </a:r>
                      <a:r>
                        <a:rPr lang="en-IN" sz="1200" u="none" strike="noStrike" cap="none" dirty="0">
                          <a:hlinkClick r:id="rId14"/>
                        </a:rPr>
                        <a:t>https://pixabay.com/photos/feet-barefoot-outside-wet-1176612/</a:t>
                      </a:r>
                      <a:endParaRPr sz="1200" dirty="0"/>
                    </a:p>
                    <a:p>
                      <a:pPr marL="0" marR="0" lvl="0" indent="0" algn="l" rtl="0">
                        <a:lnSpc>
                          <a:spcPct val="100000"/>
                        </a:lnSpc>
                        <a:spcBef>
                          <a:spcPts val="0"/>
                        </a:spcBef>
                        <a:spcAft>
                          <a:spcPts val="0"/>
                        </a:spcAft>
                        <a:buClr>
                          <a:srgbClr val="000000"/>
                        </a:buClr>
                        <a:buSzPts val="1200"/>
                        <a:buFont typeface="Arial"/>
                        <a:buNone/>
                      </a:pPr>
                      <a:r>
                        <a:rPr lang="en-IN" sz="1200" u="none" strike="noStrike" cap="none" dirty="0"/>
                        <a:t>&lt;ladybird&gt; </a:t>
                      </a:r>
                      <a:r>
                        <a:rPr lang="en-IN" sz="1200" u="none" strike="noStrike" cap="none" dirty="0">
                          <a:hlinkClick r:id="rId15"/>
                        </a:rPr>
                        <a:t>https://pixabay.com/photos/ladybug-seven-spot-ladybird-beetle-5279651/</a:t>
                      </a:r>
                      <a:endParaRPr sz="1200" dirty="0"/>
                    </a:p>
                  </a:txBody>
                  <a:tcPr marL="91450" marR="91450" marT="45725" marB="45725"/>
                </a:tc>
                <a:extLst>
                  <a:ext uri="{0D108BD9-81ED-4DB2-BD59-A6C34878D82A}">
                    <a16:rowId xmlns:a16="http://schemas.microsoft.com/office/drawing/2014/main" val="10007"/>
                  </a:ext>
                </a:extLst>
              </a:tr>
            </a:tbl>
          </a:graphicData>
        </a:graphic>
      </p:graphicFrame>
      <p:pic>
        <p:nvPicPr>
          <p:cNvPr id="134" name="Google Shape;134;p5"/>
          <p:cNvPicPr preferRelativeResize="0"/>
          <p:nvPr/>
        </p:nvPicPr>
        <p:blipFill rotWithShape="1">
          <a:blip r:embed="rId16">
            <a:alphaModFix/>
          </a:blip>
          <a:srcRect/>
          <a:stretch/>
        </p:blipFill>
        <p:spPr>
          <a:xfrm>
            <a:off x="2502547" y="1419027"/>
            <a:ext cx="233682" cy="159561"/>
          </a:xfrm>
          <a:prstGeom prst="rect">
            <a:avLst/>
          </a:prstGeom>
          <a:noFill/>
          <a:ln>
            <a:noFill/>
          </a:ln>
        </p:spPr>
      </p:pic>
      <p:pic>
        <p:nvPicPr>
          <p:cNvPr id="135" name="Google Shape;135;p5" descr="Icon&#10;&#10;Description automatically generated"/>
          <p:cNvPicPr preferRelativeResize="0"/>
          <p:nvPr/>
        </p:nvPicPr>
        <p:blipFill rotWithShape="1">
          <a:blip r:embed="rId17">
            <a:alphaModFix/>
          </a:blip>
          <a:srcRect/>
          <a:stretch/>
        </p:blipFill>
        <p:spPr>
          <a:xfrm>
            <a:off x="2441170" y="1725281"/>
            <a:ext cx="211572" cy="291196"/>
          </a:xfrm>
          <a:prstGeom prst="rect">
            <a:avLst/>
          </a:prstGeom>
          <a:noFill/>
          <a:ln>
            <a:noFill/>
          </a:ln>
        </p:spPr>
      </p:pic>
      <p:pic>
        <p:nvPicPr>
          <p:cNvPr id="136" name="Google Shape;136;p5" descr="A picture containing text&#10;&#10;Description automatically generated"/>
          <p:cNvPicPr preferRelativeResize="0"/>
          <p:nvPr/>
        </p:nvPicPr>
        <p:blipFill rotWithShape="1">
          <a:blip r:embed="rId18">
            <a:alphaModFix/>
          </a:blip>
          <a:srcRect/>
          <a:stretch/>
        </p:blipFill>
        <p:spPr>
          <a:xfrm>
            <a:off x="2327211" y="2966111"/>
            <a:ext cx="355631" cy="260389"/>
          </a:xfrm>
          <a:prstGeom prst="rect">
            <a:avLst/>
          </a:prstGeom>
          <a:noFill/>
          <a:ln>
            <a:noFill/>
          </a:ln>
        </p:spPr>
      </p:pic>
      <p:pic>
        <p:nvPicPr>
          <p:cNvPr id="137" name="Google Shape;137;p5" descr="A toothbrush next to a toothpaste tube&#10;&#10;Description automatically generated with low confidence"/>
          <p:cNvPicPr preferRelativeResize="0"/>
          <p:nvPr/>
        </p:nvPicPr>
        <p:blipFill rotWithShape="1">
          <a:blip r:embed="rId19">
            <a:alphaModFix/>
          </a:blip>
          <a:srcRect/>
          <a:stretch/>
        </p:blipFill>
        <p:spPr>
          <a:xfrm>
            <a:off x="2231108" y="2480978"/>
            <a:ext cx="509496" cy="339134"/>
          </a:xfrm>
          <a:prstGeom prst="rect">
            <a:avLst/>
          </a:prstGeom>
          <a:noFill/>
          <a:ln>
            <a:noFill/>
          </a:ln>
        </p:spPr>
      </p:pic>
      <p:pic>
        <p:nvPicPr>
          <p:cNvPr id="138" name="Google Shape;138;p5" descr="A picture containing outdoor, ground, nature, valley&#10;&#10;Description automatically generated"/>
          <p:cNvPicPr preferRelativeResize="0"/>
          <p:nvPr/>
        </p:nvPicPr>
        <p:blipFill rotWithShape="1">
          <a:blip r:embed="rId20">
            <a:alphaModFix/>
          </a:blip>
          <a:srcRect/>
          <a:stretch/>
        </p:blipFill>
        <p:spPr>
          <a:xfrm>
            <a:off x="2628463" y="2159287"/>
            <a:ext cx="143720" cy="194874"/>
          </a:xfrm>
          <a:prstGeom prst="rect">
            <a:avLst/>
          </a:prstGeom>
          <a:noFill/>
          <a:ln>
            <a:noFill/>
          </a:ln>
        </p:spPr>
      </p:pic>
      <p:pic>
        <p:nvPicPr>
          <p:cNvPr id="139" name="Google Shape;139;p5" descr="A group of colorful butterflies&#10;&#10;Description automatically generated with low confidence"/>
          <p:cNvPicPr preferRelativeResize="0"/>
          <p:nvPr/>
        </p:nvPicPr>
        <p:blipFill rotWithShape="1">
          <a:blip r:embed="rId21">
            <a:alphaModFix/>
          </a:blip>
          <a:srcRect/>
          <a:stretch/>
        </p:blipFill>
        <p:spPr>
          <a:xfrm>
            <a:off x="2106773" y="3504630"/>
            <a:ext cx="323301" cy="248669"/>
          </a:xfrm>
          <a:prstGeom prst="rect">
            <a:avLst/>
          </a:prstGeom>
          <a:noFill/>
          <a:ln>
            <a:noFill/>
          </a:ln>
        </p:spPr>
      </p:pic>
      <p:pic>
        <p:nvPicPr>
          <p:cNvPr id="140" name="Google Shape;140;p5" descr="Logo&#10;&#10;Description automatically generated"/>
          <p:cNvPicPr preferRelativeResize="0"/>
          <p:nvPr/>
        </p:nvPicPr>
        <p:blipFill rotWithShape="1">
          <a:blip r:embed="rId22">
            <a:alphaModFix/>
          </a:blip>
          <a:srcRect l="5113" t="12981" r="7999" b="21650"/>
          <a:stretch/>
        </p:blipFill>
        <p:spPr>
          <a:xfrm>
            <a:off x="2978944" y="3513748"/>
            <a:ext cx="354852" cy="266969"/>
          </a:xfrm>
          <a:prstGeom prst="rect">
            <a:avLst/>
          </a:prstGeom>
          <a:noFill/>
          <a:ln>
            <a:noFill/>
          </a:ln>
        </p:spPr>
      </p:pic>
      <p:pic>
        <p:nvPicPr>
          <p:cNvPr id="141" name="Google Shape;141;p5" descr="A black and white football ball&#10;&#10;Description automatically generated with medium confidence"/>
          <p:cNvPicPr preferRelativeResize="0"/>
          <p:nvPr/>
        </p:nvPicPr>
        <p:blipFill rotWithShape="1">
          <a:blip r:embed="rId23">
            <a:alphaModFix/>
          </a:blip>
          <a:srcRect/>
          <a:stretch/>
        </p:blipFill>
        <p:spPr>
          <a:xfrm>
            <a:off x="2554108" y="3490230"/>
            <a:ext cx="292430" cy="273537"/>
          </a:xfrm>
          <a:prstGeom prst="rect">
            <a:avLst/>
          </a:prstGeom>
          <a:noFill/>
          <a:ln>
            <a:noFill/>
          </a:ln>
        </p:spPr>
      </p:pic>
      <p:pic>
        <p:nvPicPr>
          <p:cNvPr id="142" name="Google Shape;142;p5" descr="A pair of feet in water&#10;&#10;Description automatically generated with low confidence"/>
          <p:cNvPicPr preferRelativeResize="0"/>
          <p:nvPr/>
        </p:nvPicPr>
        <p:blipFill rotWithShape="1">
          <a:blip r:embed="rId24">
            <a:alphaModFix/>
          </a:blip>
          <a:srcRect l="19879" t="16978" r="13144" b="25418"/>
          <a:stretch/>
        </p:blipFill>
        <p:spPr>
          <a:xfrm>
            <a:off x="2330861" y="4061805"/>
            <a:ext cx="375709" cy="259379"/>
          </a:xfrm>
          <a:prstGeom prst="rect">
            <a:avLst/>
          </a:prstGeom>
          <a:noFill/>
          <a:ln>
            <a:noFill/>
          </a:ln>
        </p:spPr>
      </p:pic>
      <p:pic>
        <p:nvPicPr>
          <p:cNvPr id="143" name="Google Shape;143;p5" descr="A ladybug on a leaf&#10;&#10;Description automatically generated"/>
          <p:cNvPicPr preferRelativeResize="0"/>
          <p:nvPr/>
        </p:nvPicPr>
        <p:blipFill rotWithShape="1">
          <a:blip r:embed="rId25">
            <a:alphaModFix/>
          </a:blip>
          <a:srcRect l="51772" t="17077" b="20983"/>
          <a:stretch/>
        </p:blipFill>
        <p:spPr>
          <a:xfrm>
            <a:off x="2920299" y="4091280"/>
            <a:ext cx="292261" cy="248672"/>
          </a:xfrm>
          <a:prstGeom prst="rect">
            <a:avLst/>
          </a:prstGeom>
          <a:noFill/>
          <a:ln>
            <a:noFill/>
          </a:ln>
        </p:spPr>
      </p:pic>
      <p:pic>
        <p:nvPicPr>
          <p:cNvPr id="144" name="Google Shape;144;p5" descr="Animal, Grasshopper, Insect, Nature"/>
          <p:cNvPicPr preferRelativeResize="0"/>
          <p:nvPr/>
        </p:nvPicPr>
        <p:blipFill rotWithShape="1">
          <a:blip r:embed="rId26">
            <a:alphaModFix/>
          </a:blip>
          <a:srcRect/>
          <a:stretch/>
        </p:blipFill>
        <p:spPr>
          <a:xfrm>
            <a:off x="2736798" y="1738328"/>
            <a:ext cx="448778" cy="278149"/>
          </a:xfrm>
          <a:prstGeom prst="rect">
            <a:avLst/>
          </a:prstGeom>
          <a:noFill/>
          <a:ln>
            <a:noFill/>
          </a:ln>
        </p:spPr>
      </p:pic>
      <p:pic>
        <p:nvPicPr>
          <p:cNvPr id="145" name="Google Shape;145;p5" descr="Waterfall, Water, Nature, Landscape, Cascade, Flowing"/>
          <p:cNvPicPr preferRelativeResize="0"/>
          <p:nvPr/>
        </p:nvPicPr>
        <p:blipFill rotWithShape="1">
          <a:blip r:embed="rId27">
            <a:alphaModFix/>
          </a:blip>
          <a:srcRect/>
          <a:stretch/>
        </p:blipFill>
        <p:spPr>
          <a:xfrm>
            <a:off x="2903737" y="2473315"/>
            <a:ext cx="417955" cy="353770"/>
          </a:xfrm>
          <a:prstGeom prst="rect">
            <a:avLst/>
          </a:prstGeom>
          <a:noFill/>
          <a:ln>
            <a:noFill/>
          </a:ln>
        </p:spPr>
      </p:pic>
      <p:pic>
        <p:nvPicPr>
          <p:cNvPr id="146" name="Google Shape;146;p5" descr="Plant, Photosynthesis, Sunlight, Leaf, Green"/>
          <p:cNvPicPr preferRelativeResize="0"/>
          <p:nvPr/>
        </p:nvPicPr>
        <p:blipFill rotWithShape="1">
          <a:blip r:embed="rId28">
            <a:alphaModFix/>
          </a:blip>
          <a:srcRect/>
          <a:stretch/>
        </p:blipFill>
        <p:spPr>
          <a:xfrm>
            <a:off x="2902792" y="2952488"/>
            <a:ext cx="343650" cy="328438"/>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1416</Words>
  <Application>Microsoft Office PowerPoint</Application>
  <PresentationFormat>Widescreen</PresentationFormat>
  <Paragraphs>256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Noto Sans Symbols</vt:lpstr>
      <vt:lpstr>Arial</vt:lpstr>
      <vt:lpstr>Calibri</vt:lpstr>
      <vt:lpstr>DD</vt:lpstr>
      <vt:lpstr>Magic with Compound Words</vt:lpstr>
      <vt:lpstr>Make compound words with the following </vt:lpstr>
      <vt:lpstr>Make compound words with the following </vt:lpstr>
      <vt:lpstr>Make compound words with the following </vt:lpstr>
      <vt:lpstr>Make compound words with the following </vt:lpstr>
      <vt:lpstr>Make compound words with the following </vt:lpstr>
      <vt:lpstr>Make compound words with the following </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with Compound Words</dc:title>
  <dc:creator>sssvv</dc:creator>
  <cp:lastModifiedBy>Mahesh Mahadevan</cp:lastModifiedBy>
  <cp:revision>9</cp:revision>
  <dcterms:created xsi:type="dcterms:W3CDTF">2020-08-28T09:38:22Z</dcterms:created>
  <dcterms:modified xsi:type="dcterms:W3CDTF">2021-12-22T14:12:46Z</dcterms:modified>
</cp:coreProperties>
</file>