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9" r:id="rId3"/>
    <p:sldId id="260" r:id="rId4"/>
    <p:sldId id="264" r:id="rId5"/>
    <p:sldId id="261" r:id="rId6"/>
    <p:sldId id="262" r:id="rId7"/>
    <p:sldId id="263"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E9FF"/>
    <a:srgbClr val="FFDE75"/>
    <a:srgbClr val="000000"/>
    <a:srgbClr val="0041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3792" autoAdjust="0"/>
  </p:normalViewPr>
  <p:slideViewPr>
    <p:cSldViewPr>
      <p:cViewPr varScale="1">
        <p:scale>
          <a:sx n="63" d="100"/>
          <a:sy n="63" d="100"/>
        </p:scale>
        <p:origin x="708" y="6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DF657F-02CC-4965-8C08-F347D6717137}" type="datetimeFigureOut">
              <a:rPr lang="en-US" smtClean="0"/>
              <a:pPr/>
              <a:t>12/21/2021</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69404-76F5-4205-AB8A-DE608B1B0BD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&lt;words&gt; &lt;https://</a:t>
            </a:r>
            <a:r>
              <a:rPr lang="en-IN" dirty="0" err="1"/>
              <a:t>pixabay.com</a:t>
            </a:r>
            <a:r>
              <a:rPr lang="en-IN" dirty="0"/>
              <a:t>/photos/feel-word-letters-scrabble-1804600/&gt;</a:t>
            </a:r>
          </a:p>
        </p:txBody>
      </p:sp>
      <p:sp>
        <p:nvSpPr>
          <p:cNvPr id="4" name="Slide Number Placeholder 3"/>
          <p:cNvSpPr>
            <a:spLocks noGrp="1"/>
          </p:cNvSpPr>
          <p:nvPr>
            <p:ph type="sldNum" sz="quarter" idx="10"/>
          </p:nvPr>
        </p:nvSpPr>
        <p:spPr/>
        <p:txBody>
          <a:bodyPr/>
          <a:lstStyle/>
          <a:p>
            <a:fld id="{21E69404-76F5-4205-AB8A-DE608B1B0BD3}"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&lt;doormat&gt; &lt;https://</a:t>
            </a:r>
            <a:r>
              <a:rPr lang="en-IN" dirty="0" err="1"/>
              <a:t>pixabay.com</a:t>
            </a:r>
            <a:r>
              <a:rPr lang="en-IN" dirty="0"/>
              <a:t>/vectors/rug-carpet-brown-white-oval-round-576081/&gt;</a:t>
            </a:r>
          </a:p>
          <a:p>
            <a:r>
              <a:rPr lang="en-IN" dirty="0"/>
              <a:t>&lt;grandfather&gt; &lt;https://www.flickr.com/photos/39072595@N03/4280710509&gt; by Yogendra Joshi</a:t>
            </a:r>
          </a:p>
          <a:p>
            <a:r>
              <a:rPr lang="en-IN" dirty="0"/>
              <a:t>&lt;popcorn&gt; &lt;https://</a:t>
            </a:r>
            <a:r>
              <a:rPr lang="en-IN" dirty="0" err="1"/>
              <a:t>pixabay.com</a:t>
            </a:r>
            <a:r>
              <a:rPr lang="en-IN" dirty="0"/>
              <a:t>/photos/popcorn-food-snack-bowl-yellow-166839/&gt;</a:t>
            </a:r>
          </a:p>
          <a:p>
            <a:r>
              <a:rPr lang="en-IN" dirty="0"/>
              <a:t>&lt;sun&gt; &lt;SSSVV Image Gallery: Search Keyword “sun”&gt;</a:t>
            </a:r>
          </a:p>
          <a:p>
            <a:r>
              <a:rPr lang="en-IN" dirty="0"/>
              <a:t>&lt;moon&gt; &lt;SSSVV Image Gallery: Search Keyword “moon”&gt;</a:t>
            </a:r>
          </a:p>
        </p:txBody>
      </p:sp>
      <p:sp>
        <p:nvSpPr>
          <p:cNvPr id="4" name="Slide Number Placeholder 3"/>
          <p:cNvSpPr>
            <a:spLocks noGrp="1"/>
          </p:cNvSpPr>
          <p:nvPr>
            <p:ph type="sldNum" sz="quarter" idx="10"/>
          </p:nvPr>
        </p:nvSpPr>
        <p:spPr/>
        <p:txBody>
          <a:bodyPr/>
          <a:lstStyle/>
          <a:p>
            <a:fld id="{21E69404-76F5-4205-AB8A-DE608B1B0BD3}"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&lt;sun&gt;&lt;SSSVV Image Gallery: Search Keyword “sun”&gt;</a:t>
            </a:r>
          </a:p>
          <a:p>
            <a:r>
              <a:rPr lang="en-IN" dirty="0"/>
              <a:t>&lt;flower&gt; &lt;SSSVV Image Gallery: Search Keyword “flower”&gt;</a:t>
            </a:r>
          </a:p>
          <a:p>
            <a:r>
              <a:rPr lang="en-IN" dirty="0"/>
              <a:t>&lt;sunflower&gt; &lt;</a:t>
            </a:r>
            <a:r>
              <a:rPr lang="en-IN" dirty="0" err="1"/>
              <a:t>SSSVVImage</a:t>
            </a:r>
            <a:r>
              <a:rPr lang="en-IN" dirty="0"/>
              <a:t> Gallery: Search Keyword “sunflower”&gt;</a:t>
            </a:r>
          </a:p>
          <a:p>
            <a:r>
              <a:rPr lang="en-IN" dirty="0"/>
              <a:t>&lt;rain&gt; &lt;SSSVV Image Gallery: Search Keyword “rain”&gt;</a:t>
            </a:r>
          </a:p>
          <a:p>
            <a:r>
              <a:rPr lang="en-IN" dirty="0"/>
              <a:t>&lt;bow&gt; &lt;SSSVV Image Gallery: Search Keyword “bow”&gt;</a:t>
            </a:r>
          </a:p>
          <a:p>
            <a:r>
              <a:rPr lang="en-IN" dirty="0"/>
              <a:t>&lt;rainbow&gt; &lt;https://</a:t>
            </a:r>
            <a:r>
              <a:rPr lang="en-IN" dirty="0" err="1"/>
              <a:t>pixabay.com</a:t>
            </a:r>
            <a:r>
              <a:rPr lang="en-IN" dirty="0"/>
              <a:t>/illustrations/rainbow-cute-arts-kids-clipart-5112211/&gt;</a:t>
            </a:r>
          </a:p>
          <a:p>
            <a:r>
              <a:rPr lang="en-IN" dirty="0"/>
              <a:t>&lt;basket&gt; &lt;SSSVV Image Gallery: Search Keyword “basket”&gt;</a:t>
            </a:r>
          </a:p>
          <a:p>
            <a:r>
              <a:rPr lang="en-IN" dirty="0"/>
              <a:t>&lt;ball&gt; &lt;https://</a:t>
            </a:r>
            <a:r>
              <a:rPr lang="en-IN" dirty="0" err="1"/>
              <a:t>pixabay.com</a:t>
            </a:r>
            <a:r>
              <a:rPr lang="en-IN" dirty="0"/>
              <a:t>/vectors/ball-gold-round-shiny-gloss-149922/&gt;</a:t>
            </a:r>
          </a:p>
          <a:p>
            <a:r>
              <a:rPr lang="en-IN" dirty="0"/>
              <a:t>&lt;basketball&gt; &lt;https://</a:t>
            </a:r>
            <a:r>
              <a:rPr lang="en-IN" dirty="0" err="1"/>
              <a:t>pixabay.com</a:t>
            </a:r>
            <a:r>
              <a:rPr lang="en-IN" dirty="0"/>
              <a:t>/vectors/basketball-ball-sports-orange-157927/&gt;</a:t>
            </a:r>
          </a:p>
        </p:txBody>
      </p:sp>
      <p:sp>
        <p:nvSpPr>
          <p:cNvPr id="4" name="Slide Number Placeholder 3"/>
          <p:cNvSpPr>
            <a:spLocks noGrp="1"/>
          </p:cNvSpPr>
          <p:nvPr>
            <p:ph type="sldNum" sz="quarter" idx="10"/>
          </p:nvPr>
        </p:nvSpPr>
        <p:spPr/>
        <p:txBody>
          <a:bodyPr/>
          <a:lstStyle/>
          <a:p>
            <a:fld id="{21E69404-76F5-4205-AB8A-DE608B1B0BD3}" type="slidenum">
              <a:rPr lang="en-IN" smtClean="0"/>
              <a:pPr/>
              <a:t>3</a:t>
            </a:fld>
            <a:endParaRPr lang="en-IN"/>
          </a:p>
        </p:txBody>
      </p:sp>
    </p:spTree>
    <p:extLst>
      <p:ext uri="{BB962C8B-B14F-4D97-AF65-F5344CB8AC3E}">
        <p14:creationId xmlns:p14="http://schemas.microsoft.com/office/powerpoint/2010/main" val="432084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&lt;arm&gt; &lt;https://</a:t>
            </a:r>
            <a:r>
              <a:rPr lang="en-IN" dirty="0" err="1"/>
              <a:t>pixabay.com</a:t>
            </a:r>
            <a:r>
              <a:rPr lang="en-IN" dirty="0"/>
              <a:t>/vectors/arm-friend-friendship-gesture-2025687/&gt;</a:t>
            </a:r>
          </a:p>
          <a:p>
            <a:r>
              <a:rPr lang="en-IN" dirty="0"/>
              <a:t>&lt;chair&gt; &lt;https://</a:t>
            </a:r>
            <a:r>
              <a:rPr lang="en-IN" dirty="0" err="1"/>
              <a:t>pixabay.com</a:t>
            </a:r>
            <a:r>
              <a:rPr lang="en-IN" dirty="0"/>
              <a:t>/illustrations/chair-wooden-hard-seat-seating-316889/&gt;</a:t>
            </a:r>
          </a:p>
          <a:p>
            <a:r>
              <a:rPr lang="en-IN" dirty="0"/>
              <a:t>&lt;armchair&gt; &lt;https://</a:t>
            </a:r>
            <a:r>
              <a:rPr lang="en-IN" dirty="0" err="1"/>
              <a:t>pixabay.com</a:t>
            </a:r>
            <a:r>
              <a:rPr lang="en-IN" dirty="0"/>
              <a:t>/illustrations/furniture-chair-back-seats-vector-2315966/&gt;</a:t>
            </a:r>
          </a:p>
          <a:p>
            <a:r>
              <a:rPr lang="en-IN" dirty="0"/>
              <a:t>&lt;butter&gt; &lt;https://</a:t>
            </a:r>
            <a:r>
              <a:rPr lang="en-IN" dirty="0" err="1"/>
              <a:t>pixabay.com</a:t>
            </a:r>
            <a:r>
              <a:rPr lang="en-IN" dirty="0"/>
              <a:t>/photos/butter-knife-ingredient-food-4872620/&gt;</a:t>
            </a:r>
          </a:p>
          <a:p>
            <a:r>
              <a:rPr lang="en-IN" dirty="0"/>
              <a:t>&lt;fly&gt; &lt;https://</a:t>
            </a:r>
            <a:r>
              <a:rPr lang="en-IN" dirty="0" err="1"/>
              <a:t>pixabay.com</a:t>
            </a:r>
            <a:r>
              <a:rPr lang="en-IN" dirty="0"/>
              <a:t>/vectors/animal-bug-fly-insect-1295160/&gt;</a:t>
            </a:r>
          </a:p>
          <a:p>
            <a:r>
              <a:rPr lang="en-IN" dirty="0"/>
              <a:t>&lt;butterfly&gt; &lt;https://</a:t>
            </a:r>
            <a:r>
              <a:rPr lang="en-IN" dirty="0" err="1"/>
              <a:t>pixabay.com</a:t>
            </a:r>
            <a:r>
              <a:rPr lang="en-IN" dirty="0"/>
              <a:t>/vectors/animal-butterfly-chromatic-flying-2027356/&gt;</a:t>
            </a:r>
          </a:p>
          <a:p>
            <a:r>
              <a:rPr lang="en-IN" dirty="0"/>
              <a:t>&lt;star&gt; &lt;https://</a:t>
            </a:r>
            <a:r>
              <a:rPr lang="en-IN" dirty="0" err="1"/>
              <a:t>pixabay.com</a:t>
            </a:r>
            <a:r>
              <a:rPr lang="en-IN" dirty="0"/>
              <a:t>/illustrations/star-black-silhouette-shape-design-937527/&gt;</a:t>
            </a:r>
          </a:p>
          <a:p>
            <a:r>
              <a:rPr lang="en-IN" dirty="0"/>
              <a:t>&lt;fish&gt; &lt;https://</a:t>
            </a:r>
            <a:r>
              <a:rPr lang="en-IN" dirty="0" err="1"/>
              <a:t>pixabay.com</a:t>
            </a:r>
            <a:r>
              <a:rPr lang="en-IN" dirty="0"/>
              <a:t>/illustrations/clipart-fish-sea-water-swim-3418189/&gt;</a:t>
            </a:r>
          </a:p>
          <a:p>
            <a:r>
              <a:rPr lang="en-IN" dirty="0"/>
              <a:t>&lt;starfish&gt; &lt;https://</a:t>
            </a:r>
            <a:r>
              <a:rPr lang="en-IN" dirty="0" err="1"/>
              <a:t>pixabay.com</a:t>
            </a:r>
            <a:r>
              <a:rPr lang="en-IN" dirty="0"/>
              <a:t>/vectors/starfish-purple-pink-sea-tropical-303554/&gt;</a:t>
            </a:r>
          </a:p>
        </p:txBody>
      </p:sp>
      <p:sp>
        <p:nvSpPr>
          <p:cNvPr id="4" name="Slide Number Placeholder 3"/>
          <p:cNvSpPr>
            <a:spLocks noGrp="1"/>
          </p:cNvSpPr>
          <p:nvPr>
            <p:ph type="sldNum" sz="quarter" idx="10"/>
          </p:nvPr>
        </p:nvSpPr>
        <p:spPr/>
        <p:txBody>
          <a:bodyPr/>
          <a:lstStyle/>
          <a:p>
            <a:fld id="{21E69404-76F5-4205-AB8A-DE608B1B0BD3}" type="slidenum">
              <a:rPr lang="en-IN" smtClean="0"/>
              <a:pPr/>
              <a:t>4</a:t>
            </a:fld>
            <a:endParaRPr lang="en-IN"/>
          </a:p>
        </p:txBody>
      </p:sp>
    </p:spTree>
    <p:extLst>
      <p:ext uri="{BB962C8B-B14F-4D97-AF65-F5344CB8AC3E}">
        <p14:creationId xmlns:p14="http://schemas.microsoft.com/office/powerpoint/2010/main" val="2727253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5</a:t>
            </a:fld>
            <a:endParaRPr lang="en-IN"/>
          </a:p>
        </p:txBody>
      </p:sp>
    </p:spTree>
    <p:extLst>
      <p:ext uri="{BB962C8B-B14F-4D97-AF65-F5344CB8AC3E}">
        <p14:creationId xmlns:p14="http://schemas.microsoft.com/office/powerpoint/2010/main" val="1291750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&lt;fireflies&gt; &lt;https://</a:t>
            </a:r>
            <a:r>
              <a:rPr lang="en-IN" dirty="0" err="1"/>
              <a:t>pixabay.com</a:t>
            </a:r>
            <a:r>
              <a:rPr lang="en-IN" dirty="0"/>
              <a:t>/photos/lights-fireflies-glow-glowworms-5310589/&gt;</a:t>
            </a:r>
          </a:p>
          <a:p>
            <a:r>
              <a:rPr lang="en-IN" dirty="0"/>
              <a:t>&lt;raindrop&gt; &lt;https://</a:t>
            </a:r>
            <a:r>
              <a:rPr lang="en-IN" dirty="0" err="1"/>
              <a:t>pixabay.com</a:t>
            </a:r>
            <a:r>
              <a:rPr lang="en-IN" dirty="0"/>
              <a:t>/vectors/rain-duck-puddle-boots-water-bird-312098/&gt;</a:t>
            </a:r>
          </a:p>
          <a:p>
            <a:r>
              <a:rPr lang="en-IN" dirty="0"/>
              <a:t>&lt;</a:t>
            </a:r>
            <a:r>
              <a:rPr lang="en-IN" dirty="0" err="1"/>
              <a:t>firetruck</a:t>
            </a:r>
            <a:r>
              <a:rPr lang="en-IN" dirty="0"/>
              <a:t>&gt; &lt;https://</a:t>
            </a:r>
            <a:r>
              <a:rPr lang="en-IN" dirty="0" err="1"/>
              <a:t>pixabay.com</a:t>
            </a:r>
            <a:r>
              <a:rPr lang="en-IN" dirty="0"/>
              <a:t>/illustrations/fire-truck-fighting-extinguishing-4088850/&gt;</a:t>
            </a:r>
          </a:p>
          <a:p>
            <a:r>
              <a:rPr lang="en-IN" dirty="0"/>
              <a:t>&lt;bluebird&gt; &lt;https://</a:t>
            </a:r>
            <a:r>
              <a:rPr lang="en-IN" dirty="0" err="1"/>
              <a:t>pixabay.com</a:t>
            </a:r>
            <a:r>
              <a:rPr lang="en-IN" dirty="0"/>
              <a:t>/vectors/mascot-blue-bird-twitter-tweet-48563/&gt;</a:t>
            </a:r>
          </a:p>
          <a:p>
            <a:r>
              <a:rPr lang="en-IN" dirty="0"/>
              <a:t>&lt;grandmother&gt; &lt;SSSVV Image Gallery: Search Keyword “grandmother”&gt;</a:t>
            </a:r>
          </a:p>
          <a:p>
            <a:r>
              <a:rPr lang="en-IN" dirty="0"/>
              <a:t>&lt;jellyfish&gt;&lt;https://</a:t>
            </a:r>
            <a:r>
              <a:rPr lang="en-IN" dirty="0" err="1"/>
              <a:t>pixabay.com</a:t>
            </a:r>
            <a:r>
              <a:rPr lang="en-IN" dirty="0"/>
              <a:t>/vectors/jellyfish-black-white-water-animal-305392/&gt;</a:t>
            </a:r>
          </a:p>
        </p:txBody>
      </p:sp>
      <p:sp>
        <p:nvSpPr>
          <p:cNvPr id="4" name="Slide Number Placeholder 3"/>
          <p:cNvSpPr>
            <a:spLocks noGrp="1"/>
          </p:cNvSpPr>
          <p:nvPr>
            <p:ph type="sldNum" sz="quarter" idx="10"/>
          </p:nvPr>
        </p:nvSpPr>
        <p:spPr/>
        <p:txBody>
          <a:bodyPr/>
          <a:lstStyle/>
          <a:p>
            <a:fld id="{21E69404-76F5-4205-AB8A-DE608B1B0BD3}" type="slidenum">
              <a:rPr lang="en-IN" smtClean="0"/>
              <a:pPr/>
              <a:t>6</a:t>
            </a:fld>
            <a:endParaRPr lang="en-IN"/>
          </a:p>
        </p:txBody>
      </p:sp>
    </p:spTree>
    <p:extLst>
      <p:ext uri="{BB962C8B-B14F-4D97-AF65-F5344CB8AC3E}">
        <p14:creationId xmlns:p14="http://schemas.microsoft.com/office/powerpoint/2010/main" val="2142795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&lt;toothpaste&gt; &lt;https://</a:t>
            </a:r>
            <a:r>
              <a:rPr lang="en-IN" dirty="0" err="1"/>
              <a:t>pixabay.com</a:t>
            </a:r>
            <a:r>
              <a:rPr lang="en-IN" dirty="0"/>
              <a:t>/illustrations/tooth-toothbrush-toothpaste-dental-5453270&gt;</a:t>
            </a:r>
          </a:p>
          <a:p>
            <a:r>
              <a:rPr lang="en-IN" dirty="0"/>
              <a:t>&lt;airport&gt; &lt;SSSVV Image Gallery: Search Keyword “airport”&gt;</a:t>
            </a:r>
          </a:p>
        </p:txBody>
      </p:sp>
      <p:sp>
        <p:nvSpPr>
          <p:cNvPr id="4" name="Slide Number Placeholder 3"/>
          <p:cNvSpPr>
            <a:spLocks noGrp="1"/>
          </p:cNvSpPr>
          <p:nvPr>
            <p:ph type="sldNum" sz="quarter" idx="10"/>
          </p:nvPr>
        </p:nvSpPr>
        <p:spPr/>
        <p:txBody>
          <a:bodyPr/>
          <a:lstStyle/>
          <a:p>
            <a:fld id="{21E69404-76F5-4205-AB8A-DE608B1B0BD3}" type="slidenum">
              <a:rPr lang="en-IN" smtClean="0"/>
              <a:pPr/>
              <a:t>7</a:t>
            </a:fld>
            <a:endParaRPr lang="en-IN"/>
          </a:p>
        </p:txBody>
      </p:sp>
    </p:spTree>
    <p:extLst>
      <p:ext uri="{BB962C8B-B14F-4D97-AF65-F5344CB8AC3E}">
        <p14:creationId xmlns:p14="http://schemas.microsoft.com/office/powerpoint/2010/main" val="1214544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8</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0701" y="899649"/>
            <a:ext cx="10363200" cy="1752600"/>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3009900"/>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32B2550C-E334-410C-A8D5-BDCC3B1275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55" y="57149"/>
            <a:ext cx="902286" cy="957155"/>
          </a:xfrm>
          <a:prstGeom prst="rect">
            <a:avLst/>
          </a:prstGeom>
        </p:spPr>
      </p:pic>
      <p:pic>
        <p:nvPicPr>
          <p:cNvPr id="19" name="Picture 18" descr="Graphical user interface, application&#10;&#10;Description automatically generated">
            <a:extLst>
              <a:ext uri="{FF2B5EF4-FFF2-40B4-BE49-F238E27FC236}">
                <a16:creationId xmlns:a16="http://schemas.microsoft.com/office/drawing/2014/main" id="{B692E92C-8302-4BEF-A74B-2A7EADDBDD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51B7FA20-1129-4EFF-895B-7ACDF3A101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
        <p:nvSpPr>
          <p:cNvPr id="9" name="TextBox 8">
            <a:extLst>
              <a:ext uri="{FF2B5EF4-FFF2-40B4-BE49-F238E27FC236}">
                <a16:creationId xmlns:a16="http://schemas.microsoft.com/office/drawing/2014/main" id="{53C1298D-35CF-4F13-B213-DB27DF936D37}"/>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Graphical user interface, application&#10;&#10;Description automatically generated">
            <a:extLst>
              <a:ext uri="{FF2B5EF4-FFF2-40B4-BE49-F238E27FC236}">
                <a16:creationId xmlns:a16="http://schemas.microsoft.com/office/drawing/2014/main" id="{9D81579E-00DA-4798-BDD1-D15D5C767B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57A42AAF-D943-43DC-BC30-BFB93833B1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8328" y="85779"/>
            <a:ext cx="3415344"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Graphical user interface, application&#10;&#10;Description automatically generated">
            <a:extLst>
              <a:ext uri="{FF2B5EF4-FFF2-40B4-BE49-F238E27FC236}">
                <a16:creationId xmlns:a16="http://schemas.microsoft.com/office/drawing/2014/main" id="{4EB87868-EA43-4610-9B75-91ECD0733A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91823326-A623-4232-9434-FB98ECDCE1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13" Type="http://schemas.openxmlformats.org/officeDocument/2006/relationships/hyperlink" Target="https://pixabay.com/photos/butter-knife-ingredient-food-4872620/" TargetMode="External"/><Relationship Id="rId18" Type="http://schemas.openxmlformats.org/officeDocument/2006/relationships/hyperlink" Target="https://pixabay.com/vectors/starfish-purple-pink-sea-tropical-303554" TargetMode="External"/><Relationship Id="rId26" Type="http://schemas.openxmlformats.org/officeDocument/2006/relationships/image" Target="../media/image37.png"/><Relationship Id="rId39" Type="http://schemas.openxmlformats.org/officeDocument/2006/relationships/image" Target="../media/image50.png"/><Relationship Id="rId21" Type="http://schemas.openxmlformats.org/officeDocument/2006/relationships/hyperlink" Target="https://pixabay.com/illustrations/fire-truck-fighting-extinguishing-4088850/" TargetMode="External"/><Relationship Id="rId34" Type="http://schemas.openxmlformats.org/officeDocument/2006/relationships/image" Target="../media/image45.png"/><Relationship Id="rId42" Type="http://schemas.openxmlformats.org/officeDocument/2006/relationships/image" Target="../media/image53.jpeg"/><Relationship Id="rId47" Type="http://schemas.openxmlformats.org/officeDocument/2006/relationships/image" Target="../media/image58.png"/><Relationship Id="rId50" Type="http://schemas.openxmlformats.org/officeDocument/2006/relationships/image" Target="../media/image61.png"/><Relationship Id="rId55" Type="http://schemas.openxmlformats.org/officeDocument/2006/relationships/image" Target="../media/image66.jpeg"/><Relationship Id="rId7" Type="http://schemas.openxmlformats.org/officeDocument/2006/relationships/hyperlink" Target="https://pixabay.com/illustrations/rainbow-cute-arts-kids-clipart-5112211/" TargetMode="External"/><Relationship Id="rId2" Type="http://schemas.openxmlformats.org/officeDocument/2006/relationships/notesSlide" Target="../notesSlides/notesSlide8.xml"/><Relationship Id="rId16" Type="http://schemas.openxmlformats.org/officeDocument/2006/relationships/hyperlink" Target="https://pixabay.com/illustrations/star-black-silhouette-shape-design-937527/" TargetMode="External"/><Relationship Id="rId29" Type="http://schemas.openxmlformats.org/officeDocument/2006/relationships/image" Target="../media/image40.jpeg"/><Relationship Id="rId11" Type="http://schemas.openxmlformats.org/officeDocument/2006/relationships/hyperlink" Target="https://pixabay.com/illustrations/chair-wooden-hard-seat-seating-316889/" TargetMode="External"/><Relationship Id="rId24" Type="http://schemas.openxmlformats.org/officeDocument/2006/relationships/hyperlink" Target="https://pixabay.com/illustrations/tooth-toothbrush-toothpaste-dental-5453270" TargetMode="External"/><Relationship Id="rId32" Type="http://schemas.openxmlformats.org/officeDocument/2006/relationships/image" Target="../media/image43.jpeg"/><Relationship Id="rId37" Type="http://schemas.openxmlformats.org/officeDocument/2006/relationships/image" Target="../media/image48.png"/><Relationship Id="rId40" Type="http://schemas.openxmlformats.org/officeDocument/2006/relationships/image" Target="../media/image51.jpeg"/><Relationship Id="rId45" Type="http://schemas.openxmlformats.org/officeDocument/2006/relationships/image" Target="../media/image56.jpeg"/><Relationship Id="rId53" Type="http://schemas.openxmlformats.org/officeDocument/2006/relationships/image" Target="../media/image64.png"/><Relationship Id="rId5" Type="http://schemas.openxmlformats.org/officeDocument/2006/relationships/hyperlink" Target="https://www.flickr.com/photos/39072595@N03/4280710509" TargetMode="External"/><Relationship Id="rId10" Type="http://schemas.openxmlformats.org/officeDocument/2006/relationships/hyperlink" Target="https://pixabay.com/vectors/arm-friend-friendship-gesture-2025687/" TargetMode="External"/><Relationship Id="rId19" Type="http://schemas.openxmlformats.org/officeDocument/2006/relationships/hyperlink" Target="https://pixabay.com/photos/lights-fireflies-glow-glowworms-5310589/" TargetMode="External"/><Relationship Id="rId31" Type="http://schemas.openxmlformats.org/officeDocument/2006/relationships/image" Target="../media/image42.png"/><Relationship Id="rId44" Type="http://schemas.openxmlformats.org/officeDocument/2006/relationships/image" Target="../media/image55.png"/><Relationship Id="rId52" Type="http://schemas.openxmlformats.org/officeDocument/2006/relationships/image" Target="../media/image63.png"/><Relationship Id="rId4" Type="http://schemas.openxmlformats.org/officeDocument/2006/relationships/hyperlink" Target="https://pixabay.com/vectors/rug-carpet-brown-white-oval-round-576081/" TargetMode="External"/><Relationship Id="rId9" Type="http://schemas.openxmlformats.org/officeDocument/2006/relationships/hyperlink" Target="https://pixabay.com/vectors/basketball-ball-sports-orange-157927/" TargetMode="External"/><Relationship Id="rId14" Type="http://schemas.openxmlformats.org/officeDocument/2006/relationships/hyperlink" Target="https://pixabay.com/vectors/animal-bug-fly-insect-1295160/" TargetMode="External"/><Relationship Id="rId22" Type="http://schemas.openxmlformats.org/officeDocument/2006/relationships/hyperlink" Target="https://pixabay.com/vectors/mascot-blue-bird-twitter-tweet-48563/" TargetMode="External"/><Relationship Id="rId27" Type="http://schemas.openxmlformats.org/officeDocument/2006/relationships/image" Target="../media/image38.jpeg"/><Relationship Id="rId30" Type="http://schemas.openxmlformats.org/officeDocument/2006/relationships/image" Target="../media/image41.jpeg"/><Relationship Id="rId35" Type="http://schemas.openxmlformats.org/officeDocument/2006/relationships/image" Target="../media/image46.png"/><Relationship Id="rId43" Type="http://schemas.openxmlformats.org/officeDocument/2006/relationships/image" Target="../media/image54.png"/><Relationship Id="rId48" Type="http://schemas.openxmlformats.org/officeDocument/2006/relationships/image" Target="../media/image59.jpeg"/><Relationship Id="rId56" Type="http://schemas.openxmlformats.org/officeDocument/2006/relationships/image" Target="../media/image67.jpeg"/><Relationship Id="rId8" Type="http://schemas.openxmlformats.org/officeDocument/2006/relationships/hyperlink" Target="https://pixabay.com/vectors/ball-gold-round-shiny-gloss-149922/" TargetMode="External"/><Relationship Id="rId51" Type="http://schemas.openxmlformats.org/officeDocument/2006/relationships/image" Target="../media/image62.png"/><Relationship Id="rId3" Type="http://schemas.openxmlformats.org/officeDocument/2006/relationships/hyperlink" Target="https://pixabay.com/photos/feel-word-letters-scrabble-1804600/" TargetMode="External"/><Relationship Id="rId12" Type="http://schemas.openxmlformats.org/officeDocument/2006/relationships/hyperlink" Target="https://pixabay.com/illustrations/furniture-chair-back-seats-vector-2315966/" TargetMode="External"/><Relationship Id="rId17" Type="http://schemas.openxmlformats.org/officeDocument/2006/relationships/hyperlink" Target="https://pixabay.com/illustrations/clipart-fish-sea-water-swim-3418189/" TargetMode="External"/><Relationship Id="rId25" Type="http://schemas.openxmlformats.org/officeDocument/2006/relationships/image" Target="../media/image36.jpeg"/><Relationship Id="rId33" Type="http://schemas.openxmlformats.org/officeDocument/2006/relationships/image" Target="../media/image44.png"/><Relationship Id="rId38" Type="http://schemas.openxmlformats.org/officeDocument/2006/relationships/image" Target="../media/image49.png"/><Relationship Id="rId46" Type="http://schemas.openxmlformats.org/officeDocument/2006/relationships/image" Target="../media/image57.png"/><Relationship Id="rId20" Type="http://schemas.openxmlformats.org/officeDocument/2006/relationships/hyperlink" Target="https://pixabay.com/vectors/rain-duck-puddle-boots-water-bird-312098/" TargetMode="External"/><Relationship Id="rId41" Type="http://schemas.openxmlformats.org/officeDocument/2006/relationships/image" Target="../media/image52.png"/><Relationship Id="rId54" Type="http://schemas.openxmlformats.org/officeDocument/2006/relationships/image" Target="../media/image65.jpeg"/><Relationship Id="rId1" Type="http://schemas.openxmlformats.org/officeDocument/2006/relationships/slideLayout" Target="../slideLayouts/slideLayout3.xml"/><Relationship Id="rId6" Type="http://schemas.openxmlformats.org/officeDocument/2006/relationships/hyperlink" Target="https://pixabay.com/photos/popcorn-food-snack-bowl-yellow-166839/" TargetMode="External"/><Relationship Id="rId15" Type="http://schemas.openxmlformats.org/officeDocument/2006/relationships/hyperlink" Target="https://pixabay.com/vectors/animal-butterfly-chromatic-flying-2027356/" TargetMode="External"/><Relationship Id="rId23" Type="http://schemas.openxmlformats.org/officeDocument/2006/relationships/hyperlink" Target="https://pixabay.com/vectors/jellyfish-black-white-water-animal-305392/" TargetMode="External"/><Relationship Id="rId28" Type="http://schemas.openxmlformats.org/officeDocument/2006/relationships/image" Target="../media/image39.png"/><Relationship Id="rId36" Type="http://schemas.openxmlformats.org/officeDocument/2006/relationships/image" Target="../media/image47.jpeg"/><Relationship Id="rId49"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1" y="1498718"/>
            <a:ext cx="12204841" cy="634138"/>
          </a:xfrm>
          <a:solidFill>
            <a:srgbClr val="ABE9FF"/>
          </a:solidFill>
          <a:ln>
            <a:noFill/>
          </a:ln>
        </p:spPr>
        <p:txBody>
          <a:bodyPr/>
          <a:lstStyle/>
          <a:p>
            <a:r>
              <a:rPr lang="en-IN" b="1" dirty="0"/>
              <a:t>Fun Forming Compound Words</a:t>
            </a:r>
          </a:p>
        </p:txBody>
      </p:sp>
      <p:pic>
        <p:nvPicPr>
          <p:cNvPr id="5" name="Picture 4" descr="A picture containing indoor, wooden, piece, cut&#10;&#10;Description automatically generated">
            <a:extLst>
              <a:ext uri="{FF2B5EF4-FFF2-40B4-BE49-F238E27FC236}">
                <a16:creationId xmlns:a16="http://schemas.microsoft.com/office/drawing/2014/main" id="{F7CDD469-D5DB-754D-AEA4-254D5A07A0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6549" y="2303003"/>
            <a:ext cx="3898900" cy="2590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576" y="110672"/>
            <a:ext cx="7682997" cy="654032"/>
          </a:xfrm>
          <a:solidFill>
            <a:srgbClr val="ABE9FF"/>
          </a:solidFill>
        </p:spPr>
        <p:txBody>
          <a:bodyPr/>
          <a:lstStyle/>
          <a:p>
            <a:pPr marL="0" lvl="0" indent="0">
              <a:buNone/>
            </a:pPr>
            <a:r>
              <a:rPr lang="en-GB" i="1" dirty="0"/>
              <a:t>I.    </a:t>
            </a:r>
            <a:r>
              <a:rPr lang="en-GB" i="1" u="sng" dirty="0"/>
              <a:t>Write the compound words</a:t>
            </a:r>
            <a:r>
              <a:rPr lang="en-GB" u="sng" dirty="0"/>
              <a:t> </a:t>
            </a:r>
            <a:endParaRPr lang="en-IN" u="sng" dirty="0"/>
          </a:p>
        </p:txBody>
      </p:sp>
      <p:sp>
        <p:nvSpPr>
          <p:cNvPr id="3" name="Text Placeholder 2"/>
          <p:cNvSpPr>
            <a:spLocks noGrp="1"/>
          </p:cNvSpPr>
          <p:nvPr>
            <p:ph type="body" sz="quarter" idx="10"/>
          </p:nvPr>
        </p:nvSpPr>
        <p:spPr>
          <a:xfrm>
            <a:off x="2830134" y="846534"/>
            <a:ext cx="6961320" cy="5940051"/>
          </a:xfrm>
          <a:ln>
            <a:noFill/>
          </a:ln>
        </p:spPr>
        <p:txBody>
          <a:bodyPr/>
          <a:lstStyle/>
          <a:p>
            <a:pPr marL="514350" lvl="0" indent="-514350">
              <a:buFont typeface="+mj-lt"/>
              <a:buAutoNum type="arabicPeriod"/>
              <a:tabLst>
                <a:tab pos="2976563" algn="l"/>
                <a:tab pos="3433763" algn="l"/>
              </a:tabLst>
            </a:pPr>
            <a:r>
              <a:rPr lang="en-GB" dirty="0"/>
              <a:t>door + mat 	= 	________</a:t>
            </a:r>
          </a:p>
          <a:p>
            <a:pPr marL="514350" lvl="0" indent="-514350">
              <a:buFont typeface="+mj-lt"/>
              <a:buAutoNum type="arabicPeriod"/>
            </a:pPr>
            <a:endParaRPr lang="en-IN" dirty="0"/>
          </a:p>
          <a:p>
            <a:pPr marL="514350" lvl="0" indent="-514350">
              <a:buFont typeface="+mj-lt"/>
              <a:buAutoNum type="arabicPeriod"/>
              <a:tabLst>
                <a:tab pos="2976563" algn="l"/>
                <a:tab pos="3433763" algn="l"/>
              </a:tabLst>
            </a:pPr>
            <a:r>
              <a:rPr lang="en-GB" dirty="0"/>
              <a:t>grand + father = 	___________</a:t>
            </a:r>
          </a:p>
          <a:p>
            <a:pPr marL="514350" lvl="0" indent="-514350">
              <a:buFont typeface="+mj-lt"/>
              <a:buAutoNum type="arabicPeriod"/>
            </a:pPr>
            <a:endParaRPr lang="en-IN" dirty="0"/>
          </a:p>
          <a:p>
            <a:pPr marL="514350" lvl="0" indent="-514350">
              <a:buFont typeface="+mj-lt"/>
              <a:buAutoNum type="arabicPeriod"/>
              <a:tabLst>
                <a:tab pos="2976563" algn="l"/>
                <a:tab pos="3433763" algn="l"/>
              </a:tabLst>
            </a:pPr>
            <a:r>
              <a:rPr lang="en-GB" dirty="0"/>
              <a:t>pop + corn 	= 	________</a:t>
            </a:r>
          </a:p>
          <a:p>
            <a:pPr marL="514350" lvl="0" indent="-514350">
              <a:buFont typeface="+mj-lt"/>
              <a:buAutoNum type="arabicPeriod"/>
            </a:pPr>
            <a:endParaRPr lang="en-IN" dirty="0"/>
          </a:p>
          <a:p>
            <a:pPr marL="514350" lvl="0" indent="-514350">
              <a:buFont typeface="+mj-lt"/>
              <a:buAutoNum type="arabicPeriod"/>
              <a:tabLst>
                <a:tab pos="2976563" algn="l"/>
                <a:tab pos="3433763" algn="l"/>
              </a:tabLst>
            </a:pPr>
            <a:r>
              <a:rPr lang="en-GB" dirty="0"/>
              <a:t>after + noon 	=	 _________</a:t>
            </a:r>
          </a:p>
          <a:p>
            <a:pPr marL="514350" lvl="0" indent="-514350">
              <a:buFont typeface="+mj-lt"/>
              <a:buAutoNum type="arabicPeriod"/>
            </a:pPr>
            <a:endParaRPr lang="en-IN" dirty="0"/>
          </a:p>
          <a:p>
            <a:pPr marL="514350" lvl="0" indent="-514350">
              <a:buFont typeface="+mj-lt"/>
              <a:buAutoNum type="arabicPeriod"/>
              <a:tabLst>
                <a:tab pos="2976563" algn="l"/>
                <a:tab pos="3433763" algn="l"/>
              </a:tabLst>
            </a:pPr>
            <a:r>
              <a:rPr lang="en-GB" dirty="0"/>
              <a:t>moon + light 	=	 _________</a:t>
            </a:r>
            <a:endParaRPr lang="en-IN" dirty="0"/>
          </a:p>
          <a:p>
            <a:pPr marL="0" indent="0">
              <a:buNone/>
            </a:pPr>
            <a:endParaRPr lang="en-IN" dirty="0"/>
          </a:p>
        </p:txBody>
      </p:sp>
      <p:sp>
        <p:nvSpPr>
          <p:cNvPr id="4" name="TextBox 3">
            <a:extLst>
              <a:ext uri="{FF2B5EF4-FFF2-40B4-BE49-F238E27FC236}">
                <a16:creationId xmlns:a16="http://schemas.microsoft.com/office/drawing/2014/main" id="{A0ED2E97-5690-FC4B-B41D-EBEE711964B2}"/>
              </a:ext>
            </a:extLst>
          </p:cNvPr>
          <p:cNvSpPr txBox="1"/>
          <p:nvPr/>
        </p:nvSpPr>
        <p:spPr>
          <a:xfrm>
            <a:off x="6384032" y="793955"/>
            <a:ext cx="1728192" cy="584775"/>
          </a:xfrm>
          <a:prstGeom prst="rect">
            <a:avLst/>
          </a:prstGeom>
          <a:noFill/>
        </p:spPr>
        <p:txBody>
          <a:bodyPr wrap="square" rtlCol="0">
            <a:spAutoFit/>
          </a:bodyPr>
          <a:lstStyle/>
          <a:p>
            <a:r>
              <a:rPr lang="en-US" sz="3200" dirty="0">
                <a:solidFill>
                  <a:schemeClr val="accent5">
                    <a:lumMod val="50000"/>
                  </a:schemeClr>
                </a:solidFill>
              </a:rPr>
              <a:t>doormat </a:t>
            </a:r>
          </a:p>
        </p:txBody>
      </p:sp>
      <p:sp>
        <p:nvSpPr>
          <p:cNvPr id="5" name="TextBox 4">
            <a:extLst>
              <a:ext uri="{FF2B5EF4-FFF2-40B4-BE49-F238E27FC236}">
                <a16:creationId xmlns:a16="http://schemas.microsoft.com/office/drawing/2014/main" id="{B5FD0FCE-D896-B149-B050-D8714D122C73}"/>
              </a:ext>
            </a:extLst>
          </p:cNvPr>
          <p:cNvSpPr txBox="1"/>
          <p:nvPr/>
        </p:nvSpPr>
        <p:spPr>
          <a:xfrm>
            <a:off x="6384032" y="1990289"/>
            <a:ext cx="2381174" cy="584775"/>
          </a:xfrm>
          <a:prstGeom prst="rect">
            <a:avLst/>
          </a:prstGeom>
          <a:noFill/>
        </p:spPr>
        <p:txBody>
          <a:bodyPr wrap="square" rtlCol="0">
            <a:spAutoFit/>
          </a:bodyPr>
          <a:lstStyle/>
          <a:p>
            <a:r>
              <a:rPr lang="en-US" sz="3200" dirty="0">
                <a:solidFill>
                  <a:schemeClr val="accent5">
                    <a:lumMod val="50000"/>
                  </a:schemeClr>
                </a:solidFill>
              </a:rPr>
              <a:t>grandfather </a:t>
            </a:r>
          </a:p>
        </p:txBody>
      </p:sp>
      <p:sp>
        <p:nvSpPr>
          <p:cNvPr id="6" name="TextBox 5">
            <a:extLst>
              <a:ext uri="{FF2B5EF4-FFF2-40B4-BE49-F238E27FC236}">
                <a16:creationId xmlns:a16="http://schemas.microsoft.com/office/drawing/2014/main" id="{3C7EDA70-9D63-AF41-AB9B-E8177EC63974}"/>
              </a:ext>
            </a:extLst>
          </p:cNvPr>
          <p:cNvSpPr txBox="1"/>
          <p:nvPr/>
        </p:nvSpPr>
        <p:spPr>
          <a:xfrm>
            <a:off x="6384032" y="3142417"/>
            <a:ext cx="1728192" cy="584775"/>
          </a:xfrm>
          <a:prstGeom prst="rect">
            <a:avLst/>
          </a:prstGeom>
          <a:noFill/>
        </p:spPr>
        <p:txBody>
          <a:bodyPr wrap="square" rtlCol="0">
            <a:spAutoFit/>
          </a:bodyPr>
          <a:lstStyle/>
          <a:p>
            <a:r>
              <a:rPr lang="en-US" sz="3200" dirty="0">
                <a:solidFill>
                  <a:schemeClr val="accent5">
                    <a:lumMod val="50000"/>
                  </a:schemeClr>
                </a:solidFill>
              </a:rPr>
              <a:t>popcorn </a:t>
            </a:r>
          </a:p>
        </p:txBody>
      </p:sp>
      <p:sp>
        <p:nvSpPr>
          <p:cNvPr id="7" name="TextBox 6">
            <a:extLst>
              <a:ext uri="{FF2B5EF4-FFF2-40B4-BE49-F238E27FC236}">
                <a16:creationId xmlns:a16="http://schemas.microsoft.com/office/drawing/2014/main" id="{468C5676-528B-D145-B886-033A25D384D9}"/>
              </a:ext>
            </a:extLst>
          </p:cNvPr>
          <p:cNvSpPr txBox="1"/>
          <p:nvPr/>
        </p:nvSpPr>
        <p:spPr>
          <a:xfrm>
            <a:off x="6384032" y="4304705"/>
            <a:ext cx="2088232" cy="584775"/>
          </a:xfrm>
          <a:prstGeom prst="rect">
            <a:avLst/>
          </a:prstGeom>
          <a:noFill/>
        </p:spPr>
        <p:txBody>
          <a:bodyPr wrap="square" rtlCol="0">
            <a:spAutoFit/>
          </a:bodyPr>
          <a:lstStyle/>
          <a:p>
            <a:r>
              <a:rPr lang="en-US" sz="3200" dirty="0">
                <a:solidFill>
                  <a:schemeClr val="accent5">
                    <a:lumMod val="50000"/>
                  </a:schemeClr>
                </a:solidFill>
              </a:rPr>
              <a:t>afternoon </a:t>
            </a:r>
          </a:p>
        </p:txBody>
      </p:sp>
      <p:sp>
        <p:nvSpPr>
          <p:cNvPr id="8" name="TextBox 7">
            <a:extLst>
              <a:ext uri="{FF2B5EF4-FFF2-40B4-BE49-F238E27FC236}">
                <a16:creationId xmlns:a16="http://schemas.microsoft.com/office/drawing/2014/main" id="{536F5C57-7683-824F-9F6D-5CD39F734017}"/>
              </a:ext>
            </a:extLst>
          </p:cNvPr>
          <p:cNvSpPr txBox="1"/>
          <p:nvPr/>
        </p:nvSpPr>
        <p:spPr>
          <a:xfrm>
            <a:off x="6384032" y="5498361"/>
            <a:ext cx="2088232" cy="584775"/>
          </a:xfrm>
          <a:prstGeom prst="rect">
            <a:avLst/>
          </a:prstGeom>
          <a:noFill/>
        </p:spPr>
        <p:txBody>
          <a:bodyPr wrap="square" rtlCol="0">
            <a:spAutoFit/>
          </a:bodyPr>
          <a:lstStyle/>
          <a:p>
            <a:r>
              <a:rPr lang="en-US" sz="3200" dirty="0">
                <a:solidFill>
                  <a:schemeClr val="accent5">
                    <a:lumMod val="50000"/>
                  </a:schemeClr>
                </a:solidFill>
              </a:rPr>
              <a:t>moonlight </a:t>
            </a:r>
          </a:p>
        </p:txBody>
      </p:sp>
      <p:pic>
        <p:nvPicPr>
          <p:cNvPr id="10" name="Picture 9" descr="A picture containing tableware, dark, dishware&#10;&#10;Description automatically generated">
            <a:extLst>
              <a:ext uri="{FF2B5EF4-FFF2-40B4-BE49-F238E27FC236}">
                <a16:creationId xmlns:a16="http://schemas.microsoft.com/office/drawing/2014/main" id="{00E43201-7482-2548-996F-B908C36B34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1208" y="870940"/>
            <a:ext cx="2191792" cy="1095896"/>
          </a:xfrm>
          <a:prstGeom prst="rect">
            <a:avLst/>
          </a:prstGeom>
        </p:spPr>
      </p:pic>
      <p:pic>
        <p:nvPicPr>
          <p:cNvPr id="12" name="Picture 11">
            <a:extLst>
              <a:ext uri="{FF2B5EF4-FFF2-40B4-BE49-F238E27FC236}">
                <a16:creationId xmlns:a16="http://schemas.microsoft.com/office/drawing/2014/main" id="{DD3B9088-64EB-3940-B0CE-1E17C35C9BE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40431" y="1223205"/>
            <a:ext cx="1651113" cy="1960235"/>
          </a:xfrm>
          <a:prstGeom prst="rect">
            <a:avLst/>
          </a:prstGeom>
        </p:spPr>
      </p:pic>
      <p:pic>
        <p:nvPicPr>
          <p:cNvPr id="14" name="Picture 13" descr="A picture containing food, cup, fruit, pastry&#10;&#10;Description automatically generated">
            <a:extLst>
              <a:ext uri="{FF2B5EF4-FFF2-40B4-BE49-F238E27FC236}">
                <a16:creationId xmlns:a16="http://schemas.microsoft.com/office/drawing/2014/main" id="{B9AD5A9A-6436-3147-8670-D863BE89F5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8246" y="2771878"/>
            <a:ext cx="1806662" cy="1194091"/>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6F43C98A-F5DC-7447-BCDF-EB5A4C4576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6883" y="4049723"/>
            <a:ext cx="1463386" cy="1472575"/>
          </a:xfrm>
          <a:prstGeom prst="rect">
            <a:avLst/>
          </a:prstGeom>
        </p:spPr>
      </p:pic>
      <p:pic>
        <p:nvPicPr>
          <p:cNvPr id="19" name="Picture 18" descr="A close up of the moon&#10;&#10;Description automatically generated with medium confidence">
            <a:extLst>
              <a:ext uri="{FF2B5EF4-FFF2-40B4-BE49-F238E27FC236}">
                <a16:creationId xmlns:a16="http://schemas.microsoft.com/office/drawing/2014/main" id="{FA2CFF0F-70EB-8247-9B90-C4E5300130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78325" y="5013176"/>
            <a:ext cx="1895872" cy="14219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heckerboard(across)">
                                      <p:cBhvr>
                                        <p:cTn id="25" dur="500"/>
                                        <p:tgtEl>
                                          <p:spTgt spid="5"/>
                                        </p:tgtEl>
                                      </p:cBhvr>
                                    </p:animEffect>
                                  </p:childTnLst>
                                </p:cTn>
                              </p:par>
                            </p:childTnLst>
                          </p:cTn>
                        </p:par>
                        <p:par>
                          <p:cTn id="26" fill="hold">
                            <p:stCondLst>
                              <p:cond delay="500"/>
                            </p:stCondLst>
                            <p:childTnLst>
                              <p:par>
                                <p:cTn id="27" presetID="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checkerboard(across)">
                                      <p:cBhvr>
                                        <p:cTn id="39" dur="500"/>
                                        <p:tgtEl>
                                          <p:spTgt spid="6"/>
                                        </p:tgtEl>
                                      </p:cBhvr>
                                    </p:animEffect>
                                  </p:childTnLst>
                                </p:cTn>
                              </p:par>
                            </p:childTnLst>
                          </p:cTn>
                        </p:par>
                        <p:par>
                          <p:cTn id="40" fill="hold">
                            <p:stCondLst>
                              <p:cond delay="500"/>
                            </p:stCondLst>
                            <p:childTnLst>
                              <p:par>
                                <p:cTn id="41" presetID="2" presetClass="entr" presetSubtype="4"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checkerboard(across)">
                                      <p:cBhvr>
                                        <p:cTn id="53" dur="500"/>
                                        <p:tgtEl>
                                          <p:spTgt spid="7"/>
                                        </p:tgtEl>
                                      </p:cBhvr>
                                    </p:animEffect>
                                  </p:childTnLst>
                                </p:cTn>
                              </p:par>
                            </p:childTnLst>
                          </p:cTn>
                        </p:par>
                        <p:par>
                          <p:cTn id="54" fill="hold">
                            <p:stCondLst>
                              <p:cond delay="500"/>
                            </p:stCondLst>
                            <p:childTnLst>
                              <p:par>
                                <p:cTn id="55" presetID="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checkerboard(across)">
                                      <p:cBhvr>
                                        <p:cTn id="67" dur="500"/>
                                        <p:tgtEl>
                                          <p:spTgt spid="8"/>
                                        </p:tgtEl>
                                      </p:cBhvr>
                                    </p:animEffect>
                                  </p:childTnLst>
                                </p:cTn>
                              </p:par>
                            </p:childTnLst>
                          </p:cTn>
                        </p:par>
                        <p:par>
                          <p:cTn id="68" fill="hold">
                            <p:stCondLst>
                              <p:cond delay="500"/>
                            </p:stCondLst>
                            <p:childTnLst>
                              <p:par>
                                <p:cTn id="69" presetID="2" presetClass="entr" presetSubtype="4" fill="hold"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a:extLst>
              <a:ext uri="{FF2B5EF4-FFF2-40B4-BE49-F238E27FC236}">
                <a16:creationId xmlns:a16="http://schemas.microsoft.com/office/drawing/2014/main" id="{219DF866-C75E-B949-8387-D905ECB7ADB8}"/>
              </a:ext>
            </a:extLst>
          </p:cNvPr>
          <p:cNvGraphicFramePr>
            <a:graphicFrameLocks noGrp="1"/>
          </p:cNvGraphicFramePr>
          <p:nvPr>
            <p:extLst>
              <p:ext uri="{D42A27DB-BD31-4B8C-83A1-F6EECF244321}">
                <p14:modId xmlns:p14="http://schemas.microsoft.com/office/powerpoint/2010/main" val="2270406461"/>
              </p:ext>
            </p:extLst>
          </p:nvPr>
        </p:nvGraphicFramePr>
        <p:xfrm>
          <a:off x="6144935" y="1912308"/>
          <a:ext cx="4428492" cy="4541028"/>
        </p:xfrm>
        <a:graphic>
          <a:graphicData uri="http://schemas.openxmlformats.org/drawingml/2006/table">
            <a:tbl>
              <a:tblPr firstRow="1" bandRow="1">
                <a:tableStyleId>{912C8C85-51F0-491E-9774-3900AFEF0FD7}</a:tableStyleId>
              </a:tblPr>
              <a:tblGrid>
                <a:gridCol w="4428492">
                  <a:extLst>
                    <a:ext uri="{9D8B030D-6E8A-4147-A177-3AD203B41FA5}">
                      <a16:colId xmlns:a16="http://schemas.microsoft.com/office/drawing/2014/main" val="194172389"/>
                    </a:ext>
                  </a:extLst>
                </a:gridCol>
              </a:tblGrid>
              <a:tr h="432048">
                <a:tc>
                  <a:txBody>
                    <a:bodyPr/>
                    <a:lstStyle/>
                    <a:p>
                      <a:pPr algn="ctr"/>
                      <a:r>
                        <a:rPr lang="en-US" sz="3200" u="sng" dirty="0"/>
                        <a:t>Compound Word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1787316"/>
                  </a:ext>
                </a:extLst>
              </a:tr>
              <a:tr h="1320636">
                <a:tc>
                  <a:txBody>
                    <a:bodyPr/>
                    <a:lstStyle/>
                    <a:p>
                      <a:r>
                        <a:rPr lang="en-US" sz="3200" dirty="0"/>
                        <a:t>                </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8732277"/>
                  </a:ext>
                </a:extLst>
              </a:tr>
              <a:tr h="1320636">
                <a:tc>
                  <a:txBody>
                    <a:bodyPr/>
                    <a:lstStyle/>
                    <a:p>
                      <a:r>
                        <a:rPr lang="en-US" dirty="0"/>
                        <a:t>                            </a:t>
                      </a:r>
                      <a:endParaRPr lang="en-US" sz="3200"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6242875"/>
                  </a:ext>
                </a:extLst>
              </a:tr>
              <a:tr h="1320636">
                <a:tc>
                  <a:txBody>
                    <a:bodyPr/>
                    <a:lstStyle/>
                    <a:p>
                      <a:r>
                        <a:rPr lang="en-US" dirty="0"/>
                        <a:t>                         </a:t>
                      </a:r>
                      <a:endParaRPr lang="en-US" sz="3200"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2982328"/>
                  </a:ext>
                </a:extLst>
              </a:tr>
            </a:tbl>
          </a:graphicData>
        </a:graphic>
      </p:graphicFrame>
      <p:sp>
        <p:nvSpPr>
          <p:cNvPr id="2" name="Title 1"/>
          <p:cNvSpPr>
            <a:spLocks noGrp="1"/>
          </p:cNvSpPr>
          <p:nvPr>
            <p:ph type="title"/>
          </p:nvPr>
        </p:nvSpPr>
        <p:spPr>
          <a:xfrm>
            <a:off x="1466857" y="836712"/>
            <a:ext cx="9296427" cy="998832"/>
          </a:xfrm>
        </p:spPr>
        <p:txBody>
          <a:bodyPr>
            <a:normAutofit/>
          </a:bodyPr>
          <a:lstStyle/>
          <a:p>
            <a:pPr marL="0" indent="0">
              <a:buFont typeface="Arial" pitchFamily="34" charset="0"/>
              <a:buNone/>
            </a:pPr>
            <a:r>
              <a:rPr lang="en-GB" sz="2800" i="1" dirty="0"/>
              <a:t>Write the compound words using the pictures as clues and draw</a:t>
            </a:r>
            <a:r>
              <a:rPr lang="en-IN" sz="2800" i="1" dirty="0"/>
              <a:t> the compound word formed.</a:t>
            </a:r>
          </a:p>
        </p:txBody>
      </p:sp>
      <p:graphicFrame>
        <p:nvGraphicFramePr>
          <p:cNvPr id="4" name="Table 4">
            <a:extLst>
              <a:ext uri="{FF2B5EF4-FFF2-40B4-BE49-F238E27FC236}">
                <a16:creationId xmlns:a16="http://schemas.microsoft.com/office/drawing/2014/main" id="{30899367-160C-2140-9570-9EFA74079648}"/>
              </a:ext>
            </a:extLst>
          </p:cNvPr>
          <p:cNvGraphicFramePr>
            <a:graphicFrameLocks noGrp="1"/>
          </p:cNvGraphicFramePr>
          <p:nvPr>
            <p:extLst>
              <p:ext uri="{D42A27DB-BD31-4B8C-83A1-F6EECF244321}">
                <p14:modId xmlns:p14="http://schemas.microsoft.com/office/powerpoint/2010/main" val="694571433"/>
              </p:ext>
            </p:extLst>
          </p:nvPr>
        </p:nvGraphicFramePr>
        <p:xfrm>
          <a:off x="1622232" y="1912308"/>
          <a:ext cx="4428492" cy="4541028"/>
        </p:xfrm>
        <a:graphic>
          <a:graphicData uri="http://schemas.openxmlformats.org/drawingml/2006/table">
            <a:tbl>
              <a:tblPr firstRow="1" bandRow="1">
                <a:tableStyleId>{912C8C85-51F0-491E-9774-3900AFEF0FD7}</a:tableStyleId>
              </a:tblPr>
              <a:tblGrid>
                <a:gridCol w="4428492">
                  <a:extLst>
                    <a:ext uri="{9D8B030D-6E8A-4147-A177-3AD203B41FA5}">
                      <a16:colId xmlns:a16="http://schemas.microsoft.com/office/drawing/2014/main" val="3242535380"/>
                    </a:ext>
                  </a:extLst>
                </a:gridCol>
              </a:tblGrid>
              <a:tr h="432048">
                <a:tc>
                  <a:txBody>
                    <a:bodyPr/>
                    <a:lstStyle/>
                    <a:p>
                      <a:pPr algn="ctr"/>
                      <a:r>
                        <a:rPr lang="en-US" sz="3200" u="sng" dirty="0"/>
                        <a:t>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8619936"/>
                  </a:ext>
                </a:extLst>
              </a:tr>
              <a:tr h="1320636">
                <a:tc>
                  <a:txBody>
                    <a:bodyPr/>
                    <a:lstStyle/>
                    <a:p>
                      <a:pPr algn="ctr"/>
                      <a:r>
                        <a:rPr lang="en-US" sz="2800" dirty="0"/>
                        <a:t>sun + flower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9736427"/>
                  </a:ext>
                </a:extLst>
              </a:tr>
              <a:tr h="1320636">
                <a:tc>
                  <a:txBody>
                    <a:bodyPr/>
                    <a:lstStyle/>
                    <a:p>
                      <a:pPr algn="ctr"/>
                      <a:r>
                        <a:rPr lang="en-US" sz="2800" dirty="0"/>
                        <a:t>rain + bow</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7530544"/>
                  </a:ext>
                </a:extLst>
              </a:tr>
              <a:tr h="1320636">
                <a:tc>
                  <a:txBody>
                    <a:bodyPr/>
                    <a:lstStyle/>
                    <a:p>
                      <a:pPr algn="ctr"/>
                      <a:r>
                        <a:rPr lang="en-US" sz="2800" dirty="0"/>
                        <a:t>basket + ball</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3274269"/>
                  </a:ext>
                </a:extLst>
              </a:tr>
            </a:tbl>
          </a:graphicData>
        </a:graphic>
      </p:graphicFrame>
      <p:pic>
        <p:nvPicPr>
          <p:cNvPr id="6" name="Picture 5" descr="A close up of a sunflower&#10;&#10;Description automatically generated">
            <a:extLst>
              <a:ext uri="{FF2B5EF4-FFF2-40B4-BE49-F238E27FC236}">
                <a16:creationId xmlns:a16="http://schemas.microsoft.com/office/drawing/2014/main" id="{09A77258-EB7F-394A-92E4-7E0F8D3361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305" y="2564904"/>
            <a:ext cx="742950" cy="755849"/>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171E010D-5B85-0B42-B9C1-6CC92470E3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3498" y="2530007"/>
            <a:ext cx="893383" cy="898993"/>
          </a:xfrm>
          <a:prstGeom prst="rect">
            <a:avLst/>
          </a:prstGeom>
        </p:spPr>
      </p:pic>
      <p:pic>
        <p:nvPicPr>
          <p:cNvPr id="10" name="Picture 9" descr="A picture containing outdoor, fruit, plant, berry&#10;&#10;Description automatically generated">
            <a:extLst>
              <a:ext uri="{FF2B5EF4-FFF2-40B4-BE49-F238E27FC236}">
                <a16:creationId xmlns:a16="http://schemas.microsoft.com/office/drawing/2014/main" id="{B3D3F9A0-7392-9241-BA65-2665550440E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951" r="17790"/>
          <a:stretch/>
        </p:blipFill>
        <p:spPr>
          <a:xfrm rot="5400000">
            <a:off x="4006347" y="2600110"/>
            <a:ext cx="537492" cy="742950"/>
          </a:xfrm>
          <a:prstGeom prst="rect">
            <a:avLst/>
          </a:prstGeom>
        </p:spPr>
      </p:pic>
      <p:pic>
        <p:nvPicPr>
          <p:cNvPr id="12" name="Picture 11">
            <a:extLst>
              <a:ext uri="{FF2B5EF4-FFF2-40B4-BE49-F238E27FC236}">
                <a16:creationId xmlns:a16="http://schemas.microsoft.com/office/drawing/2014/main" id="{F28EF66D-C4A2-274F-A4EB-28CCC05D7F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0944" y="3990537"/>
            <a:ext cx="893383" cy="613971"/>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4CF233E7-3907-7F4C-B092-DEE3F117FBF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272" t="3800" r="13889" b="30874"/>
          <a:stretch/>
        </p:blipFill>
        <p:spPr>
          <a:xfrm>
            <a:off x="4047634" y="3816488"/>
            <a:ext cx="742950" cy="799337"/>
          </a:xfrm>
          <a:prstGeom prst="rect">
            <a:avLst/>
          </a:prstGeom>
        </p:spPr>
      </p:pic>
      <p:pic>
        <p:nvPicPr>
          <p:cNvPr id="18" name="Picture 17" descr="Logo&#10;&#10;Description automatically generated">
            <a:extLst>
              <a:ext uri="{FF2B5EF4-FFF2-40B4-BE49-F238E27FC236}">
                <a16:creationId xmlns:a16="http://schemas.microsoft.com/office/drawing/2014/main" id="{F1BF3476-92D7-494C-ABF8-1FDB0D5B516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801" t="10578" r="6951" b="20600"/>
          <a:stretch/>
        </p:blipFill>
        <p:spPr>
          <a:xfrm>
            <a:off x="7856089" y="3964231"/>
            <a:ext cx="893383" cy="688905"/>
          </a:xfrm>
          <a:prstGeom prst="rect">
            <a:avLst/>
          </a:prstGeom>
        </p:spPr>
      </p:pic>
      <p:pic>
        <p:nvPicPr>
          <p:cNvPr id="20" name="Picture 19" descr="A picture containing container, basket, indoor, bowl&#10;&#10;Description automatically generated">
            <a:extLst>
              <a:ext uri="{FF2B5EF4-FFF2-40B4-BE49-F238E27FC236}">
                <a16:creationId xmlns:a16="http://schemas.microsoft.com/office/drawing/2014/main" id="{D3A302BA-2FC7-234D-A770-FA6E917C4D2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52312" y="5357644"/>
            <a:ext cx="893383" cy="500836"/>
          </a:xfrm>
          <a:prstGeom prst="rect">
            <a:avLst/>
          </a:prstGeom>
        </p:spPr>
      </p:pic>
      <p:pic>
        <p:nvPicPr>
          <p:cNvPr id="22" name="Picture 21" descr="Shape, icon, circle&#10;&#10;Description automatically generated">
            <a:extLst>
              <a:ext uri="{FF2B5EF4-FFF2-40B4-BE49-F238E27FC236}">
                <a16:creationId xmlns:a16="http://schemas.microsoft.com/office/drawing/2014/main" id="{9A51C7B5-AE23-E94B-A586-ACFEE76B91A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83286" y="5175516"/>
            <a:ext cx="679306" cy="743172"/>
          </a:xfrm>
          <a:prstGeom prst="rect">
            <a:avLst/>
          </a:prstGeom>
        </p:spPr>
      </p:pic>
      <p:pic>
        <p:nvPicPr>
          <p:cNvPr id="24" name="Picture 23" descr="Diagram&#10;&#10;Description automatically generated">
            <a:extLst>
              <a:ext uri="{FF2B5EF4-FFF2-40B4-BE49-F238E27FC236}">
                <a16:creationId xmlns:a16="http://schemas.microsoft.com/office/drawing/2014/main" id="{F3E6A921-3575-484B-BA5D-9E9E421C97C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55506" y="5242510"/>
            <a:ext cx="694549" cy="731104"/>
          </a:xfrm>
          <a:prstGeom prst="rect">
            <a:avLst/>
          </a:prstGeom>
        </p:spPr>
      </p:pic>
      <p:sp>
        <p:nvSpPr>
          <p:cNvPr id="3" name="TextBox 2">
            <a:extLst>
              <a:ext uri="{FF2B5EF4-FFF2-40B4-BE49-F238E27FC236}">
                <a16:creationId xmlns:a16="http://schemas.microsoft.com/office/drawing/2014/main" id="{BBDC0EB2-9DE0-42F2-AB68-2DA25311F34B}"/>
              </a:ext>
            </a:extLst>
          </p:cNvPr>
          <p:cNvSpPr txBox="1"/>
          <p:nvPr/>
        </p:nvSpPr>
        <p:spPr>
          <a:xfrm>
            <a:off x="7484415" y="3308767"/>
            <a:ext cx="1636730" cy="475655"/>
          </a:xfrm>
          <a:prstGeom prst="rect">
            <a:avLst/>
          </a:prstGeom>
          <a:noFill/>
        </p:spPr>
        <p:txBody>
          <a:bodyPr wrap="none" rtlCol="0">
            <a:spAutoFit/>
          </a:bodyPr>
          <a:lstStyle/>
          <a:p>
            <a:pPr algn="r"/>
            <a:r>
              <a:rPr lang="en-US" sz="2800" dirty="0"/>
              <a:t>sunflower</a:t>
            </a:r>
          </a:p>
        </p:txBody>
      </p:sp>
      <p:sp>
        <p:nvSpPr>
          <p:cNvPr id="5" name="TextBox 4">
            <a:extLst>
              <a:ext uri="{FF2B5EF4-FFF2-40B4-BE49-F238E27FC236}">
                <a16:creationId xmlns:a16="http://schemas.microsoft.com/office/drawing/2014/main" id="{DC622AF0-E39F-4BF2-A450-18C5CDFCE399}"/>
              </a:ext>
            </a:extLst>
          </p:cNvPr>
          <p:cNvSpPr txBox="1"/>
          <p:nvPr/>
        </p:nvSpPr>
        <p:spPr>
          <a:xfrm>
            <a:off x="7613713" y="4648895"/>
            <a:ext cx="1378134" cy="432414"/>
          </a:xfrm>
          <a:prstGeom prst="rect">
            <a:avLst/>
          </a:prstGeom>
          <a:noFill/>
        </p:spPr>
        <p:txBody>
          <a:bodyPr wrap="none" rtlCol="0">
            <a:spAutoFit/>
          </a:bodyPr>
          <a:lstStyle/>
          <a:p>
            <a:r>
              <a:rPr lang="en-US" sz="2800" dirty="0"/>
              <a:t>rainbow</a:t>
            </a:r>
          </a:p>
        </p:txBody>
      </p:sp>
      <p:sp>
        <p:nvSpPr>
          <p:cNvPr id="7" name="TextBox 6">
            <a:extLst>
              <a:ext uri="{FF2B5EF4-FFF2-40B4-BE49-F238E27FC236}">
                <a16:creationId xmlns:a16="http://schemas.microsoft.com/office/drawing/2014/main" id="{7BCCD001-0BC0-40AC-925E-910DAEE717AC}"/>
              </a:ext>
            </a:extLst>
          </p:cNvPr>
          <p:cNvSpPr txBox="1"/>
          <p:nvPr/>
        </p:nvSpPr>
        <p:spPr>
          <a:xfrm>
            <a:off x="7473387" y="5964678"/>
            <a:ext cx="1658787" cy="475655"/>
          </a:xfrm>
          <a:prstGeom prst="rect">
            <a:avLst/>
          </a:prstGeom>
          <a:noFill/>
        </p:spPr>
        <p:txBody>
          <a:bodyPr wrap="none" rtlCol="0">
            <a:spAutoFit/>
          </a:bodyPr>
          <a:lstStyle/>
          <a:p>
            <a:r>
              <a:rPr lang="en-US" sz="2800" dirty="0"/>
              <a:t>basketball</a:t>
            </a:r>
          </a:p>
        </p:txBody>
      </p:sp>
      <p:sp>
        <p:nvSpPr>
          <p:cNvPr id="17" name="Title 1">
            <a:extLst>
              <a:ext uri="{FF2B5EF4-FFF2-40B4-BE49-F238E27FC236}">
                <a16:creationId xmlns:a16="http://schemas.microsoft.com/office/drawing/2014/main" id="{3AF95B1E-E548-4F96-8D38-2647D1AF599A}"/>
              </a:ext>
            </a:extLst>
          </p:cNvPr>
          <p:cNvSpPr txBox="1">
            <a:spLocks/>
          </p:cNvSpPr>
          <p:nvPr/>
        </p:nvSpPr>
        <p:spPr>
          <a:xfrm>
            <a:off x="2279576" y="110672"/>
            <a:ext cx="7682997" cy="654032"/>
          </a:xfrm>
          <a:prstGeom prst="rect">
            <a:avLst/>
          </a:prstGeom>
          <a:solidFill>
            <a:srgbClr val="ABE9FF"/>
          </a:solidFill>
        </p:spPr>
        <p:txBody>
          <a:bodyPr>
            <a:norm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GB" i="1" dirty="0"/>
              <a:t>II.    </a:t>
            </a:r>
            <a:r>
              <a:rPr lang="en-GB" i="1" u="sng" dirty="0"/>
              <a:t>Write the compound words</a:t>
            </a:r>
            <a:r>
              <a:rPr lang="en-GB" u="sng" dirty="0"/>
              <a:t> </a:t>
            </a:r>
            <a:endParaRPr lang="en-IN" u="sng" dirty="0"/>
          </a:p>
        </p:txBody>
      </p:sp>
    </p:spTree>
    <p:extLst>
      <p:ext uri="{BB962C8B-B14F-4D97-AF65-F5344CB8AC3E}">
        <p14:creationId xmlns:p14="http://schemas.microsoft.com/office/powerpoint/2010/main" val="320054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5" presetClass="entr" presetSubtype="1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checkerboard(across)">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5"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checkerboard(across)">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5" presetClass="entr" presetSubtype="1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checkerboard(across)">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2">
            <a:extLst>
              <a:ext uri="{FF2B5EF4-FFF2-40B4-BE49-F238E27FC236}">
                <a16:creationId xmlns:a16="http://schemas.microsoft.com/office/drawing/2014/main" id="{F9FBE85D-E386-5D4A-95DB-6EEF56560297}"/>
              </a:ext>
            </a:extLst>
          </p:cNvPr>
          <p:cNvGraphicFramePr>
            <a:graphicFrameLocks noGrp="1"/>
          </p:cNvGraphicFramePr>
          <p:nvPr>
            <p:extLst>
              <p:ext uri="{D42A27DB-BD31-4B8C-83A1-F6EECF244321}">
                <p14:modId xmlns:p14="http://schemas.microsoft.com/office/powerpoint/2010/main" val="4239676724"/>
              </p:ext>
            </p:extLst>
          </p:nvPr>
        </p:nvGraphicFramePr>
        <p:xfrm>
          <a:off x="6198115" y="1828820"/>
          <a:ext cx="4644516" cy="4536504"/>
        </p:xfrm>
        <a:graphic>
          <a:graphicData uri="http://schemas.openxmlformats.org/drawingml/2006/table">
            <a:tbl>
              <a:tblPr firstRow="1" bandRow="1">
                <a:tableStyleId>{912C8C85-51F0-491E-9774-3900AFEF0FD7}</a:tableStyleId>
              </a:tblPr>
              <a:tblGrid>
                <a:gridCol w="4644516">
                  <a:extLst>
                    <a:ext uri="{9D8B030D-6E8A-4147-A177-3AD203B41FA5}">
                      <a16:colId xmlns:a16="http://schemas.microsoft.com/office/drawing/2014/main" val="2067687599"/>
                    </a:ext>
                  </a:extLst>
                </a:gridCol>
              </a:tblGrid>
              <a:tr h="584631">
                <a:tc>
                  <a:txBody>
                    <a:bodyPr/>
                    <a:lstStyle/>
                    <a:p>
                      <a:pPr algn="ctr"/>
                      <a:r>
                        <a:rPr lang="en-US" sz="3200" u="sng" dirty="0"/>
                        <a:t>Compound Word</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9159429"/>
                  </a:ext>
                </a:extLst>
              </a:tr>
              <a:tr h="1317291">
                <a:tc>
                  <a:txBody>
                    <a:bodyPr/>
                    <a:lstStyle/>
                    <a:p>
                      <a:r>
                        <a:rPr lang="en-US" sz="3200" dirty="0"/>
                        <a:t>                 </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6217651"/>
                  </a:ext>
                </a:extLst>
              </a:tr>
              <a:tr h="1317291">
                <a:tc>
                  <a:txBody>
                    <a:bodyPr/>
                    <a:lstStyle/>
                    <a:p>
                      <a:r>
                        <a:rPr lang="en-US" sz="3200" dirty="0"/>
                        <a:t>                 </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5034009"/>
                  </a:ext>
                </a:extLst>
              </a:tr>
              <a:tr h="1317291">
                <a:tc>
                  <a:txBody>
                    <a:bodyPr/>
                    <a:lstStyle/>
                    <a:p>
                      <a:r>
                        <a:rPr lang="en-US" sz="3200" dirty="0"/>
                        <a:t>                  </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4056634"/>
                  </a:ext>
                </a:extLst>
              </a:tr>
            </a:tbl>
          </a:graphicData>
        </a:graphic>
      </p:graphicFrame>
      <p:graphicFrame>
        <p:nvGraphicFramePr>
          <p:cNvPr id="4" name="Table 4">
            <a:extLst>
              <a:ext uri="{FF2B5EF4-FFF2-40B4-BE49-F238E27FC236}">
                <a16:creationId xmlns:a16="http://schemas.microsoft.com/office/drawing/2014/main" id="{30899367-160C-2140-9570-9EFA74079648}"/>
              </a:ext>
            </a:extLst>
          </p:cNvPr>
          <p:cNvGraphicFramePr>
            <a:graphicFrameLocks noGrp="1"/>
          </p:cNvGraphicFramePr>
          <p:nvPr>
            <p:extLst>
              <p:ext uri="{D42A27DB-BD31-4B8C-83A1-F6EECF244321}">
                <p14:modId xmlns:p14="http://schemas.microsoft.com/office/powerpoint/2010/main" val="2697553246"/>
              </p:ext>
            </p:extLst>
          </p:nvPr>
        </p:nvGraphicFramePr>
        <p:xfrm>
          <a:off x="1362904" y="1844824"/>
          <a:ext cx="4644516" cy="4536504"/>
        </p:xfrm>
        <a:graphic>
          <a:graphicData uri="http://schemas.openxmlformats.org/drawingml/2006/table">
            <a:tbl>
              <a:tblPr firstRow="1" bandRow="1">
                <a:tableStyleId>{912C8C85-51F0-491E-9774-3900AFEF0FD7}</a:tableStyleId>
              </a:tblPr>
              <a:tblGrid>
                <a:gridCol w="4644516">
                  <a:extLst>
                    <a:ext uri="{9D8B030D-6E8A-4147-A177-3AD203B41FA5}">
                      <a16:colId xmlns:a16="http://schemas.microsoft.com/office/drawing/2014/main" val="3242535380"/>
                    </a:ext>
                  </a:extLst>
                </a:gridCol>
              </a:tblGrid>
              <a:tr h="584631">
                <a:tc>
                  <a:txBody>
                    <a:bodyPr/>
                    <a:lstStyle/>
                    <a:p>
                      <a:pPr algn="ctr"/>
                      <a:r>
                        <a:rPr lang="en-US" sz="3200" u="sng" dirty="0"/>
                        <a:t>Words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8619936"/>
                  </a:ext>
                </a:extLst>
              </a:tr>
              <a:tr h="1317291">
                <a:tc>
                  <a:txBody>
                    <a:bodyPr/>
                    <a:lstStyle/>
                    <a:p>
                      <a:pPr algn="ctr"/>
                      <a:r>
                        <a:rPr lang="en-US" sz="2800" dirty="0"/>
                        <a:t>arm + chair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9736427"/>
                  </a:ext>
                </a:extLst>
              </a:tr>
              <a:tr h="1317291">
                <a:tc>
                  <a:txBody>
                    <a:bodyPr/>
                    <a:lstStyle/>
                    <a:p>
                      <a:pPr algn="ctr"/>
                      <a:r>
                        <a:rPr lang="en-US" sz="2800" dirty="0"/>
                        <a:t>butter + fly</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7530544"/>
                  </a:ext>
                </a:extLst>
              </a:tr>
              <a:tr h="1317291">
                <a:tc>
                  <a:txBody>
                    <a:bodyPr/>
                    <a:lstStyle/>
                    <a:p>
                      <a:pPr algn="ctr"/>
                      <a:r>
                        <a:rPr lang="en-US" sz="2800" dirty="0"/>
                        <a:t>star + fish</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3274269"/>
                  </a:ext>
                </a:extLst>
              </a:tr>
            </a:tbl>
          </a:graphicData>
        </a:graphic>
      </p:graphicFrame>
      <p:pic>
        <p:nvPicPr>
          <p:cNvPr id="6" name="Picture 5" descr="A close-up of a book&#10;&#10;Description automatically generated with low confidence">
            <a:extLst>
              <a:ext uri="{FF2B5EF4-FFF2-40B4-BE49-F238E27FC236}">
                <a16:creationId xmlns:a16="http://schemas.microsoft.com/office/drawing/2014/main" id="{3C62ED42-BEBB-EA41-A175-557D747DDA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3592" y="2684729"/>
            <a:ext cx="1064422" cy="532211"/>
          </a:xfrm>
          <a:prstGeom prst="rect">
            <a:avLst/>
          </a:prstGeom>
        </p:spPr>
      </p:pic>
      <p:pic>
        <p:nvPicPr>
          <p:cNvPr id="8" name="Picture 7" descr="A black chair with a white background&#10;&#10;Description automatically generated with low confidence">
            <a:extLst>
              <a:ext uri="{FF2B5EF4-FFF2-40B4-BE49-F238E27FC236}">
                <a16:creationId xmlns:a16="http://schemas.microsoft.com/office/drawing/2014/main" id="{153BF058-6E2B-EF4A-8A03-AE81E467F3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0503" y="2611385"/>
            <a:ext cx="731473" cy="678897"/>
          </a:xfrm>
          <a:prstGeom prst="rect">
            <a:avLst/>
          </a:prstGeom>
        </p:spPr>
      </p:pic>
      <p:pic>
        <p:nvPicPr>
          <p:cNvPr id="10" name="Picture 9" descr="A picture containing text, seat, furniture, chair&#10;&#10;Description automatically generated">
            <a:extLst>
              <a:ext uri="{FF2B5EF4-FFF2-40B4-BE49-F238E27FC236}">
                <a16:creationId xmlns:a16="http://schemas.microsoft.com/office/drawing/2014/main" id="{D6D1476B-0F00-D94A-8C70-4F4997FA63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7440" y="2532477"/>
            <a:ext cx="836712" cy="836712"/>
          </a:xfrm>
          <a:prstGeom prst="rect">
            <a:avLst/>
          </a:prstGeom>
        </p:spPr>
      </p:pic>
      <p:pic>
        <p:nvPicPr>
          <p:cNvPr id="12" name="Picture 11" descr="A picture containing food, cup, paper, cheese&#10;&#10;Description automatically generated">
            <a:extLst>
              <a:ext uri="{FF2B5EF4-FFF2-40B4-BE49-F238E27FC236}">
                <a16:creationId xmlns:a16="http://schemas.microsoft.com/office/drawing/2014/main" id="{C2D6C580-53D2-6C4F-8B8A-666932BF40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9980" y="3933056"/>
            <a:ext cx="1111672" cy="696532"/>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B73938DC-DA92-DE48-8414-FB0CA1D8C4F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0277" y="4000581"/>
            <a:ext cx="394792" cy="561482"/>
          </a:xfrm>
          <a:prstGeom prst="rect">
            <a:avLst/>
          </a:prstGeom>
        </p:spPr>
      </p:pic>
      <p:pic>
        <p:nvPicPr>
          <p:cNvPr id="16" name="Picture 15" descr="A close-up of a butterfly&#10;&#10;Description automatically generated with low confidence">
            <a:extLst>
              <a:ext uri="{FF2B5EF4-FFF2-40B4-BE49-F238E27FC236}">
                <a16:creationId xmlns:a16="http://schemas.microsoft.com/office/drawing/2014/main" id="{6D825997-1824-6548-A948-A7596E9D920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69960" y="3797788"/>
            <a:ext cx="1111672" cy="764275"/>
          </a:xfrm>
          <a:prstGeom prst="rect">
            <a:avLst/>
          </a:prstGeom>
        </p:spPr>
      </p:pic>
      <p:pic>
        <p:nvPicPr>
          <p:cNvPr id="18" name="Picture 17" descr="Shape, arrow&#10;&#10;Description automatically generated">
            <a:extLst>
              <a:ext uri="{FF2B5EF4-FFF2-40B4-BE49-F238E27FC236}">
                <a16:creationId xmlns:a16="http://schemas.microsoft.com/office/drawing/2014/main" id="{B46FEAB0-47B8-0047-BC8E-5C73E69F174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59048" y="5261738"/>
            <a:ext cx="658285" cy="656228"/>
          </a:xfrm>
          <a:prstGeom prst="rect">
            <a:avLst/>
          </a:prstGeom>
        </p:spPr>
      </p:pic>
      <p:pic>
        <p:nvPicPr>
          <p:cNvPr id="20" name="Picture 19" descr="A picture containing arrow&#10;&#10;Description automatically generated">
            <a:extLst>
              <a:ext uri="{FF2B5EF4-FFF2-40B4-BE49-F238E27FC236}">
                <a16:creationId xmlns:a16="http://schemas.microsoft.com/office/drawing/2014/main" id="{0942EB36-A317-0C4E-BF40-DB4A18DBD7E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1019" t="19883" r="11905" b="25838"/>
          <a:stretch/>
        </p:blipFill>
        <p:spPr>
          <a:xfrm>
            <a:off x="3719736" y="5327573"/>
            <a:ext cx="1153719" cy="549699"/>
          </a:xfrm>
          <a:prstGeom prst="rect">
            <a:avLst/>
          </a:prstGeom>
        </p:spPr>
      </p:pic>
      <p:pic>
        <p:nvPicPr>
          <p:cNvPr id="22" name="Picture 21" descr="A picture containing starfish, echinoderm, invertebrate, purple&#10;&#10;Description automatically generated">
            <a:extLst>
              <a:ext uri="{FF2B5EF4-FFF2-40B4-BE49-F238E27FC236}">
                <a16:creationId xmlns:a16="http://schemas.microsoft.com/office/drawing/2014/main" id="{1CCDCF97-67A6-5745-ADA0-E26B7F3E5A7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69960" y="5088690"/>
            <a:ext cx="1111672" cy="766011"/>
          </a:xfrm>
          <a:prstGeom prst="rect">
            <a:avLst/>
          </a:prstGeom>
        </p:spPr>
      </p:pic>
      <p:sp>
        <p:nvSpPr>
          <p:cNvPr id="9" name="TextBox 8">
            <a:extLst>
              <a:ext uri="{FF2B5EF4-FFF2-40B4-BE49-F238E27FC236}">
                <a16:creationId xmlns:a16="http://schemas.microsoft.com/office/drawing/2014/main" id="{6E83149F-2635-4B91-AA25-CE13EF42D1A8}"/>
              </a:ext>
            </a:extLst>
          </p:cNvPr>
          <p:cNvSpPr txBox="1"/>
          <p:nvPr/>
        </p:nvSpPr>
        <p:spPr>
          <a:xfrm>
            <a:off x="7681842" y="3229379"/>
            <a:ext cx="1487908" cy="475655"/>
          </a:xfrm>
          <a:prstGeom prst="rect">
            <a:avLst/>
          </a:prstGeom>
          <a:noFill/>
        </p:spPr>
        <p:txBody>
          <a:bodyPr wrap="none" rtlCol="0">
            <a:spAutoFit/>
          </a:bodyPr>
          <a:lstStyle/>
          <a:p>
            <a:r>
              <a:rPr lang="en-US" sz="2800" dirty="0"/>
              <a:t>armchair</a:t>
            </a:r>
          </a:p>
        </p:txBody>
      </p:sp>
      <p:sp>
        <p:nvSpPr>
          <p:cNvPr id="19" name="TextBox 18">
            <a:extLst>
              <a:ext uri="{FF2B5EF4-FFF2-40B4-BE49-F238E27FC236}">
                <a16:creationId xmlns:a16="http://schemas.microsoft.com/office/drawing/2014/main" id="{983C5F03-2D24-40F1-BA2C-E9CA924A9F8D}"/>
              </a:ext>
            </a:extLst>
          </p:cNvPr>
          <p:cNvSpPr txBox="1"/>
          <p:nvPr/>
        </p:nvSpPr>
        <p:spPr>
          <a:xfrm>
            <a:off x="7700726" y="4535359"/>
            <a:ext cx="1450141" cy="432414"/>
          </a:xfrm>
          <a:prstGeom prst="rect">
            <a:avLst/>
          </a:prstGeom>
          <a:noFill/>
        </p:spPr>
        <p:txBody>
          <a:bodyPr wrap="none" rtlCol="0">
            <a:spAutoFit/>
          </a:bodyPr>
          <a:lstStyle/>
          <a:p>
            <a:r>
              <a:rPr lang="en-US" sz="2800" dirty="0"/>
              <a:t>butterfly</a:t>
            </a:r>
          </a:p>
        </p:txBody>
      </p:sp>
      <p:sp>
        <p:nvSpPr>
          <p:cNvPr id="11" name="TextBox 10">
            <a:extLst>
              <a:ext uri="{FF2B5EF4-FFF2-40B4-BE49-F238E27FC236}">
                <a16:creationId xmlns:a16="http://schemas.microsoft.com/office/drawing/2014/main" id="{C27A1A9C-010A-46B5-8CD3-4623DE393A2D}"/>
              </a:ext>
            </a:extLst>
          </p:cNvPr>
          <p:cNvSpPr txBox="1"/>
          <p:nvPr/>
        </p:nvSpPr>
        <p:spPr>
          <a:xfrm>
            <a:off x="7798253" y="5854701"/>
            <a:ext cx="1255087" cy="523220"/>
          </a:xfrm>
          <a:prstGeom prst="rect">
            <a:avLst/>
          </a:prstGeom>
          <a:noFill/>
        </p:spPr>
        <p:txBody>
          <a:bodyPr wrap="none" rtlCol="0">
            <a:spAutoFit/>
          </a:bodyPr>
          <a:lstStyle/>
          <a:p>
            <a:r>
              <a:rPr lang="en-US" sz="2800" dirty="0"/>
              <a:t>starfish</a:t>
            </a:r>
          </a:p>
        </p:txBody>
      </p:sp>
      <p:sp>
        <p:nvSpPr>
          <p:cNvPr id="21" name="Title 1">
            <a:extLst>
              <a:ext uri="{FF2B5EF4-FFF2-40B4-BE49-F238E27FC236}">
                <a16:creationId xmlns:a16="http://schemas.microsoft.com/office/drawing/2014/main" id="{3AA67E7D-3811-4AB0-9E10-408F4D4CD0E1}"/>
              </a:ext>
            </a:extLst>
          </p:cNvPr>
          <p:cNvSpPr txBox="1">
            <a:spLocks/>
          </p:cNvSpPr>
          <p:nvPr/>
        </p:nvSpPr>
        <p:spPr>
          <a:xfrm>
            <a:off x="2279576" y="110672"/>
            <a:ext cx="7682997" cy="654032"/>
          </a:xfrm>
          <a:prstGeom prst="rect">
            <a:avLst/>
          </a:prstGeom>
          <a:solidFill>
            <a:srgbClr val="ABE9FF"/>
          </a:solidFill>
        </p:spPr>
        <p:txBody>
          <a:bodyPr>
            <a:norm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GB" i="1" dirty="0"/>
              <a:t>II.    </a:t>
            </a:r>
            <a:r>
              <a:rPr lang="en-GB" i="1" u="sng" dirty="0"/>
              <a:t>Write the compound words</a:t>
            </a:r>
            <a:r>
              <a:rPr lang="en-GB" u="sng" dirty="0"/>
              <a:t> </a:t>
            </a:r>
            <a:endParaRPr lang="en-IN" u="sng" dirty="0"/>
          </a:p>
        </p:txBody>
      </p:sp>
      <p:sp>
        <p:nvSpPr>
          <p:cNvPr id="24" name="Title 1">
            <a:extLst>
              <a:ext uri="{FF2B5EF4-FFF2-40B4-BE49-F238E27FC236}">
                <a16:creationId xmlns:a16="http://schemas.microsoft.com/office/drawing/2014/main" id="{9043BEF2-1164-43ED-A565-54A66B3E5F2C}"/>
              </a:ext>
            </a:extLst>
          </p:cNvPr>
          <p:cNvSpPr>
            <a:spLocks noGrp="1"/>
          </p:cNvSpPr>
          <p:nvPr>
            <p:ph type="title"/>
          </p:nvPr>
        </p:nvSpPr>
        <p:spPr>
          <a:xfrm>
            <a:off x="1466857" y="836712"/>
            <a:ext cx="9296427" cy="998832"/>
          </a:xfrm>
        </p:spPr>
        <p:txBody>
          <a:bodyPr>
            <a:normAutofit/>
          </a:bodyPr>
          <a:lstStyle/>
          <a:p>
            <a:pPr marL="0" indent="0">
              <a:buFont typeface="Arial" pitchFamily="34" charset="0"/>
              <a:buNone/>
            </a:pPr>
            <a:r>
              <a:rPr lang="en-GB" sz="2800" i="1" dirty="0"/>
              <a:t>Write the compound words using the pictures as clues and draw</a:t>
            </a:r>
            <a:r>
              <a:rPr lang="en-IN" sz="2800" i="1" dirty="0"/>
              <a:t> the compound word formed.</a:t>
            </a:r>
          </a:p>
        </p:txBody>
      </p:sp>
    </p:spTree>
    <p:extLst>
      <p:ext uri="{BB962C8B-B14F-4D97-AF65-F5344CB8AC3E}">
        <p14:creationId xmlns:p14="http://schemas.microsoft.com/office/powerpoint/2010/main" val="310022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5" presetClass="entr" presetSubtype="1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5" presetClass="entr" presetSubtype="1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5" presetClass="entr" presetSubtype="1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checkerboard(across)">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501" y="434028"/>
            <a:ext cx="7682997" cy="654032"/>
          </a:xfrm>
          <a:solidFill>
            <a:srgbClr val="ABE9FF"/>
          </a:solidFill>
        </p:spPr>
        <p:txBody>
          <a:bodyPr>
            <a:noAutofit/>
          </a:bodyPr>
          <a:lstStyle/>
          <a:p>
            <a:pPr marL="0" indent="0">
              <a:buNone/>
            </a:pPr>
            <a:r>
              <a:rPr lang="en-GB" i="1" dirty="0"/>
              <a:t>III.    </a:t>
            </a:r>
            <a:r>
              <a:rPr lang="en-GB" i="1" u="sng" dirty="0"/>
              <a:t>Circle the compound words </a:t>
            </a:r>
            <a:br>
              <a:rPr lang="en-IN" i="1" u="sng" dirty="0"/>
            </a:br>
            <a:endParaRPr lang="en-IN" i="1" u="sng" dirty="0"/>
          </a:p>
        </p:txBody>
      </p:sp>
      <p:graphicFrame>
        <p:nvGraphicFramePr>
          <p:cNvPr id="4" name="Table 3">
            <a:extLst>
              <a:ext uri="{FF2B5EF4-FFF2-40B4-BE49-F238E27FC236}">
                <a16:creationId xmlns:a16="http://schemas.microsoft.com/office/drawing/2014/main" id="{17DE6B5E-A118-A74F-922C-A0881B4954CE}"/>
              </a:ext>
            </a:extLst>
          </p:cNvPr>
          <p:cNvGraphicFramePr>
            <a:graphicFrameLocks noGrp="1"/>
          </p:cNvGraphicFramePr>
          <p:nvPr>
            <p:extLst>
              <p:ext uri="{D42A27DB-BD31-4B8C-83A1-F6EECF244321}">
                <p14:modId xmlns:p14="http://schemas.microsoft.com/office/powerpoint/2010/main" val="4202001269"/>
              </p:ext>
            </p:extLst>
          </p:nvPr>
        </p:nvGraphicFramePr>
        <p:xfrm>
          <a:off x="2010612" y="2348880"/>
          <a:ext cx="8208916" cy="2607056"/>
        </p:xfrm>
        <a:graphic>
          <a:graphicData uri="http://schemas.openxmlformats.org/drawingml/2006/table">
            <a:tbl>
              <a:tblPr>
                <a:tableStyleId>{F5AB1C69-6EDB-4FF4-983F-18BD219EF322}</a:tableStyleId>
              </a:tblPr>
              <a:tblGrid>
                <a:gridCol w="2052229">
                  <a:extLst>
                    <a:ext uri="{9D8B030D-6E8A-4147-A177-3AD203B41FA5}">
                      <a16:colId xmlns:a16="http://schemas.microsoft.com/office/drawing/2014/main" val="974324174"/>
                    </a:ext>
                  </a:extLst>
                </a:gridCol>
                <a:gridCol w="2052229">
                  <a:extLst>
                    <a:ext uri="{9D8B030D-6E8A-4147-A177-3AD203B41FA5}">
                      <a16:colId xmlns:a16="http://schemas.microsoft.com/office/drawing/2014/main" val="3052036707"/>
                    </a:ext>
                  </a:extLst>
                </a:gridCol>
                <a:gridCol w="2052229">
                  <a:extLst>
                    <a:ext uri="{9D8B030D-6E8A-4147-A177-3AD203B41FA5}">
                      <a16:colId xmlns:a16="http://schemas.microsoft.com/office/drawing/2014/main" val="3718290644"/>
                    </a:ext>
                  </a:extLst>
                </a:gridCol>
                <a:gridCol w="2052229">
                  <a:extLst>
                    <a:ext uri="{9D8B030D-6E8A-4147-A177-3AD203B41FA5}">
                      <a16:colId xmlns:a16="http://schemas.microsoft.com/office/drawing/2014/main" val="4181128765"/>
                    </a:ext>
                  </a:extLst>
                </a:gridCol>
              </a:tblGrid>
              <a:tr h="0">
                <a:tc>
                  <a:txBody>
                    <a:bodyPr/>
                    <a:lstStyle/>
                    <a:p>
                      <a:pPr algn="ctr">
                        <a:lnSpc>
                          <a:spcPct val="115000"/>
                        </a:lnSpc>
                      </a:pPr>
                      <a:r>
                        <a:rPr lang="en-GB" sz="3200">
                          <a:effectLst/>
                        </a:rPr>
                        <a:t>pancake</a:t>
                      </a:r>
                      <a:endParaRPr lang="en-IN" sz="320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tcPr>
                </a:tc>
                <a:tc>
                  <a:txBody>
                    <a:bodyPr/>
                    <a:lstStyle/>
                    <a:p>
                      <a:pPr algn="ctr">
                        <a:lnSpc>
                          <a:spcPct val="115000"/>
                        </a:lnSpc>
                      </a:pPr>
                      <a:r>
                        <a:rPr lang="en-GB" sz="3200" dirty="0">
                          <a:effectLst/>
                        </a:rPr>
                        <a:t>people </a:t>
                      </a:r>
                      <a:endParaRPr lang="en-IN" sz="320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tcPr>
                </a:tc>
                <a:tc>
                  <a:txBody>
                    <a:bodyPr/>
                    <a:lstStyle/>
                    <a:p>
                      <a:pPr algn="ctr">
                        <a:lnSpc>
                          <a:spcPct val="115000"/>
                        </a:lnSpc>
                      </a:pPr>
                      <a:r>
                        <a:rPr lang="en-GB" sz="3200">
                          <a:effectLst/>
                        </a:rPr>
                        <a:t>please </a:t>
                      </a:r>
                      <a:endParaRPr lang="en-IN" sz="320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tcPr>
                </a:tc>
                <a:tc>
                  <a:txBody>
                    <a:bodyPr/>
                    <a:lstStyle/>
                    <a:p>
                      <a:pPr algn="ctr">
                        <a:lnSpc>
                          <a:spcPct val="115000"/>
                        </a:lnSpc>
                      </a:pPr>
                      <a:r>
                        <a:rPr lang="en-GB" sz="3200" dirty="0">
                          <a:effectLst/>
                        </a:rPr>
                        <a:t>panda</a:t>
                      </a:r>
                      <a:endParaRPr lang="en-IN" sz="320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tcPr>
                </a:tc>
                <a:extLst>
                  <a:ext uri="{0D108BD9-81ED-4DB2-BD59-A6C34878D82A}">
                    <a16:rowId xmlns:a16="http://schemas.microsoft.com/office/drawing/2014/main" val="2233924113"/>
                  </a:ext>
                </a:extLst>
              </a:tr>
              <a:tr h="0">
                <a:tc>
                  <a:txBody>
                    <a:bodyPr/>
                    <a:lstStyle/>
                    <a:p>
                      <a:pPr algn="ctr">
                        <a:lnSpc>
                          <a:spcPct val="115000"/>
                        </a:lnSpc>
                      </a:pPr>
                      <a:r>
                        <a:rPr lang="en-GB" sz="3200">
                          <a:effectLst/>
                        </a:rPr>
                        <a:t>poster</a:t>
                      </a:r>
                      <a:endParaRPr lang="en-IN" sz="320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tcPr>
                </a:tc>
                <a:tc>
                  <a:txBody>
                    <a:bodyPr/>
                    <a:lstStyle/>
                    <a:p>
                      <a:pPr algn="ctr">
                        <a:lnSpc>
                          <a:spcPct val="115000"/>
                        </a:lnSpc>
                      </a:pPr>
                      <a:r>
                        <a:rPr lang="en-GB" sz="3200" dirty="0">
                          <a:effectLst/>
                        </a:rPr>
                        <a:t>fireworks </a:t>
                      </a:r>
                      <a:endParaRPr lang="en-IN" sz="320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tcPr>
                </a:tc>
                <a:tc>
                  <a:txBody>
                    <a:bodyPr/>
                    <a:lstStyle/>
                    <a:p>
                      <a:pPr algn="ctr">
                        <a:lnSpc>
                          <a:spcPct val="115000"/>
                        </a:lnSpc>
                      </a:pPr>
                      <a:r>
                        <a:rPr lang="en-GB" sz="3200">
                          <a:effectLst/>
                        </a:rPr>
                        <a:t>computer</a:t>
                      </a:r>
                      <a:endParaRPr lang="en-IN" sz="320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tcPr>
                </a:tc>
                <a:tc>
                  <a:txBody>
                    <a:bodyPr/>
                    <a:lstStyle/>
                    <a:p>
                      <a:pPr algn="ctr">
                        <a:lnSpc>
                          <a:spcPct val="115000"/>
                        </a:lnSpc>
                      </a:pPr>
                      <a:r>
                        <a:rPr lang="en-GB" sz="3200">
                          <a:effectLst/>
                        </a:rPr>
                        <a:t>teapot </a:t>
                      </a:r>
                      <a:endParaRPr lang="en-IN" sz="320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tcPr>
                </a:tc>
                <a:extLst>
                  <a:ext uri="{0D108BD9-81ED-4DB2-BD59-A6C34878D82A}">
                    <a16:rowId xmlns:a16="http://schemas.microsoft.com/office/drawing/2014/main" val="104970705"/>
                  </a:ext>
                </a:extLst>
              </a:tr>
              <a:tr h="0">
                <a:tc>
                  <a:txBody>
                    <a:bodyPr/>
                    <a:lstStyle/>
                    <a:p>
                      <a:pPr algn="ctr">
                        <a:lnSpc>
                          <a:spcPct val="115000"/>
                        </a:lnSpc>
                      </a:pPr>
                      <a:r>
                        <a:rPr lang="en-GB" sz="3200">
                          <a:effectLst/>
                        </a:rPr>
                        <a:t>sunlight</a:t>
                      </a:r>
                      <a:endParaRPr lang="en-IN" sz="320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tcPr>
                </a:tc>
                <a:tc>
                  <a:txBody>
                    <a:bodyPr/>
                    <a:lstStyle/>
                    <a:p>
                      <a:pPr algn="ctr">
                        <a:lnSpc>
                          <a:spcPct val="115000"/>
                        </a:lnSpc>
                      </a:pPr>
                      <a:r>
                        <a:rPr lang="en-GB" sz="3200">
                          <a:effectLst/>
                        </a:rPr>
                        <a:t>student</a:t>
                      </a:r>
                      <a:endParaRPr lang="en-IN" sz="320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tcPr>
                </a:tc>
                <a:tc>
                  <a:txBody>
                    <a:bodyPr/>
                    <a:lstStyle/>
                    <a:p>
                      <a:pPr algn="ctr">
                        <a:lnSpc>
                          <a:spcPct val="115000"/>
                        </a:lnSpc>
                      </a:pPr>
                      <a:r>
                        <a:rPr lang="en-GB" sz="3200">
                          <a:effectLst/>
                        </a:rPr>
                        <a:t>football</a:t>
                      </a:r>
                      <a:endParaRPr lang="en-IN" sz="320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tcPr>
                </a:tc>
                <a:tc>
                  <a:txBody>
                    <a:bodyPr/>
                    <a:lstStyle/>
                    <a:p>
                      <a:pPr algn="ctr">
                        <a:lnSpc>
                          <a:spcPct val="115000"/>
                        </a:lnSpc>
                      </a:pPr>
                      <a:r>
                        <a:rPr lang="en-GB" sz="3200">
                          <a:effectLst/>
                        </a:rPr>
                        <a:t>strawberry </a:t>
                      </a:r>
                      <a:endParaRPr lang="en-IN" sz="320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tcPr>
                </a:tc>
                <a:extLst>
                  <a:ext uri="{0D108BD9-81ED-4DB2-BD59-A6C34878D82A}">
                    <a16:rowId xmlns:a16="http://schemas.microsoft.com/office/drawing/2014/main" val="721689199"/>
                  </a:ext>
                </a:extLst>
              </a:tr>
              <a:tr h="0">
                <a:tc>
                  <a:txBody>
                    <a:bodyPr/>
                    <a:lstStyle/>
                    <a:p>
                      <a:pPr algn="ctr">
                        <a:lnSpc>
                          <a:spcPct val="115000"/>
                        </a:lnSpc>
                      </a:pPr>
                      <a:r>
                        <a:rPr lang="en-GB" sz="3200">
                          <a:effectLst/>
                        </a:rPr>
                        <a:t>ending</a:t>
                      </a:r>
                      <a:endParaRPr lang="en-IN" sz="320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tcPr>
                </a:tc>
                <a:tc>
                  <a:txBody>
                    <a:bodyPr/>
                    <a:lstStyle/>
                    <a:p>
                      <a:pPr algn="ctr">
                        <a:lnSpc>
                          <a:spcPct val="115000"/>
                        </a:lnSpc>
                      </a:pPr>
                      <a:r>
                        <a:rPr lang="en-GB" sz="3200">
                          <a:effectLst/>
                        </a:rPr>
                        <a:t>bamboo</a:t>
                      </a:r>
                      <a:endParaRPr lang="en-IN" sz="320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tcPr>
                </a:tc>
                <a:tc>
                  <a:txBody>
                    <a:bodyPr/>
                    <a:lstStyle/>
                    <a:p>
                      <a:pPr algn="ctr">
                        <a:lnSpc>
                          <a:spcPct val="115000"/>
                        </a:lnSpc>
                      </a:pPr>
                      <a:r>
                        <a:rPr lang="en-GB" sz="3200">
                          <a:effectLst/>
                        </a:rPr>
                        <a:t>snowfall </a:t>
                      </a:r>
                      <a:endParaRPr lang="en-IN" sz="320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tcPr>
                </a:tc>
                <a:tc>
                  <a:txBody>
                    <a:bodyPr/>
                    <a:lstStyle/>
                    <a:p>
                      <a:pPr algn="ctr">
                        <a:lnSpc>
                          <a:spcPct val="115000"/>
                        </a:lnSpc>
                      </a:pPr>
                      <a:r>
                        <a:rPr lang="en-GB" sz="3200" dirty="0">
                          <a:effectLst/>
                        </a:rPr>
                        <a:t>children </a:t>
                      </a:r>
                      <a:endParaRPr lang="en-IN" sz="3200" dirty="0">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tcPr>
                </a:tc>
                <a:extLst>
                  <a:ext uri="{0D108BD9-81ED-4DB2-BD59-A6C34878D82A}">
                    <a16:rowId xmlns:a16="http://schemas.microsoft.com/office/drawing/2014/main" val="925420703"/>
                  </a:ext>
                </a:extLst>
              </a:tr>
            </a:tbl>
          </a:graphicData>
        </a:graphic>
      </p:graphicFrame>
      <p:sp>
        <p:nvSpPr>
          <p:cNvPr id="5" name="Oval 4">
            <a:extLst>
              <a:ext uri="{FF2B5EF4-FFF2-40B4-BE49-F238E27FC236}">
                <a16:creationId xmlns:a16="http://schemas.microsoft.com/office/drawing/2014/main" id="{CA8C67F1-889E-7D4C-8594-94838AEABC8A}"/>
              </a:ext>
            </a:extLst>
          </p:cNvPr>
          <p:cNvSpPr/>
          <p:nvPr/>
        </p:nvSpPr>
        <p:spPr>
          <a:xfrm>
            <a:off x="2207568" y="2420888"/>
            <a:ext cx="1584176" cy="582024"/>
          </a:xfrm>
          <a:prstGeom prst="ellipse">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6" name="Oval 5">
            <a:extLst>
              <a:ext uri="{FF2B5EF4-FFF2-40B4-BE49-F238E27FC236}">
                <a16:creationId xmlns:a16="http://schemas.microsoft.com/office/drawing/2014/main" id="{93021932-10A6-E845-AFDE-B24E12071978}"/>
              </a:ext>
            </a:extLst>
          </p:cNvPr>
          <p:cNvSpPr/>
          <p:nvPr/>
        </p:nvSpPr>
        <p:spPr>
          <a:xfrm>
            <a:off x="4137383" y="3041084"/>
            <a:ext cx="1901011" cy="582024"/>
          </a:xfrm>
          <a:prstGeom prst="ellipse">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7" name="Oval 6">
            <a:extLst>
              <a:ext uri="{FF2B5EF4-FFF2-40B4-BE49-F238E27FC236}">
                <a16:creationId xmlns:a16="http://schemas.microsoft.com/office/drawing/2014/main" id="{8C41E0D1-2DFF-C74C-9D56-54DB651F5262}"/>
              </a:ext>
            </a:extLst>
          </p:cNvPr>
          <p:cNvSpPr/>
          <p:nvPr/>
        </p:nvSpPr>
        <p:spPr>
          <a:xfrm>
            <a:off x="8328248" y="3041084"/>
            <a:ext cx="1728192" cy="582024"/>
          </a:xfrm>
          <a:prstGeom prst="ellipse">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8" name="Oval 7">
            <a:extLst>
              <a:ext uri="{FF2B5EF4-FFF2-40B4-BE49-F238E27FC236}">
                <a16:creationId xmlns:a16="http://schemas.microsoft.com/office/drawing/2014/main" id="{068F7E73-1865-6249-804E-7CF34E4E9B89}"/>
              </a:ext>
            </a:extLst>
          </p:cNvPr>
          <p:cNvSpPr/>
          <p:nvPr/>
        </p:nvSpPr>
        <p:spPr>
          <a:xfrm>
            <a:off x="6312024" y="3659031"/>
            <a:ext cx="1728192" cy="582024"/>
          </a:xfrm>
          <a:prstGeom prst="ellipse">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9" name="Oval 8">
            <a:extLst>
              <a:ext uri="{FF2B5EF4-FFF2-40B4-BE49-F238E27FC236}">
                <a16:creationId xmlns:a16="http://schemas.microsoft.com/office/drawing/2014/main" id="{C793A73F-842F-3F47-9DE7-591FBD7970D2}"/>
              </a:ext>
            </a:extLst>
          </p:cNvPr>
          <p:cNvSpPr/>
          <p:nvPr/>
        </p:nvSpPr>
        <p:spPr>
          <a:xfrm>
            <a:off x="2212326" y="3688286"/>
            <a:ext cx="1728192" cy="582024"/>
          </a:xfrm>
          <a:prstGeom prst="ellipse">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0" name="Oval 9">
            <a:extLst>
              <a:ext uri="{FF2B5EF4-FFF2-40B4-BE49-F238E27FC236}">
                <a16:creationId xmlns:a16="http://schemas.microsoft.com/office/drawing/2014/main" id="{45553EE8-6A4A-FA4B-8A02-174FA9C36F0A}"/>
              </a:ext>
            </a:extLst>
          </p:cNvPr>
          <p:cNvSpPr/>
          <p:nvPr/>
        </p:nvSpPr>
        <p:spPr>
          <a:xfrm>
            <a:off x="6312024" y="4373660"/>
            <a:ext cx="1728192" cy="582024"/>
          </a:xfrm>
          <a:prstGeom prst="ellipse">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1" name="Oval 10">
            <a:extLst>
              <a:ext uri="{FF2B5EF4-FFF2-40B4-BE49-F238E27FC236}">
                <a16:creationId xmlns:a16="http://schemas.microsoft.com/office/drawing/2014/main" id="{425711AE-9747-1B41-94BE-4F0F50A1DCE4}"/>
              </a:ext>
            </a:extLst>
          </p:cNvPr>
          <p:cNvSpPr/>
          <p:nvPr/>
        </p:nvSpPr>
        <p:spPr>
          <a:xfrm>
            <a:off x="8241930" y="3707372"/>
            <a:ext cx="1939458" cy="582024"/>
          </a:xfrm>
          <a:prstGeom prst="ellipse">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313450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heckerboard(across)">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9976" y="836712"/>
            <a:ext cx="9041235" cy="491385"/>
          </a:xfrm>
        </p:spPr>
        <p:txBody>
          <a:bodyPr>
            <a:noAutofit/>
          </a:bodyPr>
          <a:lstStyle/>
          <a:p>
            <a:pPr marL="0" indent="0">
              <a:buNone/>
            </a:pPr>
            <a:r>
              <a:rPr lang="en-GB" sz="2800" i="1" dirty="0"/>
              <a:t>Fill in the blanks with compound words. Use the help box.</a:t>
            </a:r>
            <a:br>
              <a:rPr lang="en-IN" sz="2800" i="1" dirty="0"/>
            </a:br>
            <a:endParaRPr lang="en-IN" sz="2800" i="1" dirty="0"/>
          </a:p>
        </p:txBody>
      </p:sp>
      <p:sp>
        <p:nvSpPr>
          <p:cNvPr id="4" name="Text Placeholder 2">
            <a:extLst>
              <a:ext uri="{FF2B5EF4-FFF2-40B4-BE49-F238E27FC236}">
                <a16:creationId xmlns:a16="http://schemas.microsoft.com/office/drawing/2014/main" id="{A5BE6B61-8790-5F4B-B2E8-EDC0FDF9CB0E}"/>
              </a:ext>
            </a:extLst>
          </p:cNvPr>
          <p:cNvSpPr txBox="1">
            <a:spLocks/>
          </p:cNvSpPr>
          <p:nvPr/>
        </p:nvSpPr>
        <p:spPr>
          <a:xfrm>
            <a:off x="2070169" y="2348880"/>
            <a:ext cx="8634343" cy="4046841"/>
          </a:xfrm>
          <a:prstGeom prst="rect">
            <a:avLst/>
          </a:prstGeom>
          <a:ln>
            <a:no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lvl="0" indent="-514350">
              <a:lnSpc>
                <a:spcPct val="150000"/>
              </a:lnSpc>
              <a:spcBef>
                <a:spcPts val="0"/>
              </a:spcBef>
              <a:buFont typeface="+mj-lt"/>
              <a:buAutoNum type="arabicPeriod"/>
            </a:pPr>
            <a:r>
              <a:rPr lang="en-GB" sz="2800" dirty="0"/>
              <a:t>The __________ look beautiful in the dark.</a:t>
            </a:r>
            <a:endParaRPr lang="en-IN" sz="2800" dirty="0"/>
          </a:p>
          <a:p>
            <a:pPr marL="514350" lvl="0" indent="-514350">
              <a:lnSpc>
                <a:spcPct val="150000"/>
              </a:lnSpc>
              <a:spcBef>
                <a:spcPts val="0"/>
              </a:spcBef>
              <a:buFont typeface="+mj-lt"/>
              <a:buAutoNum type="arabicPeriod"/>
            </a:pPr>
            <a:r>
              <a:rPr lang="en-GB" sz="2800" dirty="0"/>
              <a:t>The __________ formed a puddle.</a:t>
            </a:r>
            <a:endParaRPr lang="en-IN" sz="2800" dirty="0"/>
          </a:p>
          <a:p>
            <a:pPr marL="514350" lvl="0" indent="-514350">
              <a:lnSpc>
                <a:spcPct val="150000"/>
              </a:lnSpc>
              <a:spcBef>
                <a:spcPts val="0"/>
              </a:spcBef>
              <a:buFont typeface="+mj-lt"/>
              <a:buAutoNum type="arabicPeriod"/>
            </a:pPr>
            <a:r>
              <a:rPr lang="en-GB" sz="2800" dirty="0"/>
              <a:t>We watched as the __________ climbed the ladder.</a:t>
            </a:r>
            <a:endParaRPr lang="en-IN" sz="2800" dirty="0"/>
          </a:p>
          <a:p>
            <a:pPr marL="514350" lvl="0" indent="-514350">
              <a:lnSpc>
                <a:spcPct val="150000"/>
              </a:lnSpc>
              <a:spcBef>
                <a:spcPts val="0"/>
              </a:spcBef>
              <a:buFont typeface="+mj-lt"/>
              <a:buAutoNum type="arabicPeriod"/>
            </a:pPr>
            <a:r>
              <a:rPr lang="en-GB" sz="2800" dirty="0"/>
              <a:t>Each morning a ________sings a song to me. </a:t>
            </a:r>
            <a:endParaRPr lang="en-IN" sz="2800" dirty="0"/>
          </a:p>
          <a:p>
            <a:pPr marL="514350" lvl="0" indent="-514350">
              <a:lnSpc>
                <a:spcPct val="150000"/>
              </a:lnSpc>
              <a:spcBef>
                <a:spcPts val="0"/>
              </a:spcBef>
              <a:buFont typeface="+mj-lt"/>
              <a:buAutoNum type="arabicPeriod"/>
            </a:pPr>
            <a:r>
              <a:rPr lang="en-GB" sz="2800" dirty="0"/>
              <a:t>My ____________is a good cook. </a:t>
            </a:r>
            <a:endParaRPr lang="en-IN" sz="2800" dirty="0"/>
          </a:p>
          <a:p>
            <a:pPr marL="514350" lvl="0" indent="-514350">
              <a:lnSpc>
                <a:spcPct val="150000"/>
              </a:lnSpc>
              <a:spcBef>
                <a:spcPts val="0"/>
              </a:spcBef>
              <a:buFont typeface="+mj-lt"/>
              <a:buAutoNum type="arabicPeriod"/>
            </a:pPr>
            <a:r>
              <a:rPr lang="en-GB" sz="2800" dirty="0"/>
              <a:t>The ____________are very harmful.</a:t>
            </a:r>
            <a:endParaRPr lang="en-IN" sz="2800" dirty="0"/>
          </a:p>
        </p:txBody>
      </p:sp>
      <p:sp>
        <p:nvSpPr>
          <p:cNvPr id="6" name="TextBox 5">
            <a:extLst>
              <a:ext uri="{FF2B5EF4-FFF2-40B4-BE49-F238E27FC236}">
                <a16:creationId xmlns:a16="http://schemas.microsoft.com/office/drawing/2014/main" id="{55D04E70-ADA0-0443-B3DF-E82B7DADDE28}"/>
              </a:ext>
            </a:extLst>
          </p:cNvPr>
          <p:cNvSpPr txBox="1"/>
          <p:nvPr/>
        </p:nvSpPr>
        <p:spPr>
          <a:xfrm>
            <a:off x="3503712" y="2462684"/>
            <a:ext cx="1309236" cy="523220"/>
          </a:xfrm>
          <a:prstGeom prst="rect">
            <a:avLst/>
          </a:prstGeom>
          <a:noFill/>
        </p:spPr>
        <p:txBody>
          <a:bodyPr wrap="square" rtlCol="0" anchor="b">
            <a:spAutoFit/>
          </a:bodyPr>
          <a:lstStyle/>
          <a:p>
            <a:r>
              <a:rPr lang="en-US" sz="2800" dirty="0">
                <a:solidFill>
                  <a:srgbClr val="FF0000"/>
                </a:solidFill>
              </a:rPr>
              <a:t>fireflies</a:t>
            </a:r>
          </a:p>
        </p:txBody>
      </p:sp>
      <p:sp>
        <p:nvSpPr>
          <p:cNvPr id="7" name="TextBox 6">
            <a:extLst>
              <a:ext uri="{FF2B5EF4-FFF2-40B4-BE49-F238E27FC236}">
                <a16:creationId xmlns:a16="http://schemas.microsoft.com/office/drawing/2014/main" id="{AA49F8D2-EEBD-0D41-B4C9-317687EE1B6E}"/>
              </a:ext>
            </a:extLst>
          </p:cNvPr>
          <p:cNvSpPr txBox="1"/>
          <p:nvPr/>
        </p:nvSpPr>
        <p:spPr>
          <a:xfrm>
            <a:off x="3431704" y="3103563"/>
            <a:ext cx="1636545" cy="523220"/>
          </a:xfrm>
          <a:prstGeom prst="rect">
            <a:avLst/>
          </a:prstGeom>
          <a:noFill/>
        </p:spPr>
        <p:txBody>
          <a:bodyPr wrap="square" rtlCol="0" anchor="b">
            <a:spAutoFit/>
          </a:bodyPr>
          <a:lstStyle/>
          <a:p>
            <a:r>
              <a:rPr lang="en-US" sz="2800" dirty="0">
                <a:solidFill>
                  <a:srgbClr val="FF0000"/>
                </a:solidFill>
              </a:rPr>
              <a:t>raindrops</a:t>
            </a:r>
          </a:p>
        </p:txBody>
      </p:sp>
      <p:sp>
        <p:nvSpPr>
          <p:cNvPr id="8" name="TextBox 7">
            <a:extLst>
              <a:ext uri="{FF2B5EF4-FFF2-40B4-BE49-F238E27FC236}">
                <a16:creationId xmlns:a16="http://schemas.microsoft.com/office/drawing/2014/main" id="{4AC29FD0-BF86-4544-BE38-446BEE3A1C7B}"/>
              </a:ext>
            </a:extLst>
          </p:cNvPr>
          <p:cNvSpPr txBox="1"/>
          <p:nvPr/>
        </p:nvSpPr>
        <p:spPr>
          <a:xfrm>
            <a:off x="5590169" y="3744545"/>
            <a:ext cx="1657960" cy="523220"/>
          </a:xfrm>
          <a:prstGeom prst="rect">
            <a:avLst/>
          </a:prstGeom>
          <a:noFill/>
        </p:spPr>
        <p:txBody>
          <a:bodyPr wrap="square" rtlCol="0" anchor="b">
            <a:spAutoFit/>
          </a:bodyPr>
          <a:lstStyle/>
          <a:p>
            <a:r>
              <a:rPr lang="en-US" sz="2800" dirty="0">
                <a:solidFill>
                  <a:srgbClr val="FF0000"/>
                </a:solidFill>
              </a:rPr>
              <a:t>firefighter</a:t>
            </a:r>
          </a:p>
        </p:txBody>
      </p:sp>
      <p:sp>
        <p:nvSpPr>
          <p:cNvPr id="9" name="TextBox 8">
            <a:extLst>
              <a:ext uri="{FF2B5EF4-FFF2-40B4-BE49-F238E27FC236}">
                <a16:creationId xmlns:a16="http://schemas.microsoft.com/office/drawing/2014/main" id="{B5EF16DD-EA91-CD4C-B0C8-05A94CF75861}"/>
              </a:ext>
            </a:extLst>
          </p:cNvPr>
          <p:cNvSpPr txBox="1"/>
          <p:nvPr/>
        </p:nvSpPr>
        <p:spPr>
          <a:xfrm>
            <a:off x="5015880" y="4385424"/>
            <a:ext cx="1435709" cy="523220"/>
          </a:xfrm>
          <a:prstGeom prst="rect">
            <a:avLst/>
          </a:prstGeom>
          <a:noFill/>
        </p:spPr>
        <p:txBody>
          <a:bodyPr wrap="square" rtlCol="0" anchor="b">
            <a:spAutoFit/>
          </a:bodyPr>
          <a:lstStyle/>
          <a:p>
            <a:r>
              <a:rPr lang="en-US" sz="2800" dirty="0">
                <a:solidFill>
                  <a:srgbClr val="FF0000"/>
                </a:solidFill>
              </a:rPr>
              <a:t>bluebird</a:t>
            </a:r>
          </a:p>
        </p:txBody>
      </p:sp>
      <p:sp>
        <p:nvSpPr>
          <p:cNvPr id="10" name="TextBox 9">
            <a:extLst>
              <a:ext uri="{FF2B5EF4-FFF2-40B4-BE49-F238E27FC236}">
                <a16:creationId xmlns:a16="http://schemas.microsoft.com/office/drawing/2014/main" id="{D5E52222-9DFA-894E-B40A-899E8C83BB68}"/>
              </a:ext>
            </a:extLst>
          </p:cNvPr>
          <p:cNvSpPr txBox="1"/>
          <p:nvPr/>
        </p:nvSpPr>
        <p:spPr>
          <a:xfrm>
            <a:off x="3215680" y="5024492"/>
            <a:ext cx="2160240" cy="523220"/>
          </a:xfrm>
          <a:prstGeom prst="rect">
            <a:avLst/>
          </a:prstGeom>
          <a:noFill/>
        </p:spPr>
        <p:txBody>
          <a:bodyPr wrap="square" rtlCol="0" anchor="b">
            <a:spAutoFit/>
          </a:bodyPr>
          <a:lstStyle/>
          <a:p>
            <a:r>
              <a:rPr lang="en-US" sz="2800" dirty="0">
                <a:solidFill>
                  <a:srgbClr val="FF0000"/>
                </a:solidFill>
              </a:rPr>
              <a:t>grandmother</a:t>
            </a:r>
          </a:p>
        </p:txBody>
      </p:sp>
      <p:sp>
        <p:nvSpPr>
          <p:cNvPr id="11" name="TextBox 10">
            <a:extLst>
              <a:ext uri="{FF2B5EF4-FFF2-40B4-BE49-F238E27FC236}">
                <a16:creationId xmlns:a16="http://schemas.microsoft.com/office/drawing/2014/main" id="{158D985D-D00E-A445-8285-A055343B9392}"/>
              </a:ext>
            </a:extLst>
          </p:cNvPr>
          <p:cNvSpPr txBox="1"/>
          <p:nvPr/>
        </p:nvSpPr>
        <p:spPr>
          <a:xfrm>
            <a:off x="3670360" y="5658674"/>
            <a:ext cx="1354157" cy="523220"/>
          </a:xfrm>
          <a:prstGeom prst="rect">
            <a:avLst/>
          </a:prstGeom>
          <a:noFill/>
        </p:spPr>
        <p:txBody>
          <a:bodyPr wrap="square" rtlCol="0" anchor="b">
            <a:spAutoFit/>
          </a:bodyPr>
          <a:lstStyle/>
          <a:p>
            <a:r>
              <a:rPr lang="en-US" sz="2800" dirty="0">
                <a:solidFill>
                  <a:srgbClr val="FF0000"/>
                </a:solidFill>
              </a:rPr>
              <a:t>jellyfish</a:t>
            </a:r>
          </a:p>
        </p:txBody>
      </p:sp>
      <p:pic>
        <p:nvPicPr>
          <p:cNvPr id="13" name="Picture 12" descr="A picture containing hydrozoan, night sky&#10;&#10;Description automatically generated">
            <a:extLst>
              <a:ext uri="{FF2B5EF4-FFF2-40B4-BE49-F238E27FC236}">
                <a16:creationId xmlns:a16="http://schemas.microsoft.com/office/drawing/2014/main" id="{57FD7BBF-49B7-0844-BEF9-06B4F6981A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194" r="16335" b="25896"/>
          <a:stretch/>
        </p:blipFill>
        <p:spPr>
          <a:xfrm>
            <a:off x="141562" y="2041808"/>
            <a:ext cx="1681391" cy="1315184"/>
          </a:xfrm>
          <a:prstGeom prst="rect">
            <a:avLst/>
          </a:prstGeom>
        </p:spPr>
      </p:pic>
      <p:pic>
        <p:nvPicPr>
          <p:cNvPr id="15" name="Picture 14" descr="A picture containing background pattern&#10;&#10;Description automatically generated">
            <a:extLst>
              <a:ext uri="{FF2B5EF4-FFF2-40B4-BE49-F238E27FC236}">
                <a16:creationId xmlns:a16="http://schemas.microsoft.com/office/drawing/2014/main" id="{430B0649-BDB9-734D-8249-EA3D85C836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7583" y="2041808"/>
            <a:ext cx="1785338" cy="1455094"/>
          </a:xfrm>
          <a:prstGeom prst="rect">
            <a:avLst/>
          </a:prstGeom>
        </p:spPr>
      </p:pic>
      <p:pic>
        <p:nvPicPr>
          <p:cNvPr id="17" name="Picture 16" descr="Diagram&#10;&#10;Description automatically generated">
            <a:extLst>
              <a:ext uri="{FF2B5EF4-FFF2-40B4-BE49-F238E27FC236}">
                <a16:creationId xmlns:a16="http://schemas.microsoft.com/office/drawing/2014/main" id="{142CB5FE-7989-5B4C-A2F7-C5AF825AD8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666" y="3629562"/>
            <a:ext cx="1749895" cy="1315184"/>
          </a:xfrm>
          <a:prstGeom prst="rect">
            <a:avLst/>
          </a:prstGeom>
        </p:spPr>
      </p:pic>
      <p:pic>
        <p:nvPicPr>
          <p:cNvPr id="20" name="Picture 19" descr="A picture containing vector graphics&#10;&#10;Description automatically generated">
            <a:extLst>
              <a:ext uri="{FF2B5EF4-FFF2-40B4-BE49-F238E27FC236}">
                <a16:creationId xmlns:a16="http://schemas.microsoft.com/office/drawing/2014/main" id="{54B1E9A3-08E5-1B40-8B3D-BFFCF915EC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42097"/>
          <a:stretch/>
        </p:blipFill>
        <p:spPr>
          <a:xfrm>
            <a:off x="10212224" y="3629562"/>
            <a:ext cx="1435709" cy="1355982"/>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D486F63A-3469-CF44-9513-E22DABAAA8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988" y="5099831"/>
            <a:ext cx="877735" cy="1226648"/>
          </a:xfrm>
          <a:prstGeom prst="rect">
            <a:avLst/>
          </a:prstGeom>
        </p:spPr>
      </p:pic>
      <p:pic>
        <p:nvPicPr>
          <p:cNvPr id="25" name="Picture 24">
            <a:extLst>
              <a:ext uri="{FF2B5EF4-FFF2-40B4-BE49-F238E27FC236}">
                <a16:creationId xmlns:a16="http://schemas.microsoft.com/office/drawing/2014/main" id="{AC78A7BF-37B7-AC40-AE31-B9444FDD6D9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3595" y="5118204"/>
            <a:ext cx="1287586" cy="1484784"/>
          </a:xfrm>
          <a:prstGeom prst="rect">
            <a:avLst/>
          </a:prstGeom>
        </p:spPr>
      </p:pic>
      <p:sp>
        <p:nvSpPr>
          <p:cNvPr id="18" name="Title 1">
            <a:extLst>
              <a:ext uri="{FF2B5EF4-FFF2-40B4-BE49-F238E27FC236}">
                <a16:creationId xmlns:a16="http://schemas.microsoft.com/office/drawing/2014/main" id="{55064EAA-E450-4995-BC3B-E8939E59AF04}"/>
              </a:ext>
            </a:extLst>
          </p:cNvPr>
          <p:cNvSpPr txBox="1">
            <a:spLocks/>
          </p:cNvSpPr>
          <p:nvPr/>
        </p:nvSpPr>
        <p:spPr>
          <a:xfrm>
            <a:off x="2279576" y="110672"/>
            <a:ext cx="7682997" cy="654032"/>
          </a:xfrm>
          <a:prstGeom prst="rect">
            <a:avLst/>
          </a:prstGeom>
          <a:solidFill>
            <a:srgbClr val="ABE9FF"/>
          </a:solidFill>
        </p:spPr>
        <p:txBody>
          <a:bodyPr>
            <a:norm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GB" i="1" dirty="0"/>
              <a:t>IV.    </a:t>
            </a:r>
            <a:r>
              <a:rPr lang="en-GB" i="1" u="sng" dirty="0"/>
              <a:t>Fill in the Blanks</a:t>
            </a:r>
            <a:r>
              <a:rPr lang="en-GB" u="sng" dirty="0"/>
              <a:t> </a:t>
            </a:r>
            <a:endParaRPr lang="en-IN" u="sng" dirty="0"/>
          </a:p>
        </p:txBody>
      </p:sp>
      <p:sp>
        <p:nvSpPr>
          <p:cNvPr id="19" name="TextBox 18">
            <a:extLst>
              <a:ext uri="{FF2B5EF4-FFF2-40B4-BE49-F238E27FC236}">
                <a16:creationId xmlns:a16="http://schemas.microsoft.com/office/drawing/2014/main" id="{F8E49431-A54D-4972-8734-83B4F992C6E8}"/>
              </a:ext>
            </a:extLst>
          </p:cNvPr>
          <p:cNvSpPr txBox="1"/>
          <p:nvPr/>
        </p:nvSpPr>
        <p:spPr>
          <a:xfrm>
            <a:off x="5439156" y="1886620"/>
            <a:ext cx="1309236" cy="429768"/>
          </a:xfrm>
          <a:prstGeom prst="rect">
            <a:avLst/>
          </a:prstGeom>
          <a:solidFill>
            <a:srgbClr val="FFDE75"/>
          </a:solidFill>
          <a:ln>
            <a:solidFill>
              <a:srgbClr val="000000"/>
            </a:solidFill>
          </a:ln>
        </p:spPr>
        <p:txBody>
          <a:bodyPr wrap="square" rtlCol="0" anchor="b">
            <a:spAutoFit/>
          </a:bodyPr>
          <a:lstStyle/>
          <a:p>
            <a:r>
              <a:rPr lang="en-US" sz="2800" dirty="0">
                <a:solidFill>
                  <a:srgbClr val="002060"/>
                </a:solidFill>
              </a:rPr>
              <a:t>fireflies</a:t>
            </a:r>
          </a:p>
        </p:txBody>
      </p:sp>
      <p:sp>
        <p:nvSpPr>
          <p:cNvPr id="21" name="TextBox 20">
            <a:extLst>
              <a:ext uri="{FF2B5EF4-FFF2-40B4-BE49-F238E27FC236}">
                <a16:creationId xmlns:a16="http://schemas.microsoft.com/office/drawing/2014/main" id="{FD1625B0-60D5-44D4-9ED0-9C871D993C46}"/>
              </a:ext>
            </a:extLst>
          </p:cNvPr>
          <p:cNvSpPr txBox="1"/>
          <p:nvPr/>
        </p:nvSpPr>
        <p:spPr>
          <a:xfrm>
            <a:off x="7320136" y="1886620"/>
            <a:ext cx="1636545" cy="429768"/>
          </a:xfrm>
          <a:prstGeom prst="rect">
            <a:avLst/>
          </a:prstGeom>
          <a:solidFill>
            <a:srgbClr val="FFDE75"/>
          </a:solidFill>
          <a:ln>
            <a:solidFill>
              <a:srgbClr val="000000"/>
            </a:solidFill>
          </a:ln>
        </p:spPr>
        <p:txBody>
          <a:bodyPr wrap="square" rtlCol="0" anchor="b">
            <a:spAutoFit/>
          </a:bodyPr>
          <a:lstStyle/>
          <a:p>
            <a:r>
              <a:rPr lang="en-US" sz="2800" dirty="0">
                <a:solidFill>
                  <a:srgbClr val="002060"/>
                </a:solidFill>
              </a:rPr>
              <a:t>raindrops</a:t>
            </a:r>
          </a:p>
        </p:txBody>
      </p:sp>
      <p:sp>
        <p:nvSpPr>
          <p:cNvPr id="23" name="TextBox 22">
            <a:extLst>
              <a:ext uri="{FF2B5EF4-FFF2-40B4-BE49-F238E27FC236}">
                <a16:creationId xmlns:a16="http://schemas.microsoft.com/office/drawing/2014/main" id="{D8AB9FFB-906C-402E-BCC6-B73C7ADEFA2D}"/>
              </a:ext>
            </a:extLst>
          </p:cNvPr>
          <p:cNvSpPr txBox="1"/>
          <p:nvPr/>
        </p:nvSpPr>
        <p:spPr>
          <a:xfrm>
            <a:off x="2926760" y="1401728"/>
            <a:ext cx="1657960" cy="429768"/>
          </a:xfrm>
          <a:prstGeom prst="rect">
            <a:avLst/>
          </a:prstGeom>
          <a:solidFill>
            <a:srgbClr val="FFDE75"/>
          </a:solidFill>
          <a:ln>
            <a:solidFill>
              <a:srgbClr val="000000"/>
            </a:solidFill>
          </a:ln>
        </p:spPr>
        <p:txBody>
          <a:bodyPr wrap="square" rtlCol="0" anchor="b">
            <a:spAutoFit/>
          </a:bodyPr>
          <a:lstStyle/>
          <a:p>
            <a:r>
              <a:rPr lang="en-US" sz="2800" dirty="0">
                <a:solidFill>
                  <a:srgbClr val="002060"/>
                </a:solidFill>
              </a:rPr>
              <a:t>firefighter</a:t>
            </a:r>
          </a:p>
        </p:txBody>
      </p:sp>
      <p:sp>
        <p:nvSpPr>
          <p:cNvPr id="24" name="TextBox 23">
            <a:extLst>
              <a:ext uri="{FF2B5EF4-FFF2-40B4-BE49-F238E27FC236}">
                <a16:creationId xmlns:a16="http://schemas.microsoft.com/office/drawing/2014/main" id="{80E0F491-1ECD-4960-AAAB-712123DE325F}"/>
              </a:ext>
            </a:extLst>
          </p:cNvPr>
          <p:cNvSpPr txBox="1"/>
          <p:nvPr/>
        </p:nvSpPr>
        <p:spPr>
          <a:xfrm>
            <a:off x="5375920" y="1401728"/>
            <a:ext cx="1435709" cy="429768"/>
          </a:xfrm>
          <a:prstGeom prst="rect">
            <a:avLst/>
          </a:prstGeom>
          <a:solidFill>
            <a:srgbClr val="FFDE75"/>
          </a:solidFill>
          <a:ln>
            <a:solidFill>
              <a:srgbClr val="000000"/>
            </a:solidFill>
          </a:ln>
        </p:spPr>
        <p:txBody>
          <a:bodyPr wrap="square" rtlCol="0" anchor="b">
            <a:spAutoFit/>
          </a:bodyPr>
          <a:lstStyle/>
          <a:p>
            <a:r>
              <a:rPr lang="en-US" sz="2800" dirty="0">
                <a:solidFill>
                  <a:srgbClr val="002060"/>
                </a:solidFill>
              </a:rPr>
              <a:t>bluebird</a:t>
            </a:r>
          </a:p>
        </p:txBody>
      </p:sp>
      <p:sp>
        <p:nvSpPr>
          <p:cNvPr id="26" name="TextBox 25">
            <a:extLst>
              <a:ext uri="{FF2B5EF4-FFF2-40B4-BE49-F238E27FC236}">
                <a16:creationId xmlns:a16="http://schemas.microsoft.com/office/drawing/2014/main" id="{3CDAA2B7-3DFF-42D3-970E-9AD3705AC278}"/>
              </a:ext>
            </a:extLst>
          </p:cNvPr>
          <p:cNvSpPr txBox="1"/>
          <p:nvPr/>
        </p:nvSpPr>
        <p:spPr>
          <a:xfrm>
            <a:off x="2639616" y="1886620"/>
            <a:ext cx="2232248" cy="429768"/>
          </a:xfrm>
          <a:prstGeom prst="rect">
            <a:avLst/>
          </a:prstGeom>
          <a:solidFill>
            <a:srgbClr val="FFDE75"/>
          </a:solidFill>
          <a:ln>
            <a:solidFill>
              <a:srgbClr val="000000"/>
            </a:solidFill>
          </a:ln>
        </p:spPr>
        <p:txBody>
          <a:bodyPr wrap="square" rtlCol="0" anchor="b">
            <a:spAutoFit/>
          </a:bodyPr>
          <a:lstStyle/>
          <a:p>
            <a:r>
              <a:rPr lang="en-US" sz="2800" dirty="0">
                <a:solidFill>
                  <a:srgbClr val="002060"/>
                </a:solidFill>
              </a:rPr>
              <a:t>grandmother</a:t>
            </a:r>
          </a:p>
        </p:txBody>
      </p:sp>
      <p:sp>
        <p:nvSpPr>
          <p:cNvPr id="27" name="TextBox 26">
            <a:extLst>
              <a:ext uri="{FF2B5EF4-FFF2-40B4-BE49-F238E27FC236}">
                <a16:creationId xmlns:a16="http://schemas.microsoft.com/office/drawing/2014/main" id="{C220503A-DFCC-4389-B247-97FF2172A200}"/>
              </a:ext>
            </a:extLst>
          </p:cNvPr>
          <p:cNvSpPr txBox="1"/>
          <p:nvPr/>
        </p:nvSpPr>
        <p:spPr>
          <a:xfrm>
            <a:off x="7461330" y="1401728"/>
            <a:ext cx="1354157" cy="429768"/>
          </a:xfrm>
          <a:prstGeom prst="rect">
            <a:avLst/>
          </a:prstGeom>
          <a:solidFill>
            <a:srgbClr val="FFDE75"/>
          </a:solidFill>
          <a:ln>
            <a:solidFill>
              <a:srgbClr val="000000"/>
            </a:solidFill>
          </a:ln>
        </p:spPr>
        <p:txBody>
          <a:bodyPr wrap="square" rtlCol="0" anchor="b">
            <a:spAutoFit/>
          </a:bodyPr>
          <a:lstStyle/>
          <a:p>
            <a:r>
              <a:rPr lang="en-US" sz="2800" dirty="0">
                <a:solidFill>
                  <a:srgbClr val="002060"/>
                </a:solidFill>
              </a:rPr>
              <a:t>jellyfish</a:t>
            </a:r>
          </a:p>
        </p:txBody>
      </p:sp>
    </p:spTree>
    <p:extLst>
      <p:ext uri="{BB962C8B-B14F-4D97-AF65-F5344CB8AC3E}">
        <p14:creationId xmlns:p14="http://schemas.microsoft.com/office/powerpoint/2010/main" val="49655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grpId="0" nodeType="clickEffect">
                                  <p:stCondLst>
                                    <p:cond delay="0"/>
                                  </p:stCondLst>
                                  <p:childTnLst>
                                    <p:animEffect transition="out" filter="dissolve">
                                      <p:cBhvr>
                                        <p:cTn id="15" dur="500"/>
                                        <p:tgtEl>
                                          <p:spTgt spid="21"/>
                                        </p:tgtEl>
                                      </p:cBhvr>
                                    </p:animEffect>
                                    <p:set>
                                      <p:cBhvr>
                                        <p:cTn id="16" dur="1" fill="hold">
                                          <p:stCondLst>
                                            <p:cond delay="499"/>
                                          </p:stCondLst>
                                        </p:cTn>
                                        <p:tgtEl>
                                          <p:spTgt spid="21"/>
                                        </p:tgtEl>
                                        <p:attrNameLst>
                                          <p:attrName>style.visibility</p:attrName>
                                        </p:attrNameLst>
                                      </p:cBhvr>
                                      <p:to>
                                        <p:strVal val="hidden"/>
                                      </p:to>
                                    </p:se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grpId="0" nodeType="clickEffect">
                                  <p:stCondLst>
                                    <p:cond delay="0"/>
                                  </p:stCondLst>
                                  <p:childTnLst>
                                    <p:animEffect transition="out" filter="dissolve">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grpId="0" nodeType="clickEffect">
                                  <p:stCondLst>
                                    <p:cond delay="0"/>
                                  </p:stCondLst>
                                  <p:childTnLst>
                                    <p:animEffect transition="out" filter="dissolve">
                                      <p:cBhvr>
                                        <p:cTn id="33" dur="500"/>
                                        <p:tgtEl>
                                          <p:spTgt spid="24"/>
                                        </p:tgtEl>
                                      </p:cBhvr>
                                    </p:animEffect>
                                    <p:set>
                                      <p:cBhvr>
                                        <p:cTn id="34" dur="1" fill="hold">
                                          <p:stCondLst>
                                            <p:cond delay="499"/>
                                          </p:stCondLst>
                                        </p:cTn>
                                        <p:tgtEl>
                                          <p:spTgt spid="24"/>
                                        </p:tgtEl>
                                        <p:attrNameLst>
                                          <p:attrName>style.visibility</p:attrName>
                                        </p:attrNameLst>
                                      </p:cBhvr>
                                      <p:to>
                                        <p:strVal val="hidden"/>
                                      </p:to>
                                    </p:se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dissolv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xit" presetSubtype="0" fill="hold" grpId="0" nodeType="clickEffect">
                                  <p:stCondLst>
                                    <p:cond delay="0"/>
                                  </p:stCondLst>
                                  <p:childTnLst>
                                    <p:animEffect transition="out" filter="dissolv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childTnLst>
                          </p:cTn>
                        </p:par>
                        <p:par>
                          <p:cTn id="44" fill="hold">
                            <p:stCondLst>
                              <p:cond delay="500"/>
                            </p:stCondLst>
                            <p:childTnLst>
                              <p:par>
                                <p:cTn id="45" presetID="9"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ssolv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0" nodeType="clickEffect">
                                  <p:stCondLst>
                                    <p:cond delay="0"/>
                                  </p:stCondLst>
                                  <p:childTnLst>
                                    <p:animEffect transition="out" filter="dissolve">
                                      <p:cBhvr>
                                        <p:cTn id="51" dur="500"/>
                                        <p:tgtEl>
                                          <p:spTgt spid="27"/>
                                        </p:tgtEl>
                                      </p:cBhvr>
                                    </p:animEffect>
                                    <p:set>
                                      <p:cBhvr>
                                        <p:cTn id="52" dur="1" fill="hold">
                                          <p:stCondLst>
                                            <p:cond delay="499"/>
                                          </p:stCondLst>
                                        </p:cTn>
                                        <p:tgtEl>
                                          <p:spTgt spid="27"/>
                                        </p:tgtEl>
                                        <p:attrNameLst>
                                          <p:attrName>style.visibility</p:attrName>
                                        </p:attrNameLst>
                                      </p:cBhvr>
                                      <p:to>
                                        <p:strVal val="hidden"/>
                                      </p:to>
                                    </p:set>
                                  </p:childTnLst>
                                </p:cTn>
                              </p:par>
                            </p:childTnLst>
                          </p:cTn>
                        </p:par>
                        <p:par>
                          <p:cTn id="53" fill="hold">
                            <p:stCondLst>
                              <p:cond delay="500"/>
                            </p:stCondLst>
                            <p:childTnLst>
                              <p:par>
                                <p:cTn id="54" presetID="9"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dissolve">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9" grpId="0" animBg="1"/>
      <p:bldP spid="21" grpId="0" animBg="1"/>
      <p:bldP spid="23" grpId="0" animBg="1"/>
      <p:bldP spid="24"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2799" y="71414"/>
            <a:ext cx="6984543" cy="654032"/>
          </a:xfrm>
          <a:solidFill>
            <a:srgbClr val="ABE9FF"/>
          </a:solidFill>
        </p:spPr>
        <p:txBody>
          <a:bodyPr/>
          <a:lstStyle/>
          <a:p>
            <a:r>
              <a:rPr lang="en-IN" i="1" dirty="0"/>
              <a:t>V.    </a:t>
            </a:r>
            <a:r>
              <a:rPr lang="en-IN" i="1" u="sng" dirty="0"/>
              <a:t>Make Sentences</a:t>
            </a:r>
          </a:p>
        </p:txBody>
      </p:sp>
      <p:sp>
        <p:nvSpPr>
          <p:cNvPr id="3" name="Text Placeholder 2"/>
          <p:cNvSpPr>
            <a:spLocks noGrp="1"/>
          </p:cNvSpPr>
          <p:nvPr>
            <p:ph type="body" sz="quarter" idx="10"/>
          </p:nvPr>
        </p:nvSpPr>
        <p:spPr>
          <a:xfrm>
            <a:off x="767408" y="4166766"/>
            <a:ext cx="10729192" cy="2070546"/>
          </a:xfrm>
          <a:ln>
            <a:noFill/>
          </a:ln>
        </p:spPr>
        <p:txBody>
          <a:bodyPr/>
          <a:lstStyle/>
          <a:p>
            <a:pPr marL="514350" lvl="0" indent="-514350">
              <a:buFont typeface="+mj-lt"/>
              <a:buAutoNum type="arabicPeriod"/>
              <a:tabLst>
                <a:tab pos="2798763" algn="l"/>
              </a:tabLst>
            </a:pPr>
            <a:r>
              <a:rPr lang="en-GB" dirty="0"/>
              <a:t>toothbrush: 	______________________________________</a:t>
            </a:r>
          </a:p>
          <a:p>
            <a:pPr marL="514350" lvl="0" indent="-514350">
              <a:buFont typeface="+mj-lt"/>
              <a:buAutoNum type="arabicPeriod"/>
            </a:pPr>
            <a:endParaRPr lang="en-GB" dirty="0"/>
          </a:p>
          <a:p>
            <a:pPr marL="514350" lvl="0" indent="-514350">
              <a:buFont typeface="+mj-lt"/>
              <a:buAutoNum type="arabicPeriod"/>
              <a:tabLst>
                <a:tab pos="2798763" algn="l"/>
              </a:tabLst>
            </a:pPr>
            <a:r>
              <a:rPr lang="en-GB" dirty="0"/>
              <a:t>airport:	______________________________________</a:t>
            </a:r>
            <a:endParaRPr lang="en-IN" dirty="0"/>
          </a:p>
        </p:txBody>
      </p:sp>
      <p:sp>
        <p:nvSpPr>
          <p:cNvPr id="4" name="Rectangle 3">
            <a:extLst>
              <a:ext uri="{FF2B5EF4-FFF2-40B4-BE49-F238E27FC236}">
                <a16:creationId xmlns:a16="http://schemas.microsoft.com/office/drawing/2014/main" id="{09442D13-44F2-C342-A48E-59AFBF1FA09A}"/>
              </a:ext>
            </a:extLst>
          </p:cNvPr>
          <p:cNvSpPr/>
          <p:nvPr/>
        </p:nvSpPr>
        <p:spPr>
          <a:xfrm>
            <a:off x="3779232" y="4126205"/>
            <a:ext cx="6541278" cy="584775"/>
          </a:xfrm>
          <a:prstGeom prst="rect">
            <a:avLst/>
          </a:prstGeom>
        </p:spPr>
        <p:txBody>
          <a:bodyPr wrap="none">
            <a:spAutoFit/>
          </a:bodyPr>
          <a:lstStyle/>
          <a:p>
            <a:r>
              <a:rPr lang="en-GB" sz="3200" dirty="0">
                <a:solidFill>
                  <a:srgbClr val="0041D3"/>
                </a:solidFill>
                <a:latin typeface="+mj-lt"/>
                <a:ea typeface="Arial" panose="020B0604020202020204" pitchFamily="34" charset="0"/>
              </a:rPr>
              <a:t>I use a </a:t>
            </a:r>
            <a:r>
              <a:rPr lang="en-GB" sz="3200" i="1" u="sng" dirty="0">
                <a:solidFill>
                  <a:srgbClr val="0041D3"/>
                </a:solidFill>
                <a:latin typeface="+mj-lt"/>
                <a:ea typeface="Arial" panose="020B0604020202020204" pitchFamily="34" charset="0"/>
              </a:rPr>
              <a:t>toothbrush</a:t>
            </a:r>
            <a:r>
              <a:rPr lang="en-GB" sz="3200" i="1" dirty="0">
                <a:solidFill>
                  <a:srgbClr val="0041D3"/>
                </a:solidFill>
                <a:latin typeface="+mj-lt"/>
                <a:ea typeface="Arial" panose="020B0604020202020204" pitchFamily="34" charset="0"/>
              </a:rPr>
              <a:t> </a:t>
            </a:r>
            <a:r>
              <a:rPr lang="en-GB" sz="3200" dirty="0">
                <a:solidFill>
                  <a:srgbClr val="0041D3"/>
                </a:solidFill>
                <a:latin typeface="+mj-lt"/>
                <a:ea typeface="Arial" panose="020B0604020202020204" pitchFamily="34" charset="0"/>
              </a:rPr>
              <a:t>to clean my teeth.</a:t>
            </a:r>
            <a:r>
              <a:rPr lang="en-IN" sz="3200" dirty="0">
                <a:solidFill>
                  <a:srgbClr val="0041D3"/>
                </a:solidFill>
                <a:latin typeface="+mj-lt"/>
              </a:rPr>
              <a:t> </a:t>
            </a:r>
            <a:endParaRPr lang="en-US" sz="3200" dirty="0">
              <a:solidFill>
                <a:srgbClr val="0041D3"/>
              </a:solidFill>
              <a:latin typeface="+mj-lt"/>
            </a:endParaRPr>
          </a:p>
        </p:txBody>
      </p:sp>
      <p:sp>
        <p:nvSpPr>
          <p:cNvPr id="5" name="Rectangle 4">
            <a:extLst>
              <a:ext uri="{FF2B5EF4-FFF2-40B4-BE49-F238E27FC236}">
                <a16:creationId xmlns:a16="http://schemas.microsoft.com/office/drawing/2014/main" id="{4CC6421E-4E7E-CA45-8D06-60072999C556}"/>
              </a:ext>
            </a:extLst>
          </p:cNvPr>
          <p:cNvSpPr/>
          <p:nvPr/>
        </p:nvSpPr>
        <p:spPr>
          <a:xfrm>
            <a:off x="3779232" y="5288584"/>
            <a:ext cx="7789376" cy="584775"/>
          </a:xfrm>
          <a:prstGeom prst="rect">
            <a:avLst/>
          </a:prstGeom>
        </p:spPr>
        <p:txBody>
          <a:bodyPr wrap="none">
            <a:spAutoFit/>
          </a:bodyPr>
          <a:lstStyle/>
          <a:p>
            <a:r>
              <a:rPr lang="en-GB" sz="3200" dirty="0">
                <a:solidFill>
                  <a:srgbClr val="0041D3"/>
                </a:solidFill>
              </a:rPr>
              <a:t>We can see a lot of aeroplanes at the </a:t>
            </a:r>
            <a:r>
              <a:rPr lang="en-GB" sz="3200" i="1" u="sng" dirty="0">
                <a:solidFill>
                  <a:srgbClr val="0041D3"/>
                </a:solidFill>
              </a:rPr>
              <a:t>airport</a:t>
            </a:r>
            <a:r>
              <a:rPr lang="en-GB" sz="3200" dirty="0">
                <a:solidFill>
                  <a:srgbClr val="0041D3"/>
                </a:solidFill>
              </a:rPr>
              <a:t>.</a:t>
            </a:r>
            <a:r>
              <a:rPr lang="en-IN" sz="3200" dirty="0">
                <a:solidFill>
                  <a:srgbClr val="0041D3"/>
                </a:solidFill>
              </a:rPr>
              <a:t> </a:t>
            </a:r>
            <a:endParaRPr lang="en-US" sz="3200" dirty="0">
              <a:solidFill>
                <a:srgbClr val="0041D3"/>
              </a:solidFill>
              <a:latin typeface="+mj-lt"/>
            </a:endParaRPr>
          </a:p>
        </p:txBody>
      </p:sp>
      <p:pic>
        <p:nvPicPr>
          <p:cNvPr id="7" name="Picture 6" descr="A picture containing icon&#10;&#10;Description automatically generated">
            <a:extLst>
              <a:ext uri="{FF2B5EF4-FFF2-40B4-BE49-F238E27FC236}">
                <a16:creationId xmlns:a16="http://schemas.microsoft.com/office/drawing/2014/main" id="{4FF1767B-0E05-DE43-AB91-829ABE188D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2583" y="1322059"/>
            <a:ext cx="3126449" cy="2077510"/>
          </a:xfrm>
          <a:prstGeom prst="rect">
            <a:avLst/>
          </a:prstGeom>
        </p:spPr>
      </p:pic>
      <p:pic>
        <p:nvPicPr>
          <p:cNvPr id="9" name="Picture 8" descr="A picture containing road, outdoor, grass, scene&#10;&#10;Description automatically generated">
            <a:extLst>
              <a:ext uri="{FF2B5EF4-FFF2-40B4-BE49-F238E27FC236}">
                <a16:creationId xmlns:a16="http://schemas.microsoft.com/office/drawing/2014/main" id="{5CBB112F-5B68-D645-9215-AD653FBE598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713" r="12988" b="29000"/>
          <a:stretch/>
        </p:blipFill>
        <p:spPr>
          <a:xfrm>
            <a:off x="7277448" y="1215729"/>
            <a:ext cx="2842041" cy="2183840"/>
          </a:xfrm>
          <a:prstGeom prst="rect">
            <a:avLst/>
          </a:prstGeom>
        </p:spPr>
      </p:pic>
    </p:spTree>
    <p:extLst>
      <p:ext uri="{BB962C8B-B14F-4D97-AF65-F5344CB8AC3E}">
        <p14:creationId xmlns:p14="http://schemas.microsoft.com/office/powerpoint/2010/main" val="42411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5" name="Table 4">
            <a:extLst>
              <a:ext uri="{FF2B5EF4-FFF2-40B4-BE49-F238E27FC236}">
                <a16:creationId xmlns:a16="http://schemas.microsoft.com/office/drawing/2014/main" id="{7C292E11-7A95-4830-A9C6-AC9B8E3974B2}"/>
              </a:ext>
            </a:extLst>
          </p:cNvPr>
          <p:cNvGraphicFramePr>
            <a:graphicFrameLocks noGrp="1"/>
          </p:cNvGraphicFramePr>
          <p:nvPr>
            <p:extLst>
              <p:ext uri="{D42A27DB-BD31-4B8C-83A1-F6EECF244321}">
                <p14:modId xmlns:p14="http://schemas.microsoft.com/office/powerpoint/2010/main" val="3541606162"/>
              </p:ext>
            </p:extLst>
          </p:nvPr>
        </p:nvGraphicFramePr>
        <p:xfrm>
          <a:off x="1127448" y="692696"/>
          <a:ext cx="9937104" cy="5695911"/>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16191">
                <a:tc>
                  <a:txBody>
                    <a:bodyPr/>
                    <a:lstStyle/>
                    <a:p>
                      <a:r>
                        <a:rPr lang="en-IN" sz="900" dirty="0"/>
                        <a:t>1</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&lt;words&gt; </a:t>
                      </a:r>
                      <a:r>
                        <a:rPr lang="en-IN" sz="900" dirty="0">
                          <a:hlinkClick r:id="rId3"/>
                        </a:rPr>
                        <a:t>https://pixabay.com/photos/feel-word-letters-scrabble-1804600/</a:t>
                      </a:r>
                      <a:endParaRPr lang="en-IN" sz="900" dirty="0"/>
                    </a:p>
                  </a:txBody>
                  <a:tcPr/>
                </a:tc>
                <a:extLst>
                  <a:ext uri="{0D108BD9-81ED-4DB2-BD59-A6C34878D82A}">
                    <a16:rowId xmlns:a16="http://schemas.microsoft.com/office/drawing/2014/main" val="10001"/>
                  </a:ext>
                </a:extLst>
              </a:tr>
              <a:tr h="389313">
                <a:tc>
                  <a:txBody>
                    <a:bodyPr/>
                    <a:lstStyle/>
                    <a:p>
                      <a:r>
                        <a:rPr lang="en-IN" sz="900" dirty="0"/>
                        <a:t>2</a:t>
                      </a:r>
                    </a:p>
                  </a:txBody>
                  <a:tcPr/>
                </a:tc>
                <a:tc>
                  <a:txBody>
                    <a:bodyPr/>
                    <a:lstStyle/>
                    <a:p>
                      <a:endParaRPr lang="en-IN" sz="900" dirty="0"/>
                    </a:p>
                  </a:txBody>
                  <a:tcPr/>
                </a:tc>
                <a:tc>
                  <a:txBody>
                    <a:bodyPr/>
                    <a:lstStyle/>
                    <a:p>
                      <a:r>
                        <a:rPr lang="en-IN" sz="900" dirty="0"/>
                        <a:t>&lt;doormat&gt; </a:t>
                      </a:r>
                      <a:r>
                        <a:rPr lang="en-IN" sz="900" dirty="0">
                          <a:hlinkClick r:id="rId4"/>
                        </a:rPr>
                        <a:t>https://pixabay.com/vectors/rug-carpet-brown-white-oval-round-576081/</a:t>
                      </a:r>
                      <a:endParaRPr lang="en-IN" sz="900" dirty="0"/>
                    </a:p>
                    <a:p>
                      <a:r>
                        <a:rPr lang="en-IN" sz="900" dirty="0"/>
                        <a:t>&lt;grandfather&gt; </a:t>
                      </a:r>
                      <a:r>
                        <a:rPr lang="en-IN" sz="900" dirty="0">
                          <a:hlinkClick r:id="rId5"/>
                        </a:rPr>
                        <a:t>https://www.flickr.com/photos/39072595@N03/4280710509</a:t>
                      </a:r>
                      <a:r>
                        <a:rPr lang="en-IN" sz="900" dirty="0"/>
                        <a:t> by Yogendra Joshi</a:t>
                      </a:r>
                    </a:p>
                    <a:p>
                      <a:r>
                        <a:rPr lang="en-IN" sz="900" dirty="0"/>
                        <a:t>&lt;popcorn&gt; </a:t>
                      </a:r>
                      <a:r>
                        <a:rPr lang="en-IN" sz="900" dirty="0">
                          <a:hlinkClick r:id="rId6"/>
                        </a:rPr>
                        <a:t>https://pixabay.com/photos/popcorn-food-snack-bowl-yellow-166839/</a:t>
                      </a:r>
                      <a:endParaRPr lang="en-IN" sz="900" dirty="0"/>
                    </a:p>
                    <a:p>
                      <a:r>
                        <a:rPr lang="en-IN" sz="900" dirty="0"/>
                        <a:t>&lt;sun&gt; &lt;SSSVV Image Gallery: Search Keyword “sun”&gt;</a:t>
                      </a:r>
                    </a:p>
                    <a:p>
                      <a:r>
                        <a:rPr lang="en-IN" sz="900" dirty="0"/>
                        <a:t>&lt;moon&gt; &lt;SSSVV Image Gallery: Search Keyword “moon”&gt;</a:t>
                      </a:r>
                    </a:p>
                    <a:p>
                      <a:endParaRPr lang="en-IN" sz="900" dirty="0"/>
                    </a:p>
                  </a:txBody>
                  <a:tcPr/>
                </a:tc>
                <a:extLst>
                  <a:ext uri="{0D108BD9-81ED-4DB2-BD59-A6C34878D82A}">
                    <a16:rowId xmlns:a16="http://schemas.microsoft.com/office/drawing/2014/main" val="10002"/>
                  </a:ext>
                </a:extLst>
              </a:tr>
              <a:tr h="389313">
                <a:tc>
                  <a:txBody>
                    <a:bodyPr/>
                    <a:lstStyle/>
                    <a:p>
                      <a:r>
                        <a:rPr lang="en-IN" sz="900" dirty="0"/>
                        <a:t>3</a:t>
                      </a:r>
                    </a:p>
                  </a:txBody>
                  <a:tcPr/>
                </a:tc>
                <a:tc>
                  <a:txBody>
                    <a:bodyPr/>
                    <a:lstStyle/>
                    <a:p>
                      <a:endParaRPr lang="en-IN" sz="900" dirty="0"/>
                    </a:p>
                  </a:txBody>
                  <a:tcPr/>
                </a:tc>
                <a:tc>
                  <a:txBody>
                    <a:bodyPr/>
                    <a:lstStyle/>
                    <a:p>
                      <a:r>
                        <a:rPr lang="en-IN" sz="900" dirty="0"/>
                        <a:t>&lt;sun&gt;&lt;SSSVV Image Gallery: Search Keyword “sun”&gt;</a:t>
                      </a:r>
                    </a:p>
                    <a:p>
                      <a:r>
                        <a:rPr lang="en-IN" sz="900" dirty="0"/>
                        <a:t>&lt;flower&gt; &lt;SSSVV Image Gallery: Search Keyword “flower”&gt;</a:t>
                      </a:r>
                    </a:p>
                    <a:p>
                      <a:r>
                        <a:rPr lang="en-IN" sz="900" dirty="0"/>
                        <a:t>&lt;sunflower&gt; &lt;</a:t>
                      </a:r>
                      <a:r>
                        <a:rPr lang="en-IN" sz="900" dirty="0" err="1"/>
                        <a:t>SSSVVImage</a:t>
                      </a:r>
                      <a:r>
                        <a:rPr lang="en-IN" sz="900" dirty="0"/>
                        <a:t> Gallery: Search Keyword “sunflower”&gt;</a:t>
                      </a:r>
                    </a:p>
                    <a:p>
                      <a:r>
                        <a:rPr lang="en-IN" sz="900" dirty="0"/>
                        <a:t>&lt;rain&gt; &lt;SSSVV Image Gallery: Search Keyword “rain”&gt;</a:t>
                      </a:r>
                    </a:p>
                    <a:p>
                      <a:r>
                        <a:rPr lang="en-IN" sz="900" dirty="0"/>
                        <a:t>&lt;bow&gt; &lt;SSSVV Image Gallery: Search Keyword “bow”&gt;</a:t>
                      </a:r>
                    </a:p>
                    <a:p>
                      <a:r>
                        <a:rPr lang="en-IN" sz="900" dirty="0"/>
                        <a:t>&lt;rainbow&gt; </a:t>
                      </a:r>
                      <a:r>
                        <a:rPr lang="en-IN" sz="900" dirty="0">
                          <a:hlinkClick r:id="rId7"/>
                        </a:rPr>
                        <a:t>https://pixabay.com/illustrations/rainbow-cute-arts-kids-clipart-5112211/</a:t>
                      </a:r>
                      <a:endParaRPr lang="en-IN" sz="900" dirty="0"/>
                    </a:p>
                    <a:p>
                      <a:r>
                        <a:rPr lang="en-IN" sz="900" dirty="0"/>
                        <a:t>&lt;basket&gt; &lt;SSSVV Image Gallery: Search Keyword “basket”&gt;</a:t>
                      </a:r>
                    </a:p>
                    <a:p>
                      <a:r>
                        <a:rPr lang="en-IN" sz="900" dirty="0"/>
                        <a:t>&lt;ball&gt; </a:t>
                      </a:r>
                      <a:r>
                        <a:rPr lang="en-IN" sz="900" dirty="0">
                          <a:hlinkClick r:id="rId8"/>
                        </a:rPr>
                        <a:t>https://pixabay.com/vectors/ball-gold-round-shiny-gloss-149922/</a:t>
                      </a:r>
                      <a:endParaRPr lang="en-IN" sz="900" dirty="0"/>
                    </a:p>
                    <a:p>
                      <a:r>
                        <a:rPr lang="en-IN" sz="900" dirty="0"/>
                        <a:t>&lt;basketball&gt; </a:t>
                      </a:r>
                      <a:r>
                        <a:rPr lang="en-IN" sz="900" dirty="0">
                          <a:hlinkClick r:id="rId9"/>
                        </a:rPr>
                        <a:t>https://pixabay.com/vectors/basketball-ball-sports-orange-157927/</a:t>
                      </a:r>
                      <a:endParaRPr lang="en-IN" sz="900" dirty="0"/>
                    </a:p>
                    <a:p>
                      <a:endParaRPr lang="en-IN" sz="900" dirty="0"/>
                    </a:p>
                  </a:txBody>
                  <a:tcPr/>
                </a:tc>
                <a:extLst>
                  <a:ext uri="{0D108BD9-81ED-4DB2-BD59-A6C34878D82A}">
                    <a16:rowId xmlns:a16="http://schemas.microsoft.com/office/drawing/2014/main" val="10003"/>
                  </a:ext>
                </a:extLst>
              </a:tr>
              <a:tr h="389313">
                <a:tc>
                  <a:txBody>
                    <a:bodyPr/>
                    <a:lstStyle/>
                    <a:p>
                      <a:r>
                        <a:rPr lang="en-IN" sz="900" dirty="0"/>
                        <a:t>4</a:t>
                      </a:r>
                    </a:p>
                  </a:txBody>
                  <a:tcPr/>
                </a:tc>
                <a:tc>
                  <a:txBody>
                    <a:bodyPr/>
                    <a:lstStyle/>
                    <a:p>
                      <a:endParaRPr lang="en-IN" sz="900" dirty="0"/>
                    </a:p>
                  </a:txBody>
                  <a:tcPr/>
                </a:tc>
                <a:tc>
                  <a:txBody>
                    <a:bodyPr/>
                    <a:lstStyle/>
                    <a:p>
                      <a:r>
                        <a:rPr lang="en-IN" sz="900" dirty="0"/>
                        <a:t>&lt;arm&gt; </a:t>
                      </a:r>
                      <a:r>
                        <a:rPr lang="en-IN" sz="900" dirty="0">
                          <a:hlinkClick r:id="rId10"/>
                        </a:rPr>
                        <a:t>https://pixabay.com/vectors/arm-friend-friendship-gesture-2025687/</a:t>
                      </a:r>
                      <a:endParaRPr lang="en-IN" sz="900" dirty="0"/>
                    </a:p>
                    <a:p>
                      <a:r>
                        <a:rPr lang="en-IN" sz="900" dirty="0"/>
                        <a:t>&lt;chair&gt; </a:t>
                      </a:r>
                      <a:r>
                        <a:rPr lang="en-IN" sz="900" dirty="0">
                          <a:hlinkClick r:id="rId11"/>
                        </a:rPr>
                        <a:t>https://pixabay.com/illustrations/chair-wooden-hard-seat-seating-316889/</a:t>
                      </a:r>
                      <a:endParaRPr lang="en-IN" sz="900" dirty="0"/>
                    </a:p>
                    <a:p>
                      <a:r>
                        <a:rPr lang="en-IN" sz="900" dirty="0"/>
                        <a:t>&lt;armchair&gt; </a:t>
                      </a:r>
                      <a:r>
                        <a:rPr lang="en-IN" sz="900" dirty="0">
                          <a:hlinkClick r:id="rId12"/>
                        </a:rPr>
                        <a:t>https://pixabay.com/illustrations/furniture-chair-back-seats-vector-2315966/</a:t>
                      </a:r>
                      <a:endParaRPr lang="en-IN" sz="900" dirty="0"/>
                    </a:p>
                    <a:p>
                      <a:r>
                        <a:rPr lang="en-IN" sz="900" dirty="0"/>
                        <a:t>&lt;butter&gt; </a:t>
                      </a:r>
                      <a:r>
                        <a:rPr lang="en-IN" sz="900" dirty="0">
                          <a:hlinkClick r:id="rId13"/>
                        </a:rPr>
                        <a:t>https://pixabay.com/photos/butter-knife-ingredient-food-4872620/</a:t>
                      </a:r>
                      <a:endParaRPr lang="en-IN" sz="900" dirty="0"/>
                    </a:p>
                    <a:p>
                      <a:r>
                        <a:rPr lang="en-IN" sz="900" dirty="0"/>
                        <a:t>&lt;fly&gt; </a:t>
                      </a:r>
                      <a:r>
                        <a:rPr lang="en-IN" sz="900" dirty="0">
                          <a:hlinkClick r:id="rId14"/>
                        </a:rPr>
                        <a:t>https://pixabay.com/vectors/animal-bug-fly-insect-1295160/</a:t>
                      </a:r>
                      <a:endParaRPr lang="en-IN" sz="900" dirty="0"/>
                    </a:p>
                    <a:p>
                      <a:r>
                        <a:rPr lang="en-IN" sz="900" dirty="0"/>
                        <a:t>&lt;butterfly&gt; </a:t>
                      </a:r>
                      <a:r>
                        <a:rPr lang="en-IN" sz="900" dirty="0">
                          <a:hlinkClick r:id="rId15"/>
                        </a:rPr>
                        <a:t>https://pixabay.com/vectors/animal-butterfly-chromatic-flying-2027356/</a:t>
                      </a:r>
                      <a:endParaRPr lang="en-IN" sz="900" dirty="0"/>
                    </a:p>
                    <a:p>
                      <a:r>
                        <a:rPr lang="en-IN" sz="900" dirty="0"/>
                        <a:t>&lt;star&gt; </a:t>
                      </a:r>
                      <a:r>
                        <a:rPr lang="en-IN" sz="900" dirty="0">
                          <a:hlinkClick r:id="rId16"/>
                        </a:rPr>
                        <a:t>https://pixabay.com/illustrations/star-black-silhouette-shape-design-937527/</a:t>
                      </a:r>
                      <a:endParaRPr lang="en-IN" sz="900" dirty="0"/>
                    </a:p>
                    <a:p>
                      <a:r>
                        <a:rPr lang="en-IN" sz="900" dirty="0"/>
                        <a:t>&lt;fish&gt; </a:t>
                      </a:r>
                      <a:r>
                        <a:rPr lang="en-IN" sz="900" dirty="0">
                          <a:hlinkClick r:id="rId17"/>
                        </a:rPr>
                        <a:t>https://pixabay.com/illustrations/clipart-fish-sea-water-swim-3418189/</a:t>
                      </a:r>
                      <a:endParaRPr lang="en-IN" sz="900" dirty="0"/>
                    </a:p>
                    <a:p>
                      <a:r>
                        <a:rPr lang="en-IN" sz="900" dirty="0"/>
                        <a:t>&lt;starfish&gt;  </a:t>
                      </a:r>
                      <a:r>
                        <a:rPr lang="en-IN" sz="900" dirty="0">
                          <a:hlinkClick r:id="rId18"/>
                        </a:rPr>
                        <a:t>https://pixabay.com/vectors/starfish-purple-pink-sea-tropical-303554</a:t>
                      </a:r>
                      <a:endParaRPr lang="en-IN" sz="900" dirty="0"/>
                    </a:p>
                  </a:txBody>
                  <a:tcPr/>
                </a:tc>
                <a:extLst>
                  <a:ext uri="{0D108BD9-81ED-4DB2-BD59-A6C34878D82A}">
                    <a16:rowId xmlns:a16="http://schemas.microsoft.com/office/drawing/2014/main" val="10004"/>
                  </a:ext>
                </a:extLst>
              </a:tr>
              <a:tr h="389313">
                <a:tc>
                  <a:txBody>
                    <a:bodyPr/>
                    <a:lstStyle/>
                    <a:p>
                      <a:r>
                        <a:rPr lang="en-IN" sz="900" dirty="0"/>
                        <a:t>6</a:t>
                      </a:r>
                    </a:p>
                  </a:txBody>
                  <a:tcPr/>
                </a:tc>
                <a:tc>
                  <a:txBody>
                    <a:bodyPr/>
                    <a:lstStyle/>
                    <a:p>
                      <a:endParaRPr lang="en-IN" sz="900" dirty="0"/>
                    </a:p>
                  </a:txBody>
                  <a:tcPr/>
                </a:tc>
                <a:tc>
                  <a:txBody>
                    <a:bodyPr/>
                    <a:lstStyle/>
                    <a:p>
                      <a:r>
                        <a:rPr lang="en-IN" sz="900" dirty="0"/>
                        <a:t>&lt;fireflies&gt; </a:t>
                      </a:r>
                      <a:r>
                        <a:rPr lang="en-IN" sz="900" dirty="0">
                          <a:hlinkClick r:id="rId19"/>
                        </a:rPr>
                        <a:t>https://pixabay.com/photos/lights-fireflies-glow-glowworms-5310589/</a:t>
                      </a:r>
                      <a:endParaRPr lang="en-IN" sz="900" dirty="0"/>
                    </a:p>
                    <a:p>
                      <a:r>
                        <a:rPr lang="en-IN" sz="900" dirty="0"/>
                        <a:t>&lt;raindrop&gt; </a:t>
                      </a:r>
                      <a:r>
                        <a:rPr lang="en-IN" sz="900" dirty="0">
                          <a:hlinkClick r:id="rId20"/>
                        </a:rPr>
                        <a:t>https://pixabay.com/vectors/rain-duck-puddle-boots-water-bird-312098/</a:t>
                      </a:r>
                      <a:endParaRPr lang="en-IN" sz="900" dirty="0"/>
                    </a:p>
                    <a:p>
                      <a:r>
                        <a:rPr lang="en-IN" sz="900" dirty="0"/>
                        <a:t>&lt;</a:t>
                      </a:r>
                      <a:r>
                        <a:rPr lang="en-IN" sz="900" dirty="0" err="1"/>
                        <a:t>firetruck</a:t>
                      </a:r>
                      <a:r>
                        <a:rPr lang="en-IN" sz="900" dirty="0"/>
                        <a:t>&gt; </a:t>
                      </a:r>
                      <a:r>
                        <a:rPr lang="en-IN" sz="900" dirty="0">
                          <a:hlinkClick r:id="rId21"/>
                        </a:rPr>
                        <a:t>https://pixabay.com/illustrations/fire-truck-fighting-extinguishing-4088850/</a:t>
                      </a:r>
                      <a:endParaRPr lang="en-IN" sz="900" dirty="0"/>
                    </a:p>
                    <a:p>
                      <a:r>
                        <a:rPr lang="en-IN" sz="900" dirty="0"/>
                        <a:t>&lt;bluebird&gt; </a:t>
                      </a:r>
                      <a:r>
                        <a:rPr lang="en-IN" sz="900" dirty="0">
                          <a:hlinkClick r:id="rId22"/>
                        </a:rPr>
                        <a:t>https://pixabay.com/vectors/mascot-blue-bird-twitter-tweet-48563/</a:t>
                      </a:r>
                      <a:endParaRPr lang="en-IN" sz="900" dirty="0"/>
                    </a:p>
                    <a:p>
                      <a:r>
                        <a:rPr lang="en-IN" sz="900" dirty="0"/>
                        <a:t>&lt;grandmother&gt; &lt;SSSVV Image Gallery: Search Keyword “grandmother”&gt;</a:t>
                      </a:r>
                    </a:p>
                    <a:p>
                      <a:r>
                        <a:rPr lang="en-IN" sz="900" dirty="0"/>
                        <a:t>&lt;jellyfish&gt; </a:t>
                      </a:r>
                      <a:r>
                        <a:rPr lang="en-IN" sz="900" dirty="0">
                          <a:hlinkClick r:id="rId23"/>
                        </a:rPr>
                        <a:t>https://pixabay.com/vectors/jellyfish-black-white-water-animal-305392/</a:t>
                      </a:r>
                      <a:endParaRPr lang="en-IN" sz="900" dirty="0"/>
                    </a:p>
                  </a:txBody>
                  <a:tcPr/>
                </a:tc>
                <a:extLst>
                  <a:ext uri="{0D108BD9-81ED-4DB2-BD59-A6C34878D82A}">
                    <a16:rowId xmlns:a16="http://schemas.microsoft.com/office/drawing/2014/main" val="10005"/>
                  </a:ext>
                </a:extLst>
              </a:tr>
              <a:tr h="290585">
                <a:tc>
                  <a:txBody>
                    <a:bodyPr/>
                    <a:lstStyle/>
                    <a:p>
                      <a:r>
                        <a:rPr lang="en-IN" sz="900" dirty="0"/>
                        <a:t>7</a:t>
                      </a:r>
                    </a:p>
                  </a:txBody>
                  <a:tcPr/>
                </a:tc>
                <a:tc>
                  <a:txBody>
                    <a:bodyPr/>
                    <a:lstStyle/>
                    <a:p>
                      <a:endParaRPr lang="en-IN" sz="900" dirty="0"/>
                    </a:p>
                  </a:txBody>
                  <a:tcPr/>
                </a:tc>
                <a:tc>
                  <a:txBody>
                    <a:bodyPr/>
                    <a:lstStyle/>
                    <a:p>
                      <a:r>
                        <a:rPr lang="en-IN" sz="900" dirty="0"/>
                        <a:t>&lt;toothpaste&gt; </a:t>
                      </a:r>
                      <a:r>
                        <a:rPr lang="en-IN" sz="900" dirty="0">
                          <a:hlinkClick r:id="rId24"/>
                        </a:rPr>
                        <a:t>https://pixabay.com/illustrations/tooth-toothbrush-toothpaste-dental-5453270</a:t>
                      </a:r>
                      <a:endParaRPr lang="en-IN" sz="900" dirty="0"/>
                    </a:p>
                    <a:p>
                      <a:r>
                        <a:rPr lang="en-IN" sz="900" dirty="0"/>
                        <a:t>&lt;airport&gt; &lt;SSSVV Image Gallery: Search Keyword “airport”&gt;</a:t>
                      </a:r>
                    </a:p>
                  </a:txBody>
                  <a:tcPr/>
                </a:tc>
                <a:extLst>
                  <a:ext uri="{0D108BD9-81ED-4DB2-BD59-A6C34878D82A}">
                    <a16:rowId xmlns:a16="http://schemas.microsoft.com/office/drawing/2014/main" val="10006"/>
                  </a:ext>
                </a:extLst>
              </a:tr>
            </a:tbl>
          </a:graphicData>
        </a:graphic>
      </p:graphicFrame>
      <p:pic>
        <p:nvPicPr>
          <p:cNvPr id="4" name="Picture 3" descr="A picture containing indoor, wooden, piece, cut&#10;&#10;Description automatically generated">
            <a:extLst>
              <a:ext uri="{FF2B5EF4-FFF2-40B4-BE49-F238E27FC236}">
                <a16:creationId xmlns:a16="http://schemas.microsoft.com/office/drawing/2014/main" id="{957E703F-426E-B847-85E9-0C2095CFFC6E}"/>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542221" y="1153656"/>
            <a:ext cx="292553" cy="194400"/>
          </a:xfrm>
          <a:prstGeom prst="rect">
            <a:avLst/>
          </a:prstGeom>
        </p:spPr>
      </p:pic>
      <p:pic>
        <p:nvPicPr>
          <p:cNvPr id="6" name="Picture 5" descr="A picture containing tableware, dark, dishware&#10;&#10;Description automatically generated">
            <a:extLst>
              <a:ext uri="{FF2B5EF4-FFF2-40B4-BE49-F238E27FC236}">
                <a16:creationId xmlns:a16="http://schemas.microsoft.com/office/drawing/2014/main" id="{9C35C9D7-0BD2-E447-AA00-2075688A765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178815" y="1470409"/>
            <a:ext cx="460801" cy="230399"/>
          </a:xfrm>
          <a:prstGeom prst="rect">
            <a:avLst/>
          </a:prstGeom>
        </p:spPr>
      </p:pic>
      <p:pic>
        <p:nvPicPr>
          <p:cNvPr id="8" name="Picture 7" descr="A picture containing food, cup, fruit, pastry&#10;&#10;Description automatically generated">
            <a:extLst>
              <a:ext uri="{FF2B5EF4-FFF2-40B4-BE49-F238E27FC236}">
                <a16:creationId xmlns:a16="http://schemas.microsoft.com/office/drawing/2014/main" id="{B8F68E60-AEA1-BC42-BEAF-E137C4BF518E}"/>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952824" y="1487037"/>
            <a:ext cx="417814" cy="27615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C0CAAD3B-DC9E-D349-8BDA-01659AA11B61}"/>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2067442" y="1916832"/>
            <a:ext cx="338427" cy="340551"/>
          </a:xfrm>
          <a:prstGeom prst="rect">
            <a:avLst/>
          </a:prstGeom>
        </p:spPr>
      </p:pic>
      <p:pic>
        <p:nvPicPr>
          <p:cNvPr id="10" name="Picture 9" descr="A close up of the moon&#10;&#10;Description automatically generated with medium confidence">
            <a:extLst>
              <a:ext uri="{FF2B5EF4-FFF2-40B4-BE49-F238E27FC236}">
                <a16:creationId xmlns:a16="http://schemas.microsoft.com/office/drawing/2014/main" id="{2C9FE580-2381-C14C-99CD-D3A3D1E5AECC}"/>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3147462" y="1964514"/>
            <a:ext cx="299464" cy="224598"/>
          </a:xfrm>
          <a:prstGeom prst="rect">
            <a:avLst/>
          </a:prstGeom>
        </p:spPr>
      </p:pic>
      <p:pic>
        <p:nvPicPr>
          <p:cNvPr id="11" name="Picture 10" descr="A close up of a sunflower&#10;&#10;Description automatically generated">
            <a:extLst>
              <a:ext uri="{FF2B5EF4-FFF2-40B4-BE49-F238E27FC236}">
                <a16:creationId xmlns:a16="http://schemas.microsoft.com/office/drawing/2014/main" id="{81C6130C-8727-9946-9A01-96DADD0F8C84}"/>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3115831" y="2393918"/>
            <a:ext cx="315873" cy="321356"/>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05804FC3-363F-C841-B538-BC776F8995FD}"/>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138883" y="2430778"/>
            <a:ext cx="379831" cy="382217"/>
          </a:xfrm>
          <a:prstGeom prst="rect">
            <a:avLst/>
          </a:prstGeom>
        </p:spPr>
      </p:pic>
      <p:pic>
        <p:nvPicPr>
          <p:cNvPr id="13" name="Picture 12" descr="A picture containing outdoor, fruit, plant, berry&#10;&#10;Description automatically generated">
            <a:extLst>
              <a:ext uri="{FF2B5EF4-FFF2-40B4-BE49-F238E27FC236}">
                <a16:creationId xmlns:a16="http://schemas.microsoft.com/office/drawing/2014/main" id="{ACFC5F48-6DD0-5E49-97C3-1A0746FF5849}"/>
              </a:ext>
            </a:extLst>
          </p:cNvPr>
          <p:cNvPicPr>
            <a:picLocks noChangeAspect="1"/>
          </p:cNvPicPr>
          <p:nvPr/>
        </p:nvPicPr>
        <p:blipFill rotWithShape="1">
          <a:blip r:embed="rId32" cstate="print">
            <a:extLst>
              <a:ext uri="{28A0092B-C50C-407E-A947-70E740481C1C}">
                <a14:useLocalDpi xmlns:a14="http://schemas.microsoft.com/office/drawing/2010/main" val="0"/>
              </a:ext>
            </a:extLst>
          </a:blip>
          <a:srcRect l="27951" r="17790"/>
          <a:stretch/>
        </p:blipFill>
        <p:spPr>
          <a:xfrm>
            <a:off x="2631797" y="2398496"/>
            <a:ext cx="334577" cy="462470"/>
          </a:xfrm>
          <a:prstGeom prst="rect">
            <a:avLst/>
          </a:prstGeom>
        </p:spPr>
      </p:pic>
      <p:pic>
        <p:nvPicPr>
          <p:cNvPr id="14" name="Picture 13">
            <a:extLst>
              <a:ext uri="{FF2B5EF4-FFF2-40B4-BE49-F238E27FC236}">
                <a16:creationId xmlns:a16="http://schemas.microsoft.com/office/drawing/2014/main" id="{DC2E763F-84E1-0842-A942-BE52C5E2FE94}"/>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2135560" y="2955660"/>
            <a:ext cx="379831" cy="261037"/>
          </a:xfrm>
          <a:prstGeom prst="rect">
            <a:avLst/>
          </a:prstGeom>
        </p:spPr>
      </p:pic>
      <p:pic>
        <p:nvPicPr>
          <p:cNvPr id="15" name="Picture 14" descr="Shape&#10;&#10;Description automatically generated with low confidence">
            <a:extLst>
              <a:ext uri="{FF2B5EF4-FFF2-40B4-BE49-F238E27FC236}">
                <a16:creationId xmlns:a16="http://schemas.microsoft.com/office/drawing/2014/main" id="{DE55E718-B376-9145-8D70-182D8356A754}"/>
              </a:ext>
            </a:extLst>
          </p:cNvPr>
          <p:cNvPicPr>
            <a:picLocks noChangeAspect="1"/>
          </p:cNvPicPr>
          <p:nvPr/>
        </p:nvPicPr>
        <p:blipFill rotWithShape="1">
          <a:blip r:embed="rId34" cstate="print">
            <a:extLst>
              <a:ext uri="{28A0092B-C50C-407E-A947-70E740481C1C}">
                <a14:useLocalDpi xmlns:a14="http://schemas.microsoft.com/office/drawing/2010/main" val="0"/>
              </a:ext>
            </a:extLst>
          </a:blip>
          <a:srcRect l="8272" t="3800" r="13889" b="30874"/>
          <a:stretch/>
        </p:blipFill>
        <p:spPr>
          <a:xfrm>
            <a:off x="2665410" y="2940592"/>
            <a:ext cx="287157" cy="308952"/>
          </a:xfrm>
          <a:prstGeom prst="rect">
            <a:avLst/>
          </a:prstGeom>
        </p:spPr>
      </p:pic>
      <p:pic>
        <p:nvPicPr>
          <p:cNvPr id="16" name="Picture 15" descr="Logo&#10;&#10;Description automatically generated">
            <a:extLst>
              <a:ext uri="{FF2B5EF4-FFF2-40B4-BE49-F238E27FC236}">
                <a16:creationId xmlns:a16="http://schemas.microsoft.com/office/drawing/2014/main" id="{827B594F-D988-224A-94DE-67A19B8794A9}"/>
              </a:ext>
            </a:extLst>
          </p:cNvPr>
          <p:cNvPicPr>
            <a:picLocks noChangeAspect="1"/>
          </p:cNvPicPr>
          <p:nvPr/>
        </p:nvPicPr>
        <p:blipFill rotWithShape="1">
          <a:blip r:embed="rId35" cstate="print">
            <a:extLst>
              <a:ext uri="{28A0092B-C50C-407E-A947-70E740481C1C}">
                <a14:useLocalDpi xmlns:a14="http://schemas.microsoft.com/office/drawing/2010/main" val="0"/>
              </a:ext>
            </a:extLst>
          </a:blip>
          <a:srcRect l="3801" t="10578" r="6951" b="20600"/>
          <a:stretch/>
        </p:blipFill>
        <p:spPr>
          <a:xfrm>
            <a:off x="3043475" y="2920080"/>
            <a:ext cx="379831" cy="292896"/>
          </a:xfrm>
          <a:prstGeom prst="rect">
            <a:avLst/>
          </a:prstGeom>
        </p:spPr>
      </p:pic>
      <p:pic>
        <p:nvPicPr>
          <p:cNvPr id="17" name="Picture 16" descr="A picture containing container, basket, indoor, bowl&#10;&#10;Description automatically generated">
            <a:extLst>
              <a:ext uri="{FF2B5EF4-FFF2-40B4-BE49-F238E27FC236}">
                <a16:creationId xmlns:a16="http://schemas.microsoft.com/office/drawing/2014/main" id="{8F4DE712-2781-6C48-BD22-D0F1DE31F32F}"/>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107438" y="3433742"/>
            <a:ext cx="417814" cy="234230"/>
          </a:xfrm>
          <a:prstGeom prst="rect">
            <a:avLst/>
          </a:prstGeom>
        </p:spPr>
      </p:pic>
      <p:pic>
        <p:nvPicPr>
          <p:cNvPr id="18" name="Picture 17" descr="Shape, icon, circle&#10;&#10;Description automatically generated">
            <a:extLst>
              <a:ext uri="{FF2B5EF4-FFF2-40B4-BE49-F238E27FC236}">
                <a16:creationId xmlns:a16="http://schemas.microsoft.com/office/drawing/2014/main" id="{1C8C593F-ABEB-1C4F-A237-6102D91C512D}"/>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2674873" y="3337572"/>
            <a:ext cx="317695" cy="347564"/>
          </a:xfrm>
          <a:prstGeom prst="rect">
            <a:avLst/>
          </a:prstGeom>
        </p:spPr>
      </p:pic>
      <p:pic>
        <p:nvPicPr>
          <p:cNvPr id="19" name="Picture 18" descr="Diagram&#10;&#10;Description automatically generated">
            <a:extLst>
              <a:ext uri="{FF2B5EF4-FFF2-40B4-BE49-F238E27FC236}">
                <a16:creationId xmlns:a16="http://schemas.microsoft.com/office/drawing/2014/main" id="{72F0F36D-6DAF-3E42-A401-1BCA51357E82}"/>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3079684" y="3324592"/>
            <a:ext cx="357309" cy="376114"/>
          </a:xfrm>
          <a:prstGeom prst="rect">
            <a:avLst/>
          </a:prstGeom>
        </p:spPr>
      </p:pic>
      <p:pic>
        <p:nvPicPr>
          <p:cNvPr id="20" name="Picture 19" descr="A close-up of a book&#10;&#10;Description automatically generated with low confidence">
            <a:extLst>
              <a:ext uri="{FF2B5EF4-FFF2-40B4-BE49-F238E27FC236}">
                <a16:creationId xmlns:a16="http://schemas.microsoft.com/office/drawing/2014/main" id="{104F701E-22BD-414B-ADFC-EA848E9F5D26}"/>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2123854" y="3998256"/>
            <a:ext cx="417814" cy="208909"/>
          </a:xfrm>
          <a:prstGeom prst="rect">
            <a:avLst/>
          </a:prstGeom>
        </p:spPr>
      </p:pic>
      <p:pic>
        <p:nvPicPr>
          <p:cNvPr id="21" name="Picture 20" descr="A black chair with a white background&#10;&#10;Description automatically generated with low confidence">
            <a:extLst>
              <a:ext uri="{FF2B5EF4-FFF2-40B4-BE49-F238E27FC236}">
                <a16:creationId xmlns:a16="http://schemas.microsoft.com/office/drawing/2014/main" id="{7A707DA5-DBD4-D54D-A8D8-28137EF7013A}"/>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2639616" y="3919186"/>
            <a:ext cx="315835" cy="293138"/>
          </a:xfrm>
          <a:prstGeom prst="rect">
            <a:avLst/>
          </a:prstGeom>
        </p:spPr>
      </p:pic>
      <p:pic>
        <p:nvPicPr>
          <p:cNvPr id="22" name="Picture 21" descr="A picture containing text, seat, furniture, chair&#10;&#10;Description automatically generated">
            <a:extLst>
              <a:ext uri="{FF2B5EF4-FFF2-40B4-BE49-F238E27FC236}">
                <a16:creationId xmlns:a16="http://schemas.microsoft.com/office/drawing/2014/main" id="{C541FCA9-F0A6-444A-A819-A07544C4A0D6}"/>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3063750" y="3896379"/>
            <a:ext cx="361276" cy="361276"/>
          </a:xfrm>
          <a:prstGeom prst="rect">
            <a:avLst/>
          </a:prstGeom>
        </p:spPr>
      </p:pic>
      <p:pic>
        <p:nvPicPr>
          <p:cNvPr id="23" name="Picture 22" descr="A picture containing food, cup, paper, cheese&#10;&#10;Description automatically generated">
            <a:extLst>
              <a:ext uri="{FF2B5EF4-FFF2-40B4-BE49-F238E27FC236}">
                <a16:creationId xmlns:a16="http://schemas.microsoft.com/office/drawing/2014/main" id="{CD9BD78A-1373-F84C-A15E-EF5C9DA2392B}"/>
              </a:ext>
            </a:extLst>
          </p:cNvPr>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2098644" y="4394635"/>
            <a:ext cx="479998" cy="300749"/>
          </a:xfrm>
          <a:prstGeom prst="rect">
            <a:avLst/>
          </a:prstGeom>
        </p:spPr>
      </p:pic>
      <p:pic>
        <p:nvPicPr>
          <p:cNvPr id="24" name="Picture 23" descr="Shape&#10;&#10;Description automatically generated with low confidence">
            <a:extLst>
              <a:ext uri="{FF2B5EF4-FFF2-40B4-BE49-F238E27FC236}">
                <a16:creationId xmlns:a16="http://schemas.microsoft.com/office/drawing/2014/main" id="{C6F86889-DA0F-FA40-968D-F5077768D973}"/>
              </a:ext>
            </a:extLst>
          </p:cNvPr>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2672068" y="4363147"/>
            <a:ext cx="249576" cy="354954"/>
          </a:xfrm>
          <a:prstGeom prst="rect">
            <a:avLst/>
          </a:prstGeom>
        </p:spPr>
      </p:pic>
      <p:pic>
        <p:nvPicPr>
          <p:cNvPr id="25" name="Picture 24" descr="A close-up of a butterfly&#10;&#10;Description automatically generated with low confidence">
            <a:extLst>
              <a:ext uri="{FF2B5EF4-FFF2-40B4-BE49-F238E27FC236}">
                <a16:creationId xmlns:a16="http://schemas.microsoft.com/office/drawing/2014/main" id="{3BCA9944-D0E3-C84A-AA75-DA346B6C280C}"/>
              </a:ext>
            </a:extLst>
          </p:cNvPr>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3053174" y="4402761"/>
            <a:ext cx="436362" cy="299999"/>
          </a:xfrm>
          <a:prstGeom prst="rect">
            <a:avLst/>
          </a:prstGeom>
        </p:spPr>
      </p:pic>
      <p:pic>
        <p:nvPicPr>
          <p:cNvPr id="26" name="Picture 25" descr="Shape, arrow&#10;&#10;Description automatically generated">
            <a:extLst>
              <a:ext uri="{FF2B5EF4-FFF2-40B4-BE49-F238E27FC236}">
                <a16:creationId xmlns:a16="http://schemas.microsoft.com/office/drawing/2014/main" id="{548028E7-166C-274F-AD95-8E79025E4E52}"/>
              </a:ext>
            </a:extLst>
          </p:cNvPr>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2165196" y="4790685"/>
            <a:ext cx="258396" cy="257587"/>
          </a:xfrm>
          <a:prstGeom prst="rect">
            <a:avLst/>
          </a:prstGeom>
        </p:spPr>
      </p:pic>
      <p:pic>
        <p:nvPicPr>
          <p:cNvPr id="27" name="Picture 26" descr="A picture containing arrow&#10;&#10;Description automatically generated">
            <a:extLst>
              <a:ext uri="{FF2B5EF4-FFF2-40B4-BE49-F238E27FC236}">
                <a16:creationId xmlns:a16="http://schemas.microsoft.com/office/drawing/2014/main" id="{2998CB97-5A5D-1949-A925-7E9935640425}"/>
              </a:ext>
            </a:extLst>
          </p:cNvPr>
          <p:cNvPicPr>
            <a:picLocks noChangeAspect="1"/>
          </p:cNvPicPr>
          <p:nvPr/>
        </p:nvPicPr>
        <p:blipFill rotWithShape="1">
          <a:blip r:embed="rId46" cstate="print">
            <a:extLst>
              <a:ext uri="{28A0092B-C50C-407E-A947-70E740481C1C}">
                <a14:useLocalDpi xmlns:a14="http://schemas.microsoft.com/office/drawing/2010/main" val="0"/>
              </a:ext>
            </a:extLst>
          </a:blip>
          <a:srcRect l="11019" t="19883" r="11905" b="25838"/>
          <a:stretch/>
        </p:blipFill>
        <p:spPr>
          <a:xfrm>
            <a:off x="2547023" y="4807212"/>
            <a:ext cx="452867" cy="215772"/>
          </a:xfrm>
          <a:prstGeom prst="rect">
            <a:avLst/>
          </a:prstGeom>
        </p:spPr>
      </p:pic>
      <p:pic>
        <p:nvPicPr>
          <p:cNvPr id="28" name="Picture 27" descr="A picture containing starfish, echinoderm, invertebrate, purple&#10;&#10;Description automatically generated">
            <a:extLst>
              <a:ext uri="{FF2B5EF4-FFF2-40B4-BE49-F238E27FC236}">
                <a16:creationId xmlns:a16="http://schemas.microsoft.com/office/drawing/2014/main" id="{928C5C69-9D6B-2F49-AC08-0F9D8FD87EFB}"/>
              </a:ext>
            </a:extLst>
          </p:cNvPr>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3090704" y="4764679"/>
            <a:ext cx="360630" cy="248497"/>
          </a:xfrm>
          <a:prstGeom prst="rect">
            <a:avLst/>
          </a:prstGeom>
        </p:spPr>
      </p:pic>
      <p:pic>
        <p:nvPicPr>
          <p:cNvPr id="29" name="Picture 28" descr="A picture containing hydrozoan, night sky&#10;&#10;Description automatically generated">
            <a:extLst>
              <a:ext uri="{FF2B5EF4-FFF2-40B4-BE49-F238E27FC236}">
                <a16:creationId xmlns:a16="http://schemas.microsoft.com/office/drawing/2014/main" id="{3EC40DD8-CE0E-9247-8AF8-43A46AE9EDE2}"/>
              </a:ext>
            </a:extLst>
          </p:cNvPr>
          <p:cNvPicPr>
            <a:picLocks noChangeAspect="1"/>
          </p:cNvPicPr>
          <p:nvPr/>
        </p:nvPicPr>
        <p:blipFill rotWithShape="1">
          <a:blip r:embed="rId48" cstate="print">
            <a:extLst>
              <a:ext uri="{28A0092B-C50C-407E-A947-70E740481C1C}">
                <a14:useLocalDpi xmlns:a14="http://schemas.microsoft.com/office/drawing/2010/main" val="0"/>
              </a:ext>
            </a:extLst>
          </a:blip>
          <a:srcRect l="25194" r="16335" b="25896"/>
          <a:stretch/>
        </p:blipFill>
        <p:spPr>
          <a:xfrm>
            <a:off x="2088653" y="5238447"/>
            <a:ext cx="353789" cy="276731"/>
          </a:xfrm>
          <a:prstGeom prst="rect">
            <a:avLst/>
          </a:prstGeom>
        </p:spPr>
      </p:pic>
      <p:pic>
        <p:nvPicPr>
          <p:cNvPr id="30" name="Picture 29" descr="A picture containing background pattern&#10;&#10;Description automatically generated">
            <a:extLst>
              <a:ext uri="{FF2B5EF4-FFF2-40B4-BE49-F238E27FC236}">
                <a16:creationId xmlns:a16="http://schemas.microsoft.com/office/drawing/2014/main" id="{9ABE53AC-46FB-634B-8CD2-9EF3DEFA7E46}"/>
              </a:ext>
            </a:extLst>
          </p:cNvPr>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2565769" y="5230990"/>
            <a:ext cx="454549" cy="370469"/>
          </a:xfrm>
          <a:prstGeom prst="rect">
            <a:avLst/>
          </a:prstGeom>
        </p:spPr>
      </p:pic>
      <p:pic>
        <p:nvPicPr>
          <p:cNvPr id="31" name="Picture 30" descr="Diagram&#10;&#10;Description automatically generated">
            <a:extLst>
              <a:ext uri="{FF2B5EF4-FFF2-40B4-BE49-F238E27FC236}">
                <a16:creationId xmlns:a16="http://schemas.microsoft.com/office/drawing/2014/main" id="{90E74ED6-EF4F-A64A-815B-C49AD54B25CB}"/>
              </a:ext>
            </a:extLst>
          </p:cNvPr>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2108987" y="5626148"/>
            <a:ext cx="405023" cy="304407"/>
          </a:xfrm>
          <a:prstGeom prst="rect">
            <a:avLst/>
          </a:prstGeom>
        </p:spPr>
      </p:pic>
      <p:pic>
        <p:nvPicPr>
          <p:cNvPr id="32" name="Picture 31" descr="A picture containing vector graphics&#10;&#10;Description automatically generated">
            <a:extLst>
              <a:ext uri="{FF2B5EF4-FFF2-40B4-BE49-F238E27FC236}">
                <a16:creationId xmlns:a16="http://schemas.microsoft.com/office/drawing/2014/main" id="{1F6AA736-05A9-2345-9BC8-9C6308DB4956}"/>
              </a:ext>
            </a:extLst>
          </p:cNvPr>
          <p:cNvPicPr>
            <a:picLocks noChangeAspect="1"/>
          </p:cNvPicPr>
          <p:nvPr/>
        </p:nvPicPr>
        <p:blipFill rotWithShape="1">
          <a:blip r:embed="rId51" cstate="print">
            <a:extLst>
              <a:ext uri="{28A0092B-C50C-407E-A947-70E740481C1C}">
                <a14:useLocalDpi xmlns:a14="http://schemas.microsoft.com/office/drawing/2010/main" val="0"/>
              </a:ext>
            </a:extLst>
          </a:blip>
          <a:srcRect r="42097"/>
          <a:stretch/>
        </p:blipFill>
        <p:spPr>
          <a:xfrm>
            <a:off x="3027791" y="5192951"/>
            <a:ext cx="442294" cy="417733"/>
          </a:xfrm>
          <a:prstGeom prst="rect">
            <a:avLst/>
          </a:prstGeom>
        </p:spPr>
      </p:pic>
      <p:pic>
        <p:nvPicPr>
          <p:cNvPr id="33" name="Picture 32" descr="A picture containing text, clipart&#10;&#10;Description automatically generated">
            <a:extLst>
              <a:ext uri="{FF2B5EF4-FFF2-40B4-BE49-F238E27FC236}">
                <a16:creationId xmlns:a16="http://schemas.microsoft.com/office/drawing/2014/main" id="{E88D9623-3567-7844-90A2-8D115E0F3682}"/>
              </a:ext>
            </a:extLst>
          </p:cNvPr>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2632168" y="5654947"/>
            <a:ext cx="223472" cy="312304"/>
          </a:xfrm>
          <a:prstGeom prst="rect">
            <a:avLst/>
          </a:prstGeom>
        </p:spPr>
      </p:pic>
      <p:pic>
        <p:nvPicPr>
          <p:cNvPr id="34" name="Picture 33">
            <a:extLst>
              <a:ext uri="{FF2B5EF4-FFF2-40B4-BE49-F238E27FC236}">
                <a16:creationId xmlns:a16="http://schemas.microsoft.com/office/drawing/2014/main" id="{D2EA9CB4-DA91-CF42-BF9B-21C8BECE8E7E}"/>
              </a:ext>
            </a:extLst>
          </p:cNvPr>
          <p:cNvPicPr>
            <a:picLocks noChangeAspect="1"/>
          </p:cNvPicPr>
          <p:nvPr/>
        </p:nvPicPr>
        <p:blipFill>
          <a:blip r:embed="rId53" cstate="print">
            <a:extLst>
              <a:ext uri="{28A0092B-C50C-407E-A947-70E740481C1C}">
                <a14:useLocalDpi xmlns:a14="http://schemas.microsoft.com/office/drawing/2010/main" val="0"/>
              </a:ext>
            </a:extLst>
          </a:blip>
          <a:stretch>
            <a:fillRect/>
          </a:stretch>
        </p:blipFill>
        <p:spPr>
          <a:xfrm>
            <a:off x="3021707" y="5672944"/>
            <a:ext cx="270927" cy="312421"/>
          </a:xfrm>
          <a:prstGeom prst="rect">
            <a:avLst/>
          </a:prstGeom>
        </p:spPr>
      </p:pic>
      <p:pic>
        <p:nvPicPr>
          <p:cNvPr id="35" name="Picture 34" descr="A picture containing icon&#10;&#10;Description automatically generated">
            <a:extLst>
              <a:ext uri="{FF2B5EF4-FFF2-40B4-BE49-F238E27FC236}">
                <a16:creationId xmlns:a16="http://schemas.microsoft.com/office/drawing/2014/main" id="{89D30F1B-751A-584C-85EF-C3EF2A80E285}"/>
              </a:ext>
            </a:extLst>
          </p:cNvPr>
          <p:cNvPicPr>
            <a:picLocks noChangeAspect="1"/>
          </p:cNvPicPr>
          <p:nvPr/>
        </p:nvPicPr>
        <p:blipFill>
          <a:blip r:embed="rId54" cstate="print">
            <a:extLst>
              <a:ext uri="{28A0092B-C50C-407E-A947-70E740481C1C}">
                <a14:useLocalDpi xmlns:a14="http://schemas.microsoft.com/office/drawing/2010/main" val="0"/>
              </a:ext>
            </a:extLst>
          </a:blip>
          <a:stretch>
            <a:fillRect/>
          </a:stretch>
        </p:blipFill>
        <p:spPr>
          <a:xfrm>
            <a:off x="2160545" y="6062787"/>
            <a:ext cx="383371" cy="254749"/>
          </a:xfrm>
          <a:prstGeom prst="rect">
            <a:avLst/>
          </a:prstGeom>
        </p:spPr>
      </p:pic>
      <p:pic>
        <p:nvPicPr>
          <p:cNvPr id="36" name="Picture 35" descr="A picture containing road, outdoor, grass, scene&#10;&#10;Description automatically generated">
            <a:extLst>
              <a:ext uri="{FF2B5EF4-FFF2-40B4-BE49-F238E27FC236}">
                <a16:creationId xmlns:a16="http://schemas.microsoft.com/office/drawing/2014/main" id="{15E0D1EC-85B5-CD43-B24E-9C87A67FFCB2}"/>
              </a:ext>
            </a:extLst>
          </p:cNvPr>
          <p:cNvPicPr>
            <a:picLocks noChangeAspect="1"/>
          </p:cNvPicPr>
          <p:nvPr/>
        </p:nvPicPr>
        <p:blipFill rotWithShape="1">
          <a:blip r:embed="rId55" cstate="print">
            <a:extLst>
              <a:ext uri="{28A0092B-C50C-407E-A947-70E740481C1C}">
                <a14:useLocalDpi xmlns:a14="http://schemas.microsoft.com/office/drawing/2010/main" val="0"/>
              </a:ext>
            </a:extLst>
          </a:blip>
          <a:srcRect l="17713" r="12988" b="29000"/>
          <a:stretch/>
        </p:blipFill>
        <p:spPr>
          <a:xfrm>
            <a:off x="2844798" y="6073744"/>
            <a:ext cx="348495" cy="267786"/>
          </a:xfrm>
          <a:prstGeom prst="rect">
            <a:avLst/>
          </a:prstGeom>
        </p:spPr>
      </p:pic>
      <p:pic>
        <p:nvPicPr>
          <p:cNvPr id="37" name="Picture 36">
            <a:extLst>
              <a:ext uri="{FF2B5EF4-FFF2-40B4-BE49-F238E27FC236}">
                <a16:creationId xmlns:a16="http://schemas.microsoft.com/office/drawing/2014/main" id="{7338AA0B-A38A-4E8F-B59D-6978F8D5E6A4}"/>
              </a:ext>
            </a:extLst>
          </p:cNvPr>
          <p:cNvPicPr>
            <a:picLocks noChangeAspect="1"/>
          </p:cNvPicPr>
          <p:nvPr/>
        </p:nvPicPr>
        <p:blipFill>
          <a:blip r:embed="rId56" cstate="print">
            <a:extLst>
              <a:ext uri="{28A0092B-C50C-407E-A947-70E740481C1C}">
                <a14:useLocalDpi xmlns:a14="http://schemas.microsoft.com/office/drawing/2010/main" val="0"/>
              </a:ext>
            </a:extLst>
          </a:blip>
          <a:srcRect/>
          <a:stretch/>
        </p:blipFill>
        <p:spPr>
          <a:xfrm>
            <a:off x="2493100" y="1777455"/>
            <a:ext cx="434789" cy="516192"/>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1595</Words>
  <Application>Microsoft Office PowerPoint</Application>
  <PresentationFormat>Widescreen</PresentationFormat>
  <Paragraphs>191</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DD</vt:lpstr>
      <vt:lpstr>Fun Forming Compound Words</vt:lpstr>
      <vt:lpstr>I.    Write the compound words </vt:lpstr>
      <vt:lpstr>Write the compound words using the pictures as clues and draw the compound word formed.</vt:lpstr>
      <vt:lpstr>Write the compound words using the pictures as clues and draw the compound word formed.</vt:lpstr>
      <vt:lpstr>III.    Circle the compound words  </vt:lpstr>
      <vt:lpstr>Fill in the blanks with compound words. Use the help box. </vt:lpstr>
      <vt:lpstr>V.    Make Sentences</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96</cp:revision>
  <dcterms:created xsi:type="dcterms:W3CDTF">2020-08-28T09:38:22Z</dcterms:created>
  <dcterms:modified xsi:type="dcterms:W3CDTF">2021-12-21T13:53:34Z</dcterms:modified>
</cp:coreProperties>
</file>