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icQj04UXNlIjGltHHz0AOpcl+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606890-389C-488E-A9F6-A26DFCC9E57E}">
  <a:tblStyle styleId="{54606890-389C-488E-A9F6-A26DFCC9E57E}"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D5D02A6-D00C-4546-828B-6C69F9BB3212}"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varScale="1">
        <p:scale>
          <a:sx n="63" d="100"/>
          <a:sy n="63" d="100"/>
        </p:scale>
        <p:origin x="708" y="64"/>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&lt;angel and devil&gt; &lt;https://pixabay.com/illustrations/angel-devil-good-evil-heaven-1939761/&gt;</a:t>
            </a:r>
            <a:endParaRPr/>
          </a:p>
        </p:txBody>
      </p:sp>
      <p:sp>
        <p:nvSpPr>
          <p:cNvPr id="33" name="Google Shape;3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228600" lvl="0" indent="-228600" algn="l" rtl="0">
              <a:spcBef>
                <a:spcPts val="0"/>
              </a:spcBef>
              <a:spcAft>
                <a:spcPts val="0"/>
              </a:spcAft>
              <a:buClr>
                <a:schemeClr val="dk1"/>
              </a:buClr>
              <a:buSzPts val="1200"/>
              <a:buFont typeface="Calibri"/>
              <a:buAutoNum type="arabicPeriod"/>
            </a:pPr>
            <a:r>
              <a:rPr lang="en-IN"/>
              <a:t>&lt;big/small&gt; &lt;https://pixabay.com/vectors/small-see-saw-big-bears-playing-46188/&gt;</a:t>
            </a:r>
            <a:endParaRPr/>
          </a:p>
          <a:p>
            <a:pPr marL="228600" lvl="0" indent="-228600" algn="l" rtl="0">
              <a:spcBef>
                <a:spcPts val="0"/>
              </a:spcBef>
              <a:spcAft>
                <a:spcPts val="0"/>
              </a:spcAft>
              <a:buClr>
                <a:schemeClr val="dk1"/>
              </a:buClr>
              <a:buSzPts val="1200"/>
              <a:buFont typeface="Calibri"/>
              <a:buAutoNum type="arabicPeriod"/>
            </a:pPr>
            <a:r>
              <a:rPr lang="en-IN"/>
              <a:t>&lt;fast/slow&gt; &lt;https://pixabay.com/vectors/alphabet-word-images-fast-icon-1298865/&gt;</a:t>
            </a:r>
            <a:endParaRPr/>
          </a:p>
          <a:p>
            <a:pPr marL="228600" lvl="0" indent="-228600" algn="l" rtl="0">
              <a:spcBef>
                <a:spcPts val="0"/>
              </a:spcBef>
              <a:spcAft>
                <a:spcPts val="0"/>
              </a:spcAft>
              <a:buClr>
                <a:schemeClr val="dk1"/>
              </a:buClr>
              <a:buSzPts val="1200"/>
              <a:buFont typeface="Calibri"/>
              <a:buAutoNum type="arabicPeriod"/>
            </a:pPr>
            <a:r>
              <a:rPr lang="en-IN"/>
              <a:t>&lt;happy/sad&gt; &lt;https://pixabay.com/illustrations/mask-happy-sad-costume-smile-face-3682206/&gt;</a:t>
            </a:r>
            <a:endParaRPr/>
          </a:p>
        </p:txBody>
      </p:sp>
      <p:sp>
        <p:nvSpPr>
          <p:cNvPr id="41" name="Google Shape;4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Explain the adjectives with each pair of opposites.</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228600" lvl="0" indent="-228600" algn="l" rtl="0">
              <a:spcBef>
                <a:spcPts val="0"/>
              </a:spcBef>
              <a:spcAft>
                <a:spcPts val="0"/>
              </a:spcAft>
              <a:buClr>
                <a:schemeClr val="dk1"/>
              </a:buClr>
              <a:buSzPts val="1200"/>
              <a:buFont typeface="Calibri"/>
              <a:buAutoNum type="arabicPeriod"/>
            </a:pPr>
            <a:r>
              <a:rPr lang="en-IN"/>
              <a:t>&lt;round&gt; &lt;https://pixabay.com/vectors/red-button-circle-round-icon-41378/&gt;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IN"/>
              <a:t>&lt;happy/sad&gt; &lt;https://pixabay.com/illustrations/mask-happy-sad-costume-smile-face-3682206/&gt;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IN"/>
              <a:t>&lt;wet/dry&gt; &lt;https://pixabay.com/photos/leaf-plant-texture-drops-water-5533218/&gt;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IN"/>
              <a:t>&lt;tall/short&gt; &lt;https://pixabay.com/illustrations/height-and-short-man-short-tall-man-5740589/&gt;</a:t>
            </a:r>
            <a:endParaRPr/>
          </a:p>
          <a:p>
            <a:pPr marL="0" lvl="0" indent="0" algn="l" rtl="0">
              <a:spcBef>
                <a:spcPts val="0"/>
              </a:spcBef>
              <a:spcAft>
                <a:spcPts val="0"/>
              </a:spcAft>
              <a:buNone/>
            </a:pPr>
            <a:endParaRPr/>
          </a:p>
        </p:txBody>
      </p:sp>
      <p:sp>
        <p:nvSpPr>
          <p:cNvPr id="55" name="Google Shape;5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dirty="0"/>
          </a:p>
          <a:p>
            <a:pPr marL="0" marR="0" lvl="0" indent="0" algn="l" rtl="0">
              <a:lnSpc>
                <a:spcPct val="100000"/>
              </a:lnSpc>
              <a:spcBef>
                <a:spcPts val="0"/>
              </a:spcBef>
              <a:spcAft>
                <a:spcPts val="0"/>
              </a:spcAft>
              <a:buClr>
                <a:schemeClr val="dk1"/>
              </a:buClr>
              <a:buSzPts val="1200"/>
              <a:buFont typeface="Calibri"/>
              <a:buNone/>
            </a:pPr>
            <a:r>
              <a:rPr lang="en-IN" sz="1200" dirty="0">
                <a:solidFill>
                  <a:schemeClr val="dk1"/>
                </a:solidFill>
                <a:latin typeface="Calibri"/>
                <a:ea typeface="Calibri"/>
                <a:cs typeface="Calibri"/>
                <a:sym typeface="Calibri"/>
              </a:rPr>
              <a:t>The teacher can ask the students to  do a few actions  in the classroom to have a better understanding of the concept.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IN" dirty="0"/>
              <a:t>&lt;Big Step&gt; &lt;https://media.radiosai.org/journals/vol_14/01MAY16/SUMMER-SHOWERS-ILLUSTRATED-1990-DISCOURSE-17.htm&gt; Edited Image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dirty="0"/>
              <a:t>&lt;Small Step&gt; &lt;https://media.radiosai.org/journals/vol_14/01MAY16/SUMMER-SHOWERS-ILLUSTRATED-1990-DISCOURSE-17.htm&gt; Edited Image</a:t>
            </a:r>
          </a:p>
          <a:p>
            <a:pPr marL="0" lvl="0" indent="0" algn="l" rtl="0">
              <a:spcBef>
                <a:spcPts val="0"/>
              </a:spcBef>
              <a:spcAft>
                <a:spcPts val="0"/>
              </a:spcAft>
              <a:buNone/>
            </a:pPr>
            <a:r>
              <a:rPr lang="en-US" dirty="0"/>
              <a:t>&lt;Turn&gt; &lt;https://pixabay.com/photos/sign-traffic-right-left-turn-road-2020917/&gt;</a:t>
            </a:r>
          </a:p>
          <a:p>
            <a:pPr marL="0" lvl="0" indent="0" algn="l" rtl="0">
              <a:spcBef>
                <a:spcPts val="0"/>
              </a:spcBef>
              <a:spcAft>
                <a:spcPts val="0"/>
              </a:spcAft>
              <a:buNone/>
            </a:pPr>
            <a:r>
              <a:rPr lang="en-US" dirty="0"/>
              <a:t>&lt;Picture&gt; &lt;https://pixabay.com/photos/children-road-supportive-support-1149671/&gt;</a:t>
            </a:r>
          </a:p>
          <a:p>
            <a:pPr marL="0" lvl="0" indent="0" algn="l" rtl="0">
              <a:spcBef>
                <a:spcPts val="0"/>
              </a:spcBef>
              <a:spcAft>
                <a:spcPts val="0"/>
              </a:spcAft>
              <a:buNone/>
            </a:pPr>
            <a:r>
              <a:rPr lang="en-US" dirty="0"/>
              <a:t>&lt;Shout&gt; &lt;https://pixabay.com/photos/boy-child-shouting-shout-loud-2380079/&gt;</a:t>
            </a:r>
          </a:p>
          <a:p>
            <a:pPr marL="0" lvl="0" indent="0" algn="l" rtl="0">
              <a:spcBef>
                <a:spcPts val="0"/>
              </a:spcBef>
              <a:spcAft>
                <a:spcPts val="0"/>
              </a:spcAft>
              <a:buNone/>
            </a:pPr>
            <a:r>
              <a:rPr lang="en-US" dirty="0"/>
              <a:t>&lt;Quiet&gt; &lt;https://pixabay.com/photos/silent-shut-up-no-comment-5744384/&gt;</a:t>
            </a:r>
          </a:p>
          <a:p>
            <a:pPr marL="0" lvl="0" indent="0" algn="l" rtl="0">
              <a:spcBef>
                <a:spcPts val="0"/>
              </a:spcBef>
              <a:spcAft>
                <a:spcPts val="0"/>
              </a:spcAft>
              <a:buNone/>
            </a:pPr>
            <a:endParaRPr dirty="0"/>
          </a:p>
        </p:txBody>
      </p:sp>
      <p:sp>
        <p:nvSpPr>
          <p:cNvPr id="69" name="Google Shape;6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dirty="0"/>
          </a:p>
          <a:p>
            <a:pPr marL="0" marR="0" lvl="0" indent="0" algn="l" rtl="0">
              <a:lnSpc>
                <a:spcPct val="100000"/>
              </a:lnSpc>
              <a:spcBef>
                <a:spcPts val="0"/>
              </a:spcBef>
              <a:spcAft>
                <a:spcPts val="0"/>
              </a:spcAft>
              <a:buClr>
                <a:schemeClr val="dk1"/>
              </a:buClr>
              <a:buSzPts val="1200"/>
              <a:buFont typeface="Calibri"/>
              <a:buNone/>
            </a:pP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p:txBody>
      </p:sp>
      <p:sp>
        <p:nvSpPr>
          <p:cNvPr id="77" name="Google Shape;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&lt;classroom&gt; &lt;https://pixabay.com/vectors/blackboard-boys-chalkboard-children-1299841/&gt;</a:t>
            </a:r>
            <a:endParaRPr/>
          </a:p>
        </p:txBody>
      </p:sp>
      <p:sp>
        <p:nvSpPr>
          <p:cNvPr id="87" name="Google Shape;8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a:p>
          <a:p>
            <a:pPr marL="0" lvl="0" indent="0" algn="l" rtl="0">
              <a:spcBef>
                <a:spcPts val="0"/>
              </a:spcBef>
              <a:spcAft>
                <a:spcPts val="0"/>
              </a:spcAft>
              <a:buNone/>
            </a:pPr>
            <a:r>
              <a:rPr lang="en-IN" sz="1200">
                <a:solidFill>
                  <a:schemeClr val="dk1"/>
                </a:solidFill>
                <a:latin typeface="Calibri"/>
                <a:ea typeface="Calibri"/>
                <a:cs typeface="Calibri"/>
                <a:sym typeface="Calibri"/>
              </a:rPr>
              <a:t>The teacher may help the students in framing sentences with as many opposites  as possible so that they can learn new words. A few are given below.</a:t>
            </a: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&lt;fresh fruit&gt; &lt;https://pixabay.com/vectors/fruit-bowl-fruits-food-fresh-diet-2411828/&gt;</a:t>
            </a:r>
            <a:endParaRPr/>
          </a:p>
          <a:p>
            <a:pPr marL="0" lvl="0" indent="0" algn="l" rtl="0">
              <a:spcBef>
                <a:spcPts val="0"/>
              </a:spcBef>
              <a:spcAft>
                <a:spcPts val="0"/>
              </a:spcAft>
              <a:buNone/>
            </a:pPr>
            <a:r>
              <a:rPr lang="en-IN"/>
              <a:t>&lt;pencil&gt; &lt;https://pixabay.com/vectors/pencil-yellow-writing-write-tool-33449/&gt;</a:t>
            </a:r>
            <a:endParaRPr/>
          </a:p>
          <a:p>
            <a:pPr marL="0" lvl="0" indent="0" algn="l" rtl="0">
              <a:spcBef>
                <a:spcPts val="0"/>
              </a:spcBef>
              <a:spcAft>
                <a:spcPts val="0"/>
              </a:spcAft>
              <a:buNone/>
            </a:pPr>
            <a:r>
              <a:rPr lang="en-IN"/>
              <a:t>&lt;spilt milk&gt; &lt;https://pixabay.com/photos/milk-spilt-white-glass-spill-1543193/&gt;</a:t>
            </a:r>
            <a:endParaRPr/>
          </a:p>
          <a:p>
            <a:pPr marL="0" lvl="0" indent="0" algn="l" rtl="0">
              <a:spcBef>
                <a:spcPts val="0"/>
              </a:spcBef>
              <a:spcAft>
                <a:spcPts val="0"/>
              </a:spcAft>
              <a:buNone/>
            </a:pPr>
            <a:r>
              <a:rPr lang="en-IN"/>
              <a:t>&lt;hard work&gt; &lt;https://pixabay.com/vectors/ant-brown-carrying-egg-white-44588/&gt;</a:t>
            </a:r>
            <a:endParaRPr/>
          </a:p>
        </p:txBody>
      </p:sp>
      <p:sp>
        <p:nvSpPr>
          <p:cNvPr id="97" name="Google Shape;9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a:p>
          <a:p>
            <a:pPr marL="0" lvl="0" indent="0" algn="l" rtl="0">
              <a:spcBef>
                <a:spcPts val="0"/>
              </a:spcBef>
              <a:spcAft>
                <a:spcPts val="0"/>
              </a:spcAft>
              <a:buNone/>
            </a:pPr>
            <a:r>
              <a:rPr lang="en-IN" sz="1200">
                <a:solidFill>
                  <a:schemeClr val="dk1"/>
                </a:solidFill>
                <a:latin typeface="Calibri"/>
                <a:ea typeface="Calibri"/>
                <a:cs typeface="Calibri"/>
                <a:sym typeface="Calibri"/>
              </a:rPr>
              <a:t>The teacher may help the students in framing sentences with as many opposites  as possible so that they can learn new words. A few are given below.</a:t>
            </a: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&lt;tent&gt; &lt;https://pixabay.com/illustrations/tent-camping-red-clip-art-1139376/&gt;</a:t>
            </a:r>
            <a:endParaRPr/>
          </a:p>
          <a:p>
            <a:pPr marL="0" lvl="0" indent="0" algn="l" rtl="0">
              <a:spcBef>
                <a:spcPts val="0"/>
              </a:spcBef>
              <a:spcAft>
                <a:spcPts val="0"/>
              </a:spcAft>
              <a:buNone/>
            </a:pPr>
            <a:r>
              <a:rPr lang="en-IN"/>
              <a:t>&lt;gift&gt; &lt;https://pixabay.com/vectors/gift-present-wrapped-bow-ribbon-575653/&gt;</a:t>
            </a:r>
            <a:endParaRPr/>
          </a:p>
          <a:p>
            <a:pPr marL="0" lvl="0" indent="0" algn="l" rtl="0">
              <a:spcBef>
                <a:spcPts val="0"/>
              </a:spcBef>
              <a:spcAft>
                <a:spcPts val="0"/>
              </a:spcAft>
              <a:buNone/>
            </a:pPr>
            <a:r>
              <a:rPr lang="en-IN"/>
              <a:t>&lt;festival&gt; &lt;https://pixabay.com/photos/rangoli-colorful-indian-festival-231339/&gt;</a:t>
            </a:r>
            <a:endParaRPr/>
          </a:p>
        </p:txBody>
      </p:sp>
      <p:sp>
        <p:nvSpPr>
          <p:cNvPr id="111" name="Google Shape;11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123" name="Google Shape;12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11"/>
          <p:cNvSpPr txBox="1">
            <a:spLocks noGrp="1"/>
          </p:cNvSpPr>
          <p:nvPr>
            <p:ph type="ctrTitle"/>
          </p:nvPr>
        </p:nvSpPr>
        <p:spPr>
          <a:xfrm>
            <a:off x="914400" y="981069"/>
            <a:ext cx="10363200" cy="165584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1"/>
          <p:cNvSpPr txBox="1">
            <a:spLocks noGrp="1"/>
          </p:cNvSpPr>
          <p:nvPr>
            <p:ph type="subTitle" idx="1"/>
          </p:nvPr>
        </p:nvSpPr>
        <p:spPr>
          <a:xfrm>
            <a:off x="1828800" y="2996952"/>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11">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11"/>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11" descr="A picture containing text, clock&#10;&#10;Description automatically generated"/>
          <p:cNvPicPr preferRelativeResize="0"/>
          <p:nvPr/>
        </p:nvPicPr>
        <p:blipFill rotWithShape="1">
          <a:blip r:embed="rId3">
            <a:alphaModFix/>
          </a:blip>
          <a:srcRect/>
          <a:stretch/>
        </p:blipFill>
        <p:spPr>
          <a:xfrm>
            <a:off x="66539" y="47740"/>
            <a:ext cx="902286" cy="957155"/>
          </a:xfrm>
          <a:prstGeom prst="rect">
            <a:avLst/>
          </a:prstGeom>
          <a:noFill/>
          <a:ln>
            <a:noFill/>
          </a:ln>
        </p:spPr>
      </p:pic>
      <p:pic>
        <p:nvPicPr>
          <p:cNvPr id="16" name="Google Shape;16;p11" descr="A picture containing text, light&#10;&#10;Description automatically generated"/>
          <p:cNvPicPr preferRelativeResize="0"/>
          <p:nvPr/>
        </p:nvPicPr>
        <p:blipFill rotWithShape="1">
          <a:blip r:embed="rId4">
            <a:alphaModFix/>
          </a:blip>
          <a:srcRect/>
          <a:stretch/>
        </p:blipFill>
        <p:spPr>
          <a:xfrm>
            <a:off x="11064552" y="5924470"/>
            <a:ext cx="914479" cy="914479"/>
          </a:xfrm>
          <a:prstGeom prst="rect">
            <a:avLst/>
          </a:prstGeom>
          <a:noFill/>
          <a:ln>
            <a:noFill/>
          </a:ln>
        </p:spPr>
      </p:pic>
      <p:pic>
        <p:nvPicPr>
          <p:cNvPr id="17" name="Google Shape;17;p11" descr="Calendar&#10;&#10;Description automatically generated with low confidence"/>
          <p:cNvPicPr preferRelativeResize="0"/>
          <p:nvPr/>
        </p:nvPicPr>
        <p:blipFill rotWithShape="1">
          <a:blip r:embed="rId5">
            <a:alphaModFix/>
          </a:blip>
          <a:srcRect/>
          <a:stretch/>
        </p:blipFill>
        <p:spPr>
          <a:xfrm>
            <a:off x="11138893" y="66030"/>
            <a:ext cx="963251" cy="938865"/>
          </a:xfrm>
          <a:prstGeom prst="rect">
            <a:avLst/>
          </a:prstGeom>
          <a:noFill/>
          <a:ln>
            <a:noFill/>
          </a:ln>
        </p:spPr>
      </p:pic>
      <p:sp>
        <p:nvSpPr>
          <p:cNvPr id="18" name="Google Shape;18;p11"/>
          <p:cNvSpPr txBox="1"/>
          <p:nvPr/>
        </p:nvSpPr>
        <p:spPr>
          <a:xfrm>
            <a:off x="1550132" y="5293602"/>
            <a:ext cx="9091736" cy="121571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800" b="0" i="0" u="sng" strike="noStrike" cap="none">
                <a:solidFill>
                  <a:schemeClr val="dk1"/>
                </a:solidFill>
                <a:latin typeface="Calibri"/>
                <a:ea typeface="Calibri"/>
                <a:cs typeface="Calibri"/>
                <a:sym typeface="Calibri"/>
              </a:rPr>
              <a:t>COPYRIGHT NOTICE</a:t>
            </a:r>
            <a:endParaRPr sz="800" b="0" i="0" u="none" strike="noStrike" cap="none">
              <a:solidFill>
                <a:schemeClr val="dk1"/>
              </a:solidFill>
              <a:latin typeface="Calibri"/>
              <a:ea typeface="Calibri"/>
              <a:cs typeface="Calibri"/>
              <a:sym typeface="Calibri"/>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Strictly not for Commercial use.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Provided on ‘as is’ basis with no warranties of any kind.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that falls in Public Domain or common Knowledge facts can be used freely.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Some of the contents are owned by the Third parties and are used in compliance with their licensing conditions. Any one infringing the Copyright of such Third parties will be doing so at their own risks and costs.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can be downloaded and used for Personal, educational and informational purposes only.  Any attempt to remove, alter, circumvent or  distort  the data that is accessed Is Illegal and strictly prohibited.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12"/>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12">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12"/>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12" descr="A picture containing text, light&#10;&#10;Description automatically generated"/>
          <p:cNvPicPr preferRelativeResize="0"/>
          <p:nvPr/>
        </p:nvPicPr>
        <p:blipFill rotWithShape="1">
          <a:blip r:embed="rId3">
            <a:alphaModFix/>
          </a:blip>
          <a:srcRect/>
          <a:stretch/>
        </p:blipFill>
        <p:spPr>
          <a:xfrm>
            <a:off x="11064552" y="5924470"/>
            <a:ext cx="914479" cy="914479"/>
          </a:xfrm>
          <a:prstGeom prst="rect">
            <a:avLst/>
          </a:prstGeom>
          <a:noFill/>
          <a:ln>
            <a:noFill/>
          </a:ln>
        </p:spPr>
      </p:pic>
      <p:pic>
        <p:nvPicPr>
          <p:cNvPr id="24" name="Google Shape;24;p12" descr="Calendar&#10;&#10;Description automatically generated with low confidence"/>
          <p:cNvPicPr preferRelativeResize="0"/>
          <p:nvPr/>
        </p:nvPicPr>
        <p:blipFill rotWithShape="1">
          <a:blip r:embed="rId4">
            <a:alphaModFix/>
          </a:blip>
          <a:srcRect/>
          <a:stretch/>
        </p:blipFill>
        <p:spPr>
          <a:xfrm>
            <a:off x="11138893" y="66030"/>
            <a:ext cx="963251" cy="9388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952464" y="-24"/>
            <a:ext cx="10363200" cy="50004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3">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8" name="Google Shape;28;p13" descr="A picture containing text, light&#10;&#10;Description automatically generated"/>
          <p:cNvPicPr preferRelativeResize="0"/>
          <p:nvPr/>
        </p:nvPicPr>
        <p:blipFill rotWithShape="1">
          <a:blip r:embed="rId3">
            <a:alphaModFix/>
          </a:blip>
          <a:srcRect/>
          <a:stretch/>
        </p:blipFill>
        <p:spPr>
          <a:xfrm>
            <a:off x="11064552" y="5924470"/>
            <a:ext cx="914479" cy="914479"/>
          </a:xfrm>
          <a:prstGeom prst="rect">
            <a:avLst/>
          </a:prstGeom>
          <a:noFill/>
          <a:ln>
            <a:noFill/>
          </a:ln>
        </p:spPr>
      </p:pic>
      <p:pic>
        <p:nvPicPr>
          <p:cNvPr id="29" name="Google Shape;29;p13" descr="Calendar&#10;&#10;Description automatically generated with low confidence"/>
          <p:cNvPicPr preferRelativeResize="0"/>
          <p:nvPr/>
        </p:nvPicPr>
        <p:blipFill rotWithShape="1">
          <a:blip r:embed="rId4">
            <a:alphaModFix/>
          </a:blip>
          <a:srcRect/>
          <a:stretch/>
        </p:blipFill>
        <p:spPr>
          <a:xfrm>
            <a:off x="11138893" y="66030"/>
            <a:ext cx="963251" cy="9388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3" Type="http://schemas.openxmlformats.org/officeDocument/2006/relationships/hyperlink" Target="https://pixabay.com/photos/boy-child-shouting-shout-loud-2380079/" TargetMode="External"/><Relationship Id="rId18" Type="http://schemas.openxmlformats.org/officeDocument/2006/relationships/hyperlink" Target="https://pixabay.com/vectors/ant-brown-carrying-egg-white-44588/" TargetMode="External"/><Relationship Id="rId26" Type="http://schemas.openxmlformats.org/officeDocument/2006/relationships/image" Target="../media/image8.png"/><Relationship Id="rId39" Type="http://schemas.openxmlformats.org/officeDocument/2006/relationships/image" Target="../media/image24.jpeg"/><Relationship Id="rId21" Type="http://schemas.openxmlformats.org/officeDocument/2006/relationships/hyperlink" Target="https://pixabay.com/photos/rangoli-colorful-indian-festival-231339/" TargetMode="External"/><Relationship Id="rId34" Type="http://schemas.openxmlformats.org/officeDocument/2006/relationships/image" Target="../media/image22.png"/><Relationship Id="rId7" Type="http://schemas.openxmlformats.org/officeDocument/2006/relationships/hyperlink" Target="https://pixabay.com/photos/leaf-plant-texture-drops-water-5533218/" TargetMode="External"/><Relationship Id="rId12" Type="http://schemas.openxmlformats.org/officeDocument/2006/relationships/hyperlink" Target="https://pixabay.com/photos/children-road-supportive-support-1149671/" TargetMode="External"/><Relationship Id="rId17" Type="http://schemas.openxmlformats.org/officeDocument/2006/relationships/hyperlink" Target="https://pixabay.com/photos/milk-spilt-white-glass-spill-1543193/" TargetMode="External"/><Relationship Id="rId25" Type="http://schemas.openxmlformats.org/officeDocument/2006/relationships/image" Target="../media/image7.jpg"/><Relationship Id="rId33" Type="http://schemas.openxmlformats.org/officeDocument/2006/relationships/image" Target="../media/image21.png"/><Relationship Id="rId38" Type="http://schemas.openxmlformats.org/officeDocument/2006/relationships/image" Target="../media/image16.jpeg"/><Relationship Id="rId2" Type="http://schemas.openxmlformats.org/officeDocument/2006/relationships/notesSlide" Target="../notesSlides/notesSlide9.xml"/><Relationship Id="rId16" Type="http://schemas.openxmlformats.org/officeDocument/2006/relationships/hyperlink" Target="https://pixabay.com/vectors/pencil-yellow-writing-write-tool-33449/" TargetMode="External"/><Relationship Id="rId20" Type="http://schemas.openxmlformats.org/officeDocument/2006/relationships/hyperlink" Target="https://pixabay.com/vectors/gift-present-wrapped-bow-ribbon-575653/" TargetMode="External"/><Relationship Id="rId29"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hyperlink" Target="https://pixabay.com/illustrations/mask-happy-sad-costume-smile-face-3682206/" TargetMode="External"/><Relationship Id="rId11" Type="http://schemas.openxmlformats.org/officeDocument/2006/relationships/hyperlink" Target="https://pixabay.com/photos/sign-traffic-right-left-turn-road-2020917/" TargetMode="External"/><Relationship Id="rId24" Type="http://schemas.openxmlformats.org/officeDocument/2006/relationships/image" Target="../media/image6.png"/><Relationship Id="rId32" Type="http://schemas.openxmlformats.org/officeDocument/2006/relationships/image" Target="../media/image20.png"/><Relationship Id="rId37" Type="http://schemas.openxmlformats.org/officeDocument/2006/relationships/image" Target="../media/image15.jpeg"/><Relationship Id="rId40" Type="http://schemas.openxmlformats.org/officeDocument/2006/relationships/image" Target="../media/image25.jpg"/><Relationship Id="rId5" Type="http://schemas.openxmlformats.org/officeDocument/2006/relationships/hyperlink" Target="https://pixabay.com/vectors/alphabet-word-images-fast-icon-1298865/" TargetMode="External"/><Relationship Id="rId15" Type="http://schemas.openxmlformats.org/officeDocument/2006/relationships/hyperlink" Target="https://pixabay.com/vectors/fruit-bowl-fruits-food-fresh-diet-2411828/" TargetMode="External"/><Relationship Id="rId23" Type="http://schemas.openxmlformats.org/officeDocument/2006/relationships/image" Target="../media/image5.png"/><Relationship Id="rId28" Type="http://schemas.openxmlformats.org/officeDocument/2006/relationships/image" Target="../media/image10.jpg"/><Relationship Id="rId36" Type="http://schemas.openxmlformats.org/officeDocument/2006/relationships/image" Target="../media/image14.jpeg"/><Relationship Id="rId10" Type="http://schemas.openxmlformats.org/officeDocument/2006/relationships/hyperlink" Target="https://media.radiosai.org/journals/vol_14/01MAY16/SUMMER-SHOWERS-ILLUSTRATED-1990-DISCOURSE-17.htm" TargetMode="External"/><Relationship Id="rId19" Type="http://schemas.openxmlformats.org/officeDocument/2006/relationships/hyperlink" Target="https://pixabay.com/illustrations/tent-camping-red-clip-art-1139376/" TargetMode="External"/><Relationship Id="rId31" Type="http://schemas.openxmlformats.org/officeDocument/2006/relationships/image" Target="../media/image19.jpg"/><Relationship Id="rId4" Type="http://schemas.openxmlformats.org/officeDocument/2006/relationships/hyperlink" Target="https://pixabay.com/vectors/small-see-saw-big-bears-playing-46188/" TargetMode="External"/><Relationship Id="rId9" Type="http://schemas.openxmlformats.org/officeDocument/2006/relationships/hyperlink" Target="https://pixabay.com/illustrations/height-and-short-man-short-tall-man-5740589/" TargetMode="External"/><Relationship Id="rId14" Type="http://schemas.openxmlformats.org/officeDocument/2006/relationships/hyperlink" Target="https://pixabay.com/photos/silent-shut-up-no-comment-5744384/" TargetMode="External"/><Relationship Id="rId22" Type="http://schemas.openxmlformats.org/officeDocument/2006/relationships/image" Target="../media/image4.png"/><Relationship Id="rId27" Type="http://schemas.openxmlformats.org/officeDocument/2006/relationships/image" Target="../media/image9.jpg"/><Relationship Id="rId30" Type="http://schemas.openxmlformats.org/officeDocument/2006/relationships/image" Target="../media/image18.png"/><Relationship Id="rId35" Type="http://schemas.openxmlformats.org/officeDocument/2006/relationships/image" Target="../media/image23.jpg"/><Relationship Id="rId8" Type="http://schemas.openxmlformats.org/officeDocument/2006/relationships/hyperlink" Target="https://pixabay.com/vectors/red-button-circle-round-icon-41378/" TargetMode="External"/><Relationship Id="rId3" Type="http://schemas.openxmlformats.org/officeDocument/2006/relationships/hyperlink" Target="https://pixabay.com/illustrations/angel-devil-good-evil-heaven-193976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1644" y="1365923"/>
            <a:ext cx="12202320" cy="878195"/>
          </a:xfrm>
          <a:prstGeom prst="rect">
            <a:avLst/>
          </a:prstGeom>
          <a:solidFill>
            <a:srgbClr val="FFC000"/>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IN" b="1" dirty="0"/>
              <a:t>All About Opposites</a:t>
            </a:r>
            <a:endParaRPr dirty="0"/>
          </a:p>
        </p:txBody>
      </p:sp>
      <p:pic>
        <p:nvPicPr>
          <p:cNvPr id="37" name="Google Shape;37;p1" descr="Shape&#10;&#10;Description automatically generated"/>
          <p:cNvPicPr preferRelativeResize="0"/>
          <p:nvPr/>
        </p:nvPicPr>
        <p:blipFill rotWithShape="1">
          <a:blip r:embed="rId3">
            <a:alphaModFix/>
          </a:blip>
          <a:srcRect/>
          <a:stretch/>
        </p:blipFill>
        <p:spPr>
          <a:xfrm>
            <a:off x="4161110" y="2377667"/>
            <a:ext cx="3885322" cy="275615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a:spLocks noGrp="1"/>
          </p:cNvSpPr>
          <p:nvPr>
            <p:ph type="title"/>
          </p:nvPr>
        </p:nvSpPr>
        <p:spPr>
          <a:xfrm>
            <a:off x="1466856" y="71414"/>
            <a:ext cx="9296427" cy="654032"/>
          </a:xfrm>
          <a:prstGeom prst="rect">
            <a:avLst/>
          </a:prstGeom>
          <a:solidFill>
            <a:srgbClr val="FFC000"/>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What are Opposites?</a:t>
            </a:r>
            <a:endParaRPr u="sng" dirty="0"/>
          </a:p>
        </p:txBody>
      </p:sp>
      <p:sp>
        <p:nvSpPr>
          <p:cNvPr id="44" name="Google Shape;44;p2"/>
          <p:cNvSpPr txBox="1">
            <a:spLocks noGrp="1"/>
          </p:cNvSpPr>
          <p:nvPr>
            <p:ph type="body" idx="1"/>
          </p:nvPr>
        </p:nvSpPr>
        <p:spPr>
          <a:xfrm>
            <a:off x="2528336" y="1091623"/>
            <a:ext cx="7119875" cy="106243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IN" dirty="0"/>
              <a:t>Opposites are pairs of words that have different meanings/or contrasting  words. </a:t>
            </a:r>
            <a:endParaRPr dirty="0"/>
          </a:p>
          <a:p>
            <a:pPr marL="0" lvl="0" indent="0" algn="l" rtl="0">
              <a:lnSpc>
                <a:spcPct val="100000"/>
              </a:lnSpc>
              <a:spcBef>
                <a:spcPts val="640"/>
              </a:spcBef>
              <a:spcAft>
                <a:spcPts val="0"/>
              </a:spcAft>
              <a:buClr>
                <a:schemeClr val="dk1"/>
              </a:buClr>
              <a:buSzPts val="3200"/>
              <a:buNone/>
            </a:pPr>
            <a:endParaRPr dirty="0"/>
          </a:p>
        </p:txBody>
      </p:sp>
      <p:sp>
        <p:nvSpPr>
          <p:cNvPr id="45" name="Google Shape;45;p2"/>
          <p:cNvSpPr txBox="1"/>
          <p:nvPr/>
        </p:nvSpPr>
        <p:spPr>
          <a:xfrm>
            <a:off x="5207253" y="2303957"/>
            <a:ext cx="1851974" cy="6540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3200" b="0" i="0" u="none" strike="noStrike" cap="none" dirty="0">
                <a:solidFill>
                  <a:schemeClr val="dk1"/>
                </a:solidFill>
                <a:latin typeface="Calibri"/>
                <a:ea typeface="Calibri"/>
                <a:cs typeface="Calibri"/>
                <a:sym typeface="Calibri"/>
              </a:rPr>
              <a:t>Examples</a:t>
            </a:r>
            <a:endParaRPr dirty="0"/>
          </a:p>
        </p:txBody>
      </p:sp>
      <p:pic>
        <p:nvPicPr>
          <p:cNvPr id="46" name="Google Shape;46;p2" descr="A picture containing text, vector graphics&#10;&#10;Description automatically generated"/>
          <p:cNvPicPr preferRelativeResize="0"/>
          <p:nvPr/>
        </p:nvPicPr>
        <p:blipFill rotWithShape="1">
          <a:blip r:embed="rId3">
            <a:alphaModFix/>
          </a:blip>
          <a:srcRect/>
          <a:stretch/>
        </p:blipFill>
        <p:spPr>
          <a:xfrm>
            <a:off x="891146" y="3237328"/>
            <a:ext cx="2599147" cy="1941238"/>
          </a:xfrm>
          <a:prstGeom prst="rect">
            <a:avLst/>
          </a:prstGeom>
          <a:noFill/>
          <a:ln w="9525" cap="flat" cmpd="sng">
            <a:solidFill>
              <a:schemeClr val="dk1"/>
            </a:solidFill>
            <a:prstDash val="solid"/>
            <a:round/>
            <a:headEnd type="none" w="sm" len="sm"/>
            <a:tailEnd type="none" w="sm" len="sm"/>
          </a:ln>
        </p:spPr>
      </p:pic>
      <p:pic>
        <p:nvPicPr>
          <p:cNvPr id="47" name="Google Shape;47;p2" descr="Shape&#10;&#10;Description automatically generated with medium confidence"/>
          <p:cNvPicPr preferRelativeResize="0"/>
          <p:nvPr/>
        </p:nvPicPr>
        <p:blipFill rotWithShape="1">
          <a:blip r:embed="rId4">
            <a:alphaModFix/>
          </a:blip>
          <a:srcRect/>
          <a:stretch/>
        </p:blipFill>
        <p:spPr>
          <a:xfrm>
            <a:off x="4156466" y="3237328"/>
            <a:ext cx="3904208" cy="1952104"/>
          </a:xfrm>
          <a:prstGeom prst="rect">
            <a:avLst/>
          </a:prstGeom>
          <a:noFill/>
          <a:ln w="9525" cap="flat" cmpd="sng">
            <a:solidFill>
              <a:schemeClr val="dk1"/>
            </a:solidFill>
            <a:prstDash val="solid"/>
            <a:round/>
            <a:headEnd type="none" w="sm" len="sm"/>
            <a:tailEnd type="none" w="sm" len="sm"/>
          </a:ln>
        </p:spPr>
      </p:pic>
      <p:pic>
        <p:nvPicPr>
          <p:cNvPr id="48" name="Google Shape;48;p2" descr="Icon&#10;&#10;Description automatically generated"/>
          <p:cNvPicPr preferRelativeResize="0"/>
          <p:nvPr/>
        </p:nvPicPr>
        <p:blipFill rotWithShape="1">
          <a:blip r:embed="rId5">
            <a:alphaModFix/>
          </a:blip>
          <a:srcRect/>
          <a:stretch/>
        </p:blipFill>
        <p:spPr>
          <a:xfrm>
            <a:off x="8970904" y="3237328"/>
            <a:ext cx="1943100" cy="1943100"/>
          </a:xfrm>
          <a:prstGeom prst="rect">
            <a:avLst/>
          </a:prstGeom>
          <a:noFill/>
          <a:ln w="9525" cap="flat" cmpd="sng">
            <a:solidFill>
              <a:schemeClr val="dk1"/>
            </a:solidFill>
            <a:prstDash val="solid"/>
            <a:round/>
            <a:headEnd type="none" w="sm" len="sm"/>
            <a:tailEnd type="none" w="sm" len="sm"/>
          </a:ln>
        </p:spPr>
      </p:pic>
      <p:sp>
        <p:nvSpPr>
          <p:cNvPr id="49" name="Google Shape;49;p2"/>
          <p:cNvSpPr/>
          <p:nvPr/>
        </p:nvSpPr>
        <p:spPr>
          <a:xfrm>
            <a:off x="1424547" y="5189432"/>
            <a:ext cx="1532343" cy="5232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b="0" i="0" u="none" strike="noStrike" cap="none">
                <a:solidFill>
                  <a:srgbClr val="FF0000"/>
                </a:solidFill>
                <a:latin typeface="Calibri"/>
                <a:ea typeface="Calibri"/>
                <a:cs typeface="Calibri"/>
                <a:sym typeface="Calibri"/>
              </a:rPr>
              <a:t>big/small</a:t>
            </a:r>
            <a:endParaRPr sz="2800">
              <a:solidFill>
                <a:srgbClr val="FF0000"/>
              </a:solidFill>
              <a:latin typeface="Calibri"/>
              <a:ea typeface="Calibri"/>
              <a:cs typeface="Calibri"/>
              <a:sym typeface="Calibri"/>
            </a:endParaRPr>
          </a:p>
        </p:txBody>
      </p:sp>
      <p:sp>
        <p:nvSpPr>
          <p:cNvPr id="50" name="Google Shape;50;p2"/>
          <p:cNvSpPr/>
          <p:nvPr/>
        </p:nvSpPr>
        <p:spPr>
          <a:xfrm>
            <a:off x="5284947" y="5189432"/>
            <a:ext cx="1666605" cy="5232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a:solidFill>
                  <a:srgbClr val="FF0000"/>
                </a:solidFill>
                <a:latin typeface="Calibri"/>
                <a:ea typeface="Calibri"/>
                <a:cs typeface="Calibri"/>
                <a:sym typeface="Calibri"/>
              </a:rPr>
              <a:t>fast/slow</a:t>
            </a:r>
            <a:endParaRPr sz="2800">
              <a:solidFill>
                <a:srgbClr val="FF0000"/>
              </a:solidFill>
              <a:latin typeface="Calibri"/>
              <a:ea typeface="Calibri"/>
              <a:cs typeface="Calibri"/>
              <a:sym typeface="Calibri"/>
            </a:endParaRPr>
          </a:p>
        </p:txBody>
      </p:sp>
      <p:sp>
        <p:nvSpPr>
          <p:cNvPr id="51" name="Google Shape;51;p2"/>
          <p:cNvSpPr/>
          <p:nvPr/>
        </p:nvSpPr>
        <p:spPr>
          <a:xfrm>
            <a:off x="9083372" y="5189432"/>
            <a:ext cx="1718163" cy="5232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dirty="0">
                <a:solidFill>
                  <a:srgbClr val="FF0000"/>
                </a:solidFill>
                <a:latin typeface="Calibri"/>
                <a:ea typeface="Calibri"/>
                <a:cs typeface="Calibri"/>
                <a:sym typeface="Calibri"/>
              </a:rPr>
              <a:t>happy/sad</a:t>
            </a:r>
            <a:endParaRPr sz="2800" dirty="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par>
                                <p:cTn id="12" presetID="10" presetClass="entr" presetSubtype="0" fill="hold" nodeType="with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500"/>
                                        <p:tgtEl>
                                          <p:spTgt spid="5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3"/>
          <p:cNvSpPr txBox="1">
            <a:spLocks noGrp="1"/>
          </p:cNvSpPr>
          <p:nvPr>
            <p:ph type="title"/>
          </p:nvPr>
        </p:nvSpPr>
        <p:spPr>
          <a:xfrm>
            <a:off x="1466856" y="71414"/>
            <a:ext cx="9296427" cy="654032"/>
          </a:xfrm>
          <a:prstGeom prst="rect">
            <a:avLst/>
          </a:prstGeom>
          <a:solidFill>
            <a:srgbClr val="FFC000"/>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Examples of Opposites (Adjectives)</a:t>
            </a:r>
            <a:endParaRPr u="sng" dirty="0"/>
          </a:p>
        </p:txBody>
      </p:sp>
      <p:sp>
        <p:nvSpPr>
          <p:cNvPr id="58" name="Google Shape;58;p3"/>
          <p:cNvSpPr/>
          <p:nvPr/>
        </p:nvSpPr>
        <p:spPr>
          <a:xfrm>
            <a:off x="3518097" y="1849251"/>
            <a:ext cx="1718163" cy="9541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800">
                <a:solidFill>
                  <a:srgbClr val="002060"/>
                </a:solidFill>
                <a:latin typeface="Calibri"/>
                <a:ea typeface="Calibri"/>
                <a:cs typeface="Calibri"/>
                <a:sym typeface="Calibri"/>
              </a:rPr>
              <a:t>happy/sad</a:t>
            </a:r>
            <a:endParaRPr/>
          </a:p>
          <a:p>
            <a:pPr marL="0" marR="0" lvl="0" indent="0" algn="ctr" rtl="0">
              <a:spcBef>
                <a:spcPts val="0"/>
              </a:spcBef>
              <a:spcAft>
                <a:spcPts val="0"/>
              </a:spcAft>
              <a:buNone/>
            </a:pPr>
            <a:r>
              <a:rPr lang="en-IN" sz="2800">
                <a:solidFill>
                  <a:srgbClr val="002060"/>
                </a:solidFill>
                <a:latin typeface="Calibri"/>
                <a:ea typeface="Calibri"/>
                <a:cs typeface="Calibri"/>
                <a:sym typeface="Calibri"/>
              </a:rPr>
              <a:t>(emotion)</a:t>
            </a:r>
            <a:endParaRPr sz="2800">
              <a:solidFill>
                <a:srgbClr val="002060"/>
              </a:solidFill>
              <a:latin typeface="Calibri"/>
              <a:ea typeface="Calibri"/>
              <a:cs typeface="Calibri"/>
              <a:sym typeface="Calibri"/>
            </a:endParaRPr>
          </a:p>
        </p:txBody>
      </p:sp>
      <p:sp>
        <p:nvSpPr>
          <p:cNvPr id="59" name="Google Shape;59;p3"/>
          <p:cNvSpPr/>
          <p:nvPr/>
        </p:nvSpPr>
        <p:spPr>
          <a:xfrm>
            <a:off x="3575897" y="4404739"/>
            <a:ext cx="1781514" cy="9541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800">
                <a:solidFill>
                  <a:srgbClr val="002060"/>
                </a:solidFill>
                <a:latin typeface="Calibri"/>
                <a:ea typeface="Calibri"/>
                <a:cs typeface="Calibri"/>
                <a:sym typeface="Calibri"/>
              </a:rPr>
              <a:t>wet/dry</a:t>
            </a:r>
            <a:endParaRPr/>
          </a:p>
          <a:p>
            <a:pPr marL="0" marR="0" lvl="0" indent="0" algn="ctr" rtl="0">
              <a:spcBef>
                <a:spcPts val="0"/>
              </a:spcBef>
              <a:spcAft>
                <a:spcPts val="0"/>
              </a:spcAft>
              <a:buNone/>
            </a:pPr>
            <a:r>
              <a:rPr lang="en-IN" sz="2800">
                <a:solidFill>
                  <a:srgbClr val="002060"/>
                </a:solidFill>
                <a:latin typeface="Calibri"/>
                <a:ea typeface="Calibri"/>
                <a:cs typeface="Calibri"/>
                <a:sym typeface="Calibri"/>
              </a:rPr>
              <a:t>(condition)</a:t>
            </a:r>
            <a:endParaRPr sz="2800">
              <a:solidFill>
                <a:srgbClr val="002060"/>
              </a:solidFill>
              <a:latin typeface="Calibri"/>
              <a:ea typeface="Calibri"/>
              <a:cs typeface="Calibri"/>
              <a:sym typeface="Calibri"/>
            </a:endParaRPr>
          </a:p>
        </p:txBody>
      </p:sp>
      <p:sp>
        <p:nvSpPr>
          <p:cNvPr id="60" name="Google Shape;60;p3"/>
          <p:cNvSpPr/>
          <p:nvPr/>
        </p:nvSpPr>
        <p:spPr>
          <a:xfrm>
            <a:off x="9374286" y="4279586"/>
            <a:ext cx="1532792" cy="9541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800">
                <a:solidFill>
                  <a:srgbClr val="002060"/>
                </a:solidFill>
                <a:latin typeface="Calibri"/>
                <a:ea typeface="Calibri"/>
                <a:cs typeface="Calibri"/>
                <a:sym typeface="Calibri"/>
              </a:rPr>
              <a:t>tall/short</a:t>
            </a:r>
            <a:endParaRPr/>
          </a:p>
          <a:p>
            <a:pPr marL="0" marR="0" lvl="0" indent="0" algn="ctr" rtl="0">
              <a:spcBef>
                <a:spcPts val="0"/>
              </a:spcBef>
              <a:spcAft>
                <a:spcPts val="0"/>
              </a:spcAft>
              <a:buNone/>
            </a:pPr>
            <a:r>
              <a:rPr lang="en-IN" sz="2800">
                <a:solidFill>
                  <a:srgbClr val="002060"/>
                </a:solidFill>
                <a:latin typeface="Calibri"/>
                <a:ea typeface="Calibri"/>
                <a:cs typeface="Calibri"/>
                <a:sym typeface="Calibri"/>
              </a:rPr>
              <a:t>(height)</a:t>
            </a:r>
            <a:endParaRPr sz="2800">
              <a:solidFill>
                <a:srgbClr val="002060"/>
              </a:solidFill>
              <a:latin typeface="Calibri"/>
              <a:ea typeface="Calibri"/>
              <a:cs typeface="Calibri"/>
              <a:sym typeface="Calibri"/>
            </a:endParaRPr>
          </a:p>
        </p:txBody>
      </p:sp>
      <p:sp>
        <p:nvSpPr>
          <p:cNvPr id="61" name="Google Shape;61;p3"/>
          <p:cNvSpPr/>
          <p:nvPr/>
        </p:nvSpPr>
        <p:spPr>
          <a:xfrm>
            <a:off x="9375749" y="1849250"/>
            <a:ext cx="1679178" cy="9541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800">
                <a:solidFill>
                  <a:srgbClr val="002060"/>
                </a:solidFill>
                <a:latin typeface="Calibri"/>
                <a:ea typeface="Calibri"/>
                <a:cs typeface="Calibri"/>
                <a:sym typeface="Calibri"/>
              </a:rPr>
              <a:t>round/flat</a:t>
            </a:r>
            <a:endParaRPr/>
          </a:p>
          <a:p>
            <a:pPr marL="0" marR="0" lvl="0" indent="0" algn="ctr" rtl="0">
              <a:spcBef>
                <a:spcPts val="0"/>
              </a:spcBef>
              <a:spcAft>
                <a:spcPts val="0"/>
              </a:spcAft>
              <a:buNone/>
            </a:pPr>
            <a:r>
              <a:rPr lang="en-IN" sz="2800">
                <a:solidFill>
                  <a:srgbClr val="002060"/>
                </a:solidFill>
                <a:latin typeface="Calibri"/>
                <a:ea typeface="Calibri"/>
                <a:cs typeface="Calibri"/>
                <a:sym typeface="Calibri"/>
              </a:rPr>
              <a:t>(shape)</a:t>
            </a:r>
            <a:endParaRPr sz="2800">
              <a:solidFill>
                <a:srgbClr val="002060"/>
              </a:solidFill>
              <a:latin typeface="Calibri"/>
              <a:ea typeface="Calibri"/>
              <a:cs typeface="Calibri"/>
              <a:sym typeface="Calibri"/>
            </a:endParaRPr>
          </a:p>
        </p:txBody>
      </p:sp>
      <p:pic>
        <p:nvPicPr>
          <p:cNvPr id="62" name="Google Shape;62;p3" descr="Icon&#10;&#10;Description automatically generated"/>
          <p:cNvPicPr preferRelativeResize="0"/>
          <p:nvPr/>
        </p:nvPicPr>
        <p:blipFill rotWithShape="1">
          <a:blip r:embed="rId3">
            <a:alphaModFix/>
          </a:blip>
          <a:srcRect/>
          <a:stretch/>
        </p:blipFill>
        <p:spPr>
          <a:xfrm>
            <a:off x="1172808" y="1073085"/>
            <a:ext cx="2344322" cy="2344322"/>
          </a:xfrm>
          <a:prstGeom prst="rect">
            <a:avLst/>
          </a:prstGeom>
          <a:noFill/>
          <a:ln w="9525" cap="flat" cmpd="sng">
            <a:solidFill>
              <a:schemeClr val="dk1"/>
            </a:solidFill>
            <a:prstDash val="solid"/>
            <a:round/>
            <a:headEnd type="none" w="sm" len="sm"/>
            <a:tailEnd type="none" w="sm" len="sm"/>
          </a:ln>
        </p:spPr>
      </p:pic>
      <p:pic>
        <p:nvPicPr>
          <p:cNvPr id="63" name="Google Shape;63;p3" descr="Shape, circle&#10;&#10;Description automatically generated"/>
          <p:cNvPicPr preferRelativeResize="0"/>
          <p:nvPr/>
        </p:nvPicPr>
        <p:blipFill rotWithShape="1">
          <a:blip r:embed="rId4">
            <a:alphaModFix/>
          </a:blip>
          <a:srcRect/>
          <a:stretch/>
        </p:blipFill>
        <p:spPr>
          <a:xfrm>
            <a:off x="7235733" y="1073085"/>
            <a:ext cx="2138553" cy="2138553"/>
          </a:xfrm>
          <a:prstGeom prst="rect">
            <a:avLst/>
          </a:prstGeom>
          <a:noFill/>
          <a:ln w="9525" cap="flat" cmpd="sng">
            <a:solidFill>
              <a:schemeClr val="dk1"/>
            </a:solidFill>
            <a:prstDash val="solid"/>
            <a:round/>
            <a:headEnd type="none" w="sm" len="sm"/>
            <a:tailEnd type="none" w="sm" len="sm"/>
          </a:ln>
        </p:spPr>
      </p:pic>
      <p:pic>
        <p:nvPicPr>
          <p:cNvPr id="64" name="Google Shape;64;p3" descr="A picture containing rain, nature, green, dewdrop&#10;&#10;Description automatically generated"/>
          <p:cNvPicPr preferRelativeResize="0"/>
          <p:nvPr/>
        </p:nvPicPr>
        <p:blipFill rotWithShape="1">
          <a:blip r:embed="rId5">
            <a:alphaModFix/>
          </a:blip>
          <a:srcRect/>
          <a:stretch/>
        </p:blipFill>
        <p:spPr>
          <a:xfrm>
            <a:off x="1172808" y="3978672"/>
            <a:ext cx="2403089" cy="1806243"/>
          </a:xfrm>
          <a:prstGeom prst="rect">
            <a:avLst/>
          </a:prstGeom>
          <a:noFill/>
          <a:ln>
            <a:noFill/>
          </a:ln>
        </p:spPr>
      </p:pic>
      <p:pic>
        <p:nvPicPr>
          <p:cNvPr id="65" name="Google Shape;65;p3"/>
          <p:cNvPicPr preferRelativeResize="0"/>
          <p:nvPr/>
        </p:nvPicPr>
        <p:blipFill rotWithShape="1">
          <a:blip r:embed="rId6">
            <a:alphaModFix/>
          </a:blip>
          <a:srcRect/>
          <a:stretch/>
        </p:blipFill>
        <p:spPr>
          <a:xfrm>
            <a:off x="7235733" y="3673201"/>
            <a:ext cx="2138553" cy="2166878"/>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par>
                                <p:cTn id="16" presetID="10" presetClass="entr" presetSubtype="0" fill="hold"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par>
                                <p:cTn id="24" presetID="10" presetClass="entr" presetSubtype="0"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1466856" y="71414"/>
            <a:ext cx="9296427" cy="654032"/>
          </a:xfrm>
          <a:prstGeom prst="rect">
            <a:avLst/>
          </a:prstGeom>
          <a:solidFill>
            <a:srgbClr val="FFC000"/>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Examples of Opposites</a:t>
            </a:r>
            <a:endParaRPr u="sng" dirty="0"/>
          </a:p>
        </p:txBody>
      </p:sp>
      <p:sp>
        <p:nvSpPr>
          <p:cNvPr id="72" name="Google Shape;72;p4"/>
          <p:cNvSpPr txBox="1">
            <a:spLocks noGrp="1"/>
          </p:cNvSpPr>
          <p:nvPr>
            <p:ph type="body" idx="1"/>
          </p:nvPr>
        </p:nvSpPr>
        <p:spPr>
          <a:xfrm>
            <a:off x="3624377" y="2539425"/>
            <a:ext cx="4964264" cy="59436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514350" lvl="0" indent="-514350" algn="l" rtl="0">
              <a:lnSpc>
                <a:spcPct val="100000"/>
              </a:lnSpc>
              <a:spcBef>
                <a:spcPts val="640"/>
              </a:spcBef>
              <a:spcAft>
                <a:spcPts val="0"/>
              </a:spcAft>
              <a:buClr>
                <a:schemeClr val="dk1"/>
              </a:buClr>
              <a:buSzPts val="3200"/>
              <a:buFont typeface="+mj-lt"/>
              <a:buAutoNum type="arabicPeriod" startAt="2"/>
            </a:pPr>
            <a:r>
              <a:rPr lang="en-IN" sz="2800" dirty="0"/>
              <a:t>First turn </a:t>
            </a:r>
            <a:r>
              <a:rPr lang="en-IN" sz="2800" i="1" u="sng" dirty="0">
                <a:solidFill>
                  <a:srgbClr val="974806"/>
                </a:solidFill>
              </a:rPr>
              <a:t>right</a:t>
            </a:r>
            <a:r>
              <a:rPr lang="en-IN" sz="2800" dirty="0"/>
              <a:t> and then </a:t>
            </a:r>
            <a:r>
              <a:rPr lang="en-IN" sz="2800" i="1" u="sng" dirty="0">
                <a:solidFill>
                  <a:srgbClr val="974806"/>
                </a:solidFill>
              </a:rPr>
              <a:t>left</a:t>
            </a:r>
            <a:r>
              <a:rPr lang="en-IN" sz="2800" dirty="0"/>
              <a:t>.</a:t>
            </a:r>
            <a:endParaRPr sz="2800" dirty="0"/>
          </a:p>
        </p:txBody>
      </p:sp>
      <p:sp>
        <p:nvSpPr>
          <p:cNvPr id="5" name="Google Shape;72;p4">
            <a:extLst>
              <a:ext uri="{FF2B5EF4-FFF2-40B4-BE49-F238E27FC236}">
                <a16:creationId xmlns:a16="http://schemas.microsoft.com/office/drawing/2014/main" id="{91D3109F-7BAD-49A1-BEE6-0AC4742C403C}"/>
              </a:ext>
            </a:extLst>
          </p:cNvPr>
          <p:cNvSpPr txBox="1">
            <a:spLocks/>
          </p:cNvSpPr>
          <p:nvPr/>
        </p:nvSpPr>
        <p:spPr>
          <a:xfrm>
            <a:off x="3326172" y="999119"/>
            <a:ext cx="5560675" cy="59436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514350" indent="-514350">
              <a:spcBef>
                <a:spcPts val="0"/>
              </a:spcBef>
              <a:buFont typeface="Calibri"/>
              <a:buAutoNum type="arabicPeriod"/>
            </a:pPr>
            <a:r>
              <a:rPr lang="en-US" sz="2800" dirty="0"/>
              <a:t>Take a </a:t>
            </a:r>
            <a:r>
              <a:rPr lang="en-US" sz="2800" i="1" u="sng" dirty="0">
                <a:solidFill>
                  <a:srgbClr val="974806"/>
                </a:solidFill>
              </a:rPr>
              <a:t>big step</a:t>
            </a:r>
            <a:r>
              <a:rPr lang="en-US" sz="2800" dirty="0">
                <a:solidFill>
                  <a:srgbClr val="974806"/>
                </a:solidFill>
              </a:rPr>
              <a:t> </a:t>
            </a:r>
            <a:r>
              <a:rPr lang="en-US" sz="2800" dirty="0"/>
              <a:t>and a </a:t>
            </a:r>
            <a:r>
              <a:rPr lang="en-US" sz="2800" i="1" u="sng" dirty="0">
                <a:solidFill>
                  <a:srgbClr val="974806"/>
                </a:solidFill>
              </a:rPr>
              <a:t>small step</a:t>
            </a:r>
            <a:r>
              <a:rPr lang="en-US" sz="2800" dirty="0"/>
              <a:t>.</a:t>
            </a:r>
          </a:p>
        </p:txBody>
      </p:sp>
      <p:sp>
        <p:nvSpPr>
          <p:cNvPr id="6" name="Google Shape;72;p4">
            <a:extLst>
              <a:ext uri="{FF2B5EF4-FFF2-40B4-BE49-F238E27FC236}">
                <a16:creationId xmlns:a16="http://schemas.microsoft.com/office/drawing/2014/main" id="{67BB35E7-99E1-48B2-BAF5-A33A38EEEC43}"/>
              </a:ext>
            </a:extLst>
          </p:cNvPr>
          <p:cNvSpPr txBox="1">
            <a:spLocks/>
          </p:cNvSpPr>
          <p:nvPr/>
        </p:nvSpPr>
        <p:spPr>
          <a:xfrm>
            <a:off x="3158049" y="4079731"/>
            <a:ext cx="5896920" cy="59011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514350" indent="-514350">
              <a:buFont typeface="+mj-lt"/>
              <a:buAutoNum type="arabicPeriod" startAt="3"/>
            </a:pPr>
            <a:r>
              <a:rPr lang="en-US" sz="2800" dirty="0" err="1"/>
              <a:t>Colour</a:t>
            </a:r>
            <a:r>
              <a:rPr lang="en-US" sz="2800" dirty="0"/>
              <a:t> the </a:t>
            </a:r>
            <a:r>
              <a:rPr lang="en-US" sz="2800" i="1" u="sng" dirty="0">
                <a:solidFill>
                  <a:srgbClr val="974806"/>
                </a:solidFill>
              </a:rPr>
              <a:t>black</a:t>
            </a:r>
            <a:r>
              <a:rPr lang="en-US" sz="2800" dirty="0"/>
              <a:t> and </a:t>
            </a:r>
            <a:r>
              <a:rPr lang="en-US" sz="2800" i="1" u="sng" dirty="0">
                <a:solidFill>
                  <a:srgbClr val="974806"/>
                </a:solidFill>
              </a:rPr>
              <a:t>white</a:t>
            </a:r>
            <a:r>
              <a:rPr lang="en-US" sz="2800" dirty="0"/>
              <a:t> picture!</a:t>
            </a:r>
          </a:p>
        </p:txBody>
      </p:sp>
      <p:sp>
        <p:nvSpPr>
          <p:cNvPr id="7" name="Google Shape;72;p4">
            <a:extLst>
              <a:ext uri="{FF2B5EF4-FFF2-40B4-BE49-F238E27FC236}">
                <a16:creationId xmlns:a16="http://schemas.microsoft.com/office/drawing/2014/main" id="{FEE696FC-0CAC-4A92-B51B-0143CD0A3D1F}"/>
              </a:ext>
            </a:extLst>
          </p:cNvPr>
          <p:cNvSpPr txBox="1">
            <a:spLocks/>
          </p:cNvSpPr>
          <p:nvPr/>
        </p:nvSpPr>
        <p:spPr>
          <a:xfrm>
            <a:off x="3567127" y="5615791"/>
            <a:ext cx="5078765" cy="59436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514350" indent="-514350">
              <a:buFont typeface="+mj-lt"/>
              <a:buAutoNum type="arabicPeriod" startAt="4"/>
            </a:pPr>
            <a:r>
              <a:rPr lang="en-US" sz="2800" dirty="0"/>
              <a:t>Be </a:t>
            </a:r>
            <a:r>
              <a:rPr lang="en-US" sz="2800" i="1" u="sng" dirty="0">
                <a:solidFill>
                  <a:srgbClr val="974806"/>
                </a:solidFill>
              </a:rPr>
              <a:t>quiet</a:t>
            </a:r>
            <a:r>
              <a:rPr lang="en-US" sz="2800" dirty="0"/>
              <a:t> and don’t be </a:t>
            </a:r>
            <a:r>
              <a:rPr lang="en-US" sz="2800" i="1" u="sng" dirty="0">
                <a:solidFill>
                  <a:srgbClr val="974806"/>
                </a:solidFill>
              </a:rPr>
              <a:t>noisy</a:t>
            </a:r>
            <a:r>
              <a:rPr lang="en-US" sz="2800" dirty="0"/>
              <a:t>!    </a:t>
            </a:r>
          </a:p>
        </p:txBody>
      </p:sp>
      <p:pic>
        <p:nvPicPr>
          <p:cNvPr id="3" name="Picture 2" descr="A picture containing silhouette&#10;&#10;Description automatically generated">
            <a:extLst>
              <a:ext uri="{FF2B5EF4-FFF2-40B4-BE49-F238E27FC236}">
                <a16:creationId xmlns:a16="http://schemas.microsoft.com/office/drawing/2014/main" id="{01CB7AC2-3499-4923-8560-CA3AF0D146DB}"/>
              </a:ext>
            </a:extLst>
          </p:cNvPr>
          <p:cNvPicPr>
            <a:picLocks noChangeAspect="1"/>
          </p:cNvPicPr>
          <p:nvPr/>
        </p:nvPicPr>
        <p:blipFill>
          <a:blip r:embed="rId3"/>
          <a:stretch>
            <a:fillRect/>
          </a:stretch>
        </p:blipFill>
        <p:spPr>
          <a:xfrm>
            <a:off x="9639366" y="762734"/>
            <a:ext cx="967763" cy="164592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3E4822EF-4DDF-4F9C-8DC8-E2F73ADAB66E}"/>
              </a:ext>
            </a:extLst>
          </p:cNvPr>
          <p:cNvPicPr>
            <a:picLocks noChangeAspect="1"/>
          </p:cNvPicPr>
          <p:nvPr/>
        </p:nvPicPr>
        <p:blipFill>
          <a:blip r:embed="rId4"/>
          <a:stretch>
            <a:fillRect/>
          </a:stretch>
        </p:blipFill>
        <p:spPr>
          <a:xfrm>
            <a:off x="1008873" y="762734"/>
            <a:ext cx="1539933" cy="1645920"/>
          </a:xfrm>
          <a:prstGeom prst="rect">
            <a:avLst/>
          </a:prstGeom>
        </p:spPr>
      </p:pic>
      <p:pic>
        <p:nvPicPr>
          <p:cNvPr id="10" name="Picture 9" descr="A picture containing text, tree, outdoor&#10;&#10;Description automatically generated">
            <a:extLst>
              <a:ext uri="{FF2B5EF4-FFF2-40B4-BE49-F238E27FC236}">
                <a16:creationId xmlns:a16="http://schemas.microsoft.com/office/drawing/2014/main" id="{91D4ACCA-63F9-4525-9F79-02588ED95045}"/>
              </a:ext>
            </a:extLst>
          </p:cNvPr>
          <p:cNvPicPr>
            <a:picLocks noChangeAspect="1"/>
          </p:cNvPicPr>
          <p:nvPr/>
        </p:nvPicPr>
        <p:blipFill rotWithShape="1">
          <a:blip r:embed="rId5"/>
          <a:srcRect b="57403"/>
          <a:stretch/>
        </p:blipFill>
        <p:spPr>
          <a:xfrm>
            <a:off x="606218" y="2533275"/>
            <a:ext cx="2345242" cy="1499080"/>
          </a:xfrm>
          <a:prstGeom prst="rect">
            <a:avLst/>
          </a:prstGeom>
        </p:spPr>
      </p:pic>
      <p:pic>
        <p:nvPicPr>
          <p:cNvPr id="14" name="Picture 13" descr="A picture containing text, tree, outdoor&#10;&#10;Description automatically generated">
            <a:extLst>
              <a:ext uri="{FF2B5EF4-FFF2-40B4-BE49-F238E27FC236}">
                <a16:creationId xmlns:a16="http://schemas.microsoft.com/office/drawing/2014/main" id="{3DD85627-99CA-4189-8DC4-CED1B3EF7131}"/>
              </a:ext>
            </a:extLst>
          </p:cNvPr>
          <p:cNvPicPr>
            <a:picLocks noChangeAspect="1"/>
          </p:cNvPicPr>
          <p:nvPr/>
        </p:nvPicPr>
        <p:blipFill rotWithShape="1">
          <a:blip r:embed="rId5"/>
          <a:srcRect t="41942" r="8348" b="15461"/>
          <a:stretch/>
        </p:blipFill>
        <p:spPr>
          <a:xfrm>
            <a:off x="9048508" y="2548265"/>
            <a:ext cx="2149478" cy="1499080"/>
          </a:xfrm>
          <a:prstGeom prst="rect">
            <a:avLst/>
          </a:prstGeom>
        </p:spPr>
      </p:pic>
      <p:pic>
        <p:nvPicPr>
          <p:cNvPr id="1028" name="Picture 4" descr="Children, Road, Supportive, Support, Dirt Road, Path">
            <a:extLst>
              <a:ext uri="{FF2B5EF4-FFF2-40B4-BE49-F238E27FC236}">
                <a16:creationId xmlns:a16="http://schemas.microsoft.com/office/drawing/2014/main" id="{F8429D2A-1D8B-4920-A3BF-B1BC4D43A2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839" y="4070843"/>
            <a:ext cx="1990001" cy="13245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oy, Child, Shouting, Shout, Loud, Open Mouth, Indian">
            <a:extLst>
              <a:ext uri="{FF2B5EF4-FFF2-40B4-BE49-F238E27FC236}">
                <a16:creationId xmlns:a16="http://schemas.microsoft.com/office/drawing/2014/main" id="{9A603707-A3D8-4BF5-8751-BFD8BB1D4B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28747" y="5148434"/>
            <a:ext cx="2189001" cy="14479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ilent, Shut Up, No Comment">
            <a:extLst>
              <a:ext uri="{FF2B5EF4-FFF2-40B4-BE49-F238E27FC236}">
                <a16:creationId xmlns:a16="http://schemas.microsoft.com/office/drawing/2014/main" id="{0ADF8A72-A97F-4931-BB3B-A8E5DFDF5D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839" y="5448659"/>
            <a:ext cx="1990001" cy="11173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2">
                                            <p:bg/>
                                          </p:spTgt>
                                        </p:tgtEl>
                                        <p:attrNameLst>
                                          <p:attrName>style.visibility</p:attrName>
                                        </p:attrNameLst>
                                      </p:cBhvr>
                                      <p:to>
                                        <p:strVal val="visible"/>
                                      </p:to>
                                    </p:set>
                                    <p:anim calcmode="lin" valueType="num">
                                      <p:cBhvr>
                                        <p:cTn id="17" dur="1000" fill="hold"/>
                                        <p:tgtEl>
                                          <p:spTgt spid="72">
                                            <p:bg/>
                                          </p:spTgt>
                                        </p:tgtEl>
                                        <p:attrNameLst>
                                          <p:attrName>ppt_w</p:attrName>
                                        </p:attrNameLst>
                                      </p:cBhvr>
                                      <p:tavLst>
                                        <p:tav tm="0">
                                          <p:val>
                                            <p:strVal val="#ppt_w*0.70"/>
                                          </p:val>
                                        </p:tav>
                                        <p:tav tm="100000">
                                          <p:val>
                                            <p:strVal val="#ppt_w"/>
                                          </p:val>
                                        </p:tav>
                                      </p:tavLst>
                                    </p:anim>
                                    <p:anim calcmode="lin" valueType="num">
                                      <p:cBhvr>
                                        <p:cTn id="18" dur="1000" fill="hold"/>
                                        <p:tgtEl>
                                          <p:spTgt spid="72">
                                            <p:bg/>
                                          </p:spTgt>
                                        </p:tgtEl>
                                        <p:attrNameLst>
                                          <p:attrName>ppt_h</p:attrName>
                                        </p:attrNameLst>
                                      </p:cBhvr>
                                      <p:tavLst>
                                        <p:tav tm="0">
                                          <p:val>
                                            <p:strVal val="#ppt_h"/>
                                          </p:val>
                                        </p:tav>
                                        <p:tav tm="100000">
                                          <p:val>
                                            <p:strVal val="#ppt_h"/>
                                          </p:val>
                                        </p:tav>
                                      </p:tavLst>
                                    </p:anim>
                                    <p:animEffect transition="in" filter="fade">
                                      <p:cBhvr>
                                        <p:cTn id="19" dur="1000"/>
                                        <p:tgtEl>
                                          <p:spTgt spid="72">
                                            <p:bg/>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2">
                                            <p:txEl>
                                              <p:pRg st="0" end="0"/>
                                            </p:txEl>
                                          </p:spTgt>
                                        </p:tgtEl>
                                        <p:attrNameLst>
                                          <p:attrName>style.visibility</p:attrName>
                                        </p:attrNameLst>
                                      </p:cBhvr>
                                      <p:to>
                                        <p:strVal val="visible"/>
                                      </p:to>
                                    </p:set>
                                    <p:anim calcmode="lin" valueType="num">
                                      <p:cBhvr>
                                        <p:cTn id="22" dur="1000" fill="hold"/>
                                        <p:tgtEl>
                                          <p:spTgt spid="72">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72">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7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up)">
                                      <p:cBhvr>
                                        <p:cTn id="30" dur="500"/>
                                        <p:tgtEl>
                                          <p:spTgt spid="6"/>
                                        </p:tgtEl>
                                      </p:cBhvr>
                                    </p:animEffect>
                                  </p:childTnLst>
                                </p:cTn>
                              </p:par>
                              <p:par>
                                <p:cTn id="31" presetID="12" presetClass="entr" presetSubtype="4"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additive="base">
                                        <p:cTn id="33" dur="500"/>
                                        <p:tgtEl>
                                          <p:spTgt spid="1028"/>
                                        </p:tgtEl>
                                        <p:attrNameLst>
                                          <p:attrName>ppt_y</p:attrName>
                                        </p:attrNameLst>
                                      </p:cBhvr>
                                      <p:tavLst>
                                        <p:tav tm="0">
                                          <p:val>
                                            <p:strVal val="#ppt_y+#ppt_h*1.125000"/>
                                          </p:val>
                                        </p:tav>
                                        <p:tav tm="100000">
                                          <p:val>
                                            <p:strVal val="#ppt_y"/>
                                          </p:val>
                                        </p:tav>
                                      </p:tavLst>
                                    </p:anim>
                                    <p:animEffect transition="in" filter="wipe(up)">
                                      <p:cBhvr>
                                        <p:cTn id="34" dur="500"/>
                                        <p:tgtEl>
                                          <p:spTgt spid="1028"/>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strVal val="#ppt_w*0.70"/>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Effect transition="in" filter="fade">
                                      <p:cBhvr>
                                        <p:cTn id="41" dur="1000"/>
                                        <p:tgtEl>
                                          <p:spTgt spid="7"/>
                                        </p:tgtEl>
                                      </p:cBhvr>
                                    </p:animEffect>
                                  </p:childTnLst>
                                </p:cTn>
                              </p:par>
                              <p:par>
                                <p:cTn id="42" presetID="55" presetClass="entr" presetSubtype="0" fill="hold" nodeType="withEffect">
                                  <p:stCondLst>
                                    <p:cond delay="0"/>
                                  </p:stCondLst>
                                  <p:childTnLst>
                                    <p:set>
                                      <p:cBhvr>
                                        <p:cTn id="43" dur="1" fill="hold">
                                          <p:stCondLst>
                                            <p:cond delay="0"/>
                                          </p:stCondLst>
                                        </p:cTn>
                                        <p:tgtEl>
                                          <p:spTgt spid="1032"/>
                                        </p:tgtEl>
                                        <p:attrNameLst>
                                          <p:attrName>style.visibility</p:attrName>
                                        </p:attrNameLst>
                                      </p:cBhvr>
                                      <p:to>
                                        <p:strVal val="visible"/>
                                      </p:to>
                                    </p:set>
                                    <p:anim calcmode="lin" valueType="num">
                                      <p:cBhvr>
                                        <p:cTn id="44" dur="1000" fill="hold"/>
                                        <p:tgtEl>
                                          <p:spTgt spid="1032"/>
                                        </p:tgtEl>
                                        <p:attrNameLst>
                                          <p:attrName>ppt_w</p:attrName>
                                        </p:attrNameLst>
                                      </p:cBhvr>
                                      <p:tavLst>
                                        <p:tav tm="0">
                                          <p:val>
                                            <p:strVal val="#ppt_w*0.70"/>
                                          </p:val>
                                        </p:tav>
                                        <p:tav tm="100000">
                                          <p:val>
                                            <p:strVal val="#ppt_w"/>
                                          </p:val>
                                        </p:tav>
                                      </p:tavLst>
                                    </p:anim>
                                    <p:anim calcmode="lin" valueType="num">
                                      <p:cBhvr>
                                        <p:cTn id="45" dur="1000" fill="hold"/>
                                        <p:tgtEl>
                                          <p:spTgt spid="1032"/>
                                        </p:tgtEl>
                                        <p:attrNameLst>
                                          <p:attrName>ppt_h</p:attrName>
                                        </p:attrNameLst>
                                      </p:cBhvr>
                                      <p:tavLst>
                                        <p:tav tm="0">
                                          <p:val>
                                            <p:strVal val="#ppt_h"/>
                                          </p:val>
                                        </p:tav>
                                        <p:tav tm="100000">
                                          <p:val>
                                            <p:strVal val="#ppt_h"/>
                                          </p:val>
                                        </p:tav>
                                      </p:tavLst>
                                    </p:anim>
                                    <p:animEffect transition="in" filter="fade">
                                      <p:cBhvr>
                                        <p:cTn id="46" dur="1000"/>
                                        <p:tgtEl>
                                          <p:spTgt spid="1032"/>
                                        </p:tgtEl>
                                      </p:cBhvr>
                                    </p:animEffect>
                                  </p:childTnLst>
                                </p:cTn>
                              </p:par>
                              <p:par>
                                <p:cTn id="47" presetID="55" presetClass="entr" presetSubtype="0" fill="hold" nodeType="withEffect">
                                  <p:stCondLst>
                                    <p:cond delay="0"/>
                                  </p:stCondLst>
                                  <p:childTnLst>
                                    <p:set>
                                      <p:cBhvr>
                                        <p:cTn id="48" dur="1" fill="hold">
                                          <p:stCondLst>
                                            <p:cond delay="0"/>
                                          </p:stCondLst>
                                        </p:cTn>
                                        <p:tgtEl>
                                          <p:spTgt spid="1030"/>
                                        </p:tgtEl>
                                        <p:attrNameLst>
                                          <p:attrName>style.visibility</p:attrName>
                                        </p:attrNameLst>
                                      </p:cBhvr>
                                      <p:to>
                                        <p:strVal val="visible"/>
                                      </p:to>
                                    </p:set>
                                    <p:anim calcmode="lin" valueType="num">
                                      <p:cBhvr>
                                        <p:cTn id="49" dur="1000" fill="hold"/>
                                        <p:tgtEl>
                                          <p:spTgt spid="1030"/>
                                        </p:tgtEl>
                                        <p:attrNameLst>
                                          <p:attrName>ppt_w</p:attrName>
                                        </p:attrNameLst>
                                      </p:cBhvr>
                                      <p:tavLst>
                                        <p:tav tm="0">
                                          <p:val>
                                            <p:strVal val="#ppt_w*0.70"/>
                                          </p:val>
                                        </p:tav>
                                        <p:tav tm="100000">
                                          <p:val>
                                            <p:strVal val="#ppt_w"/>
                                          </p:val>
                                        </p:tav>
                                      </p:tavLst>
                                    </p:anim>
                                    <p:anim calcmode="lin" valueType="num">
                                      <p:cBhvr>
                                        <p:cTn id="50" dur="1000" fill="hold"/>
                                        <p:tgtEl>
                                          <p:spTgt spid="1030"/>
                                        </p:tgtEl>
                                        <p:attrNameLst>
                                          <p:attrName>ppt_h</p:attrName>
                                        </p:attrNameLst>
                                      </p:cBhvr>
                                      <p:tavLst>
                                        <p:tav tm="0">
                                          <p:val>
                                            <p:strVal val="#ppt_h"/>
                                          </p:val>
                                        </p:tav>
                                        <p:tav tm="100000">
                                          <p:val>
                                            <p:strVal val="#ppt_h"/>
                                          </p:val>
                                        </p:tav>
                                      </p:tavLst>
                                    </p:anim>
                                    <p:animEffect transition="in" filter="fade">
                                      <p:cBhvr>
                                        <p:cTn id="51"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uiExpand="1" build="p"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title"/>
          </p:nvPr>
        </p:nvSpPr>
        <p:spPr>
          <a:xfrm>
            <a:off x="1466856" y="71414"/>
            <a:ext cx="9296427" cy="654032"/>
          </a:xfrm>
          <a:prstGeom prst="rect">
            <a:avLst/>
          </a:prstGeom>
          <a:solidFill>
            <a:srgbClr val="FFC000"/>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Adjectives and Opposites</a:t>
            </a:r>
            <a:endParaRPr u="sng" dirty="0"/>
          </a:p>
        </p:txBody>
      </p:sp>
      <p:graphicFrame>
        <p:nvGraphicFramePr>
          <p:cNvPr id="80" name="Google Shape;80;p5"/>
          <p:cNvGraphicFramePr/>
          <p:nvPr/>
        </p:nvGraphicFramePr>
        <p:xfrm>
          <a:off x="1730414" y="1412776"/>
          <a:ext cx="1764200" cy="4680600"/>
        </p:xfrm>
        <a:graphic>
          <a:graphicData uri="http://schemas.openxmlformats.org/drawingml/2006/table">
            <a:tbl>
              <a:tblPr firstRow="1" bandRow="1">
                <a:noFill/>
                <a:tableStyleId>{54606890-389C-488E-A9F6-A26DFCC9E57E}</a:tableStyleId>
              </a:tblPr>
              <a:tblGrid>
                <a:gridCol w="1764200">
                  <a:extLst>
                    <a:ext uri="{9D8B030D-6E8A-4147-A177-3AD203B41FA5}">
                      <a16:colId xmlns:a16="http://schemas.microsoft.com/office/drawing/2014/main" val="20000"/>
                    </a:ext>
                  </a:extLst>
                </a:gridCol>
              </a:tblGrid>
              <a:tr h="585075">
                <a:tc>
                  <a:txBody>
                    <a:bodyPr/>
                    <a:lstStyle/>
                    <a:p>
                      <a:pPr marL="0" marR="0" lvl="0" indent="0" algn="ctr" rtl="0">
                        <a:spcBef>
                          <a:spcPts val="0"/>
                        </a:spcBef>
                        <a:spcAft>
                          <a:spcPts val="0"/>
                        </a:spcAft>
                        <a:buNone/>
                      </a:pPr>
                      <a:r>
                        <a:rPr lang="en-IN" sz="2400" b="0" u="none" strike="noStrike" cap="none"/>
                        <a:t>beautiful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0"/>
                  </a:ext>
                </a:extLst>
              </a:tr>
              <a:tr h="585075">
                <a:tc>
                  <a:txBody>
                    <a:bodyPr/>
                    <a:lstStyle/>
                    <a:p>
                      <a:pPr marL="0" marR="0" lvl="0" indent="0" algn="ctr" rtl="0">
                        <a:spcBef>
                          <a:spcPts val="0"/>
                        </a:spcBef>
                        <a:spcAft>
                          <a:spcPts val="0"/>
                        </a:spcAft>
                        <a:buNone/>
                      </a:pPr>
                      <a:r>
                        <a:rPr lang="en-IN" sz="2400" u="none" strike="noStrike" cap="none"/>
                        <a:t>new</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1"/>
                  </a:ext>
                </a:extLst>
              </a:tr>
              <a:tr h="585075">
                <a:tc>
                  <a:txBody>
                    <a:bodyPr/>
                    <a:lstStyle/>
                    <a:p>
                      <a:pPr marL="0" marR="0" lvl="0" indent="0" algn="ctr" rtl="0">
                        <a:spcBef>
                          <a:spcPts val="0"/>
                        </a:spcBef>
                        <a:spcAft>
                          <a:spcPts val="0"/>
                        </a:spcAft>
                        <a:buNone/>
                      </a:pPr>
                      <a:r>
                        <a:rPr lang="en-IN" sz="2400" u="none" strike="noStrike" cap="none"/>
                        <a:t>polite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2"/>
                  </a:ext>
                </a:extLst>
              </a:tr>
              <a:tr h="585075">
                <a:tc>
                  <a:txBody>
                    <a:bodyPr/>
                    <a:lstStyle/>
                    <a:p>
                      <a:pPr marL="0" marR="0" lvl="0" indent="0" algn="ctr" rtl="0">
                        <a:spcBef>
                          <a:spcPts val="0"/>
                        </a:spcBef>
                        <a:spcAft>
                          <a:spcPts val="0"/>
                        </a:spcAft>
                        <a:buNone/>
                      </a:pPr>
                      <a:r>
                        <a:rPr lang="en-IN" sz="2400" u="none" strike="noStrike" cap="none"/>
                        <a:t>poor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3"/>
                  </a:ext>
                </a:extLst>
              </a:tr>
              <a:tr h="585075">
                <a:tc>
                  <a:txBody>
                    <a:bodyPr/>
                    <a:lstStyle/>
                    <a:p>
                      <a:pPr marL="0" marR="0" lvl="0" indent="0" algn="ctr" rtl="0">
                        <a:spcBef>
                          <a:spcPts val="0"/>
                        </a:spcBef>
                        <a:spcAft>
                          <a:spcPts val="0"/>
                        </a:spcAft>
                        <a:buNone/>
                      </a:pPr>
                      <a:r>
                        <a:rPr lang="en-IN" sz="2400" u="none" strike="noStrike" cap="none"/>
                        <a:t>safe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4"/>
                  </a:ext>
                </a:extLst>
              </a:tr>
              <a:tr h="585075">
                <a:tc>
                  <a:txBody>
                    <a:bodyPr/>
                    <a:lstStyle/>
                    <a:p>
                      <a:pPr marL="0" marR="0" lvl="0" indent="0" algn="ctr" rtl="0">
                        <a:spcBef>
                          <a:spcPts val="0"/>
                        </a:spcBef>
                        <a:spcAft>
                          <a:spcPts val="0"/>
                        </a:spcAft>
                        <a:buNone/>
                      </a:pPr>
                      <a:r>
                        <a:rPr lang="en-IN" sz="2400" u="none" strike="noStrike" cap="none"/>
                        <a:t>strong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5"/>
                  </a:ext>
                </a:extLst>
              </a:tr>
              <a:tr h="585075">
                <a:tc>
                  <a:txBody>
                    <a:bodyPr/>
                    <a:lstStyle/>
                    <a:p>
                      <a:pPr marL="0" marR="0" lvl="0" indent="0" algn="ctr" rtl="0">
                        <a:spcBef>
                          <a:spcPts val="0"/>
                        </a:spcBef>
                        <a:spcAft>
                          <a:spcPts val="0"/>
                        </a:spcAft>
                        <a:buNone/>
                      </a:pPr>
                      <a:r>
                        <a:rPr lang="en-IN" sz="2400" u="none" strike="noStrike" cap="none"/>
                        <a:t>true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6"/>
                  </a:ext>
                </a:extLst>
              </a:tr>
              <a:tr h="585075">
                <a:tc>
                  <a:txBody>
                    <a:bodyPr/>
                    <a:lstStyle/>
                    <a:p>
                      <a:pPr marL="0" marR="0" lvl="0" indent="0" algn="ctr" rtl="0">
                        <a:spcBef>
                          <a:spcPts val="0"/>
                        </a:spcBef>
                        <a:spcAft>
                          <a:spcPts val="0"/>
                        </a:spcAft>
                        <a:buNone/>
                      </a:pPr>
                      <a:r>
                        <a:rPr lang="en-IN" sz="2400" u="none" strike="noStrike" cap="none" dirty="0"/>
                        <a:t>hardworking</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7"/>
                  </a:ext>
                </a:extLst>
              </a:tr>
            </a:tbl>
          </a:graphicData>
        </a:graphic>
      </p:graphicFrame>
      <p:graphicFrame>
        <p:nvGraphicFramePr>
          <p:cNvPr id="81" name="Google Shape;81;p5"/>
          <p:cNvGraphicFramePr/>
          <p:nvPr/>
        </p:nvGraphicFramePr>
        <p:xfrm>
          <a:off x="8379360" y="1412776"/>
          <a:ext cx="1764200" cy="4680600"/>
        </p:xfrm>
        <a:graphic>
          <a:graphicData uri="http://schemas.openxmlformats.org/drawingml/2006/table">
            <a:tbl>
              <a:tblPr firstRow="1" bandRow="1">
                <a:noFill/>
                <a:tableStyleId>{54606890-389C-488E-A9F6-A26DFCC9E57E}</a:tableStyleId>
              </a:tblPr>
              <a:tblGrid>
                <a:gridCol w="1764200">
                  <a:extLst>
                    <a:ext uri="{9D8B030D-6E8A-4147-A177-3AD203B41FA5}">
                      <a16:colId xmlns:a16="http://schemas.microsoft.com/office/drawing/2014/main" val="20000"/>
                    </a:ext>
                  </a:extLst>
                </a:gridCol>
              </a:tblGrid>
              <a:tr h="585075">
                <a:tc>
                  <a:txBody>
                    <a:bodyPr/>
                    <a:lstStyle/>
                    <a:p>
                      <a:pPr marL="0" marR="0" lvl="0" indent="0" algn="ctr" rtl="0">
                        <a:spcBef>
                          <a:spcPts val="0"/>
                        </a:spcBef>
                        <a:spcAft>
                          <a:spcPts val="0"/>
                        </a:spcAft>
                        <a:buNone/>
                      </a:pPr>
                      <a:r>
                        <a:rPr lang="en-IN" sz="2400" b="0" u="none" strike="noStrike" cap="none"/>
                        <a:t>late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0"/>
                  </a:ext>
                </a:extLst>
              </a:tr>
              <a:tr h="585075">
                <a:tc>
                  <a:txBody>
                    <a:bodyPr/>
                    <a:lstStyle/>
                    <a:p>
                      <a:pPr marL="0" marR="0" lvl="0" indent="0" algn="ctr" rtl="0">
                        <a:spcBef>
                          <a:spcPts val="0"/>
                        </a:spcBef>
                        <a:spcAft>
                          <a:spcPts val="0"/>
                        </a:spcAft>
                        <a:buNone/>
                      </a:pPr>
                      <a:r>
                        <a:rPr lang="en-IN" sz="2400" u="none" strike="noStrike" cap="none"/>
                        <a:t>wrong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1"/>
                  </a:ext>
                </a:extLst>
              </a:tr>
              <a:tr h="585075">
                <a:tc>
                  <a:txBody>
                    <a:bodyPr/>
                    <a:lstStyle/>
                    <a:p>
                      <a:pPr marL="0" marR="0" lvl="0" indent="0" algn="ctr" rtl="0">
                        <a:spcBef>
                          <a:spcPts val="0"/>
                        </a:spcBef>
                        <a:spcAft>
                          <a:spcPts val="0"/>
                        </a:spcAft>
                        <a:buNone/>
                      </a:pPr>
                      <a:r>
                        <a:rPr lang="en-IN" sz="2400" u="none" strike="noStrike" cap="none"/>
                        <a:t>boring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2"/>
                  </a:ext>
                </a:extLst>
              </a:tr>
              <a:tr h="585075">
                <a:tc>
                  <a:txBody>
                    <a:bodyPr/>
                    <a:lstStyle/>
                    <a:p>
                      <a:pPr marL="0" marR="0" lvl="0" indent="0" algn="ctr" rtl="0">
                        <a:spcBef>
                          <a:spcPts val="0"/>
                        </a:spcBef>
                        <a:spcAft>
                          <a:spcPts val="0"/>
                        </a:spcAft>
                        <a:buNone/>
                      </a:pPr>
                      <a:r>
                        <a:rPr lang="en-IN" sz="2400" u="none" strike="noStrike" cap="none" dirty="0"/>
                        <a:t>thin</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3"/>
                  </a:ext>
                </a:extLst>
              </a:tr>
              <a:tr h="585075">
                <a:tc>
                  <a:txBody>
                    <a:bodyPr/>
                    <a:lstStyle/>
                    <a:p>
                      <a:pPr marL="0" marR="0" lvl="0" indent="0" algn="ctr" rtl="0">
                        <a:spcBef>
                          <a:spcPts val="0"/>
                        </a:spcBef>
                        <a:spcAft>
                          <a:spcPts val="0"/>
                        </a:spcAft>
                        <a:buNone/>
                      </a:pPr>
                      <a:r>
                        <a:rPr lang="en-IN" sz="2400" u="none" strike="noStrike" cap="none"/>
                        <a:t>heavy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4"/>
                  </a:ext>
                </a:extLst>
              </a:tr>
              <a:tr h="585075">
                <a:tc>
                  <a:txBody>
                    <a:bodyPr/>
                    <a:lstStyle/>
                    <a:p>
                      <a:pPr marL="0" marR="0" lvl="0" indent="0" algn="ctr" rtl="0">
                        <a:spcBef>
                          <a:spcPts val="0"/>
                        </a:spcBef>
                        <a:spcAft>
                          <a:spcPts val="0"/>
                        </a:spcAft>
                        <a:buNone/>
                      </a:pPr>
                      <a:r>
                        <a:rPr lang="en-IN" sz="2400" u="none" strike="noStrike" cap="none"/>
                        <a:t>easy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5"/>
                  </a:ext>
                </a:extLst>
              </a:tr>
              <a:tr h="585075">
                <a:tc>
                  <a:txBody>
                    <a:bodyPr/>
                    <a:lstStyle/>
                    <a:p>
                      <a:pPr marL="0" marR="0" lvl="0" indent="0" algn="ctr" rtl="0">
                        <a:spcBef>
                          <a:spcPts val="0"/>
                        </a:spcBef>
                        <a:spcAft>
                          <a:spcPts val="0"/>
                        </a:spcAft>
                        <a:buNone/>
                      </a:pPr>
                      <a:r>
                        <a:rPr lang="en-IN" sz="2400" u="none" strike="noStrike" cap="none"/>
                        <a:t>expensive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6"/>
                  </a:ext>
                </a:extLst>
              </a:tr>
              <a:tr h="585075">
                <a:tc>
                  <a:txBody>
                    <a:bodyPr/>
                    <a:lstStyle/>
                    <a:p>
                      <a:pPr marL="0" marR="0" lvl="0" indent="0" algn="ctr" rtl="0">
                        <a:spcBef>
                          <a:spcPts val="0"/>
                        </a:spcBef>
                        <a:spcAft>
                          <a:spcPts val="0"/>
                        </a:spcAft>
                        <a:buNone/>
                      </a:pPr>
                      <a:r>
                        <a:rPr lang="en-IN" sz="2400" u="none" strike="noStrike" cap="none" dirty="0"/>
                        <a:t>sweet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7"/>
                  </a:ext>
                </a:extLst>
              </a:tr>
            </a:tbl>
          </a:graphicData>
        </a:graphic>
      </p:graphicFrame>
      <p:graphicFrame>
        <p:nvGraphicFramePr>
          <p:cNvPr id="82" name="Google Shape;82;p5"/>
          <p:cNvGraphicFramePr/>
          <p:nvPr/>
        </p:nvGraphicFramePr>
        <p:xfrm>
          <a:off x="3683732" y="1412776"/>
          <a:ext cx="1764200" cy="4680600"/>
        </p:xfrm>
        <a:graphic>
          <a:graphicData uri="http://schemas.openxmlformats.org/drawingml/2006/table">
            <a:tbl>
              <a:tblPr firstRow="1" bandRow="1">
                <a:noFill/>
                <a:tableStyleId>{54606890-389C-488E-A9F6-A26DFCC9E57E}</a:tableStyleId>
              </a:tblPr>
              <a:tblGrid>
                <a:gridCol w="1764200">
                  <a:extLst>
                    <a:ext uri="{9D8B030D-6E8A-4147-A177-3AD203B41FA5}">
                      <a16:colId xmlns:a16="http://schemas.microsoft.com/office/drawing/2014/main" val="20000"/>
                    </a:ext>
                  </a:extLst>
                </a:gridCol>
              </a:tblGrid>
              <a:tr h="585075">
                <a:tc>
                  <a:txBody>
                    <a:bodyPr/>
                    <a:lstStyle/>
                    <a:p>
                      <a:pPr marL="0" marR="0" lvl="0" indent="0" algn="ctr" rtl="0">
                        <a:spcBef>
                          <a:spcPts val="0"/>
                        </a:spcBef>
                        <a:spcAft>
                          <a:spcPts val="0"/>
                        </a:spcAft>
                        <a:buNone/>
                      </a:pPr>
                      <a:r>
                        <a:rPr lang="en-IN" sz="2400" b="0" u="none" strike="noStrike" cap="none"/>
                        <a:t>ugly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0"/>
                  </a:ext>
                </a:extLst>
              </a:tr>
              <a:tr h="585075">
                <a:tc>
                  <a:txBody>
                    <a:bodyPr/>
                    <a:lstStyle/>
                    <a:p>
                      <a:pPr marL="0" marR="0" lvl="0" indent="0" algn="ctr" rtl="0">
                        <a:spcBef>
                          <a:spcPts val="0"/>
                        </a:spcBef>
                        <a:spcAft>
                          <a:spcPts val="0"/>
                        </a:spcAft>
                        <a:buNone/>
                      </a:pPr>
                      <a:r>
                        <a:rPr lang="en-IN" sz="2400" u="none" strike="noStrike" cap="none"/>
                        <a:t>old</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1"/>
                  </a:ext>
                </a:extLst>
              </a:tr>
              <a:tr h="585075">
                <a:tc>
                  <a:txBody>
                    <a:bodyPr/>
                    <a:lstStyle/>
                    <a:p>
                      <a:pPr marL="0" marR="0" lvl="0" indent="0" algn="ctr" rtl="0">
                        <a:spcBef>
                          <a:spcPts val="0"/>
                        </a:spcBef>
                        <a:spcAft>
                          <a:spcPts val="0"/>
                        </a:spcAft>
                        <a:buNone/>
                      </a:pPr>
                      <a:r>
                        <a:rPr lang="en-IN" sz="2400" u="none" strike="noStrike" cap="none"/>
                        <a:t>impolite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2"/>
                  </a:ext>
                </a:extLst>
              </a:tr>
              <a:tr h="585075">
                <a:tc>
                  <a:txBody>
                    <a:bodyPr/>
                    <a:lstStyle/>
                    <a:p>
                      <a:pPr marL="0" marR="0" lvl="0" indent="0" algn="ctr" rtl="0">
                        <a:spcBef>
                          <a:spcPts val="0"/>
                        </a:spcBef>
                        <a:spcAft>
                          <a:spcPts val="0"/>
                        </a:spcAft>
                        <a:buNone/>
                      </a:pPr>
                      <a:r>
                        <a:rPr lang="en-IN" sz="2400" u="none" strike="noStrike" cap="none" dirty="0"/>
                        <a:t>rich</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3"/>
                  </a:ext>
                </a:extLst>
              </a:tr>
              <a:tr h="585075">
                <a:tc>
                  <a:txBody>
                    <a:bodyPr/>
                    <a:lstStyle/>
                    <a:p>
                      <a:pPr marL="0" marR="0" lvl="0" indent="0" algn="ctr" rtl="0">
                        <a:spcBef>
                          <a:spcPts val="0"/>
                        </a:spcBef>
                        <a:spcAft>
                          <a:spcPts val="0"/>
                        </a:spcAft>
                        <a:buNone/>
                      </a:pPr>
                      <a:r>
                        <a:rPr lang="en-IN" sz="2400" u="none" strike="noStrike" cap="none"/>
                        <a:t>dangerous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4"/>
                  </a:ext>
                </a:extLst>
              </a:tr>
              <a:tr h="585075">
                <a:tc>
                  <a:txBody>
                    <a:bodyPr/>
                    <a:lstStyle/>
                    <a:p>
                      <a:pPr marL="0" marR="0" lvl="0" indent="0" algn="ctr" rtl="0">
                        <a:spcBef>
                          <a:spcPts val="0"/>
                        </a:spcBef>
                        <a:spcAft>
                          <a:spcPts val="0"/>
                        </a:spcAft>
                        <a:buNone/>
                      </a:pPr>
                      <a:r>
                        <a:rPr lang="en-IN" sz="2400" u="none" strike="noStrike" cap="none"/>
                        <a:t>weak</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5"/>
                  </a:ext>
                </a:extLst>
              </a:tr>
              <a:tr h="585075">
                <a:tc>
                  <a:txBody>
                    <a:bodyPr/>
                    <a:lstStyle/>
                    <a:p>
                      <a:pPr marL="0" marR="0" lvl="0" indent="0" algn="ctr" rtl="0">
                        <a:spcBef>
                          <a:spcPts val="0"/>
                        </a:spcBef>
                        <a:spcAft>
                          <a:spcPts val="0"/>
                        </a:spcAft>
                        <a:buNone/>
                      </a:pPr>
                      <a:r>
                        <a:rPr lang="en-IN" sz="2400" u="none" strike="noStrike" cap="none"/>
                        <a:t>false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6"/>
                  </a:ext>
                </a:extLst>
              </a:tr>
              <a:tr h="585075">
                <a:tc>
                  <a:txBody>
                    <a:bodyPr/>
                    <a:lstStyle/>
                    <a:p>
                      <a:pPr marL="0" marR="0" lvl="0" indent="0" algn="ctr" rtl="0">
                        <a:spcBef>
                          <a:spcPts val="0"/>
                        </a:spcBef>
                        <a:spcAft>
                          <a:spcPts val="0"/>
                        </a:spcAft>
                        <a:buNone/>
                      </a:pPr>
                      <a:r>
                        <a:rPr lang="en-IN" sz="2400" u="none" strike="noStrike" cap="none" dirty="0"/>
                        <a:t>lazy</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7"/>
                  </a:ext>
                </a:extLst>
              </a:tr>
            </a:tbl>
          </a:graphicData>
        </a:graphic>
      </p:graphicFrame>
      <p:graphicFrame>
        <p:nvGraphicFramePr>
          <p:cNvPr id="83" name="Google Shape;83;p5"/>
          <p:cNvGraphicFramePr/>
          <p:nvPr/>
        </p:nvGraphicFramePr>
        <p:xfrm>
          <a:off x="6452351" y="1412776"/>
          <a:ext cx="1764200" cy="4680600"/>
        </p:xfrm>
        <a:graphic>
          <a:graphicData uri="http://schemas.openxmlformats.org/drawingml/2006/table">
            <a:tbl>
              <a:tblPr firstRow="1" bandRow="1">
                <a:noFill/>
                <a:tableStyleId>{54606890-389C-488E-A9F6-A26DFCC9E57E}</a:tableStyleId>
              </a:tblPr>
              <a:tblGrid>
                <a:gridCol w="1764200">
                  <a:extLst>
                    <a:ext uri="{9D8B030D-6E8A-4147-A177-3AD203B41FA5}">
                      <a16:colId xmlns:a16="http://schemas.microsoft.com/office/drawing/2014/main" val="20000"/>
                    </a:ext>
                  </a:extLst>
                </a:gridCol>
              </a:tblGrid>
              <a:tr h="585075">
                <a:tc>
                  <a:txBody>
                    <a:bodyPr/>
                    <a:lstStyle/>
                    <a:p>
                      <a:pPr marL="0" marR="0" lvl="0" indent="0" algn="ctr" rtl="0">
                        <a:spcBef>
                          <a:spcPts val="0"/>
                        </a:spcBef>
                        <a:spcAft>
                          <a:spcPts val="0"/>
                        </a:spcAft>
                        <a:buNone/>
                      </a:pPr>
                      <a:r>
                        <a:rPr lang="en-IN" sz="2400" b="0" u="none" strike="noStrike" cap="none"/>
                        <a:t>early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0"/>
                  </a:ext>
                </a:extLst>
              </a:tr>
              <a:tr h="585075">
                <a:tc>
                  <a:txBody>
                    <a:bodyPr/>
                    <a:lstStyle/>
                    <a:p>
                      <a:pPr marL="0" marR="0" lvl="0" indent="0" algn="ctr" rtl="0">
                        <a:spcBef>
                          <a:spcPts val="0"/>
                        </a:spcBef>
                        <a:spcAft>
                          <a:spcPts val="0"/>
                        </a:spcAft>
                        <a:buNone/>
                      </a:pPr>
                      <a:r>
                        <a:rPr lang="en-IN" sz="2400" u="none" strike="noStrike" cap="none"/>
                        <a:t>right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1"/>
                  </a:ext>
                </a:extLst>
              </a:tr>
              <a:tr h="585075">
                <a:tc>
                  <a:txBody>
                    <a:bodyPr/>
                    <a:lstStyle/>
                    <a:p>
                      <a:pPr marL="0" marR="0" lvl="0" indent="0" algn="ctr" rtl="0">
                        <a:spcBef>
                          <a:spcPts val="0"/>
                        </a:spcBef>
                        <a:spcAft>
                          <a:spcPts val="0"/>
                        </a:spcAft>
                        <a:buNone/>
                      </a:pPr>
                      <a:r>
                        <a:rPr lang="en-IN" sz="2400" u="none" strike="noStrike" cap="none"/>
                        <a:t>interesting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2"/>
                  </a:ext>
                </a:extLst>
              </a:tr>
              <a:tr h="585075">
                <a:tc>
                  <a:txBody>
                    <a:bodyPr/>
                    <a:lstStyle/>
                    <a:p>
                      <a:pPr marL="0" marR="0" lvl="0" indent="0" algn="ctr" rtl="0">
                        <a:spcBef>
                          <a:spcPts val="0"/>
                        </a:spcBef>
                        <a:spcAft>
                          <a:spcPts val="0"/>
                        </a:spcAft>
                        <a:buNone/>
                      </a:pPr>
                      <a:r>
                        <a:rPr lang="en-IN" sz="2400" u="none" strike="noStrike" cap="none" dirty="0"/>
                        <a:t>fat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3"/>
                  </a:ext>
                </a:extLst>
              </a:tr>
              <a:tr h="585075">
                <a:tc>
                  <a:txBody>
                    <a:bodyPr/>
                    <a:lstStyle/>
                    <a:p>
                      <a:pPr marL="0" marR="0" lvl="0" indent="0" algn="ctr" rtl="0">
                        <a:spcBef>
                          <a:spcPts val="0"/>
                        </a:spcBef>
                        <a:spcAft>
                          <a:spcPts val="0"/>
                        </a:spcAft>
                        <a:buNone/>
                      </a:pPr>
                      <a:r>
                        <a:rPr lang="en-IN" sz="2400" u="none" strike="noStrike" cap="none"/>
                        <a:t>light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4"/>
                  </a:ext>
                </a:extLst>
              </a:tr>
              <a:tr h="585075">
                <a:tc>
                  <a:txBody>
                    <a:bodyPr/>
                    <a:lstStyle/>
                    <a:p>
                      <a:pPr marL="0" marR="0" lvl="0" indent="0" algn="ctr" rtl="0">
                        <a:spcBef>
                          <a:spcPts val="0"/>
                        </a:spcBef>
                        <a:spcAft>
                          <a:spcPts val="0"/>
                        </a:spcAft>
                        <a:buNone/>
                      </a:pPr>
                      <a:r>
                        <a:rPr lang="en-IN" sz="2400" u="none" strike="noStrike" cap="none"/>
                        <a:t>difficult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5"/>
                  </a:ext>
                </a:extLst>
              </a:tr>
              <a:tr h="585075">
                <a:tc>
                  <a:txBody>
                    <a:bodyPr/>
                    <a:lstStyle/>
                    <a:p>
                      <a:pPr marL="0" marR="0" lvl="0" indent="0" algn="ctr" rtl="0">
                        <a:spcBef>
                          <a:spcPts val="0"/>
                        </a:spcBef>
                        <a:spcAft>
                          <a:spcPts val="0"/>
                        </a:spcAft>
                        <a:buNone/>
                      </a:pPr>
                      <a:r>
                        <a:rPr lang="en-IN" sz="2400" u="none" strike="noStrike" cap="none"/>
                        <a:t>cheap</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6"/>
                  </a:ext>
                </a:extLst>
              </a:tr>
              <a:tr h="585075">
                <a:tc>
                  <a:txBody>
                    <a:bodyPr/>
                    <a:lstStyle/>
                    <a:p>
                      <a:pPr marL="0" marR="0" lvl="0" indent="0" algn="ctr" rtl="0">
                        <a:spcBef>
                          <a:spcPts val="0"/>
                        </a:spcBef>
                        <a:spcAft>
                          <a:spcPts val="0"/>
                        </a:spcAft>
                        <a:buNone/>
                      </a:pPr>
                      <a:r>
                        <a:rPr lang="en-IN" sz="2400" u="none" strike="noStrike" cap="none" dirty="0"/>
                        <a:t>bitter</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6"/>
          <p:cNvSpPr txBox="1">
            <a:spLocks noGrp="1"/>
          </p:cNvSpPr>
          <p:nvPr>
            <p:ph type="title"/>
          </p:nvPr>
        </p:nvSpPr>
        <p:spPr>
          <a:xfrm>
            <a:off x="1466856" y="71414"/>
            <a:ext cx="9296427" cy="654032"/>
          </a:xfrm>
          <a:prstGeom prst="rect">
            <a:avLst/>
          </a:prstGeom>
          <a:solidFill>
            <a:srgbClr val="FFC000"/>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Adjectives and Opposites</a:t>
            </a:r>
            <a:endParaRPr u="sng" dirty="0"/>
          </a:p>
        </p:txBody>
      </p:sp>
      <p:graphicFrame>
        <p:nvGraphicFramePr>
          <p:cNvPr id="90" name="Google Shape;90;p6"/>
          <p:cNvGraphicFramePr/>
          <p:nvPr/>
        </p:nvGraphicFramePr>
        <p:xfrm>
          <a:off x="1730414" y="1412776"/>
          <a:ext cx="1764200" cy="4680600"/>
        </p:xfrm>
        <a:graphic>
          <a:graphicData uri="http://schemas.openxmlformats.org/drawingml/2006/table">
            <a:tbl>
              <a:tblPr firstRow="1" bandRow="1">
                <a:noFill/>
                <a:tableStyleId>{54606890-389C-488E-A9F6-A26DFCC9E57E}</a:tableStyleId>
              </a:tblPr>
              <a:tblGrid>
                <a:gridCol w="1764200">
                  <a:extLst>
                    <a:ext uri="{9D8B030D-6E8A-4147-A177-3AD203B41FA5}">
                      <a16:colId xmlns:a16="http://schemas.microsoft.com/office/drawing/2014/main" val="20000"/>
                    </a:ext>
                  </a:extLst>
                </a:gridCol>
              </a:tblGrid>
              <a:tr h="585075">
                <a:tc>
                  <a:txBody>
                    <a:bodyPr/>
                    <a:lstStyle/>
                    <a:p>
                      <a:pPr marL="0" marR="0" lvl="0" indent="0" algn="ctr" rtl="0">
                        <a:spcBef>
                          <a:spcPts val="0"/>
                        </a:spcBef>
                        <a:spcAft>
                          <a:spcPts val="0"/>
                        </a:spcAft>
                        <a:buNone/>
                      </a:pPr>
                      <a:r>
                        <a:rPr lang="en-IN" sz="2400" b="0" u="none" strike="noStrike" cap="none"/>
                        <a:t>careful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0"/>
                  </a:ext>
                </a:extLst>
              </a:tr>
              <a:tr h="585075">
                <a:tc>
                  <a:txBody>
                    <a:bodyPr/>
                    <a:lstStyle/>
                    <a:p>
                      <a:pPr marL="0" marR="0" lvl="0" indent="0" algn="ctr" rtl="0">
                        <a:spcBef>
                          <a:spcPts val="0"/>
                        </a:spcBef>
                        <a:spcAft>
                          <a:spcPts val="0"/>
                        </a:spcAft>
                        <a:buNone/>
                      </a:pPr>
                      <a:r>
                        <a:rPr lang="en-IN" sz="2400" u="none" strike="noStrike" cap="none"/>
                        <a:t>empty</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1"/>
                  </a:ext>
                </a:extLst>
              </a:tr>
              <a:tr h="585075">
                <a:tc>
                  <a:txBody>
                    <a:bodyPr/>
                    <a:lstStyle/>
                    <a:p>
                      <a:pPr marL="0" marR="0" lvl="0" indent="0" algn="ctr" rtl="0">
                        <a:spcBef>
                          <a:spcPts val="0"/>
                        </a:spcBef>
                        <a:spcAft>
                          <a:spcPts val="0"/>
                        </a:spcAft>
                        <a:buNone/>
                      </a:pPr>
                      <a:r>
                        <a:rPr lang="en-IN" sz="2400" u="none" strike="noStrike" cap="none"/>
                        <a:t>deep</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2"/>
                  </a:ext>
                </a:extLst>
              </a:tr>
              <a:tr h="585075">
                <a:tc>
                  <a:txBody>
                    <a:bodyPr/>
                    <a:lstStyle/>
                    <a:p>
                      <a:pPr marL="0" marR="0" lvl="0" indent="0" algn="ctr" rtl="0">
                        <a:spcBef>
                          <a:spcPts val="0"/>
                        </a:spcBef>
                        <a:spcAft>
                          <a:spcPts val="0"/>
                        </a:spcAft>
                        <a:buNone/>
                      </a:pPr>
                      <a:r>
                        <a:rPr lang="en-IN" sz="2400" u="none" strike="noStrike" cap="none"/>
                        <a:t>calm</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3"/>
                  </a:ext>
                </a:extLst>
              </a:tr>
              <a:tr h="585075">
                <a:tc>
                  <a:txBody>
                    <a:bodyPr/>
                    <a:lstStyle/>
                    <a:p>
                      <a:pPr marL="0" marR="0" lvl="0" indent="0" algn="ctr" rtl="0">
                        <a:spcBef>
                          <a:spcPts val="0"/>
                        </a:spcBef>
                        <a:spcAft>
                          <a:spcPts val="0"/>
                        </a:spcAft>
                        <a:buNone/>
                      </a:pPr>
                      <a:r>
                        <a:rPr lang="en-IN" sz="2400" u="none" strike="noStrike" cap="none"/>
                        <a:t>wide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4"/>
                  </a:ext>
                </a:extLst>
              </a:tr>
              <a:tr h="585075">
                <a:tc>
                  <a:txBody>
                    <a:bodyPr/>
                    <a:lstStyle/>
                    <a:p>
                      <a:pPr marL="0" marR="0" lvl="0" indent="0" algn="ctr" rtl="0">
                        <a:spcBef>
                          <a:spcPts val="0"/>
                        </a:spcBef>
                        <a:spcAft>
                          <a:spcPts val="0"/>
                        </a:spcAft>
                        <a:buNone/>
                      </a:pPr>
                      <a:r>
                        <a:rPr lang="en-IN" sz="2400" u="none" strike="noStrike" cap="none"/>
                        <a:t>young</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5"/>
                  </a:ext>
                </a:extLst>
              </a:tr>
              <a:tr h="585075">
                <a:tc>
                  <a:txBody>
                    <a:bodyPr/>
                    <a:lstStyle/>
                    <a:p>
                      <a:pPr marL="0" marR="0" lvl="0" indent="0" algn="ctr" rtl="0">
                        <a:spcBef>
                          <a:spcPts val="0"/>
                        </a:spcBef>
                        <a:spcAft>
                          <a:spcPts val="0"/>
                        </a:spcAft>
                        <a:buNone/>
                      </a:pPr>
                      <a:r>
                        <a:rPr lang="en-IN" sz="2400" u="none" strike="noStrike" cap="none"/>
                        <a:t>private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6"/>
                  </a:ext>
                </a:extLst>
              </a:tr>
              <a:tr h="585075">
                <a:tc>
                  <a:txBody>
                    <a:bodyPr/>
                    <a:lstStyle/>
                    <a:p>
                      <a:pPr marL="0" marR="0" lvl="0" indent="0" algn="ctr" rtl="0">
                        <a:spcBef>
                          <a:spcPts val="0"/>
                        </a:spcBef>
                        <a:spcAft>
                          <a:spcPts val="0"/>
                        </a:spcAft>
                        <a:buNone/>
                      </a:pPr>
                      <a:r>
                        <a:rPr lang="en-IN" sz="2400" u="none" strike="noStrike" cap="none"/>
                        <a:t>friend</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7"/>
                  </a:ext>
                </a:extLst>
              </a:tr>
            </a:tbl>
          </a:graphicData>
        </a:graphic>
      </p:graphicFrame>
      <p:graphicFrame>
        <p:nvGraphicFramePr>
          <p:cNvPr id="91" name="Google Shape;91;p6"/>
          <p:cNvGraphicFramePr/>
          <p:nvPr/>
        </p:nvGraphicFramePr>
        <p:xfrm>
          <a:off x="8328248" y="2564904"/>
          <a:ext cx="1764200" cy="2340300"/>
        </p:xfrm>
        <a:graphic>
          <a:graphicData uri="http://schemas.openxmlformats.org/drawingml/2006/table">
            <a:tbl>
              <a:tblPr firstRow="1" bandRow="1">
                <a:noFill/>
                <a:tableStyleId>{54606890-389C-488E-A9F6-A26DFCC9E57E}</a:tableStyleId>
              </a:tblPr>
              <a:tblGrid>
                <a:gridCol w="1764200">
                  <a:extLst>
                    <a:ext uri="{9D8B030D-6E8A-4147-A177-3AD203B41FA5}">
                      <a16:colId xmlns:a16="http://schemas.microsoft.com/office/drawing/2014/main" val="20000"/>
                    </a:ext>
                  </a:extLst>
                </a:gridCol>
              </a:tblGrid>
              <a:tr h="585075">
                <a:tc>
                  <a:txBody>
                    <a:bodyPr/>
                    <a:lstStyle/>
                    <a:p>
                      <a:pPr marL="0" marR="0" lvl="0" indent="0" algn="ctr" rtl="0">
                        <a:spcBef>
                          <a:spcPts val="0"/>
                        </a:spcBef>
                        <a:spcAft>
                          <a:spcPts val="0"/>
                        </a:spcAft>
                        <a:buNone/>
                      </a:pPr>
                      <a:r>
                        <a:rPr lang="en-IN" sz="2400" b="0" u="none" strike="noStrike" cap="none"/>
                        <a:t>blunt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0"/>
                  </a:ext>
                </a:extLst>
              </a:tr>
              <a:tr h="585075">
                <a:tc>
                  <a:txBody>
                    <a:bodyPr/>
                    <a:lstStyle/>
                    <a:p>
                      <a:pPr marL="0" marR="0" lvl="0" indent="0" algn="ctr" rtl="0">
                        <a:spcBef>
                          <a:spcPts val="0"/>
                        </a:spcBef>
                        <a:spcAft>
                          <a:spcPts val="0"/>
                        </a:spcAft>
                        <a:buNone/>
                      </a:pPr>
                      <a:r>
                        <a:rPr lang="en-IN" sz="2400" u="none" strike="noStrike" cap="none"/>
                        <a:t>smooth</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1"/>
                  </a:ext>
                </a:extLst>
              </a:tr>
              <a:tr h="585075">
                <a:tc>
                  <a:txBody>
                    <a:bodyPr/>
                    <a:lstStyle/>
                    <a:p>
                      <a:pPr marL="0" marR="0" lvl="0" indent="0" algn="ctr" rtl="0">
                        <a:spcBef>
                          <a:spcPts val="0"/>
                        </a:spcBef>
                        <a:spcAft>
                          <a:spcPts val="0"/>
                        </a:spcAft>
                        <a:buNone/>
                      </a:pPr>
                      <a:r>
                        <a:rPr lang="en-IN" sz="2400" u="none" strike="noStrike" cap="none"/>
                        <a:t>stale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2"/>
                  </a:ext>
                </a:extLst>
              </a:tr>
              <a:tr h="585075">
                <a:tc>
                  <a:txBody>
                    <a:bodyPr/>
                    <a:lstStyle/>
                    <a:p>
                      <a:pPr marL="0" marR="0" lvl="0" indent="0" algn="ctr" rtl="0">
                        <a:spcBef>
                          <a:spcPts val="0"/>
                        </a:spcBef>
                        <a:spcAft>
                          <a:spcPts val="0"/>
                        </a:spcAft>
                        <a:buNone/>
                      </a:pPr>
                      <a:r>
                        <a:rPr lang="en-IN" sz="2400" u="none" strike="noStrike" cap="none"/>
                        <a:t>permanent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3"/>
                  </a:ext>
                </a:extLst>
              </a:tr>
            </a:tbl>
          </a:graphicData>
        </a:graphic>
      </p:graphicFrame>
      <p:graphicFrame>
        <p:nvGraphicFramePr>
          <p:cNvPr id="92" name="Google Shape;92;p6"/>
          <p:cNvGraphicFramePr/>
          <p:nvPr/>
        </p:nvGraphicFramePr>
        <p:xfrm>
          <a:off x="3683732" y="1412776"/>
          <a:ext cx="1764200" cy="4680600"/>
        </p:xfrm>
        <a:graphic>
          <a:graphicData uri="http://schemas.openxmlformats.org/drawingml/2006/table">
            <a:tbl>
              <a:tblPr firstRow="1" bandRow="1">
                <a:noFill/>
                <a:tableStyleId>{54606890-389C-488E-A9F6-A26DFCC9E57E}</a:tableStyleId>
              </a:tblPr>
              <a:tblGrid>
                <a:gridCol w="1764200">
                  <a:extLst>
                    <a:ext uri="{9D8B030D-6E8A-4147-A177-3AD203B41FA5}">
                      <a16:colId xmlns:a16="http://schemas.microsoft.com/office/drawing/2014/main" val="20000"/>
                    </a:ext>
                  </a:extLst>
                </a:gridCol>
              </a:tblGrid>
              <a:tr h="585075">
                <a:tc>
                  <a:txBody>
                    <a:bodyPr/>
                    <a:lstStyle/>
                    <a:p>
                      <a:pPr marL="0" marR="0" lvl="0" indent="0" algn="ctr" rtl="0">
                        <a:spcBef>
                          <a:spcPts val="0"/>
                        </a:spcBef>
                        <a:spcAft>
                          <a:spcPts val="0"/>
                        </a:spcAft>
                        <a:buNone/>
                      </a:pPr>
                      <a:r>
                        <a:rPr lang="en-IN" sz="2400" b="0" u="none" strike="noStrike" cap="none"/>
                        <a:t>careless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0"/>
                  </a:ext>
                </a:extLst>
              </a:tr>
              <a:tr h="585075">
                <a:tc>
                  <a:txBody>
                    <a:bodyPr/>
                    <a:lstStyle/>
                    <a:p>
                      <a:pPr marL="0" marR="0" lvl="0" indent="0" algn="ctr" rtl="0">
                        <a:spcBef>
                          <a:spcPts val="0"/>
                        </a:spcBef>
                        <a:spcAft>
                          <a:spcPts val="0"/>
                        </a:spcAft>
                        <a:buNone/>
                      </a:pPr>
                      <a:r>
                        <a:rPr lang="en-IN" sz="2400" u="none" strike="noStrike" cap="none"/>
                        <a:t>full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1"/>
                  </a:ext>
                </a:extLst>
              </a:tr>
              <a:tr h="585075">
                <a:tc>
                  <a:txBody>
                    <a:bodyPr/>
                    <a:lstStyle/>
                    <a:p>
                      <a:pPr marL="0" marR="0" lvl="0" indent="0" algn="ctr" rtl="0">
                        <a:spcBef>
                          <a:spcPts val="0"/>
                        </a:spcBef>
                        <a:spcAft>
                          <a:spcPts val="0"/>
                        </a:spcAft>
                        <a:buNone/>
                      </a:pPr>
                      <a:r>
                        <a:rPr lang="en-IN" sz="2400" u="none" strike="noStrike" cap="none"/>
                        <a:t>shallow</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2"/>
                  </a:ext>
                </a:extLst>
              </a:tr>
              <a:tr h="585075">
                <a:tc>
                  <a:txBody>
                    <a:bodyPr/>
                    <a:lstStyle/>
                    <a:p>
                      <a:pPr marL="0" marR="0" lvl="0" indent="0" algn="ctr" rtl="0">
                        <a:spcBef>
                          <a:spcPts val="0"/>
                        </a:spcBef>
                        <a:spcAft>
                          <a:spcPts val="0"/>
                        </a:spcAft>
                        <a:buNone/>
                      </a:pPr>
                      <a:r>
                        <a:rPr lang="en-IN" sz="2400" u="none" strike="noStrike" cap="none"/>
                        <a:t>excited</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3"/>
                  </a:ext>
                </a:extLst>
              </a:tr>
              <a:tr h="585075">
                <a:tc>
                  <a:txBody>
                    <a:bodyPr/>
                    <a:lstStyle/>
                    <a:p>
                      <a:pPr marL="0" marR="0" lvl="0" indent="0" algn="ctr" rtl="0">
                        <a:spcBef>
                          <a:spcPts val="0"/>
                        </a:spcBef>
                        <a:spcAft>
                          <a:spcPts val="0"/>
                        </a:spcAft>
                        <a:buNone/>
                      </a:pPr>
                      <a:r>
                        <a:rPr lang="en-IN" sz="2400" u="none" strike="noStrike" cap="none"/>
                        <a:t>narrow</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4"/>
                  </a:ext>
                </a:extLst>
              </a:tr>
              <a:tr h="585075">
                <a:tc>
                  <a:txBody>
                    <a:bodyPr/>
                    <a:lstStyle/>
                    <a:p>
                      <a:pPr marL="0" marR="0" lvl="0" indent="0" algn="ctr" rtl="0">
                        <a:spcBef>
                          <a:spcPts val="0"/>
                        </a:spcBef>
                        <a:spcAft>
                          <a:spcPts val="0"/>
                        </a:spcAft>
                        <a:buNone/>
                      </a:pPr>
                      <a:r>
                        <a:rPr lang="en-IN" sz="2400" u="none" strike="noStrike" cap="none"/>
                        <a:t>old</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5"/>
                  </a:ext>
                </a:extLst>
              </a:tr>
              <a:tr h="585075">
                <a:tc>
                  <a:txBody>
                    <a:bodyPr/>
                    <a:lstStyle/>
                    <a:p>
                      <a:pPr marL="0" marR="0" lvl="0" indent="0" algn="ctr" rtl="0">
                        <a:spcBef>
                          <a:spcPts val="0"/>
                        </a:spcBef>
                        <a:spcAft>
                          <a:spcPts val="0"/>
                        </a:spcAft>
                        <a:buNone/>
                      </a:pPr>
                      <a:r>
                        <a:rPr lang="en-IN" sz="2400" u="none" strike="noStrike" cap="none"/>
                        <a:t>public</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6"/>
                  </a:ext>
                </a:extLst>
              </a:tr>
              <a:tr h="585075">
                <a:tc>
                  <a:txBody>
                    <a:bodyPr/>
                    <a:lstStyle/>
                    <a:p>
                      <a:pPr marL="0" marR="0" lvl="0" indent="0" algn="ctr" rtl="0">
                        <a:spcBef>
                          <a:spcPts val="0"/>
                        </a:spcBef>
                        <a:spcAft>
                          <a:spcPts val="0"/>
                        </a:spcAft>
                        <a:buNone/>
                      </a:pPr>
                      <a:r>
                        <a:rPr lang="en-IN" sz="2400" u="none" strike="noStrike" cap="none"/>
                        <a:t>enemy</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FC0E2"/>
                        </a:gs>
                        <a:gs pos="50000">
                          <a:srgbClr val="E0D7EB"/>
                        </a:gs>
                        <a:gs pos="100000">
                          <a:srgbClr val="F0EBF4"/>
                        </a:gs>
                      </a:gsLst>
                      <a:lin ang="2700000" scaled="0"/>
                    </a:gradFill>
                  </a:tcPr>
                </a:tc>
                <a:extLst>
                  <a:ext uri="{0D108BD9-81ED-4DB2-BD59-A6C34878D82A}">
                    <a16:rowId xmlns:a16="http://schemas.microsoft.com/office/drawing/2014/main" val="10007"/>
                  </a:ext>
                </a:extLst>
              </a:tr>
            </a:tbl>
          </a:graphicData>
        </a:graphic>
      </p:graphicFrame>
      <p:graphicFrame>
        <p:nvGraphicFramePr>
          <p:cNvPr id="93" name="Google Shape;93;p6"/>
          <p:cNvGraphicFramePr/>
          <p:nvPr/>
        </p:nvGraphicFramePr>
        <p:xfrm>
          <a:off x="6401239" y="2564904"/>
          <a:ext cx="1764200" cy="2340300"/>
        </p:xfrm>
        <a:graphic>
          <a:graphicData uri="http://schemas.openxmlformats.org/drawingml/2006/table">
            <a:tbl>
              <a:tblPr firstRow="1" bandRow="1">
                <a:noFill/>
                <a:tableStyleId>{54606890-389C-488E-A9F6-A26DFCC9E57E}</a:tableStyleId>
              </a:tblPr>
              <a:tblGrid>
                <a:gridCol w="1764200">
                  <a:extLst>
                    <a:ext uri="{9D8B030D-6E8A-4147-A177-3AD203B41FA5}">
                      <a16:colId xmlns:a16="http://schemas.microsoft.com/office/drawing/2014/main" val="20000"/>
                    </a:ext>
                  </a:extLst>
                </a:gridCol>
              </a:tblGrid>
              <a:tr h="585075">
                <a:tc>
                  <a:txBody>
                    <a:bodyPr/>
                    <a:lstStyle/>
                    <a:p>
                      <a:pPr marL="0" marR="0" lvl="0" indent="0" algn="ctr" rtl="0">
                        <a:spcBef>
                          <a:spcPts val="0"/>
                        </a:spcBef>
                        <a:spcAft>
                          <a:spcPts val="0"/>
                        </a:spcAft>
                        <a:buNone/>
                      </a:pPr>
                      <a:r>
                        <a:rPr lang="en-IN" sz="2400" b="0" u="none" strike="noStrike" cap="none"/>
                        <a:t>sharp</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0"/>
                  </a:ext>
                </a:extLst>
              </a:tr>
              <a:tr h="585075">
                <a:tc>
                  <a:txBody>
                    <a:bodyPr/>
                    <a:lstStyle/>
                    <a:p>
                      <a:pPr marL="0" marR="0" lvl="0" indent="0" algn="ctr" rtl="0">
                        <a:spcBef>
                          <a:spcPts val="0"/>
                        </a:spcBef>
                        <a:spcAft>
                          <a:spcPts val="0"/>
                        </a:spcAft>
                        <a:buNone/>
                      </a:pPr>
                      <a:r>
                        <a:rPr lang="en-IN" sz="2400" u="none" strike="noStrike" cap="none"/>
                        <a:t>rough</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1"/>
                  </a:ext>
                </a:extLst>
              </a:tr>
              <a:tr h="585075">
                <a:tc>
                  <a:txBody>
                    <a:bodyPr/>
                    <a:lstStyle/>
                    <a:p>
                      <a:pPr marL="0" marR="0" lvl="0" indent="0" algn="ctr" rtl="0">
                        <a:spcBef>
                          <a:spcPts val="0"/>
                        </a:spcBef>
                        <a:spcAft>
                          <a:spcPts val="0"/>
                        </a:spcAft>
                        <a:buNone/>
                      </a:pPr>
                      <a:r>
                        <a:rPr lang="en-IN" sz="2400" u="none" strike="noStrike" cap="none"/>
                        <a:t>fresh</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2"/>
                  </a:ext>
                </a:extLst>
              </a:tr>
              <a:tr h="585075">
                <a:tc>
                  <a:txBody>
                    <a:bodyPr/>
                    <a:lstStyle/>
                    <a:p>
                      <a:pPr marL="0" marR="0" lvl="0" indent="0" algn="ctr" rtl="0">
                        <a:spcBef>
                          <a:spcPts val="0"/>
                        </a:spcBef>
                        <a:spcAft>
                          <a:spcPts val="0"/>
                        </a:spcAft>
                        <a:buNone/>
                      </a:pPr>
                      <a:r>
                        <a:rPr lang="en-IN" sz="2400" u="none" strike="noStrike" cap="none"/>
                        <a:t>temporary</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FA383"/>
                        </a:gs>
                        <a:gs pos="50000">
                          <a:srgbClr val="FFC6B4"/>
                        </a:gs>
                        <a:gs pos="100000">
                          <a:srgbClr val="FFE1DB"/>
                        </a:gs>
                      </a:gsLst>
                      <a:lin ang="2700000" scaled="0"/>
                    </a:gra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1466856" y="71414"/>
            <a:ext cx="9296427" cy="654032"/>
          </a:xfrm>
          <a:prstGeom prst="rect">
            <a:avLst/>
          </a:prstGeom>
          <a:solidFill>
            <a:srgbClr val="FFC000"/>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Examples of opposites with sentences</a:t>
            </a:r>
            <a:endParaRPr u="sng" dirty="0"/>
          </a:p>
        </p:txBody>
      </p:sp>
      <p:sp>
        <p:nvSpPr>
          <p:cNvPr id="100" name="Google Shape;100;p7"/>
          <p:cNvSpPr txBox="1">
            <a:spLocks noGrp="1"/>
          </p:cNvSpPr>
          <p:nvPr>
            <p:ph type="body" idx="1"/>
          </p:nvPr>
        </p:nvSpPr>
        <p:spPr>
          <a:xfrm>
            <a:off x="2911345" y="1342851"/>
            <a:ext cx="2575984" cy="160999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IN" sz="2400" dirty="0"/>
              <a:t>We should eat </a:t>
            </a:r>
            <a:r>
              <a:rPr lang="en-IN" sz="2400" i="1" u="sng" dirty="0">
                <a:solidFill>
                  <a:srgbClr val="0070C0"/>
                </a:solidFill>
              </a:rPr>
              <a:t>fresh</a:t>
            </a:r>
            <a:r>
              <a:rPr lang="en-IN" sz="2400" dirty="0"/>
              <a:t> fruits and vegetables and not </a:t>
            </a:r>
            <a:r>
              <a:rPr lang="en-IN" sz="2400" i="1" u="sng" dirty="0">
                <a:solidFill>
                  <a:srgbClr val="0070C0"/>
                </a:solidFill>
              </a:rPr>
              <a:t>stale</a:t>
            </a:r>
            <a:r>
              <a:rPr lang="en-IN" sz="2400" dirty="0"/>
              <a:t> ones.</a:t>
            </a:r>
            <a:endParaRPr dirty="0"/>
          </a:p>
        </p:txBody>
      </p:sp>
      <p:sp>
        <p:nvSpPr>
          <p:cNvPr id="101" name="Google Shape;101;p7"/>
          <p:cNvSpPr txBox="1"/>
          <p:nvPr/>
        </p:nvSpPr>
        <p:spPr>
          <a:xfrm>
            <a:off x="9336360" y="1342850"/>
            <a:ext cx="2232248" cy="160998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IN" sz="2400" dirty="0">
                <a:solidFill>
                  <a:schemeClr val="dk1"/>
                </a:solidFill>
                <a:latin typeface="Calibri"/>
                <a:ea typeface="Calibri"/>
                <a:cs typeface="Calibri"/>
                <a:sym typeface="Calibri"/>
              </a:rPr>
              <a:t>Use a </a:t>
            </a:r>
            <a:r>
              <a:rPr lang="en-IN" sz="2400" i="1" u="sng" dirty="0">
                <a:solidFill>
                  <a:srgbClr val="0070C0"/>
                </a:solidFill>
                <a:latin typeface="Calibri"/>
                <a:ea typeface="Calibri"/>
                <a:cs typeface="Calibri"/>
                <a:sym typeface="Calibri"/>
              </a:rPr>
              <a:t>sharp</a:t>
            </a:r>
            <a:r>
              <a:rPr lang="en-IN" sz="2400" dirty="0">
                <a:solidFill>
                  <a:schemeClr val="dk1"/>
                </a:solidFill>
                <a:latin typeface="Calibri"/>
                <a:ea typeface="Calibri"/>
                <a:cs typeface="Calibri"/>
                <a:sym typeface="Calibri"/>
              </a:rPr>
              <a:t> pencil to draw and not a </a:t>
            </a:r>
            <a:r>
              <a:rPr lang="en-IN" sz="2400" i="1" u="sng" dirty="0">
                <a:solidFill>
                  <a:srgbClr val="0070C0"/>
                </a:solidFill>
                <a:latin typeface="Calibri"/>
                <a:ea typeface="Calibri"/>
                <a:cs typeface="Calibri"/>
                <a:sym typeface="Calibri"/>
              </a:rPr>
              <a:t>blunt</a:t>
            </a:r>
            <a:r>
              <a:rPr lang="en-IN" sz="2400" dirty="0">
                <a:solidFill>
                  <a:schemeClr val="dk1"/>
                </a:solidFill>
                <a:latin typeface="Calibri"/>
                <a:ea typeface="Calibri"/>
                <a:cs typeface="Calibri"/>
                <a:sym typeface="Calibri"/>
              </a:rPr>
              <a:t> pencil.    </a:t>
            </a:r>
            <a:endParaRPr dirty="0"/>
          </a:p>
        </p:txBody>
      </p:sp>
      <p:sp>
        <p:nvSpPr>
          <p:cNvPr id="102" name="Google Shape;102;p7"/>
          <p:cNvSpPr txBox="1"/>
          <p:nvPr/>
        </p:nvSpPr>
        <p:spPr>
          <a:xfrm>
            <a:off x="2911344" y="3837905"/>
            <a:ext cx="2968632" cy="179477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lvl="0">
              <a:buClr>
                <a:schemeClr val="dk1"/>
              </a:buClr>
              <a:buSzPts val="2400"/>
            </a:pPr>
            <a:r>
              <a:rPr lang="en-IN" sz="2400" dirty="0">
                <a:solidFill>
                  <a:schemeClr val="dk1"/>
                </a:solidFill>
                <a:latin typeface="Calibri"/>
                <a:ea typeface="Calibri"/>
                <a:cs typeface="Calibri"/>
                <a:sym typeface="Calibri"/>
              </a:rPr>
              <a:t>If you are </a:t>
            </a:r>
            <a:r>
              <a:rPr lang="en-IN" sz="2400" i="1" u="sng" dirty="0">
                <a:solidFill>
                  <a:srgbClr val="0070C0"/>
                </a:solidFill>
                <a:latin typeface="Calibri"/>
                <a:ea typeface="Calibri"/>
                <a:cs typeface="Calibri"/>
                <a:sym typeface="Calibri"/>
              </a:rPr>
              <a:t>careful</a:t>
            </a:r>
            <a:r>
              <a:rPr lang="en-IN" sz="2400" dirty="0">
                <a:solidFill>
                  <a:schemeClr val="tx1"/>
                </a:solidFill>
                <a:latin typeface="Calibri"/>
                <a:ea typeface="Calibri"/>
                <a:cs typeface="Calibri"/>
                <a:sym typeface="Calibri"/>
              </a:rPr>
              <a:t>,</a:t>
            </a:r>
            <a:r>
              <a:rPr lang="en-IN" sz="2400" dirty="0">
                <a:solidFill>
                  <a:schemeClr val="dk1"/>
                </a:solidFill>
                <a:latin typeface="Calibri"/>
                <a:ea typeface="Calibri"/>
                <a:cs typeface="Calibri"/>
                <a:sym typeface="Calibri"/>
              </a:rPr>
              <a:t> then you can avoid making </a:t>
            </a:r>
            <a:r>
              <a:rPr lang="en-IN" sz="2400" i="1" u="sng" dirty="0">
                <a:solidFill>
                  <a:srgbClr val="0070C0"/>
                </a:solidFill>
                <a:latin typeface="Calibri"/>
                <a:ea typeface="Calibri"/>
                <a:cs typeface="Calibri"/>
                <a:sym typeface="Calibri"/>
              </a:rPr>
              <a:t>careless</a:t>
            </a:r>
            <a:r>
              <a:rPr lang="en-IN" sz="2400" dirty="0">
                <a:solidFill>
                  <a:schemeClr val="dk1"/>
                </a:solidFill>
                <a:latin typeface="Calibri"/>
                <a:ea typeface="Calibri"/>
                <a:cs typeface="Calibri"/>
                <a:sym typeface="Calibri"/>
              </a:rPr>
              <a:t> mistakes.</a:t>
            </a:r>
            <a:endParaRPr dirty="0"/>
          </a:p>
        </p:txBody>
      </p:sp>
      <p:sp>
        <p:nvSpPr>
          <p:cNvPr id="103" name="Google Shape;103;p7"/>
          <p:cNvSpPr txBox="1"/>
          <p:nvPr/>
        </p:nvSpPr>
        <p:spPr>
          <a:xfrm>
            <a:off x="9336360" y="3930298"/>
            <a:ext cx="2232248" cy="160998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IN" sz="2400" dirty="0">
                <a:solidFill>
                  <a:schemeClr val="dk1"/>
                </a:solidFill>
                <a:latin typeface="Calibri"/>
                <a:ea typeface="Calibri"/>
                <a:cs typeface="Calibri"/>
                <a:sym typeface="Calibri"/>
              </a:rPr>
              <a:t>The most </a:t>
            </a:r>
            <a:r>
              <a:rPr lang="en-IN" sz="2400" i="1" u="sng" dirty="0">
                <a:solidFill>
                  <a:srgbClr val="0070C0"/>
                </a:solidFill>
                <a:latin typeface="Calibri"/>
                <a:ea typeface="Calibri"/>
                <a:cs typeface="Calibri"/>
                <a:sym typeface="Calibri"/>
              </a:rPr>
              <a:t>difficult</a:t>
            </a:r>
            <a:r>
              <a:rPr lang="en-IN" sz="2400" dirty="0">
                <a:solidFill>
                  <a:schemeClr val="dk1"/>
                </a:solidFill>
                <a:latin typeface="Calibri"/>
                <a:ea typeface="Calibri"/>
                <a:cs typeface="Calibri"/>
                <a:sym typeface="Calibri"/>
              </a:rPr>
              <a:t> task can become </a:t>
            </a:r>
            <a:r>
              <a:rPr lang="en-IN" sz="2400" i="1" u="sng" dirty="0">
                <a:solidFill>
                  <a:srgbClr val="0070C0"/>
                </a:solidFill>
                <a:latin typeface="Calibri"/>
                <a:ea typeface="Calibri"/>
                <a:cs typeface="Calibri"/>
                <a:sym typeface="Calibri"/>
              </a:rPr>
              <a:t>easy</a:t>
            </a:r>
            <a:r>
              <a:rPr lang="en-IN" sz="2400" dirty="0">
                <a:solidFill>
                  <a:schemeClr val="dk1"/>
                </a:solidFill>
                <a:latin typeface="Calibri"/>
                <a:ea typeface="Calibri"/>
                <a:cs typeface="Calibri"/>
                <a:sym typeface="Calibri"/>
              </a:rPr>
              <a:t> if we work hard. </a:t>
            </a:r>
            <a:endParaRPr dirty="0"/>
          </a:p>
        </p:txBody>
      </p:sp>
      <p:pic>
        <p:nvPicPr>
          <p:cNvPr id="104" name="Google Shape;104;p7" descr="A picture containing icon&#10;&#10;Description automatically generated"/>
          <p:cNvPicPr preferRelativeResize="0"/>
          <p:nvPr/>
        </p:nvPicPr>
        <p:blipFill rotWithShape="1">
          <a:blip r:embed="rId3">
            <a:alphaModFix/>
          </a:blip>
          <a:srcRect/>
          <a:stretch/>
        </p:blipFill>
        <p:spPr>
          <a:xfrm>
            <a:off x="335360" y="1342851"/>
            <a:ext cx="2575984" cy="1609990"/>
          </a:xfrm>
          <a:prstGeom prst="rect">
            <a:avLst/>
          </a:prstGeom>
          <a:noFill/>
          <a:ln w="9525" cap="flat" cmpd="sng">
            <a:solidFill>
              <a:schemeClr val="dk1"/>
            </a:solidFill>
            <a:prstDash val="solid"/>
            <a:round/>
            <a:headEnd type="none" w="sm" len="sm"/>
            <a:tailEnd type="none" w="sm" len="sm"/>
          </a:ln>
        </p:spPr>
      </p:pic>
      <p:pic>
        <p:nvPicPr>
          <p:cNvPr id="105" name="Google Shape;105;p7" descr="A picture containing text, writing implement, device, pencil&#10;&#10;Description automatically generated"/>
          <p:cNvPicPr preferRelativeResize="0"/>
          <p:nvPr/>
        </p:nvPicPr>
        <p:blipFill rotWithShape="1">
          <a:blip r:embed="rId4">
            <a:alphaModFix/>
          </a:blip>
          <a:srcRect/>
          <a:stretch/>
        </p:blipFill>
        <p:spPr>
          <a:xfrm>
            <a:off x="6760375" y="1342850"/>
            <a:ext cx="2588123" cy="1609988"/>
          </a:xfrm>
          <a:prstGeom prst="rect">
            <a:avLst/>
          </a:prstGeom>
          <a:noFill/>
          <a:ln w="9525" cap="flat" cmpd="sng">
            <a:solidFill>
              <a:schemeClr val="dk1"/>
            </a:solidFill>
            <a:prstDash val="solid"/>
            <a:round/>
            <a:headEnd type="none" w="sm" len="sm"/>
            <a:tailEnd type="none" w="sm" len="sm"/>
          </a:ln>
        </p:spPr>
      </p:pic>
      <p:pic>
        <p:nvPicPr>
          <p:cNvPr id="106" name="Google Shape;106;p7" descr="A picture containing cup, indoor, dark, coffee cup&#10;&#10;Description automatically generated"/>
          <p:cNvPicPr preferRelativeResize="0"/>
          <p:nvPr/>
        </p:nvPicPr>
        <p:blipFill rotWithShape="1">
          <a:blip r:embed="rId5">
            <a:alphaModFix/>
          </a:blip>
          <a:srcRect/>
          <a:stretch/>
        </p:blipFill>
        <p:spPr>
          <a:xfrm>
            <a:off x="214969" y="3837906"/>
            <a:ext cx="2696375" cy="1794775"/>
          </a:xfrm>
          <a:prstGeom prst="rect">
            <a:avLst/>
          </a:prstGeom>
          <a:noFill/>
          <a:ln>
            <a:noFill/>
          </a:ln>
        </p:spPr>
      </p:pic>
      <p:pic>
        <p:nvPicPr>
          <p:cNvPr id="107" name="Google Shape;107;p7"/>
          <p:cNvPicPr preferRelativeResize="0"/>
          <p:nvPr/>
        </p:nvPicPr>
        <p:blipFill rotWithShape="1">
          <a:blip r:embed="rId6">
            <a:alphaModFix/>
          </a:blip>
          <a:srcRect/>
          <a:stretch/>
        </p:blipFill>
        <p:spPr>
          <a:xfrm>
            <a:off x="7571960" y="3930297"/>
            <a:ext cx="1776538" cy="1609988"/>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10" presetClass="entr" presetSubtype="0" fill="hold"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500"/>
                                        <p:tgtEl>
                                          <p:spTgt spid="10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500"/>
                                        <p:tgtEl>
                                          <p:spTgt spid="106"/>
                                        </p:tgtEl>
                                      </p:cBhvr>
                                    </p:animEffect>
                                  </p:childTnLst>
                                </p:cTn>
                              </p:par>
                              <p:par>
                                <p:cTn id="16" presetID="10" presetClass="entr" presetSubtype="0" fill="hold" nodeType="with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fade">
                                      <p:cBhvr>
                                        <p:cTn id="18" dur="500"/>
                                        <p:tgtEl>
                                          <p:spTgt spid="10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500"/>
                                        <p:tgtEl>
                                          <p:spTgt spid="107"/>
                                        </p:tgtEl>
                                      </p:cBhvr>
                                    </p:animEffect>
                                  </p:childTnLst>
                                </p:cTn>
                              </p:par>
                              <p:par>
                                <p:cTn id="24" presetID="10" presetClass="entr" presetSubtype="0" fill="hold" nodeType="with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fade">
                                      <p:cBhvr>
                                        <p:cTn id="26"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8"/>
          <p:cNvSpPr txBox="1">
            <a:spLocks noGrp="1"/>
          </p:cNvSpPr>
          <p:nvPr>
            <p:ph type="body" idx="1"/>
          </p:nvPr>
        </p:nvSpPr>
        <p:spPr>
          <a:xfrm>
            <a:off x="335360" y="5157192"/>
            <a:ext cx="5472608" cy="86409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0C0"/>
              </a:buClr>
              <a:buSzPts val="2400"/>
              <a:buNone/>
            </a:pPr>
            <a:r>
              <a:rPr lang="en-IN" sz="2400" i="1" u="sng" dirty="0">
                <a:solidFill>
                  <a:srgbClr val="0070C0"/>
                </a:solidFill>
              </a:rPr>
              <a:t>Expensive</a:t>
            </a:r>
            <a:r>
              <a:rPr lang="en-IN" sz="2400" dirty="0"/>
              <a:t> things are not always the best, </a:t>
            </a:r>
            <a:r>
              <a:rPr lang="en-IN" sz="2400" i="1" u="sng" dirty="0">
                <a:solidFill>
                  <a:srgbClr val="0070C0"/>
                </a:solidFill>
              </a:rPr>
              <a:t>cheap</a:t>
            </a:r>
            <a:r>
              <a:rPr lang="en-IN" sz="2400" dirty="0"/>
              <a:t> things can be the best too.</a:t>
            </a:r>
            <a:endParaRPr dirty="0"/>
          </a:p>
        </p:txBody>
      </p:sp>
      <p:sp>
        <p:nvSpPr>
          <p:cNvPr id="115" name="Google Shape;115;p8"/>
          <p:cNvSpPr txBox="1"/>
          <p:nvPr/>
        </p:nvSpPr>
        <p:spPr>
          <a:xfrm>
            <a:off x="6744072" y="5157193"/>
            <a:ext cx="4392488" cy="86409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IN" sz="2400" dirty="0">
                <a:solidFill>
                  <a:schemeClr val="dk1"/>
                </a:solidFill>
                <a:latin typeface="Calibri"/>
                <a:ea typeface="Calibri"/>
                <a:cs typeface="Calibri"/>
                <a:sym typeface="Calibri"/>
              </a:rPr>
              <a:t>Festivals are celebrated by the </a:t>
            </a:r>
            <a:r>
              <a:rPr lang="en-IN" sz="2400" i="1" u="sng" dirty="0">
                <a:solidFill>
                  <a:srgbClr val="0070C0"/>
                </a:solidFill>
                <a:latin typeface="Calibri"/>
                <a:ea typeface="Calibri"/>
                <a:cs typeface="Calibri"/>
                <a:sym typeface="Calibri"/>
              </a:rPr>
              <a:t>young</a:t>
            </a:r>
            <a:r>
              <a:rPr lang="en-IN" sz="2400" dirty="0">
                <a:solidFill>
                  <a:schemeClr val="dk1"/>
                </a:solidFill>
                <a:latin typeface="Calibri"/>
                <a:ea typeface="Calibri"/>
                <a:cs typeface="Calibri"/>
                <a:sym typeface="Calibri"/>
              </a:rPr>
              <a:t> and </a:t>
            </a:r>
            <a:r>
              <a:rPr lang="en-IN" sz="2400" i="1" u="sng" dirty="0">
                <a:solidFill>
                  <a:srgbClr val="0070C0"/>
                </a:solidFill>
                <a:latin typeface="Calibri"/>
                <a:ea typeface="Calibri"/>
                <a:cs typeface="Calibri"/>
                <a:sym typeface="Calibri"/>
              </a:rPr>
              <a:t>old</a:t>
            </a:r>
            <a:r>
              <a:rPr lang="en-IN" sz="2400" dirty="0">
                <a:solidFill>
                  <a:schemeClr val="dk1"/>
                </a:solidFill>
                <a:latin typeface="Calibri"/>
                <a:ea typeface="Calibri"/>
                <a:cs typeface="Calibri"/>
                <a:sym typeface="Calibri"/>
              </a:rPr>
              <a:t> in our country. </a:t>
            </a:r>
            <a:endParaRPr dirty="0"/>
          </a:p>
        </p:txBody>
      </p:sp>
      <p:sp>
        <p:nvSpPr>
          <p:cNvPr id="116" name="Google Shape;116;p8"/>
          <p:cNvSpPr txBox="1"/>
          <p:nvPr/>
        </p:nvSpPr>
        <p:spPr>
          <a:xfrm>
            <a:off x="6240016" y="924476"/>
            <a:ext cx="3784872" cy="176529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IN" sz="2400" dirty="0">
                <a:solidFill>
                  <a:schemeClr val="dk1"/>
                </a:solidFill>
                <a:latin typeface="Calibri"/>
                <a:ea typeface="Calibri"/>
                <a:cs typeface="Calibri"/>
                <a:sym typeface="Calibri"/>
              </a:rPr>
              <a:t>A tent is a </a:t>
            </a:r>
            <a:r>
              <a:rPr lang="en-IN" sz="2400" i="1" u="sng" dirty="0">
                <a:solidFill>
                  <a:srgbClr val="0070C0"/>
                </a:solidFill>
                <a:latin typeface="Calibri"/>
                <a:ea typeface="Calibri"/>
                <a:cs typeface="Calibri"/>
                <a:sym typeface="Calibri"/>
              </a:rPr>
              <a:t>temporary</a:t>
            </a:r>
            <a:r>
              <a:rPr lang="en-IN" sz="2400" dirty="0">
                <a:solidFill>
                  <a:srgbClr val="0070C0"/>
                </a:solidFill>
                <a:latin typeface="Calibri"/>
                <a:ea typeface="Calibri"/>
                <a:cs typeface="Calibri"/>
                <a:sym typeface="Calibri"/>
              </a:rPr>
              <a:t> </a:t>
            </a:r>
            <a:r>
              <a:rPr lang="en-IN" sz="2400" dirty="0">
                <a:solidFill>
                  <a:schemeClr val="dk1"/>
                </a:solidFill>
                <a:latin typeface="Calibri"/>
                <a:ea typeface="Calibri"/>
                <a:cs typeface="Calibri"/>
                <a:sym typeface="Calibri"/>
              </a:rPr>
              <a:t>house but a house made of bricks and cement is </a:t>
            </a:r>
            <a:r>
              <a:rPr lang="en-IN" sz="2400" i="1" u="sng" dirty="0">
                <a:solidFill>
                  <a:srgbClr val="0070C0"/>
                </a:solidFill>
                <a:latin typeface="Calibri"/>
                <a:ea typeface="Calibri"/>
                <a:cs typeface="Calibri"/>
                <a:sym typeface="Calibri"/>
              </a:rPr>
              <a:t>permanent</a:t>
            </a:r>
            <a:r>
              <a:rPr lang="en-IN" sz="2400" dirty="0">
                <a:solidFill>
                  <a:schemeClr val="dk1"/>
                </a:solidFill>
                <a:latin typeface="Calibri"/>
                <a:ea typeface="Calibri"/>
                <a:cs typeface="Calibri"/>
                <a:sym typeface="Calibri"/>
              </a:rPr>
              <a:t>. </a:t>
            </a:r>
            <a:endParaRPr dirty="0"/>
          </a:p>
        </p:txBody>
      </p:sp>
      <p:pic>
        <p:nvPicPr>
          <p:cNvPr id="117" name="Google Shape;117;p8" descr="A picture containing outdoor object, accessory, tent, umbrella&#10;&#10;Description automatically generated"/>
          <p:cNvPicPr preferRelativeResize="0"/>
          <p:nvPr/>
        </p:nvPicPr>
        <p:blipFill rotWithShape="1">
          <a:blip r:embed="rId3">
            <a:alphaModFix/>
          </a:blip>
          <a:srcRect/>
          <a:stretch/>
        </p:blipFill>
        <p:spPr>
          <a:xfrm>
            <a:off x="2176016" y="924477"/>
            <a:ext cx="4064000" cy="1765300"/>
          </a:xfrm>
          <a:prstGeom prst="rect">
            <a:avLst/>
          </a:prstGeom>
          <a:noFill/>
          <a:ln w="9525" cap="flat" cmpd="sng">
            <a:solidFill>
              <a:schemeClr val="dk1"/>
            </a:solidFill>
            <a:prstDash val="solid"/>
            <a:round/>
            <a:headEnd type="none" w="sm" len="sm"/>
            <a:tailEnd type="none" w="sm" len="sm"/>
          </a:ln>
        </p:spPr>
      </p:pic>
      <p:pic>
        <p:nvPicPr>
          <p:cNvPr id="118" name="Google Shape;118;p8" descr="Logo, icon&#10;&#10;Description automatically generated"/>
          <p:cNvPicPr preferRelativeResize="0"/>
          <p:nvPr/>
        </p:nvPicPr>
        <p:blipFill rotWithShape="1">
          <a:blip r:embed="rId4">
            <a:alphaModFix/>
          </a:blip>
          <a:srcRect/>
          <a:stretch/>
        </p:blipFill>
        <p:spPr>
          <a:xfrm>
            <a:off x="1990319" y="2987723"/>
            <a:ext cx="2162689" cy="2169469"/>
          </a:xfrm>
          <a:prstGeom prst="rect">
            <a:avLst/>
          </a:prstGeom>
          <a:noFill/>
          <a:ln w="9525" cap="flat" cmpd="sng">
            <a:solidFill>
              <a:schemeClr val="dk1"/>
            </a:solidFill>
            <a:prstDash val="solid"/>
            <a:round/>
            <a:headEnd type="none" w="sm" len="sm"/>
            <a:tailEnd type="none" w="sm" len="sm"/>
          </a:ln>
        </p:spPr>
      </p:pic>
      <p:pic>
        <p:nvPicPr>
          <p:cNvPr id="119" name="Google Shape;119;p8" descr="A picture containing roulette&#10;&#10;Description automatically generated"/>
          <p:cNvPicPr preferRelativeResize="0"/>
          <p:nvPr/>
        </p:nvPicPr>
        <p:blipFill rotWithShape="1">
          <a:blip r:embed="rId5">
            <a:alphaModFix/>
          </a:blip>
          <a:srcRect/>
          <a:stretch/>
        </p:blipFill>
        <p:spPr>
          <a:xfrm>
            <a:off x="7191011" y="2987723"/>
            <a:ext cx="3498609" cy="2169468"/>
          </a:xfrm>
          <a:prstGeom prst="rect">
            <a:avLst/>
          </a:prstGeom>
          <a:noFill/>
          <a:ln>
            <a:noFill/>
          </a:ln>
        </p:spPr>
      </p:pic>
      <p:sp>
        <p:nvSpPr>
          <p:cNvPr id="11" name="Google Shape;99;p7">
            <a:extLst>
              <a:ext uri="{FF2B5EF4-FFF2-40B4-BE49-F238E27FC236}">
                <a16:creationId xmlns:a16="http://schemas.microsoft.com/office/drawing/2014/main" id="{750E2B87-0778-4D72-89C0-249C76BA0484}"/>
              </a:ext>
            </a:extLst>
          </p:cNvPr>
          <p:cNvSpPr txBox="1">
            <a:spLocks noGrp="1"/>
          </p:cNvSpPr>
          <p:nvPr>
            <p:ph type="title"/>
          </p:nvPr>
        </p:nvSpPr>
        <p:spPr>
          <a:xfrm>
            <a:off x="1466856" y="71414"/>
            <a:ext cx="9296427" cy="654032"/>
          </a:xfrm>
          <a:prstGeom prst="rect">
            <a:avLst/>
          </a:prstGeom>
          <a:solidFill>
            <a:srgbClr val="FFC000"/>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Examples of opposites with sentences</a:t>
            </a:r>
            <a:endParaRPr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500"/>
                                        <p:tgtEl>
                                          <p:spTgt spid="119"/>
                                        </p:tgtEl>
                                      </p:cBhvr>
                                    </p:animEffect>
                                  </p:childTnLst>
                                </p:cTn>
                              </p:par>
                              <p:par>
                                <p:cTn id="13" presetID="10" presetClass="entr" presetSubtype="0" fill="hold" nodeType="with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500"/>
                                        <p:tgtEl>
                                          <p:spTgt spid="1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8"/>
                                        </p:tgtEl>
                                        <p:attrNameLst>
                                          <p:attrName>style.visibility</p:attrName>
                                        </p:attrNameLst>
                                      </p:cBhvr>
                                      <p:to>
                                        <p:strVal val="visible"/>
                                      </p:to>
                                    </p:set>
                                    <p:animEffect transition="in" filter="fade">
                                      <p:cBhvr>
                                        <p:cTn id="20" dur="500"/>
                                        <p:tgtEl>
                                          <p:spTgt spid="1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4">
                                            <p:bg/>
                                          </p:spTgt>
                                        </p:tgtEl>
                                        <p:attrNameLst>
                                          <p:attrName>style.visibility</p:attrName>
                                        </p:attrNameLst>
                                      </p:cBhvr>
                                      <p:to>
                                        <p:strVal val="visible"/>
                                      </p:to>
                                    </p:set>
                                    <p:animEffect transition="in" filter="fade">
                                      <p:cBhvr>
                                        <p:cTn id="23" dur="500"/>
                                        <p:tgtEl>
                                          <p:spTgt spid="114">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4">
                                            <p:txEl>
                                              <p:pRg st="0" end="0"/>
                                            </p:txEl>
                                          </p:spTgt>
                                        </p:tgtEl>
                                        <p:attrNameLst>
                                          <p:attrName>style.visibility</p:attrName>
                                        </p:attrNameLst>
                                      </p:cBhvr>
                                      <p:to>
                                        <p:strVal val="visible"/>
                                      </p:to>
                                    </p:set>
                                    <p:animEffect transition="in" filter="fade">
                                      <p:cBhvr>
                                        <p:cTn id="26" dur="500"/>
                                        <p:tgtEl>
                                          <p:spTgt spid="1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9"/>
          <p:cNvSpPr txBox="1">
            <a:spLocks noGrp="1"/>
          </p:cNvSpPr>
          <p:nvPr>
            <p:ph type="title"/>
          </p:nvPr>
        </p:nvSpPr>
        <p:spPr>
          <a:xfrm>
            <a:off x="952464" y="-24"/>
            <a:ext cx="10363200" cy="500042"/>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IN"/>
              <a:t>MM INDEX</a:t>
            </a:r>
            <a:endParaRPr/>
          </a:p>
        </p:txBody>
      </p:sp>
      <p:graphicFrame>
        <p:nvGraphicFramePr>
          <p:cNvPr id="126" name="Google Shape;126;p9"/>
          <p:cNvGraphicFramePr/>
          <p:nvPr>
            <p:extLst>
              <p:ext uri="{D42A27DB-BD31-4B8C-83A1-F6EECF244321}">
                <p14:modId xmlns:p14="http://schemas.microsoft.com/office/powerpoint/2010/main" val="2464963311"/>
              </p:ext>
            </p:extLst>
          </p:nvPr>
        </p:nvGraphicFramePr>
        <p:xfrm>
          <a:off x="1127448" y="700345"/>
          <a:ext cx="9937100" cy="3795165"/>
        </p:xfrm>
        <a:graphic>
          <a:graphicData uri="http://schemas.openxmlformats.org/drawingml/2006/table">
            <a:tbl>
              <a:tblPr firstRow="1" bandRow="1">
                <a:noFill/>
                <a:tableStyleId>{2D5D02A6-D00C-4546-828B-6C69F9BB3212}</a:tableStyleId>
              </a:tblPr>
              <a:tblGrid>
                <a:gridCol w="928700">
                  <a:extLst>
                    <a:ext uri="{9D8B030D-6E8A-4147-A177-3AD203B41FA5}">
                      <a16:colId xmlns:a16="http://schemas.microsoft.com/office/drawing/2014/main" val="20000"/>
                    </a:ext>
                  </a:extLst>
                </a:gridCol>
                <a:gridCol w="1485925">
                  <a:extLst>
                    <a:ext uri="{9D8B030D-6E8A-4147-A177-3AD203B41FA5}">
                      <a16:colId xmlns:a16="http://schemas.microsoft.com/office/drawing/2014/main" val="20001"/>
                    </a:ext>
                  </a:extLst>
                </a:gridCol>
                <a:gridCol w="7522475">
                  <a:extLst>
                    <a:ext uri="{9D8B030D-6E8A-4147-A177-3AD203B41FA5}">
                      <a16:colId xmlns:a16="http://schemas.microsoft.com/office/drawing/2014/main" val="20002"/>
                    </a:ext>
                  </a:extLst>
                </a:gridCol>
              </a:tblGrid>
              <a:tr h="389325">
                <a:tc>
                  <a:txBody>
                    <a:bodyPr/>
                    <a:lstStyle/>
                    <a:p>
                      <a:pPr marL="0" marR="0" lvl="0" indent="0" algn="ctr" rtl="0">
                        <a:spcBef>
                          <a:spcPts val="0"/>
                        </a:spcBef>
                        <a:spcAft>
                          <a:spcPts val="0"/>
                        </a:spcAft>
                        <a:buNone/>
                      </a:pPr>
                      <a:r>
                        <a:rPr lang="en-IN" sz="2000" u="none" strike="noStrike" cap="none"/>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 and Attribution</a:t>
                      </a:r>
                      <a:endParaRPr/>
                    </a:p>
                  </a:txBody>
                  <a:tcPr marL="91450" marR="91450" marT="45725" marB="45725"/>
                </a:tc>
                <a:extLst>
                  <a:ext uri="{0D108BD9-81ED-4DB2-BD59-A6C34878D82A}">
                    <a16:rowId xmlns:a16="http://schemas.microsoft.com/office/drawing/2014/main" val="10000"/>
                  </a:ext>
                </a:extLst>
              </a:tr>
              <a:tr h="244175">
                <a:tc>
                  <a:txBody>
                    <a:bodyPr/>
                    <a:lstStyle/>
                    <a:p>
                      <a:pPr marL="0" marR="0" lvl="0" indent="0" algn="l" rtl="0">
                        <a:spcBef>
                          <a:spcPts val="0"/>
                        </a:spcBef>
                        <a:spcAft>
                          <a:spcPts val="0"/>
                        </a:spcAft>
                        <a:buNone/>
                      </a:pPr>
                      <a:r>
                        <a:rPr lang="en-IN" sz="900" u="none" strike="noStrike" cap="none"/>
                        <a:t>1</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&lt;angel and devil&gt; </a:t>
                      </a:r>
                      <a:r>
                        <a:rPr lang="en-IN" sz="900" dirty="0">
                          <a:hlinkClick r:id="rId3"/>
                        </a:rPr>
                        <a:t>https://pixabay.com/illustrations/angel-devil-good-evil-heaven-1939761/</a:t>
                      </a:r>
                      <a:endParaRPr dirty="0"/>
                    </a:p>
                  </a:txBody>
                  <a:tcPr marL="91450" marR="91450" marT="45725" marB="45725"/>
                </a:tc>
                <a:extLst>
                  <a:ext uri="{0D108BD9-81ED-4DB2-BD59-A6C34878D82A}">
                    <a16:rowId xmlns:a16="http://schemas.microsoft.com/office/drawing/2014/main" val="10001"/>
                  </a:ext>
                </a:extLst>
              </a:tr>
              <a:tr h="288025">
                <a:tc>
                  <a:txBody>
                    <a:bodyPr/>
                    <a:lstStyle/>
                    <a:p>
                      <a:pPr marL="0" marR="0" lvl="0" indent="0" algn="l" rtl="0">
                        <a:spcBef>
                          <a:spcPts val="0"/>
                        </a:spcBef>
                        <a:spcAft>
                          <a:spcPts val="0"/>
                        </a:spcAft>
                        <a:buNone/>
                      </a:pPr>
                      <a:r>
                        <a:rPr lang="en-IN" sz="900"/>
                        <a:t>2</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&lt;big/small&gt; </a:t>
                      </a:r>
                      <a:r>
                        <a:rPr lang="en-IN" sz="900" dirty="0">
                          <a:hlinkClick r:id="rId4"/>
                        </a:rPr>
                        <a:t>https://pixabay.com/vectors/small-see-saw-big-bears-playing-46188/</a:t>
                      </a:r>
                      <a:endParaRPr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&lt;fast/slow&gt; </a:t>
                      </a:r>
                      <a:r>
                        <a:rPr lang="en-IN" sz="900" dirty="0">
                          <a:hlinkClick r:id="rId5"/>
                        </a:rPr>
                        <a:t>https://pixabay.com/vectors/alphabet-word-images-fast-icon-1298865/</a:t>
                      </a:r>
                      <a:endParaRPr sz="900" dirty="0"/>
                    </a:p>
                  </a:txBody>
                  <a:tcPr marL="91450" marR="91450" marT="45725" marB="45725"/>
                </a:tc>
                <a:extLst>
                  <a:ext uri="{0D108BD9-81ED-4DB2-BD59-A6C34878D82A}">
                    <a16:rowId xmlns:a16="http://schemas.microsoft.com/office/drawing/2014/main" val="10002"/>
                  </a:ext>
                </a:extLst>
              </a:tr>
              <a:tr h="187425">
                <a:tc>
                  <a:txBody>
                    <a:bodyPr/>
                    <a:lstStyle/>
                    <a:p>
                      <a:pPr marL="0" marR="0" lvl="0" indent="0" algn="l" rtl="0">
                        <a:spcBef>
                          <a:spcPts val="0"/>
                        </a:spcBef>
                        <a:spcAft>
                          <a:spcPts val="0"/>
                        </a:spcAft>
                        <a:buNone/>
                      </a:pPr>
                      <a:r>
                        <a:rPr lang="en-IN" sz="900" dirty="0"/>
                        <a:t>2, 3</a:t>
                      </a:r>
                      <a:endParaRPr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&lt;happy/sad&gt; </a:t>
                      </a:r>
                      <a:r>
                        <a:rPr lang="en-IN" sz="900" dirty="0">
                          <a:hlinkClick r:id="rId6"/>
                        </a:rPr>
                        <a:t>https://pixabay.com/illustrations/mask-happy-sad-costume-smile-face-3682206/</a:t>
                      </a:r>
                      <a:endParaRPr dirty="0"/>
                    </a:p>
                  </a:txBody>
                  <a:tcPr marL="91450" marR="91450" marT="45725" marB="45725"/>
                </a:tc>
                <a:extLst>
                  <a:ext uri="{0D108BD9-81ED-4DB2-BD59-A6C34878D82A}">
                    <a16:rowId xmlns:a16="http://schemas.microsoft.com/office/drawing/2014/main" val="10004"/>
                  </a:ext>
                </a:extLst>
              </a:tr>
              <a:tr h="270875">
                <a:tc>
                  <a:txBody>
                    <a:bodyPr/>
                    <a:lstStyle/>
                    <a:p>
                      <a:pPr marL="0" marR="0" lvl="0" indent="0" algn="l" rtl="0">
                        <a:spcBef>
                          <a:spcPts val="0"/>
                        </a:spcBef>
                        <a:spcAft>
                          <a:spcPts val="0"/>
                        </a:spcAft>
                        <a:buNone/>
                      </a:pPr>
                      <a:r>
                        <a:rPr lang="en-IN" sz="900"/>
                        <a:t>3</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&lt;wet/dry&gt; </a:t>
                      </a:r>
                      <a:r>
                        <a:rPr lang="en-IN" sz="900" dirty="0">
                          <a:hlinkClick r:id="rId7"/>
                        </a:rPr>
                        <a:t>https://pixabay.com/photos/leaf-plant-texture-drops-water-5533218/</a:t>
                      </a:r>
                      <a:endParaRPr lang="en-IN"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dirty="0"/>
                        <a:t>&lt;round&gt; </a:t>
                      </a:r>
                      <a:r>
                        <a:rPr lang="en-US" sz="900" dirty="0">
                          <a:hlinkClick r:id="rId8"/>
                        </a:rPr>
                        <a:t>https://pixabay.com/vectors/red-button-circle-round-icon-41378/</a:t>
                      </a:r>
                      <a:endParaRPr lang="en-US"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dirty="0"/>
                        <a:t>&lt;tall/short&gt; </a:t>
                      </a:r>
                      <a:r>
                        <a:rPr lang="en-US" sz="900" dirty="0">
                          <a:hlinkClick r:id="rId9"/>
                        </a:rPr>
                        <a:t>https://pixabay.com/illustrations/height-and-short-man-short-tall-man-5740589/</a:t>
                      </a:r>
                      <a:endParaRPr lang="en-IN" sz="900" dirty="0"/>
                    </a:p>
                  </a:txBody>
                  <a:tcPr marL="91450" marR="91450" marT="45725" marB="45725"/>
                </a:tc>
                <a:extLst>
                  <a:ext uri="{0D108BD9-81ED-4DB2-BD59-A6C34878D82A}">
                    <a16:rowId xmlns:a16="http://schemas.microsoft.com/office/drawing/2014/main" val="10005"/>
                  </a:ext>
                </a:extLst>
              </a:tr>
              <a:tr h="282300">
                <a:tc>
                  <a:txBody>
                    <a:bodyPr/>
                    <a:lstStyle/>
                    <a:p>
                      <a:pPr marL="0" marR="0" lvl="0" indent="0" algn="l" rtl="0">
                        <a:spcBef>
                          <a:spcPts val="0"/>
                        </a:spcBef>
                        <a:spcAft>
                          <a:spcPts val="0"/>
                        </a:spcAft>
                        <a:buNone/>
                      </a:pPr>
                      <a:r>
                        <a:rPr lang="en-IN" sz="900" dirty="0"/>
                        <a:t>4</a:t>
                      </a:r>
                      <a:endParaRPr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lvl="0" indent="0" algn="l" rtl="0">
                        <a:spcBef>
                          <a:spcPts val="0"/>
                        </a:spcBef>
                        <a:spcAft>
                          <a:spcPts val="0"/>
                        </a:spcAft>
                        <a:buNone/>
                      </a:pPr>
                      <a:r>
                        <a:rPr lang="en-IN" sz="900" dirty="0"/>
                        <a:t>&lt;Big Step&gt; </a:t>
                      </a:r>
                      <a:r>
                        <a:rPr lang="en-IN" sz="900" dirty="0">
                          <a:hlinkClick r:id="rId10"/>
                        </a:rPr>
                        <a:t>https://media.radiosai.org/journals/vol_14/01MAY16/SUMMER-SHOWERS-ILLUSTRATED-1990-DISCOURSE-17.htm</a:t>
                      </a:r>
                      <a:r>
                        <a:rPr lang="en-IN" sz="900" dirty="0"/>
                        <a:t> Edited Image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dirty="0"/>
                        <a:t>&lt;Small Step&gt; </a:t>
                      </a:r>
                      <a:r>
                        <a:rPr lang="en-IN" sz="900" dirty="0">
                          <a:hlinkClick r:id="rId10"/>
                        </a:rPr>
                        <a:t>https://media.radiosai.org/journals/vol_14/01MAY16/SUMMER-SHOWERS-ILLUSTRATED-1990-DISCOURSE-17.htm</a:t>
                      </a:r>
                      <a:r>
                        <a:rPr lang="en-IN" sz="900" dirty="0"/>
                        <a:t> Edited Image</a:t>
                      </a:r>
                    </a:p>
                    <a:p>
                      <a:pPr marL="0" lvl="0" indent="0" algn="l" rtl="0">
                        <a:spcBef>
                          <a:spcPts val="0"/>
                        </a:spcBef>
                        <a:spcAft>
                          <a:spcPts val="0"/>
                        </a:spcAft>
                        <a:buNone/>
                      </a:pPr>
                      <a:r>
                        <a:rPr lang="en-US" sz="900" dirty="0"/>
                        <a:t>&lt;Turn&gt; </a:t>
                      </a:r>
                      <a:r>
                        <a:rPr lang="en-US" sz="900" dirty="0">
                          <a:hlinkClick r:id="rId11"/>
                        </a:rPr>
                        <a:t>https://pixabay.com/photos/sign-traffic-right-left-turn-road-2020917/</a:t>
                      </a:r>
                      <a:endParaRPr lang="en-US" sz="900" dirty="0"/>
                    </a:p>
                    <a:p>
                      <a:pPr marL="0" lvl="0" indent="0" algn="l" rtl="0">
                        <a:spcBef>
                          <a:spcPts val="0"/>
                        </a:spcBef>
                        <a:spcAft>
                          <a:spcPts val="0"/>
                        </a:spcAft>
                        <a:buNone/>
                      </a:pPr>
                      <a:r>
                        <a:rPr lang="en-US" sz="900" dirty="0"/>
                        <a:t>&lt;Picture&gt; </a:t>
                      </a:r>
                      <a:r>
                        <a:rPr lang="en-US" sz="900" dirty="0">
                          <a:hlinkClick r:id="rId12"/>
                        </a:rPr>
                        <a:t>https://pixabay.com/photos/children-road-supportive-support-1149671/</a:t>
                      </a:r>
                      <a:endParaRPr lang="en-US" sz="900" dirty="0"/>
                    </a:p>
                    <a:p>
                      <a:pPr marL="0" lvl="0" indent="0" algn="l" rtl="0">
                        <a:spcBef>
                          <a:spcPts val="0"/>
                        </a:spcBef>
                        <a:spcAft>
                          <a:spcPts val="0"/>
                        </a:spcAft>
                        <a:buNone/>
                      </a:pPr>
                      <a:r>
                        <a:rPr lang="en-US" sz="900" dirty="0"/>
                        <a:t>&lt;Shout&gt; </a:t>
                      </a:r>
                      <a:r>
                        <a:rPr lang="en-US" sz="900" dirty="0">
                          <a:hlinkClick r:id="rId13"/>
                        </a:rPr>
                        <a:t>https://pixabay.com/photos/boy-child-shouting-shout-loud-2380079/</a:t>
                      </a:r>
                      <a:endParaRPr lang="en-US" sz="900" dirty="0"/>
                    </a:p>
                    <a:p>
                      <a:pPr marL="0" lvl="0" indent="0" algn="l" rtl="0">
                        <a:spcBef>
                          <a:spcPts val="0"/>
                        </a:spcBef>
                        <a:spcAft>
                          <a:spcPts val="0"/>
                        </a:spcAft>
                        <a:buNone/>
                      </a:pPr>
                      <a:r>
                        <a:rPr lang="en-US" sz="900" dirty="0"/>
                        <a:t>&lt;Quiet&gt; </a:t>
                      </a:r>
                      <a:r>
                        <a:rPr lang="en-US" sz="900" dirty="0">
                          <a:hlinkClick r:id="rId14"/>
                        </a:rPr>
                        <a:t>https://pixabay.com/photos/silent-shut-up-no-comment-5744384/</a:t>
                      </a:r>
                      <a:endParaRPr lang="en-US" sz="900" dirty="0"/>
                    </a:p>
                  </a:txBody>
                  <a:tcPr marL="91450" marR="91450" marT="45725" marB="45725"/>
                </a:tc>
                <a:extLst>
                  <a:ext uri="{0D108BD9-81ED-4DB2-BD59-A6C34878D82A}">
                    <a16:rowId xmlns:a16="http://schemas.microsoft.com/office/drawing/2014/main" val="10008"/>
                  </a:ext>
                </a:extLst>
              </a:tr>
              <a:tr h="210300">
                <a:tc>
                  <a:txBody>
                    <a:bodyPr/>
                    <a:lstStyle/>
                    <a:p>
                      <a:pPr marL="0" marR="0" lvl="0" indent="0" algn="l" rtl="0">
                        <a:spcBef>
                          <a:spcPts val="0"/>
                        </a:spcBef>
                        <a:spcAft>
                          <a:spcPts val="0"/>
                        </a:spcAft>
                        <a:buNone/>
                      </a:pPr>
                      <a:r>
                        <a:rPr lang="en-IN" sz="900"/>
                        <a:t>7</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&lt;fresh fruit&gt; </a:t>
                      </a:r>
                      <a:r>
                        <a:rPr lang="en-IN" sz="900" dirty="0">
                          <a:hlinkClick r:id="rId15"/>
                        </a:rPr>
                        <a:t>https://pixabay.com/vectors/fruit-bowl-fruits-food-fresh-diet-2411828/</a:t>
                      </a:r>
                      <a:endParaRPr lang="en-IN"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s-ES" sz="900" dirty="0"/>
                        <a:t>&lt;</a:t>
                      </a:r>
                      <a:r>
                        <a:rPr lang="es-ES" sz="900" dirty="0" err="1"/>
                        <a:t>pencil</a:t>
                      </a:r>
                      <a:r>
                        <a:rPr lang="es-ES" sz="900" dirty="0"/>
                        <a:t>&gt; </a:t>
                      </a:r>
                      <a:r>
                        <a:rPr lang="es-ES" sz="900" dirty="0">
                          <a:hlinkClick r:id="rId16"/>
                        </a:rPr>
                        <a:t>https://pixabay.com/vectors/pencil-yellow-writing-write-tool-33449/</a:t>
                      </a:r>
                      <a:endParaRPr lang="es-ES"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IN" sz="900" dirty="0"/>
                        <a:t>&lt;spilt milk&gt; </a:t>
                      </a:r>
                      <a:r>
                        <a:rPr lang="en-IN" sz="900" dirty="0">
                          <a:hlinkClick r:id="rId17"/>
                        </a:rPr>
                        <a:t>https://pixabay.com/photos/milk-spilt-white-glass-spill-1543193/</a:t>
                      </a:r>
                      <a:endParaRPr lang="en-IN"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dirty="0"/>
                        <a:t>&lt;hard work&gt; </a:t>
                      </a:r>
                      <a:r>
                        <a:rPr lang="en-US" sz="900" dirty="0">
                          <a:hlinkClick r:id="rId18"/>
                        </a:rPr>
                        <a:t>https://pixabay.com/vectors/ant-brown-carrying-egg-white-44588/</a:t>
                      </a:r>
                      <a:endParaRPr dirty="0"/>
                    </a:p>
                  </a:txBody>
                  <a:tcPr marL="91450" marR="91450" marT="45725" marB="45725"/>
                </a:tc>
                <a:extLst>
                  <a:ext uri="{0D108BD9-81ED-4DB2-BD59-A6C34878D82A}">
                    <a16:rowId xmlns:a16="http://schemas.microsoft.com/office/drawing/2014/main" val="10009"/>
                  </a:ext>
                </a:extLst>
              </a:tr>
              <a:tr h="275450">
                <a:tc>
                  <a:txBody>
                    <a:bodyPr/>
                    <a:lstStyle/>
                    <a:p>
                      <a:pPr marL="0" marR="0" lvl="0" indent="0" algn="l" rtl="0">
                        <a:spcBef>
                          <a:spcPts val="0"/>
                        </a:spcBef>
                        <a:spcAft>
                          <a:spcPts val="0"/>
                        </a:spcAft>
                        <a:buNone/>
                      </a:pPr>
                      <a:r>
                        <a:rPr lang="en-IN" sz="900"/>
                        <a:t>8</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&lt;tent&gt; </a:t>
                      </a:r>
                      <a:r>
                        <a:rPr lang="en-IN" sz="900" dirty="0">
                          <a:hlinkClick r:id="rId19"/>
                        </a:rPr>
                        <a:t>https://pixabay.com/illustrations/tent-camping-red-clip-art-1139376/</a:t>
                      </a:r>
                      <a:endParaRPr lang="en-IN"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IN" sz="900" dirty="0"/>
                        <a:t>&lt;gift&gt; </a:t>
                      </a:r>
                      <a:r>
                        <a:rPr lang="en-IN" sz="900" dirty="0">
                          <a:hlinkClick r:id="rId20"/>
                        </a:rPr>
                        <a:t>https://pixabay.com/vectors/gift-present-wrapped-bow-ribbon-575653/</a:t>
                      </a:r>
                      <a:endParaRPr lang="en-IN"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IN" sz="900" dirty="0"/>
                        <a:t>&lt;festival&gt; </a:t>
                      </a:r>
                      <a:r>
                        <a:rPr lang="en-IN" sz="900" dirty="0">
                          <a:hlinkClick r:id="rId21"/>
                        </a:rPr>
                        <a:t>https://pixabay.com/photos/rangoli-colorful-indian-festival-231339/</a:t>
                      </a:r>
                      <a:endParaRPr lang="en-US" sz="900" dirty="0"/>
                    </a:p>
                  </a:txBody>
                  <a:tcPr marL="91450" marR="91450" marT="45725" marB="45725"/>
                </a:tc>
                <a:extLst>
                  <a:ext uri="{0D108BD9-81ED-4DB2-BD59-A6C34878D82A}">
                    <a16:rowId xmlns:a16="http://schemas.microsoft.com/office/drawing/2014/main" val="10013"/>
                  </a:ext>
                </a:extLst>
              </a:tr>
            </a:tbl>
          </a:graphicData>
        </a:graphic>
      </p:graphicFrame>
      <p:pic>
        <p:nvPicPr>
          <p:cNvPr id="127" name="Google Shape;127;p9" descr="Shape&#10;&#10;Description automatically generated"/>
          <p:cNvPicPr preferRelativeResize="0"/>
          <p:nvPr/>
        </p:nvPicPr>
        <p:blipFill rotWithShape="1">
          <a:blip r:embed="rId22">
            <a:alphaModFix/>
          </a:blip>
          <a:srcRect/>
          <a:stretch/>
        </p:blipFill>
        <p:spPr>
          <a:xfrm>
            <a:off x="2543269" y="1127578"/>
            <a:ext cx="280478" cy="198964"/>
          </a:xfrm>
          <a:prstGeom prst="rect">
            <a:avLst/>
          </a:prstGeom>
          <a:noFill/>
          <a:ln>
            <a:noFill/>
          </a:ln>
        </p:spPr>
      </p:pic>
      <p:pic>
        <p:nvPicPr>
          <p:cNvPr id="128" name="Google Shape;128;p9" descr="A picture containing text, vector graphics&#10;&#10;Description automatically generated"/>
          <p:cNvPicPr preferRelativeResize="0"/>
          <p:nvPr/>
        </p:nvPicPr>
        <p:blipFill rotWithShape="1">
          <a:blip r:embed="rId23">
            <a:alphaModFix/>
          </a:blip>
          <a:srcRect/>
          <a:stretch/>
        </p:blipFill>
        <p:spPr>
          <a:xfrm>
            <a:off x="2153425" y="1372521"/>
            <a:ext cx="546574" cy="306703"/>
          </a:xfrm>
          <a:prstGeom prst="rect">
            <a:avLst/>
          </a:prstGeom>
          <a:noFill/>
          <a:ln>
            <a:noFill/>
          </a:ln>
        </p:spPr>
      </p:pic>
      <p:pic>
        <p:nvPicPr>
          <p:cNvPr id="129" name="Google Shape;129;p9" descr="Shape&#10;&#10;Description automatically generated with medium confidence"/>
          <p:cNvPicPr preferRelativeResize="0"/>
          <p:nvPr/>
        </p:nvPicPr>
        <p:blipFill rotWithShape="1">
          <a:blip r:embed="rId24">
            <a:alphaModFix/>
          </a:blip>
          <a:srcRect/>
          <a:stretch/>
        </p:blipFill>
        <p:spPr>
          <a:xfrm>
            <a:off x="2873750" y="1385373"/>
            <a:ext cx="596054" cy="298026"/>
          </a:xfrm>
          <a:prstGeom prst="rect">
            <a:avLst/>
          </a:prstGeom>
          <a:noFill/>
          <a:ln>
            <a:noFill/>
          </a:ln>
        </p:spPr>
      </p:pic>
      <p:pic>
        <p:nvPicPr>
          <p:cNvPr id="130" name="Google Shape;130;p9" descr="Icon&#10;&#10;Description automatically generated"/>
          <p:cNvPicPr preferRelativeResize="0"/>
          <p:nvPr/>
        </p:nvPicPr>
        <p:blipFill rotWithShape="1">
          <a:blip r:embed="rId25">
            <a:alphaModFix/>
          </a:blip>
          <a:srcRect/>
          <a:stretch/>
        </p:blipFill>
        <p:spPr>
          <a:xfrm>
            <a:off x="2539994" y="1724451"/>
            <a:ext cx="240748" cy="198965"/>
          </a:xfrm>
          <a:prstGeom prst="rect">
            <a:avLst/>
          </a:prstGeom>
          <a:noFill/>
          <a:ln>
            <a:noFill/>
          </a:ln>
        </p:spPr>
      </p:pic>
      <p:pic>
        <p:nvPicPr>
          <p:cNvPr id="131" name="Google Shape;131;p9" descr="Shape, circle&#10;&#10;Description automatically generated"/>
          <p:cNvPicPr preferRelativeResize="0"/>
          <p:nvPr/>
        </p:nvPicPr>
        <p:blipFill rotWithShape="1">
          <a:blip r:embed="rId26">
            <a:alphaModFix/>
          </a:blip>
          <a:srcRect/>
          <a:stretch/>
        </p:blipFill>
        <p:spPr>
          <a:xfrm>
            <a:off x="2091162" y="2040215"/>
            <a:ext cx="306260" cy="253107"/>
          </a:xfrm>
          <a:prstGeom prst="rect">
            <a:avLst/>
          </a:prstGeom>
          <a:noFill/>
          <a:ln>
            <a:noFill/>
          </a:ln>
        </p:spPr>
      </p:pic>
      <p:pic>
        <p:nvPicPr>
          <p:cNvPr id="132" name="Google Shape;132;p9" descr="A picture containing rain, nature, green, dewdrop&#10;&#10;Description automatically generated"/>
          <p:cNvPicPr preferRelativeResize="0"/>
          <p:nvPr/>
        </p:nvPicPr>
        <p:blipFill rotWithShape="1">
          <a:blip r:embed="rId27">
            <a:alphaModFix/>
          </a:blip>
          <a:srcRect/>
          <a:stretch/>
        </p:blipFill>
        <p:spPr>
          <a:xfrm>
            <a:off x="2495287" y="2021757"/>
            <a:ext cx="377660" cy="312248"/>
          </a:xfrm>
          <a:prstGeom prst="rect">
            <a:avLst/>
          </a:prstGeom>
          <a:noFill/>
          <a:ln>
            <a:noFill/>
          </a:ln>
        </p:spPr>
      </p:pic>
      <p:pic>
        <p:nvPicPr>
          <p:cNvPr id="133" name="Google Shape;133;p9"/>
          <p:cNvPicPr preferRelativeResize="0"/>
          <p:nvPr/>
        </p:nvPicPr>
        <p:blipFill rotWithShape="1">
          <a:blip r:embed="rId28">
            <a:alphaModFix/>
          </a:blip>
          <a:srcRect/>
          <a:stretch/>
        </p:blipFill>
        <p:spPr>
          <a:xfrm>
            <a:off x="2920123" y="2025305"/>
            <a:ext cx="432538" cy="362205"/>
          </a:xfrm>
          <a:prstGeom prst="rect">
            <a:avLst/>
          </a:prstGeom>
          <a:noFill/>
          <a:ln>
            <a:noFill/>
          </a:ln>
        </p:spPr>
      </p:pic>
      <p:pic>
        <p:nvPicPr>
          <p:cNvPr id="135" name="Google Shape;135;p9" descr="A picture containing icon&#10;&#10;Description automatically generated"/>
          <p:cNvPicPr preferRelativeResize="0"/>
          <p:nvPr/>
        </p:nvPicPr>
        <p:blipFill rotWithShape="1">
          <a:blip r:embed="rId29">
            <a:alphaModFix/>
          </a:blip>
          <a:srcRect/>
          <a:stretch/>
        </p:blipFill>
        <p:spPr>
          <a:xfrm>
            <a:off x="2552381" y="3490600"/>
            <a:ext cx="376781" cy="259038"/>
          </a:xfrm>
          <a:prstGeom prst="rect">
            <a:avLst/>
          </a:prstGeom>
          <a:noFill/>
          <a:ln>
            <a:noFill/>
          </a:ln>
        </p:spPr>
      </p:pic>
      <p:pic>
        <p:nvPicPr>
          <p:cNvPr id="136" name="Google Shape;136;p9" descr="A picture containing text, writing implement, device, pencil&#10;&#10;Description automatically generated"/>
          <p:cNvPicPr preferRelativeResize="0"/>
          <p:nvPr/>
        </p:nvPicPr>
        <p:blipFill rotWithShape="1">
          <a:blip r:embed="rId30">
            <a:alphaModFix/>
          </a:blip>
          <a:srcRect/>
          <a:stretch/>
        </p:blipFill>
        <p:spPr>
          <a:xfrm>
            <a:off x="2589473" y="3777058"/>
            <a:ext cx="339379" cy="169689"/>
          </a:xfrm>
          <a:prstGeom prst="rect">
            <a:avLst/>
          </a:prstGeom>
          <a:noFill/>
          <a:ln>
            <a:noFill/>
          </a:ln>
        </p:spPr>
      </p:pic>
      <p:pic>
        <p:nvPicPr>
          <p:cNvPr id="137" name="Google Shape;137;p9" descr="A picture containing cup, indoor, dark, coffee cup&#10;&#10;Description automatically generated"/>
          <p:cNvPicPr preferRelativeResize="0"/>
          <p:nvPr/>
        </p:nvPicPr>
        <p:blipFill rotWithShape="1">
          <a:blip r:embed="rId31">
            <a:alphaModFix/>
          </a:blip>
          <a:srcRect/>
          <a:stretch/>
        </p:blipFill>
        <p:spPr>
          <a:xfrm>
            <a:off x="2996069" y="3449704"/>
            <a:ext cx="496885" cy="330738"/>
          </a:xfrm>
          <a:prstGeom prst="rect">
            <a:avLst/>
          </a:prstGeom>
          <a:noFill/>
          <a:ln>
            <a:noFill/>
          </a:ln>
        </p:spPr>
      </p:pic>
      <p:pic>
        <p:nvPicPr>
          <p:cNvPr id="138" name="Google Shape;138;p9"/>
          <p:cNvPicPr preferRelativeResize="0"/>
          <p:nvPr/>
        </p:nvPicPr>
        <p:blipFill rotWithShape="1">
          <a:blip r:embed="rId32">
            <a:alphaModFix/>
          </a:blip>
          <a:srcRect/>
          <a:stretch/>
        </p:blipFill>
        <p:spPr>
          <a:xfrm>
            <a:off x="2107052" y="3464852"/>
            <a:ext cx="431640" cy="323278"/>
          </a:xfrm>
          <a:prstGeom prst="rect">
            <a:avLst/>
          </a:prstGeom>
          <a:noFill/>
          <a:ln>
            <a:noFill/>
          </a:ln>
        </p:spPr>
      </p:pic>
      <p:pic>
        <p:nvPicPr>
          <p:cNvPr id="139" name="Google Shape;139;p9" descr="A picture containing outdoor object, accessory, tent, umbrella&#10;&#10;Description automatically generated"/>
          <p:cNvPicPr preferRelativeResize="0"/>
          <p:nvPr/>
        </p:nvPicPr>
        <p:blipFill rotWithShape="1">
          <a:blip r:embed="rId33">
            <a:alphaModFix/>
          </a:blip>
          <a:srcRect/>
          <a:stretch/>
        </p:blipFill>
        <p:spPr>
          <a:xfrm>
            <a:off x="2544352" y="4114403"/>
            <a:ext cx="472779" cy="273337"/>
          </a:xfrm>
          <a:prstGeom prst="rect">
            <a:avLst/>
          </a:prstGeom>
          <a:noFill/>
          <a:ln>
            <a:noFill/>
          </a:ln>
        </p:spPr>
      </p:pic>
      <p:pic>
        <p:nvPicPr>
          <p:cNvPr id="140" name="Google Shape;140;p9" descr="Logo, icon&#10;&#10;Description automatically generated"/>
          <p:cNvPicPr preferRelativeResize="0"/>
          <p:nvPr/>
        </p:nvPicPr>
        <p:blipFill rotWithShape="1">
          <a:blip r:embed="rId34">
            <a:alphaModFix/>
          </a:blip>
          <a:srcRect/>
          <a:stretch/>
        </p:blipFill>
        <p:spPr>
          <a:xfrm>
            <a:off x="2105851" y="4091826"/>
            <a:ext cx="375604" cy="376781"/>
          </a:xfrm>
          <a:prstGeom prst="rect">
            <a:avLst/>
          </a:prstGeom>
          <a:noFill/>
          <a:ln>
            <a:noFill/>
          </a:ln>
        </p:spPr>
      </p:pic>
      <p:pic>
        <p:nvPicPr>
          <p:cNvPr id="141" name="Google Shape;141;p9" descr="A picture containing roulette&#10;&#10;Description automatically generated"/>
          <p:cNvPicPr preferRelativeResize="0"/>
          <p:nvPr/>
        </p:nvPicPr>
        <p:blipFill rotWithShape="1">
          <a:blip r:embed="rId35">
            <a:alphaModFix/>
          </a:blip>
          <a:srcRect/>
          <a:stretch/>
        </p:blipFill>
        <p:spPr>
          <a:xfrm>
            <a:off x="3038702" y="4143432"/>
            <a:ext cx="472779" cy="282189"/>
          </a:xfrm>
          <a:prstGeom prst="rect">
            <a:avLst/>
          </a:prstGeom>
          <a:noFill/>
          <a:ln>
            <a:noFill/>
          </a:ln>
        </p:spPr>
      </p:pic>
      <p:pic>
        <p:nvPicPr>
          <p:cNvPr id="23" name="Picture 4" descr="Children, Road, Supportive, Support, Dirt Road, Path">
            <a:extLst>
              <a:ext uri="{FF2B5EF4-FFF2-40B4-BE49-F238E27FC236}">
                <a16:creationId xmlns:a16="http://schemas.microsoft.com/office/drawing/2014/main" id="{906EE41E-2350-434A-B7EF-26858F2730BA}"/>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999910" y="2502373"/>
            <a:ext cx="524030" cy="3488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Boy, Child, Shouting, Shout, Loud, Open Mouth, Indian">
            <a:extLst>
              <a:ext uri="{FF2B5EF4-FFF2-40B4-BE49-F238E27FC236}">
                <a16:creationId xmlns:a16="http://schemas.microsoft.com/office/drawing/2014/main" id="{DE7E451B-76C3-42F3-924E-33A8875FCB37}"/>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717915" y="2907210"/>
            <a:ext cx="634076" cy="41941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Silent, Shut Up, No Comment">
            <a:extLst>
              <a:ext uri="{FF2B5EF4-FFF2-40B4-BE49-F238E27FC236}">
                <a16:creationId xmlns:a16="http://schemas.microsoft.com/office/drawing/2014/main" id="{D2A9B220-1BCF-4494-8FC5-57C436680752}"/>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090181" y="2994345"/>
            <a:ext cx="576433" cy="3236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ign, Traffic, Right, Left, Turn, Road, Highway">
            <a:extLst>
              <a:ext uri="{FF2B5EF4-FFF2-40B4-BE49-F238E27FC236}">
                <a16:creationId xmlns:a16="http://schemas.microsoft.com/office/drawing/2014/main" id="{8B746753-9E5F-451E-A1B2-5F45DEFD6742}"/>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096390" y="2457660"/>
            <a:ext cx="348741" cy="5231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people dancing&#10;&#10;Description automatically generated">
            <a:extLst>
              <a:ext uri="{FF2B5EF4-FFF2-40B4-BE49-F238E27FC236}">
                <a16:creationId xmlns:a16="http://schemas.microsoft.com/office/drawing/2014/main" id="{6C93E8CA-195D-44F0-813E-84AD57AA838F}"/>
              </a:ext>
            </a:extLst>
          </p:cNvPr>
          <p:cNvPicPr>
            <a:picLocks noChangeAspect="1"/>
          </p:cNvPicPr>
          <p:nvPr/>
        </p:nvPicPr>
        <p:blipFill>
          <a:blip r:embed="rId40"/>
          <a:stretch>
            <a:fillRect/>
          </a:stretch>
        </p:blipFill>
        <p:spPr>
          <a:xfrm>
            <a:off x="2463139" y="2487636"/>
            <a:ext cx="528395" cy="373469"/>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1522</Words>
  <Application>Microsoft Office PowerPoint</Application>
  <PresentationFormat>Widescreen</PresentationFormat>
  <Paragraphs>179</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Noto Sans Symbols</vt:lpstr>
      <vt:lpstr>Arial</vt:lpstr>
      <vt:lpstr>Calibri</vt:lpstr>
      <vt:lpstr>DD</vt:lpstr>
      <vt:lpstr>All About Opposites</vt:lpstr>
      <vt:lpstr>What are Opposites?</vt:lpstr>
      <vt:lpstr>Examples of Opposites (Adjectives)</vt:lpstr>
      <vt:lpstr>Examples of Opposites</vt:lpstr>
      <vt:lpstr>Adjectives and Opposites</vt:lpstr>
      <vt:lpstr>Adjectives and Opposites</vt:lpstr>
      <vt:lpstr>Examples of opposites with sentences</vt:lpstr>
      <vt:lpstr>Examples of opposites with sentences</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Opposites</dc:title>
  <dc:creator>sssvv</dc:creator>
  <cp:lastModifiedBy>Mahesh Mahadevan</cp:lastModifiedBy>
  <cp:revision>14</cp:revision>
  <dcterms:created xsi:type="dcterms:W3CDTF">2020-08-28T09:38:22Z</dcterms:created>
  <dcterms:modified xsi:type="dcterms:W3CDTF">2021-12-06T10:10:43Z</dcterms:modified>
</cp:coreProperties>
</file>