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9" r:id="rId3"/>
    <p:sldId id="263" r:id="rId4"/>
    <p:sldId id="265" r:id="rId5"/>
    <p:sldId id="264" r:id="rId6"/>
    <p:sldId id="260" r:id="rId7"/>
    <p:sldId id="266"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8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56950" autoAdjust="0"/>
  </p:normalViewPr>
  <p:slideViewPr>
    <p:cSldViewPr>
      <p:cViewPr varScale="1">
        <p:scale>
          <a:sx n="35" d="100"/>
          <a:sy n="35" d="100"/>
        </p:scale>
        <p:origin x="1776" y="1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12/1/2021</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&lt;comparisons&gt; &lt;https://</a:t>
            </a:r>
            <a:r>
              <a:rPr lang="en-IN" dirty="0" err="1"/>
              <a:t>pixabay.com</a:t>
            </a:r>
            <a:r>
              <a:rPr lang="en-IN" dirty="0"/>
              <a:t>/illustrations/compare-comparison-scale-balance-643305/&gt;</a:t>
            </a:r>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&lt;fast&gt; &lt;https://</a:t>
            </a:r>
            <a:r>
              <a:rPr lang="en-IN" dirty="0" err="1"/>
              <a:t>pixabay.com</a:t>
            </a:r>
            <a:r>
              <a:rPr lang="en-IN" dirty="0"/>
              <a:t>/photos/bike-riding-fast-moving-bike-motion-1149234/&gt;</a:t>
            </a:r>
          </a:p>
          <a:p>
            <a:r>
              <a:rPr lang="en-IN" dirty="0"/>
              <a:t>&lt;heavy&gt; &lt;https://</a:t>
            </a:r>
            <a:r>
              <a:rPr lang="en-IN" dirty="0" err="1"/>
              <a:t>pixabay.com</a:t>
            </a:r>
            <a:r>
              <a:rPr lang="en-IN" dirty="0"/>
              <a:t>/photos/heavy-hard-work-hard-work-young-934552/&gt;</a:t>
            </a:r>
          </a:p>
          <a:p>
            <a:r>
              <a:rPr lang="en-IN" dirty="0"/>
              <a:t>&lt;large&gt; &lt;https://</a:t>
            </a:r>
            <a:r>
              <a:rPr lang="en-IN" dirty="0" err="1"/>
              <a:t>pixabay.com</a:t>
            </a:r>
            <a:r>
              <a:rPr lang="en-IN" dirty="0"/>
              <a:t>/vectors/cooking-pot-sauce-pan-pot-cooking-146459/&gt;</a:t>
            </a:r>
          </a:p>
          <a:p>
            <a:r>
              <a:rPr lang="en-IN" dirty="0"/>
              <a:t>&lt;pretty&gt; &lt;https://</a:t>
            </a:r>
            <a:r>
              <a:rPr lang="en-IN" dirty="0" err="1"/>
              <a:t>pixabay.com</a:t>
            </a:r>
            <a:r>
              <a:rPr lang="en-IN" dirty="0"/>
              <a:t>/photos/indian-girl-female-fashion-asian-4985302/&gt;</a:t>
            </a:r>
          </a:p>
        </p:txBody>
      </p:sp>
      <p:sp>
        <p:nvSpPr>
          <p:cNvPr id="4" name="Slide Number Placeholder 3"/>
          <p:cNvSpPr>
            <a:spLocks noGrp="1"/>
          </p:cNvSpPr>
          <p:nvPr>
            <p:ph type="sldNum" sz="quarter" idx="10"/>
          </p:nvPr>
        </p:nvSpPr>
        <p:spPr/>
        <p:txBody>
          <a:bodyPr/>
          <a:lstStyle/>
          <a:p>
            <a:fld id="{D7B85EF6-E28C-49A7-8AAB-FE1184C01F95}"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&lt;expensive&gt; &lt;https://</a:t>
            </a:r>
            <a:r>
              <a:rPr lang="en-IN" dirty="0" err="1"/>
              <a:t>pixabay.com</a:t>
            </a:r>
            <a:r>
              <a:rPr lang="en-IN" dirty="0"/>
              <a:t>/photos/jewellery-golden-gold-jewelry-1175533/&gt;</a:t>
            </a:r>
          </a:p>
          <a:p>
            <a:r>
              <a:rPr lang="en-IN" dirty="0"/>
              <a:t>&lt;beautiful&gt; &lt;https://</a:t>
            </a:r>
            <a:r>
              <a:rPr lang="en-IN" dirty="0" err="1"/>
              <a:t>pixabay.com</a:t>
            </a:r>
            <a:r>
              <a:rPr lang="en-IN" dirty="0"/>
              <a:t>/photos/landscape-sunset-sunrise-beautiful-4013258/&gt;</a:t>
            </a:r>
          </a:p>
          <a:p>
            <a:r>
              <a:rPr lang="en-IN" dirty="0"/>
              <a:t>&lt;dangerous&gt; &lt;https://</a:t>
            </a:r>
            <a:r>
              <a:rPr lang="en-IN" dirty="0" err="1"/>
              <a:t>pixabay.com</a:t>
            </a:r>
            <a:r>
              <a:rPr lang="en-IN" dirty="0"/>
              <a:t>/vectors/alligators-dangerous-crocodiles-37912/&gt;</a:t>
            </a:r>
          </a:p>
          <a:p>
            <a:r>
              <a:rPr lang="en-IN" dirty="0"/>
              <a:t>&lt;wonderful&gt; &lt;https://</a:t>
            </a:r>
            <a:r>
              <a:rPr lang="en-IN" dirty="0" err="1"/>
              <a:t>pixabay.com</a:t>
            </a:r>
            <a:r>
              <a:rPr lang="en-IN" dirty="0"/>
              <a:t>/photos/rays-wonder-sun-light-wonderful-2464986/&gt;</a:t>
            </a:r>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a:p>
        </p:txBody>
      </p:sp>
    </p:spTree>
    <p:extLst>
      <p:ext uri="{BB962C8B-B14F-4D97-AF65-F5344CB8AC3E}">
        <p14:creationId xmlns:p14="http://schemas.microsoft.com/office/powerpoint/2010/main" val="339988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p>
          <a:p>
            <a:pPr rtl="0"/>
            <a:r>
              <a:rPr lang="en-IN" sz="1200" b="0" i="0" u="none" strike="noStrike" kern="1200" baseline="0" dirty="0">
                <a:solidFill>
                  <a:schemeClr val="tx1"/>
                </a:solidFill>
                <a:latin typeface="+mn-lt"/>
                <a:ea typeface="+mn-ea"/>
                <a:cs typeface="+mn-cs"/>
              </a:rPr>
              <a:t>&lt;modern&gt; &lt;https://</a:t>
            </a:r>
            <a:r>
              <a:rPr lang="en-IN" sz="1200" b="0" i="0" u="none" strike="noStrike" kern="1200" baseline="0" dirty="0" err="1">
                <a:solidFill>
                  <a:schemeClr val="tx1"/>
                </a:solidFill>
                <a:latin typeface="+mn-lt"/>
                <a:ea typeface="+mn-ea"/>
                <a:cs typeface="+mn-cs"/>
              </a:rPr>
              <a:t>pixabay.com</a:t>
            </a:r>
            <a:r>
              <a:rPr lang="en-IN" sz="1200" b="0" i="0" u="none" strike="noStrike" kern="1200" baseline="0" dirty="0">
                <a:solidFill>
                  <a:schemeClr val="tx1"/>
                </a:solidFill>
                <a:latin typeface="+mn-lt"/>
                <a:ea typeface="+mn-ea"/>
                <a:cs typeface="+mn-cs"/>
              </a:rPr>
              <a:t>/photos/city-smart-modern-future-connect-4317139/&gt;</a:t>
            </a:r>
          </a:p>
          <a:p>
            <a:pPr rtl="0"/>
            <a:r>
              <a:rPr lang="en-IN" sz="1200" b="0" i="0" u="none" strike="noStrike" kern="1200" baseline="0" dirty="0">
                <a:solidFill>
                  <a:schemeClr val="tx1"/>
                </a:solidFill>
                <a:latin typeface="+mn-lt"/>
                <a:ea typeface="+mn-ea"/>
                <a:cs typeface="+mn-cs"/>
              </a:rPr>
              <a:t>&lt;polite&gt; &lt;https://</a:t>
            </a:r>
            <a:r>
              <a:rPr lang="en-IN" sz="1200" b="0" i="0" u="none" strike="noStrike" kern="1200" baseline="0" dirty="0" err="1">
                <a:solidFill>
                  <a:schemeClr val="tx1"/>
                </a:solidFill>
                <a:latin typeface="+mn-lt"/>
                <a:ea typeface="+mn-ea"/>
                <a:cs typeface="+mn-cs"/>
              </a:rPr>
              <a:t>pixabay.com</a:t>
            </a:r>
            <a:r>
              <a:rPr lang="en-IN" sz="1200" b="0" i="0" u="none" strike="noStrike" kern="1200" baseline="0" dirty="0">
                <a:solidFill>
                  <a:schemeClr val="tx1"/>
                </a:solidFill>
                <a:latin typeface="+mn-lt"/>
                <a:ea typeface="+mn-ea"/>
                <a:cs typeface="+mn-cs"/>
              </a:rPr>
              <a:t>/illustrations/thanks-thank-you-message-grateful-1314692/&gt;</a:t>
            </a:r>
          </a:p>
          <a:p>
            <a:pPr rtl="0"/>
            <a:r>
              <a:rPr lang="en-IN" sz="1200" b="0" i="0" u="none" strike="noStrike" kern="1200" baseline="0" dirty="0">
                <a:solidFill>
                  <a:schemeClr val="tx1"/>
                </a:solidFill>
                <a:latin typeface="+mn-lt"/>
                <a:ea typeface="+mn-ea"/>
                <a:cs typeface="+mn-cs"/>
              </a:rPr>
              <a:t>&lt;tired&gt; &lt;https://</a:t>
            </a:r>
            <a:r>
              <a:rPr lang="en-IN" sz="1200" b="0" i="0" u="none" strike="noStrike" kern="1200" baseline="0" dirty="0" err="1">
                <a:solidFill>
                  <a:schemeClr val="tx1"/>
                </a:solidFill>
                <a:latin typeface="+mn-lt"/>
                <a:ea typeface="+mn-ea"/>
                <a:cs typeface="+mn-cs"/>
              </a:rPr>
              <a:t>pixabay.com</a:t>
            </a:r>
            <a:r>
              <a:rPr lang="en-IN" sz="1200" b="0" i="0" u="none" strike="noStrike" kern="1200" baseline="0" dirty="0">
                <a:solidFill>
                  <a:schemeClr val="tx1"/>
                </a:solidFill>
                <a:latin typeface="+mn-lt"/>
                <a:ea typeface="+mn-ea"/>
                <a:cs typeface="+mn-cs"/>
              </a:rPr>
              <a:t>/vectors/man-employee-exhausted-tired-5754626/&gt;</a:t>
            </a:r>
            <a:endParaRPr lang="en-IN" b="0"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4</a:t>
            </a:fld>
            <a:endParaRPr lang="en-IN"/>
          </a:p>
        </p:txBody>
      </p:sp>
    </p:spTree>
    <p:extLst>
      <p:ext uri="{BB962C8B-B14F-4D97-AF65-F5344CB8AC3E}">
        <p14:creationId xmlns:p14="http://schemas.microsoft.com/office/powerpoint/2010/main" val="3092278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&lt;expensive&gt; &lt;https://</a:t>
            </a:r>
            <a:r>
              <a:rPr lang="en-IN" dirty="0" err="1"/>
              <a:t>pixabay.com</a:t>
            </a:r>
            <a:r>
              <a:rPr lang="en-IN" dirty="0"/>
              <a:t>/photos/jewellery-golden-gold-jewelry-1175533/&gt;</a:t>
            </a:r>
          </a:p>
          <a:p>
            <a:r>
              <a:rPr lang="en-IN" dirty="0"/>
              <a:t>&lt;beautiful&gt; &lt;https://</a:t>
            </a:r>
            <a:r>
              <a:rPr lang="en-IN" dirty="0" err="1"/>
              <a:t>pixabay.com</a:t>
            </a:r>
            <a:r>
              <a:rPr lang="en-IN" dirty="0"/>
              <a:t>/photos/landscape-sunset-sunrise-beautiful-4013258/&gt;</a:t>
            </a:r>
          </a:p>
          <a:p>
            <a:r>
              <a:rPr lang="en-IN" dirty="0"/>
              <a:t>&lt;dangerous&gt; &lt;https://</a:t>
            </a:r>
            <a:r>
              <a:rPr lang="en-IN" dirty="0" err="1"/>
              <a:t>pixabay.com</a:t>
            </a:r>
            <a:r>
              <a:rPr lang="en-IN" dirty="0"/>
              <a:t>/vectors/alligators-dangerous-crocodiles-37912/&gt;</a:t>
            </a:r>
          </a:p>
          <a:p>
            <a:r>
              <a:rPr lang="en-IN" dirty="0"/>
              <a:t>&lt;wonderful&gt; &lt;https://</a:t>
            </a:r>
            <a:r>
              <a:rPr lang="en-IN" dirty="0" err="1"/>
              <a:t>pixabay.com</a:t>
            </a:r>
            <a:r>
              <a:rPr lang="en-IN" dirty="0"/>
              <a:t>/photos/rays-wonder-sun-light-wonderful-2464986/&gt;</a:t>
            </a:r>
          </a:p>
        </p:txBody>
      </p:sp>
      <p:sp>
        <p:nvSpPr>
          <p:cNvPr id="4" name="Slide Number Placeholder 3"/>
          <p:cNvSpPr>
            <a:spLocks noGrp="1"/>
          </p:cNvSpPr>
          <p:nvPr>
            <p:ph type="sldNum" sz="quarter" idx="10"/>
          </p:nvPr>
        </p:nvSpPr>
        <p:spPr/>
        <p:txBody>
          <a:bodyPr/>
          <a:lstStyle/>
          <a:p>
            <a:fld id="{D7B85EF6-E28C-49A7-8AAB-FE1184C01F95}" type="slidenum">
              <a:rPr lang="en-IN" smtClean="0"/>
              <a:pPr/>
              <a:t>5</a:t>
            </a:fld>
            <a:endParaRPr lang="en-IN"/>
          </a:p>
        </p:txBody>
      </p:sp>
    </p:spTree>
    <p:extLst>
      <p:ext uri="{BB962C8B-B14F-4D97-AF65-F5344CB8AC3E}">
        <p14:creationId xmlns:p14="http://schemas.microsoft.com/office/powerpoint/2010/main" val="1297750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6</a:t>
            </a:fld>
            <a:endParaRPr lang="en-IN"/>
          </a:p>
        </p:txBody>
      </p:sp>
    </p:spTree>
    <p:extLst>
      <p:ext uri="{BB962C8B-B14F-4D97-AF65-F5344CB8AC3E}">
        <p14:creationId xmlns:p14="http://schemas.microsoft.com/office/powerpoint/2010/main" val="4292824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7</a:t>
            </a:fld>
            <a:endParaRPr lang="en-IN"/>
          </a:p>
        </p:txBody>
      </p:sp>
    </p:spTree>
    <p:extLst>
      <p:ext uri="{BB962C8B-B14F-4D97-AF65-F5344CB8AC3E}">
        <p14:creationId xmlns:p14="http://schemas.microsoft.com/office/powerpoint/2010/main" val="2343838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8</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id="{406F829A-A9AE-454A-A57B-45B44CE3B3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3DB01AB4-72FA-43A4-A513-AF85E70626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id="{A295D194-953C-4C7A-B9AB-5EAC619F6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D60BDD97-0EE4-4885-8842-96419DB7F5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10.jpg"/></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pixabay.com/photos/jewellery-golden-gold-jewelry-1175533/" TargetMode="External"/><Relationship Id="rId13" Type="http://schemas.openxmlformats.org/officeDocument/2006/relationships/hyperlink" Target="https://pixabay.com/vectors/man-employee-exhausted-tired-5754626/" TargetMode="External"/><Relationship Id="rId18" Type="http://schemas.openxmlformats.org/officeDocument/2006/relationships/image" Target="../media/image19.png"/><Relationship Id="rId26" Type="http://schemas.openxmlformats.org/officeDocument/2006/relationships/image" Target="../media/image27.png"/><Relationship Id="rId3" Type="http://schemas.openxmlformats.org/officeDocument/2006/relationships/hyperlink" Target="https://pixabay.com/illustrations/compare-comparison-scale-balance-643305/" TargetMode="External"/><Relationship Id="rId21" Type="http://schemas.openxmlformats.org/officeDocument/2006/relationships/image" Target="../media/image22.jpeg"/><Relationship Id="rId7" Type="http://schemas.openxmlformats.org/officeDocument/2006/relationships/hyperlink" Target="https://pixabay.com/photos/indian-girl-female-fashion-asian-4985302/" TargetMode="External"/><Relationship Id="rId12" Type="http://schemas.openxmlformats.org/officeDocument/2006/relationships/hyperlink" Target="https://pixabay.com/illustrations/thanks-thank-you-message-grateful-1314692/" TargetMode="External"/><Relationship Id="rId17" Type="http://schemas.openxmlformats.org/officeDocument/2006/relationships/image" Target="../media/image18.jpeg"/><Relationship Id="rId25" Type="http://schemas.openxmlformats.org/officeDocument/2006/relationships/image" Target="../media/image26.jpeg"/><Relationship Id="rId2" Type="http://schemas.openxmlformats.org/officeDocument/2006/relationships/notesSlide" Target="../notesSlides/notesSlide8.xml"/><Relationship Id="rId16" Type="http://schemas.openxmlformats.org/officeDocument/2006/relationships/image" Target="../media/image17.jpeg"/><Relationship Id="rId20" Type="http://schemas.openxmlformats.org/officeDocument/2006/relationships/image" Target="../media/image21.jpeg"/><Relationship Id="rId1" Type="http://schemas.openxmlformats.org/officeDocument/2006/relationships/slideLayout" Target="../slideLayouts/slideLayout3.xml"/><Relationship Id="rId6" Type="http://schemas.openxmlformats.org/officeDocument/2006/relationships/hyperlink" Target="https://pixabay.com/vectors/cooking-pot-sauce-pan-pot-cooking-146459/" TargetMode="External"/><Relationship Id="rId11" Type="http://schemas.openxmlformats.org/officeDocument/2006/relationships/hyperlink" Target="https://pixabay.com/photos/rays-wonder-sun-light-wonderful-2464986/" TargetMode="External"/><Relationship Id="rId24" Type="http://schemas.openxmlformats.org/officeDocument/2006/relationships/image" Target="../media/image25.jpeg"/><Relationship Id="rId5" Type="http://schemas.openxmlformats.org/officeDocument/2006/relationships/hyperlink" Target="https://pixabay.com/photos/heavy-hard-work-hard-work-young-934552/" TargetMode="External"/><Relationship Id="rId15" Type="http://schemas.openxmlformats.org/officeDocument/2006/relationships/image" Target="../media/image16.png"/><Relationship Id="rId23" Type="http://schemas.openxmlformats.org/officeDocument/2006/relationships/image" Target="../media/image24.jpeg"/><Relationship Id="rId10" Type="http://schemas.openxmlformats.org/officeDocument/2006/relationships/hyperlink" Target="https://pixabay.com/vectors/alligators-dangerous-crocodiles-37912/" TargetMode="External"/><Relationship Id="rId19" Type="http://schemas.openxmlformats.org/officeDocument/2006/relationships/image" Target="../media/image20.jpeg"/><Relationship Id="rId4" Type="http://schemas.openxmlformats.org/officeDocument/2006/relationships/hyperlink" Target="https://pixabay.com/photos/bike-riding-fast-moving-bike-motion-1149234/" TargetMode="External"/><Relationship Id="rId9" Type="http://schemas.openxmlformats.org/officeDocument/2006/relationships/hyperlink" Target="https://pixabay.com/photos/landscape-sunset-sunrise-beautiful-4013258/" TargetMode="External"/><Relationship Id="rId14" Type="http://schemas.openxmlformats.org/officeDocument/2006/relationships/hyperlink" Target="https://pixabay.com/photos/city-smart-modern-future-connect-4317139/" TargetMode="External"/><Relationship Id="rId22"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5064"/>
            <a:ext cx="12192000" cy="1625865"/>
          </a:xfrm>
          <a:solidFill>
            <a:srgbClr val="FFD85B"/>
          </a:solidFill>
          <a:ln>
            <a:noFill/>
          </a:ln>
        </p:spPr>
        <p:txBody>
          <a:bodyPr/>
          <a:lstStyle/>
          <a:p>
            <a:r>
              <a:rPr lang="en-IN" b="1" dirty="0"/>
              <a:t>Gaining more Knowledge on Degrees </a:t>
            </a:r>
            <a:r>
              <a:rPr lang="en-IN" b="1"/>
              <a:t>of Comparison of Adjectives</a:t>
            </a:r>
            <a:endParaRPr lang="en-IN" b="1" dirty="0"/>
          </a:p>
        </p:txBody>
      </p:sp>
      <p:pic>
        <p:nvPicPr>
          <p:cNvPr id="4" name="Picture 3" descr="A picture containing fruit, orange&#10;&#10;Description automatically generated">
            <a:extLst>
              <a:ext uri="{FF2B5EF4-FFF2-40B4-BE49-F238E27FC236}">
                <a16:creationId xmlns:a16="http://schemas.microsoft.com/office/drawing/2014/main" id="{37670352-BB0E-0F4D-9E40-173619F1E2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3119" y="2848584"/>
            <a:ext cx="3695832" cy="2380430"/>
          </a:xfrm>
          <a:prstGeom prst="rect">
            <a:avLst/>
          </a:prstGeom>
          <a:ln>
            <a:solidFill>
              <a:schemeClr val="tx1"/>
            </a:solid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698" y="188640"/>
            <a:ext cx="9094205" cy="569053"/>
          </a:xfrm>
          <a:solidFill>
            <a:srgbClr val="FFD85B"/>
          </a:solidFill>
        </p:spPr>
        <p:txBody>
          <a:bodyPr anchor="ctr">
            <a:noAutofit/>
          </a:bodyPr>
          <a:lstStyle/>
          <a:p>
            <a:r>
              <a:rPr lang="en-IN" b="1" u="sng" dirty="0"/>
              <a:t>Forms of Comparative Adjectives: Form 1</a:t>
            </a:r>
            <a:endParaRPr lang="en-IN" u="sng" dirty="0"/>
          </a:p>
        </p:txBody>
      </p:sp>
      <p:sp>
        <p:nvSpPr>
          <p:cNvPr id="3" name="Text Placeholder 2"/>
          <p:cNvSpPr>
            <a:spLocks noGrp="1"/>
          </p:cNvSpPr>
          <p:nvPr>
            <p:ph type="body" sz="quarter" idx="10"/>
          </p:nvPr>
        </p:nvSpPr>
        <p:spPr>
          <a:xfrm>
            <a:off x="2831290" y="881316"/>
            <a:ext cx="6569883" cy="1008112"/>
          </a:xfrm>
          <a:ln>
            <a:solidFill>
              <a:schemeClr val="tx1"/>
            </a:solidFill>
          </a:ln>
        </p:spPr>
        <p:txBody>
          <a:bodyPr/>
          <a:lstStyle/>
          <a:p>
            <a:pPr marL="0" indent="0" algn="ctr">
              <a:buNone/>
            </a:pPr>
            <a:r>
              <a:rPr lang="en-US" sz="2800" i="1" u="sng" dirty="0"/>
              <a:t>Form No:1</a:t>
            </a:r>
            <a:r>
              <a:rPr lang="en-IN" sz="2800" i="1" dirty="0"/>
              <a:t> </a:t>
            </a:r>
            <a:r>
              <a:rPr lang="en-IN" sz="2800" dirty="0"/>
              <a:t>- </a:t>
            </a:r>
            <a:r>
              <a:rPr lang="en-US" sz="2800" dirty="0"/>
              <a:t>One syllable and two syllable adjectives most commonly use </a:t>
            </a:r>
            <a:r>
              <a:rPr lang="en-US" sz="2800" b="1" dirty="0"/>
              <a:t>‘er’</a:t>
            </a:r>
            <a:r>
              <a:rPr lang="en-US" sz="2800" dirty="0"/>
              <a:t> form. </a:t>
            </a:r>
            <a:endParaRPr lang="en-IN" sz="2800" dirty="0"/>
          </a:p>
        </p:txBody>
      </p:sp>
      <p:sp>
        <p:nvSpPr>
          <p:cNvPr id="4" name="Rectangle 3">
            <a:extLst>
              <a:ext uri="{FF2B5EF4-FFF2-40B4-BE49-F238E27FC236}">
                <a16:creationId xmlns:a16="http://schemas.microsoft.com/office/drawing/2014/main" id="{1AF708C6-8F7F-C34A-BEE4-900EC7F36AF5}"/>
              </a:ext>
            </a:extLst>
          </p:cNvPr>
          <p:cNvSpPr/>
          <p:nvPr/>
        </p:nvSpPr>
        <p:spPr>
          <a:xfrm>
            <a:off x="6872314" y="5673286"/>
            <a:ext cx="3616174" cy="461665"/>
          </a:xfrm>
          <a:prstGeom prst="rect">
            <a:avLst/>
          </a:prstGeom>
          <a:ln>
            <a:solidFill>
              <a:schemeClr val="tx1"/>
            </a:solidFill>
          </a:ln>
        </p:spPr>
        <p:txBody>
          <a:bodyPr wrap="square">
            <a:spAutoFit/>
          </a:bodyPr>
          <a:lstStyle/>
          <a:p>
            <a:r>
              <a:rPr lang="en-US" sz="2400" dirty="0"/>
              <a:t>pretty - (</a:t>
            </a:r>
            <a:r>
              <a:rPr lang="en-US" sz="2400" dirty="0" err="1"/>
              <a:t>pre+tty</a:t>
            </a:r>
            <a:r>
              <a:rPr lang="en-US" sz="2400" dirty="0"/>
              <a:t> ) - prettier </a:t>
            </a:r>
          </a:p>
        </p:txBody>
      </p:sp>
      <p:pic>
        <p:nvPicPr>
          <p:cNvPr id="5" name="Picture 4" descr="A picture containing blurry, blur&#10;&#10;Description automatically generated">
            <a:extLst>
              <a:ext uri="{FF2B5EF4-FFF2-40B4-BE49-F238E27FC236}">
                <a16:creationId xmlns:a16="http://schemas.microsoft.com/office/drawing/2014/main" id="{6AA688A9-8B71-464C-AA6C-3A3D0C232A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4159" y="2409494"/>
            <a:ext cx="1943100" cy="1295400"/>
          </a:xfrm>
          <a:prstGeom prst="rect">
            <a:avLst/>
          </a:prstGeom>
        </p:spPr>
      </p:pic>
      <p:sp>
        <p:nvSpPr>
          <p:cNvPr id="6" name="Rectangle 5">
            <a:extLst>
              <a:ext uri="{FF2B5EF4-FFF2-40B4-BE49-F238E27FC236}">
                <a16:creationId xmlns:a16="http://schemas.microsoft.com/office/drawing/2014/main" id="{593B2652-40C8-5A42-9E46-37B69844E0BC}"/>
              </a:ext>
            </a:extLst>
          </p:cNvPr>
          <p:cNvSpPr/>
          <p:nvPr/>
        </p:nvSpPr>
        <p:spPr>
          <a:xfrm>
            <a:off x="1946940" y="3704894"/>
            <a:ext cx="2613472" cy="461665"/>
          </a:xfrm>
          <a:prstGeom prst="rect">
            <a:avLst/>
          </a:prstGeom>
          <a:ln>
            <a:solidFill>
              <a:schemeClr val="tx1"/>
            </a:solidFill>
          </a:ln>
        </p:spPr>
        <p:txBody>
          <a:bodyPr wrap="none">
            <a:spAutoFit/>
          </a:bodyPr>
          <a:lstStyle/>
          <a:p>
            <a:r>
              <a:rPr lang="en-US" sz="2400" dirty="0"/>
              <a:t>fast - (</a:t>
            </a:r>
            <a:r>
              <a:rPr lang="en-US" sz="2400" dirty="0" err="1"/>
              <a:t>fa+st</a:t>
            </a:r>
            <a:r>
              <a:rPr lang="en-US" sz="2400" dirty="0"/>
              <a:t>) - faster</a:t>
            </a:r>
          </a:p>
        </p:txBody>
      </p:sp>
      <p:pic>
        <p:nvPicPr>
          <p:cNvPr id="7" name="Picture 6" descr="A picture containing skating, ceiling, person, person&#10;&#10;Description automatically generated">
            <a:extLst>
              <a:ext uri="{FF2B5EF4-FFF2-40B4-BE49-F238E27FC236}">
                <a16:creationId xmlns:a16="http://schemas.microsoft.com/office/drawing/2014/main" id="{B31F00E1-E985-9746-A653-7A474E4F32EA}"/>
              </a:ext>
            </a:extLst>
          </p:cNvPr>
          <p:cNvPicPr>
            <a:picLocks noChangeAspect="1"/>
          </p:cNvPicPr>
          <p:nvPr/>
        </p:nvPicPr>
        <p:blipFill rotWithShape="1">
          <a:blip r:embed="rId4">
            <a:extLst>
              <a:ext uri="{28A0092B-C50C-407E-A947-70E740481C1C}">
                <a14:useLocalDpi xmlns:a14="http://schemas.microsoft.com/office/drawing/2010/main" val="0"/>
              </a:ext>
            </a:extLst>
          </a:blip>
          <a:srcRect l="23422" t="28704" b="7409"/>
          <a:stretch/>
        </p:blipFill>
        <p:spPr>
          <a:xfrm>
            <a:off x="7939714" y="2409494"/>
            <a:ext cx="2332750" cy="1295400"/>
          </a:xfrm>
          <a:prstGeom prst="rect">
            <a:avLst/>
          </a:prstGeom>
        </p:spPr>
      </p:pic>
      <p:sp>
        <p:nvSpPr>
          <p:cNvPr id="8" name="Rectangle 7">
            <a:extLst>
              <a:ext uri="{FF2B5EF4-FFF2-40B4-BE49-F238E27FC236}">
                <a16:creationId xmlns:a16="http://schemas.microsoft.com/office/drawing/2014/main" id="{900E84F8-4440-734E-8B7D-4544F57193D8}"/>
              </a:ext>
            </a:extLst>
          </p:cNvPr>
          <p:cNvSpPr/>
          <p:nvPr/>
        </p:nvSpPr>
        <p:spPr>
          <a:xfrm>
            <a:off x="7320136" y="3704894"/>
            <a:ext cx="3401637" cy="461665"/>
          </a:xfrm>
          <a:prstGeom prst="rect">
            <a:avLst/>
          </a:prstGeom>
          <a:ln>
            <a:solidFill>
              <a:schemeClr val="tx1"/>
            </a:solidFill>
          </a:ln>
        </p:spPr>
        <p:txBody>
          <a:bodyPr wrap="none">
            <a:spAutoFit/>
          </a:bodyPr>
          <a:lstStyle/>
          <a:p>
            <a:r>
              <a:rPr lang="en-US" sz="2400" dirty="0"/>
              <a:t>heavy - (</a:t>
            </a:r>
            <a:r>
              <a:rPr lang="en-US" sz="2400" dirty="0" err="1"/>
              <a:t>hea+vy</a:t>
            </a:r>
            <a:r>
              <a:rPr lang="en-US" sz="2400" dirty="0"/>
              <a:t>) - heavier</a:t>
            </a:r>
          </a:p>
        </p:txBody>
      </p:sp>
      <p:pic>
        <p:nvPicPr>
          <p:cNvPr id="9" name="Picture 8" descr="A picture containing cup, coffee, indoor, kitchenware&#10;&#10;Description automatically generated">
            <a:extLst>
              <a:ext uri="{FF2B5EF4-FFF2-40B4-BE49-F238E27FC236}">
                <a16:creationId xmlns:a16="http://schemas.microsoft.com/office/drawing/2014/main" id="{0D1D97CE-9205-AA45-8585-35E86440EC26}"/>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15255"/>
          <a:stretch/>
        </p:blipFill>
        <p:spPr>
          <a:xfrm>
            <a:off x="2364159" y="4327301"/>
            <a:ext cx="1815976" cy="1345985"/>
          </a:xfrm>
          <a:prstGeom prst="rect">
            <a:avLst/>
          </a:prstGeom>
          <a:ln>
            <a:solidFill>
              <a:schemeClr val="tx1"/>
            </a:solidFill>
          </a:ln>
        </p:spPr>
      </p:pic>
      <p:sp>
        <p:nvSpPr>
          <p:cNvPr id="10" name="Rectangle 9">
            <a:extLst>
              <a:ext uri="{FF2B5EF4-FFF2-40B4-BE49-F238E27FC236}">
                <a16:creationId xmlns:a16="http://schemas.microsoft.com/office/drawing/2014/main" id="{FF823072-6770-5540-B35B-897294B211D0}"/>
              </a:ext>
            </a:extLst>
          </p:cNvPr>
          <p:cNvSpPr/>
          <p:nvPr/>
        </p:nvSpPr>
        <p:spPr>
          <a:xfrm>
            <a:off x="1717827" y="5664756"/>
            <a:ext cx="2951321" cy="461665"/>
          </a:xfrm>
          <a:prstGeom prst="rect">
            <a:avLst/>
          </a:prstGeom>
          <a:ln>
            <a:solidFill>
              <a:schemeClr val="tx1"/>
            </a:solidFill>
          </a:ln>
        </p:spPr>
        <p:txBody>
          <a:bodyPr wrap="none">
            <a:spAutoFit/>
          </a:bodyPr>
          <a:lstStyle/>
          <a:p>
            <a:r>
              <a:rPr lang="en-US" sz="2400" dirty="0"/>
              <a:t>large - (</a:t>
            </a:r>
            <a:r>
              <a:rPr lang="en-US" sz="2400" dirty="0" err="1"/>
              <a:t>lar+ge</a:t>
            </a:r>
            <a:r>
              <a:rPr lang="en-US" sz="2400" dirty="0"/>
              <a:t>) - larger</a:t>
            </a:r>
          </a:p>
        </p:txBody>
      </p:sp>
      <p:pic>
        <p:nvPicPr>
          <p:cNvPr id="11" name="Picture 10" descr="A person with her hand on her face&#10;&#10;Description automatically generated with medium confidence">
            <a:extLst>
              <a:ext uri="{FF2B5EF4-FFF2-40B4-BE49-F238E27FC236}">
                <a16:creationId xmlns:a16="http://schemas.microsoft.com/office/drawing/2014/main" id="{6F14C2BF-D308-1047-A588-AC9E4B17B189}"/>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r="35177"/>
          <a:stretch/>
        </p:blipFill>
        <p:spPr>
          <a:xfrm>
            <a:off x="8004770" y="4369356"/>
            <a:ext cx="1259582" cy="1295400"/>
          </a:xfrm>
          <a:prstGeom prst="rect">
            <a:avLst/>
          </a:prstGeom>
          <a:ln>
            <a:solidFill>
              <a:schemeClr val="tx1"/>
            </a:solidFill>
          </a:ln>
        </p:spPr>
      </p:pic>
      <p:sp>
        <p:nvSpPr>
          <p:cNvPr id="12" name="Text Placeholder 2">
            <a:extLst>
              <a:ext uri="{FF2B5EF4-FFF2-40B4-BE49-F238E27FC236}">
                <a16:creationId xmlns:a16="http://schemas.microsoft.com/office/drawing/2014/main" id="{665B1A61-9089-4140-8B70-B3CDEABD73AD}"/>
              </a:ext>
            </a:extLst>
          </p:cNvPr>
          <p:cNvSpPr txBox="1">
            <a:spLocks/>
          </p:cNvSpPr>
          <p:nvPr/>
        </p:nvSpPr>
        <p:spPr>
          <a:xfrm>
            <a:off x="5231904" y="1988840"/>
            <a:ext cx="1730055" cy="517321"/>
          </a:xfrm>
          <a:prstGeom prst="rect">
            <a:avLst/>
          </a:prstGeom>
          <a:ln>
            <a:noFill/>
          </a:ln>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u="sng" dirty="0"/>
              <a:t>Examples:</a:t>
            </a:r>
            <a:endParaRPr lang="en-IN" sz="28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par>
                                <p:cTn id="12" presetID="5" presetClass="entr" presetSubtype="1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heckerboard(across)">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dissolv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dissolve">
                                      <p:cBhvr>
                                        <p:cTn id="35" dur="500"/>
                                        <p:tgtEl>
                                          <p:spTgt spid="11"/>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dissolve">
                                      <p:cBhvr>
                                        <p:cTn id="3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0" grpId="0" animBg="1"/>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743974" y="825561"/>
            <a:ext cx="8744514" cy="916465"/>
          </a:xfrm>
          <a:ln>
            <a:solidFill>
              <a:schemeClr val="tx1"/>
            </a:solidFill>
          </a:ln>
        </p:spPr>
        <p:txBody>
          <a:bodyPr/>
          <a:lstStyle/>
          <a:p>
            <a:pPr marL="0" indent="0" algn="ctr">
              <a:buNone/>
            </a:pPr>
            <a:r>
              <a:rPr lang="en-US" sz="2800" i="1" u="sng" dirty="0"/>
              <a:t>Form No:2</a:t>
            </a:r>
            <a:r>
              <a:rPr lang="en-IN" sz="2800" i="1" dirty="0"/>
              <a:t> </a:t>
            </a:r>
            <a:r>
              <a:rPr lang="en-IN" sz="2800" dirty="0"/>
              <a:t>- </a:t>
            </a:r>
            <a:r>
              <a:rPr lang="en-US" sz="2800" dirty="0"/>
              <a:t>The </a:t>
            </a:r>
            <a:r>
              <a:rPr lang="en-US" sz="2800" b="1" dirty="0"/>
              <a:t>more or less + adjective</a:t>
            </a:r>
            <a:r>
              <a:rPr lang="en-US" sz="2800" dirty="0"/>
              <a:t>, is used when there are  adjectives with three syllables.</a:t>
            </a:r>
            <a:endParaRPr lang="en-IN" sz="2800" dirty="0"/>
          </a:p>
        </p:txBody>
      </p:sp>
      <p:pic>
        <p:nvPicPr>
          <p:cNvPr id="14" name="Picture 13" descr="A picture containing doughnut, accessory, necklet, decorated&#10;&#10;Description automatically generated">
            <a:extLst>
              <a:ext uri="{FF2B5EF4-FFF2-40B4-BE49-F238E27FC236}">
                <a16:creationId xmlns:a16="http://schemas.microsoft.com/office/drawing/2014/main" id="{2624ED61-364B-9C41-B1D9-1918D8BF78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8039" y="2016454"/>
            <a:ext cx="2055753" cy="1370502"/>
          </a:xfrm>
          <a:prstGeom prst="rect">
            <a:avLst/>
          </a:prstGeom>
        </p:spPr>
      </p:pic>
      <p:pic>
        <p:nvPicPr>
          <p:cNvPr id="16" name="Picture 15" descr="A picture containing sky, outdoor, sunset, nature&#10;&#10;Description automatically generated">
            <a:extLst>
              <a:ext uri="{FF2B5EF4-FFF2-40B4-BE49-F238E27FC236}">
                <a16:creationId xmlns:a16="http://schemas.microsoft.com/office/drawing/2014/main" id="{511928A4-20F1-9348-9DD4-84FEC001EC1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2405" b="-1"/>
          <a:stretch/>
        </p:blipFill>
        <p:spPr>
          <a:xfrm>
            <a:off x="7968208" y="2019320"/>
            <a:ext cx="2248024" cy="1377120"/>
          </a:xfrm>
          <a:prstGeom prst="rect">
            <a:avLst/>
          </a:prstGeom>
        </p:spPr>
      </p:pic>
      <p:pic>
        <p:nvPicPr>
          <p:cNvPr id="17" name="Picture 16" descr="A picture containing dark, night, night sky&#10;&#10;Description automatically generated">
            <a:extLst>
              <a:ext uri="{FF2B5EF4-FFF2-40B4-BE49-F238E27FC236}">
                <a16:creationId xmlns:a16="http://schemas.microsoft.com/office/drawing/2014/main" id="{E50BE6D8-2F93-2641-8ADA-FCFE9E1DF43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68039" y="4333127"/>
            <a:ext cx="1900241" cy="1353922"/>
          </a:xfrm>
          <a:prstGeom prst="rect">
            <a:avLst/>
          </a:prstGeom>
          <a:ln>
            <a:solidFill>
              <a:schemeClr val="tx1"/>
            </a:solidFill>
          </a:ln>
        </p:spPr>
      </p:pic>
      <p:pic>
        <p:nvPicPr>
          <p:cNvPr id="18" name="Picture 17" descr="A person standing in front of a sunset with the arms raised&#10;&#10;Description automatically generated with low confidence">
            <a:extLst>
              <a:ext uri="{FF2B5EF4-FFF2-40B4-BE49-F238E27FC236}">
                <a16:creationId xmlns:a16="http://schemas.microsoft.com/office/drawing/2014/main" id="{845FFD17-21A6-264C-8670-32BC7F5BA91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68208" y="4363842"/>
            <a:ext cx="1726142" cy="1297427"/>
          </a:xfrm>
          <a:prstGeom prst="rect">
            <a:avLst/>
          </a:prstGeom>
        </p:spPr>
      </p:pic>
      <p:sp>
        <p:nvSpPr>
          <p:cNvPr id="19" name="Rectangle 18">
            <a:extLst>
              <a:ext uri="{FF2B5EF4-FFF2-40B4-BE49-F238E27FC236}">
                <a16:creationId xmlns:a16="http://schemas.microsoft.com/office/drawing/2014/main" id="{B6C727F9-E21B-9D4F-ABDD-7E2E6D3A19E8}"/>
              </a:ext>
            </a:extLst>
          </p:cNvPr>
          <p:cNvSpPr/>
          <p:nvPr/>
        </p:nvSpPr>
        <p:spPr>
          <a:xfrm>
            <a:off x="7257596" y="5672420"/>
            <a:ext cx="3374908" cy="830997"/>
          </a:xfrm>
          <a:prstGeom prst="rect">
            <a:avLst/>
          </a:prstGeom>
          <a:ln>
            <a:solidFill>
              <a:schemeClr val="tx1"/>
            </a:solidFill>
          </a:ln>
        </p:spPr>
        <p:txBody>
          <a:bodyPr wrap="square">
            <a:spAutoFit/>
          </a:bodyPr>
          <a:lstStyle/>
          <a:p>
            <a:r>
              <a:rPr lang="en-US" sz="2400" dirty="0"/>
              <a:t>wonderful(</a:t>
            </a:r>
            <a:r>
              <a:rPr lang="en-US" sz="2400" dirty="0" err="1"/>
              <a:t>won+der+ful</a:t>
            </a:r>
            <a:r>
              <a:rPr lang="en-US" sz="2400" dirty="0"/>
              <a:t>)- more or less wonderful. </a:t>
            </a:r>
          </a:p>
        </p:txBody>
      </p:sp>
      <p:sp>
        <p:nvSpPr>
          <p:cNvPr id="20" name="Rectangle 19">
            <a:extLst>
              <a:ext uri="{FF2B5EF4-FFF2-40B4-BE49-F238E27FC236}">
                <a16:creationId xmlns:a16="http://schemas.microsoft.com/office/drawing/2014/main" id="{A13BBFCE-28E3-4B4E-B87C-7A751493F4B3}"/>
              </a:ext>
            </a:extLst>
          </p:cNvPr>
          <p:cNvSpPr/>
          <p:nvPr/>
        </p:nvSpPr>
        <p:spPr>
          <a:xfrm>
            <a:off x="1581314" y="3399308"/>
            <a:ext cx="3305856" cy="830997"/>
          </a:xfrm>
          <a:prstGeom prst="rect">
            <a:avLst/>
          </a:prstGeom>
          <a:ln>
            <a:solidFill>
              <a:schemeClr val="tx1"/>
            </a:solidFill>
          </a:ln>
        </p:spPr>
        <p:txBody>
          <a:bodyPr wrap="square">
            <a:spAutoFit/>
          </a:bodyPr>
          <a:lstStyle/>
          <a:p>
            <a:r>
              <a:rPr lang="en-US" sz="2400" dirty="0"/>
              <a:t>expensive(</a:t>
            </a:r>
            <a:r>
              <a:rPr lang="en-US" sz="2400" dirty="0" err="1"/>
              <a:t>ex+pen+sive</a:t>
            </a:r>
            <a:r>
              <a:rPr lang="en-US" sz="2400" dirty="0"/>
              <a:t>)- more or less expensive </a:t>
            </a:r>
          </a:p>
        </p:txBody>
      </p:sp>
      <p:sp>
        <p:nvSpPr>
          <p:cNvPr id="21" name="Rectangle 20">
            <a:extLst>
              <a:ext uri="{FF2B5EF4-FFF2-40B4-BE49-F238E27FC236}">
                <a16:creationId xmlns:a16="http://schemas.microsoft.com/office/drawing/2014/main" id="{C8F70DD4-3A28-BF49-B0B0-03EAB7B0ECB7}"/>
              </a:ext>
            </a:extLst>
          </p:cNvPr>
          <p:cNvSpPr/>
          <p:nvPr/>
        </p:nvSpPr>
        <p:spPr>
          <a:xfrm>
            <a:off x="7602119" y="3417751"/>
            <a:ext cx="3024336" cy="830997"/>
          </a:xfrm>
          <a:prstGeom prst="rect">
            <a:avLst/>
          </a:prstGeom>
          <a:ln>
            <a:solidFill>
              <a:schemeClr val="tx1"/>
            </a:solidFill>
          </a:ln>
        </p:spPr>
        <p:txBody>
          <a:bodyPr wrap="square">
            <a:spAutoFit/>
          </a:bodyPr>
          <a:lstStyle/>
          <a:p>
            <a:r>
              <a:rPr lang="en-US" sz="2400" dirty="0"/>
              <a:t>beautiful(</a:t>
            </a:r>
            <a:r>
              <a:rPr lang="en-US" sz="2400" dirty="0" err="1"/>
              <a:t>beau+ti+ful</a:t>
            </a:r>
            <a:r>
              <a:rPr lang="en-US" sz="2400" dirty="0"/>
              <a:t>)- more or less beautiful</a:t>
            </a:r>
            <a:r>
              <a:rPr lang="en-IN" sz="2400" dirty="0"/>
              <a:t> </a:t>
            </a:r>
            <a:endParaRPr lang="en-US" sz="2400" dirty="0"/>
          </a:p>
        </p:txBody>
      </p:sp>
      <p:sp>
        <p:nvSpPr>
          <p:cNvPr id="22" name="Rectangle 21">
            <a:extLst>
              <a:ext uri="{FF2B5EF4-FFF2-40B4-BE49-F238E27FC236}">
                <a16:creationId xmlns:a16="http://schemas.microsoft.com/office/drawing/2014/main" id="{FB37979D-974F-9143-A4BE-9C2AE6C8CD57}"/>
              </a:ext>
            </a:extLst>
          </p:cNvPr>
          <p:cNvSpPr/>
          <p:nvPr/>
        </p:nvSpPr>
        <p:spPr>
          <a:xfrm>
            <a:off x="1530064" y="5687049"/>
            <a:ext cx="3490918" cy="830997"/>
          </a:xfrm>
          <a:prstGeom prst="rect">
            <a:avLst/>
          </a:prstGeom>
          <a:ln>
            <a:solidFill>
              <a:schemeClr val="tx1"/>
            </a:solidFill>
          </a:ln>
        </p:spPr>
        <p:txBody>
          <a:bodyPr wrap="square">
            <a:spAutoFit/>
          </a:bodyPr>
          <a:lstStyle/>
          <a:p>
            <a:r>
              <a:rPr lang="en-US" sz="2400" dirty="0"/>
              <a:t>dangerous-(</a:t>
            </a:r>
            <a:r>
              <a:rPr lang="en-US" sz="2400" dirty="0" err="1"/>
              <a:t>dan+ger+ous</a:t>
            </a:r>
            <a:r>
              <a:rPr lang="en-US" sz="2400" dirty="0"/>
              <a:t>)- more or less dangerous </a:t>
            </a:r>
            <a:endParaRPr lang="en-IN" sz="2400" dirty="0"/>
          </a:p>
        </p:txBody>
      </p:sp>
      <p:sp>
        <p:nvSpPr>
          <p:cNvPr id="24" name="Title 1">
            <a:extLst>
              <a:ext uri="{FF2B5EF4-FFF2-40B4-BE49-F238E27FC236}">
                <a16:creationId xmlns:a16="http://schemas.microsoft.com/office/drawing/2014/main" id="{95D4474F-ABEB-4A39-956D-845C3A899393}"/>
              </a:ext>
            </a:extLst>
          </p:cNvPr>
          <p:cNvSpPr>
            <a:spLocks noGrp="1"/>
          </p:cNvSpPr>
          <p:nvPr>
            <p:ph type="title"/>
          </p:nvPr>
        </p:nvSpPr>
        <p:spPr>
          <a:xfrm>
            <a:off x="1555698" y="188640"/>
            <a:ext cx="9094205" cy="569053"/>
          </a:xfrm>
          <a:solidFill>
            <a:srgbClr val="FFD85B"/>
          </a:solidFill>
        </p:spPr>
        <p:txBody>
          <a:bodyPr anchor="ctr">
            <a:noAutofit/>
          </a:bodyPr>
          <a:lstStyle/>
          <a:p>
            <a:r>
              <a:rPr lang="en-IN" b="1" u="sng" dirty="0"/>
              <a:t>Forms of Comparative Adjectives: Form 2</a:t>
            </a:r>
            <a:endParaRPr lang="en-IN" u="sng" dirty="0"/>
          </a:p>
        </p:txBody>
      </p:sp>
      <p:sp>
        <p:nvSpPr>
          <p:cNvPr id="25" name="Text Placeholder 2">
            <a:extLst>
              <a:ext uri="{FF2B5EF4-FFF2-40B4-BE49-F238E27FC236}">
                <a16:creationId xmlns:a16="http://schemas.microsoft.com/office/drawing/2014/main" id="{C07CE582-03A0-470B-BDB8-1EBF9048939A}"/>
              </a:ext>
            </a:extLst>
          </p:cNvPr>
          <p:cNvSpPr txBox="1">
            <a:spLocks/>
          </p:cNvSpPr>
          <p:nvPr/>
        </p:nvSpPr>
        <p:spPr>
          <a:xfrm>
            <a:off x="5231904" y="1988840"/>
            <a:ext cx="1730055" cy="517321"/>
          </a:xfrm>
          <a:prstGeom prst="rect">
            <a:avLst/>
          </a:prstGeom>
          <a:ln>
            <a:noFill/>
          </a:ln>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u="sng" dirty="0"/>
              <a:t>Examples:</a:t>
            </a:r>
            <a:endParaRPr lang="en-IN" sz="2800" u="sng" dirty="0"/>
          </a:p>
        </p:txBody>
      </p:sp>
    </p:spTree>
    <p:extLst>
      <p:ext uri="{BB962C8B-B14F-4D97-AF65-F5344CB8AC3E}">
        <p14:creationId xmlns:p14="http://schemas.microsoft.com/office/powerpoint/2010/main" val="1869091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checkerboard(across)">
                                      <p:cBhvr>
                                        <p:cTn id="11" dur="500"/>
                                        <p:tgtEl>
                                          <p:spTgt spid="14"/>
                                        </p:tgtEl>
                                      </p:cBhvr>
                                    </p:animEffect>
                                  </p:childTnLst>
                                </p:cTn>
                              </p:par>
                              <p:par>
                                <p:cTn id="12" presetID="5" presetClass="entr" presetSubtype="10" fill="hold" grpId="0" nodeType="with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checkerboard(across)">
                                      <p:cBhvr>
                                        <p:cTn id="14" dur="500"/>
                                        <p:tgtEl>
                                          <p:spTgt spid="20"/>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checkerboard(across)">
                                      <p:cBhvr>
                                        <p:cTn id="19" dur="500"/>
                                        <p:tgtEl>
                                          <p:spTgt spid="16"/>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checkerboard(across)">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checkerboard(across)">
                                      <p:cBhvr>
                                        <p:cTn id="27" dur="500"/>
                                        <p:tgtEl>
                                          <p:spTgt spid="17"/>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checkerboard(across)">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checkerboard(across)">
                                      <p:cBhvr>
                                        <p:cTn id="35" dur="500"/>
                                        <p:tgtEl>
                                          <p:spTgt spid="18"/>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checkerboard(across)">
                                      <p:cBhvr>
                                        <p:cTn id="3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FB37979D-974F-9143-A4BE-9C2AE6C8CD57}"/>
              </a:ext>
            </a:extLst>
          </p:cNvPr>
          <p:cNvSpPr/>
          <p:nvPr/>
        </p:nvSpPr>
        <p:spPr>
          <a:xfrm>
            <a:off x="2075622" y="1052736"/>
            <a:ext cx="8051804" cy="954107"/>
          </a:xfrm>
          <a:prstGeom prst="rect">
            <a:avLst/>
          </a:prstGeom>
          <a:ln>
            <a:solidFill>
              <a:schemeClr val="tx1"/>
            </a:solidFill>
          </a:ln>
        </p:spPr>
        <p:txBody>
          <a:bodyPr wrap="square">
            <a:spAutoFit/>
          </a:bodyPr>
          <a:lstStyle/>
          <a:p>
            <a:pPr algn="ctr"/>
            <a:r>
              <a:rPr lang="en-US" sz="2800" i="1" u="sng" dirty="0"/>
              <a:t>Exception to rule</a:t>
            </a:r>
            <a:r>
              <a:rPr lang="en-US" sz="2800" dirty="0"/>
              <a:t> - </a:t>
            </a:r>
            <a:r>
              <a:rPr lang="en-US" sz="2800" b="1" dirty="0"/>
              <a:t>more or less + adjective</a:t>
            </a:r>
            <a:r>
              <a:rPr lang="en-US" sz="2800" dirty="0"/>
              <a:t> words can be used with two syllable words also.</a:t>
            </a:r>
            <a:endParaRPr lang="en-IN" sz="2800" dirty="0"/>
          </a:p>
        </p:txBody>
      </p:sp>
      <p:sp>
        <p:nvSpPr>
          <p:cNvPr id="12" name="Rectangle 11">
            <a:extLst>
              <a:ext uri="{FF2B5EF4-FFF2-40B4-BE49-F238E27FC236}">
                <a16:creationId xmlns:a16="http://schemas.microsoft.com/office/drawing/2014/main" id="{8F83FBF7-05F6-6F45-B5E1-266F5D72446C}"/>
              </a:ext>
            </a:extLst>
          </p:cNvPr>
          <p:cNvSpPr/>
          <p:nvPr/>
        </p:nvSpPr>
        <p:spPr>
          <a:xfrm>
            <a:off x="263352" y="4893998"/>
            <a:ext cx="4032448" cy="461665"/>
          </a:xfrm>
          <a:prstGeom prst="rect">
            <a:avLst/>
          </a:prstGeom>
          <a:ln>
            <a:solidFill>
              <a:schemeClr val="tx1"/>
            </a:solidFill>
          </a:ln>
        </p:spPr>
        <p:txBody>
          <a:bodyPr wrap="square">
            <a:spAutoFit/>
          </a:bodyPr>
          <a:lstStyle/>
          <a:p>
            <a:r>
              <a:rPr lang="en-US" sz="2400" dirty="0"/>
              <a:t>modern - more or less modern </a:t>
            </a:r>
          </a:p>
        </p:txBody>
      </p:sp>
      <p:sp>
        <p:nvSpPr>
          <p:cNvPr id="13" name="Rectangle 12">
            <a:extLst>
              <a:ext uri="{FF2B5EF4-FFF2-40B4-BE49-F238E27FC236}">
                <a16:creationId xmlns:a16="http://schemas.microsoft.com/office/drawing/2014/main" id="{EF2503C0-9EAD-C84E-A36F-9551102FA5FF}"/>
              </a:ext>
            </a:extLst>
          </p:cNvPr>
          <p:cNvSpPr/>
          <p:nvPr/>
        </p:nvSpPr>
        <p:spPr>
          <a:xfrm>
            <a:off x="4619836" y="4911551"/>
            <a:ext cx="3492388" cy="461665"/>
          </a:xfrm>
          <a:prstGeom prst="rect">
            <a:avLst/>
          </a:prstGeom>
          <a:ln>
            <a:solidFill>
              <a:schemeClr val="tx1"/>
            </a:solidFill>
          </a:ln>
        </p:spPr>
        <p:txBody>
          <a:bodyPr wrap="square">
            <a:spAutoFit/>
          </a:bodyPr>
          <a:lstStyle/>
          <a:p>
            <a:r>
              <a:rPr lang="en-US" sz="2400" dirty="0"/>
              <a:t>polite - more or less polite </a:t>
            </a:r>
          </a:p>
        </p:txBody>
      </p:sp>
      <p:sp>
        <p:nvSpPr>
          <p:cNvPr id="15" name="Rectangle 14">
            <a:extLst>
              <a:ext uri="{FF2B5EF4-FFF2-40B4-BE49-F238E27FC236}">
                <a16:creationId xmlns:a16="http://schemas.microsoft.com/office/drawing/2014/main" id="{09D4CCA7-75D6-EF4D-BA17-7CCF433DEB8D}"/>
              </a:ext>
            </a:extLst>
          </p:cNvPr>
          <p:cNvSpPr/>
          <p:nvPr/>
        </p:nvSpPr>
        <p:spPr>
          <a:xfrm>
            <a:off x="8472264" y="4911551"/>
            <a:ext cx="3240360" cy="461665"/>
          </a:xfrm>
          <a:prstGeom prst="rect">
            <a:avLst/>
          </a:prstGeom>
          <a:ln>
            <a:solidFill>
              <a:schemeClr val="tx1"/>
            </a:solidFill>
          </a:ln>
        </p:spPr>
        <p:txBody>
          <a:bodyPr wrap="square">
            <a:spAutoFit/>
          </a:bodyPr>
          <a:lstStyle/>
          <a:p>
            <a:r>
              <a:rPr lang="en-US" sz="2400" dirty="0"/>
              <a:t>tired - more or less tired</a:t>
            </a:r>
            <a:r>
              <a:rPr lang="en-IN" sz="2400" dirty="0"/>
              <a:t> </a:t>
            </a:r>
            <a:endParaRPr lang="en-US" sz="2400" dirty="0"/>
          </a:p>
        </p:txBody>
      </p:sp>
      <p:pic>
        <p:nvPicPr>
          <p:cNvPr id="23" name="Picture 22">
            <a:extLst>
              <a:ext uri="{FF2B5EF4-FFF2-40B4-BE49-F238E27FC236}">
                <a16:creationId xmlns:a16="http://schemas.microsoft.com/office/drawing/2014/main" id="{34F4D7A3-A29D-F74E-BA39-1DBC634915F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4556" y="3337854"/>
            <a:ext cx="2225140" cy="1556144"/>
          </a:xfrm>
          <a:prstGeom prst="rect">
            <a:avLst/>
          </a:prstGeom>
        </p:spPr>
      </p:pic>
      <p:pic>
        <p:nvPicPr>
          <p:cNvPr id="24" name="Picture 23" descr="Shape&#10;&#10;Description automatically generated">
            <a:extLst>
              <a:ext uri="{FF2B5EF4-FFF2-40B4-BE49-F238E27FC236}">
                <a16:creationId xmlns:a16="http://schemas.microsoft.com/office/drawing/2014/main" id="{484ED14A-D537-7243-9ED0-4656368F258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15218" y="3215412"/>
            <a:ext cx="1671960" cy="1671960"/>
          </a:xfrm>
          <a:prstGeom prst="rect">
            <a:avLst/>
          </a:prstGeom>
          <a:ln>
            <a:solidFill>
              <a:schemeClr val="tx1"/>
            </a:solidFill>
          </a:ln>
        </p:spPr>
      </p:pic>
      <p:pic>
        <p:nvPicPr>
          <p:cNvPr id="25" name="Picture 24" descr="A picture containing text, vector graphics&#10;&#10;Description automatically generated">
            <a:extLst>
              <a:ext uri="{FF2B5EF4-FFF2-40B4-BE49-F238E27FC236}">
                <a16:creationId xmlns:a16="http://schemas.microsoft.com/office/drawing/2014/main" id="{7F53A2FB-E501-7A46-A92D-CB90659720E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46100" y="3291912"/>
            <a:ext cx="804236" cy="1608471"/>
          </a:xfrm>
          <a:prstGeom prst="rect">
            <a:avLst/>
          </a:prstGeom>
          <a:ln>
            <a:solidFill>
              <a:schemeClr val="tx1"/>
            </a:solidFill>
          </a:ln>
        </p:spPr>
      </p:pic>
      <p:sp>
        <p:nvSpPr>
          <p:cNvPr id="16" name="Title 1">
            <a:extLst>
              <a:ext uri="{FF2B5EF4-FFF2-40B4-BE49-F238E27FC236}">
                <a16:creationId xmlns:a16="http://schemas.microsoft.com/office/drawing/2014/main" id="{8B1A5246-5824-4422-A23B-B42380D8E28E}"/>
              </a:ext>
            </a:extLst>
          </p:cNvPr>
          <p:cNvSpPr>
            <a:spLocks noGrp="1"/>
          </p:cNvSpPr>
          <p:nvPr>
            <p:ph type="title"/>
          </p:nvPr>
        </p:nvSpPr>
        <p:spPr>
          <a:xfrm>
            <a:off x="1555698" y="188640"/>
            <a:ext cx="9094205" cy="569053"/>
          </a:xfrm>
          <a:solidFill>
            <a:srgbClr val="FFD85B"/>
          </a:solidFill>
        </p:spPr>
        <p:txBody>
          <a:bodyPr anchor="ctr">
            <a:noAutofit/>
          </a:bodyPr>
          <a:lstStyle/>
          <a:p>
            <a:r>
              <a:rPr lang="en-IN" b="1" u="sng" dirty="0"/>
              <a:t>Exception to Form 2</a:t>
            </a:r>
            <a:endParaRPr lang="en-IN" u="sng" dirty="0"/>
          </a:p>
        </p:txBody>
      </p:sp>
      <p:sp>
        <p:nvSpPr>
          <p:cNvPr id="17" name="Text Placeholder 2">
            <a:extLst>
              <a:ext uri="{FF2B5EF4-FFF2-40B4-BE49-F238E27FC236}">
                <a16:creationId xmlns:a16="http://schemas.microsoft.com/office/drawing/2014/main" id="{CE2363DD-4892-43ED-AF1C-B2D280C800D4}"/>
              </a:ext>
            </a:extLst>
          </p:cNvPr>
          <p:cNvSpPr txBox="1">
            <a:spLocks/>
          </p:cNvSpPr>
          <p:nvPr/>
        </p:nvSpPr>
        <p:spPr>
          <a:xfrm>
            <a:off x="5231904" y="2335615"/>
            <a:ext cx="1730055" cy="517321"/>
          </a:xfrm>
          <a:prstGeom prst="rect">
            <a:avLst/>
          </a:prstGeom>
          <a:ln>
            <a:noFill/>
          </a:ln>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u="sng" dirty="0"/>
              <a:t>Examples:</a:t>
            </a:r>
            <a:endParaRPr lang="en-IN" sz="2800" u="sng" dirty="0"/>
          </a:p>
        </p:txBody>
      </p:sp>
    </p:spTree>
    <p:extLst>
      <p:ext uri="{BB962C8B-B14F-4D97-AF65-F5344CB8AC3E}">
        <p14:creationId xmlns:p14="http://schemas.microsoft.com/office/powerpoint/2010/main" val="555496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500"/>
                                        <p:tgtEl>
                                          <p:spTgt spid="2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5" grpId="0" animBg="1"/>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1B1DB80-26B4-4D79-96AD-6B9218912D30}"/>
              </a:ext>
            </a:extLst>
          </p:cNvPr>
          <p:cNvGrpSpPr/>
          <p:nvPr/>
        </p:nvGrpSpPr>
        <p:grpSpPr>
          <a:xfrm>
            <a:off x="1183203" y="1186702"/>
            <a:ext cx="4492776" cy="3076705"/>
            <a:chOff x="329721" y="2152263"/>
            <a:chExt cx="3713038" cy="3384376"/>
          </a:xfrm>
        </p:grpSpPr>
        <p:sp>
          <p:nvSpPr>
            <p:cNvPr id="13" name="Right Arrow 21">
              <a:extLst>
                <a:ext uri="{FF2B5EF4-FFF2-40B4-BE49-F238E27FC236}">
                  <a16:creationId xmlns:a16="http://schemas.microsoft.com/office/drawing/2014/main" id="{BDE075CC-D7B9-4884-BD28-22CA57749E36}"/>
                </a:ext>
              </a:extLst>
            </p:cNvPr>
            <p:cNvSpPr/>
            <p:nvPr/>
          </p:nvSpPr>
          <p:spPr>
            <a:xfrm>
              <a:off x="329721" y="2152263"/>
              <a:ext cx="3713038" cy="3384376"/>
            </a:xfrm>
            <a:prstGeom prst="rightArrow">
              <a:avLst>
                <a:gd name="adj1" fmla="val 66712"/>
                <a:gd name="adj2" fmla="val 34680"/>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689952FD-8620-4E22-A047-5C2B1EFB5424}"/>
                </a:ext>
              </a:extLst>
            </p:cNvPr>
            <p:cNvGrpSpPr/>
            <p:nvPr/>
          </p:nvGrpSpPr>
          <p:grpSpPr>
            <a:xfrm>
              <a:off x="595588" y="3088096"/>
              <a:ext cx="2669587" cy="1523495"/>
              <a:chOff x="387008" y="2692053"/>
              <a:chExt cx="2736304" cy="1523495"/>
            </a:xfrm>
          </p:grpSpPr>
          <p:sp>
            <p:nvSpPr>
              <p:cNvPr id="15" name="Rounded Rectangle 23">
                <a:extLst>
                  <a:ext uri="{FF2B5EF4-FFF2-40B4-BE49-F238E27FC236}">
                    <a16:creationId xmlns:a16="http://schemas.microsoft.com/office/drawing/2014/main" id="{AA24CFA6-60F3-416D-A914-333EE52B9CD3}"/>
                  </a:ext>
                </a:extLst>
              </p:cNvPr>
              <p:cNvSpPr/>
              <p:nvPr/>
            </p:nvSpPr>
            <p:spPr>
              <a:xfrm>
                <a:off x="387008" y="2780928"/>
                <a:ext cx="2736304" cy="1368152"/>
              </a:xfrm>
              <a:prstGeom prst="roundRect">
                <a:avLst>
                  <a:gd name="adj" fmla="val 50000"/>
                </a:avLst>
              </a:prstGeom>
              <a:solidFill>
                <a:schemeClr val="bg1"/>
              </a:solidFill>
              <a:ln>
                <a:noFill/>
              </a:ln>
              <a:effectLst>
                <a:innerShdw blurRad="114300" dist="381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A668CC9-EC43-4A27-8F05-D194918D43CB}"/>
                  </a:ext>
                </a:extLst>
              </p:cNvPr>
              <p:cNvSpPr/>
              <p:nvPr/>
            </p:nvSpPr>
            <p:spPr>
              <a:xfrm>
                <a:off x="444288" y="2692053"/>
                <a:ext cx="2621746" cy="1523495"/>
              </a:xfrm>
              <a:prstGeom prst="rect">
                <a:avLst/>
              </a:prstGeom>
            </p:spPr>
            <p:txBody>
              <a:bodyPr wrap="square">
                <a:spAutoFit/>
              </a:bodyPr>
              <a:lstStyle/>
              <a:p>
                <a:pPr algn="ctr"/>
                <a:r>
                  <a:rPr lang="en-IN" sz="2800" i="1" u="sng" dirty="0"/>
                  <a:t>Form No 3:  </a:t>
                </a:r>
                <a:r>
                  <a:rPr lang="en-IN" sz="2800" dirty="0"/>
                  <a:t>Irregular forms of comparison</a:t>
                </a:r>
                <a:endParaRPr lang="en-US" sz="2800" dirty="0"/>
              </a:p>
            </p:txBody>
          </p:sp>
        </p:grpSp>
      </p:grpSp>
      <p:sp>
        <p:nvSpPr>
          <p:cNvPr id="9" name="Title 1">
            <a:extLst>
              <a:ext uri="{FF2B5EF4-FFF2-40B4-BE49-F238E27FC236}">
                <a16:creationId xmlns:a16="http://schemas.microsoft.com/office/drawing/2014/main" id="{068C1D7B-B14E-47FA-947C-9497CB06BE63}"/>
              </a:ext>
            </a:extLst>
          </p:cNvPr>
          <p:cNvSpPr>
            <a:spLocks noGrp="1"/>
          </p:cNvSpPr>
          <p:nvPr>
            <p:ph type="title"/>
          </p:nvPr>
        </p:nvSpPr>
        <p:spPr>
          <a:xfrm>
            <a:off x="1555698" y="188640"/>
            <a:ext cx="9094205" cy="569053"/>
          </a:xfrm>
          <a:solidFill>
            <a:srgbClr val="FFD85B"/>
          </a:solidFill>
        </p:spPr>
        <p:txBody>
          <a:bodyPr anchor="ctr">
            <a:noAutofit/>
          </a:bodyPr>
          <a:lstStyle/>
          <a:p>
            <a:r>
              <a:rPr lang="en-IN" b="1" u="sng" dirty="0"/>
              <a:t>Forms of Comparative Adjectives: Form 3</a:t>
            </a:r>
            <a:endParaRPr lang="en-IN" u="sng" dirty="0"/>
          </a:p>
        </p:txBody>
      </p:sp>
      <p:sp>
        <p:nvSpPr>
          <p:cNvPr id="10" name="Text Placeholder 2">
            <a:extLst>
              <a:ext uri="{FF2B5EF4-FFF2-40B4-BE49-F238E27FC236}">
                <a16:creationId xmlns:a16="http://schemas.microsoft.com/office/drawing/2014/main" id="{9C5EAE23-BE1E-495D-BFB2-117A8F664D1E}"/>
              </a:ext>
            </a:extLst>
          </p:cNvPr>
          <p:cNvSpPr txBox="1">
            <a:spLocks/>
          </p:cNvSpPr>
          <p:nvPr/>
        </p:nvSpPr>
        <p:spPr>
          <a:xfrm>
            <a:off x="1919536" y="5287943"/>
            <a:ext cx="1730055" cy="517321"/>
          </a:xfrm>
          <a:prstGeom prst="rect">
            <a:avLst/>
          </a:prstGeom>
          <a:ln>
            <a:noFill/>
          </a:ln>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u="sng" dirty="0"/>
              <a:t>Examples:</a:t>
            </a:r>
            <a:endParaRPr lang="en-IN" sz="2800" u="sng" dirty="0"/>
          </a:p>
        </p:txBody>
      </p:sp>
      <p:sp>
        <p:nvSpPr>
          <p:cNvPr id="11" name="Rounded Rectangle 19">
            <a:extLst>
              <a:ext uri="{FF2B5EF4-FFF2-40B4-BE49-F238E27FC236}">
                <a16:creationId xmlns:a16="http://schemas.microsoft.com/office/drawing/2014/main" id="{8E8CE84D-6EF3-4203-866C-38CC64EEA43C}"/>
              </a:ext>
            </a:extLst>
          </p:cNvPr>
          <p:cNvSpPr/>
          <p:nvPr/>
        </p:nvSpPr>
        <p:spPr>
          <a:xfrm>
            <a:off x="5712395" y="974182"/>
            <a:ext cx="5576299" cy="3534938"/>
          </a:xfrm>
          <a:prstGeom prst="roundRect">
            <a:avLst>
              <a:gd name="adj" fmla="val 9879"/>
            </a:avLst>
          </a:prstGeom>
          <a:solidFill>
            <a:schemeClr val="bg1">
              <a:lumMod val="95000"/>
            </a:schemeClr>
          </a:solidFill>
          <a:ln>
            <a:solidFill>
              <a:schemeClr val="bg1">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969432DD-A49F-4941-8E74-52320BF3D963}"/>
              </a:ext>
            </a:extLst>
          </p:cNvPr>
          <p:cNvGrpSpPr/>
          <p:nvPr/>
        </p:nvGrpSpPr>
        <p:grpSpPr>
          <a:xfrm>
            <a:off x="5940416" y="1064062"/>
            <a:ext cx="5120256" cy="969702"/>
            <a:chOff x="4585756" y="1738930"/>
            <a:chExt cx="4231616" cy="1066672"/>
          </a:xfrm>
        </p:grpSpPr>
        <p:sp>
          <p:nvSpPr>
            <p:cNvPr id="18" name="Freeform 26">
              <a:extLst>
                <a:ext uri="{FF2B5EF4-FFF2-40B4-BE49-F238E27FC236}">
                  <a16:creationId xmlns:a16="http://schemas.microsoft.com/office/drawing/2014/main" id="{82117F30-A20C-49E0-B671-82910AA573F1}"/>
                </a:ext>
              </a:extLst>
            </p:cNvPr>
            <p:cNvSpPr/>
            <p:nvPr/>
          </p:nvSpPr>
          <p:spPr>
            <a:xfrm>
              <a:off x="4585756" y="1738930"/>
              <a:ext cx="4231616" cy="1066672"/>
            </a:xfrm>
            <a:custGeom>
              <a:avLst/>
              <a:gdLst>
                <a:gd name="connsiteX0" fmla="*/ 235951 w 3942794"/>
                <a:gd name="connsiteY0" fmla="*/ 0 h 793539"/>
                <a:gd name="connsiteX1" fmla="*/ 3706843 w 3942794"/>
                <a:gd name="connsiteY1" fmla="*/ 0 h 793539"/>
                <a:gd name="connsiteX2" fmla="*/ 3942794 w 3942794"/>
                <a:gd name="connsiteY2" fmla="*/ 235951 h 793539"/>
                <a:gd name="connsiteX3" fmla="*/ 3942794 w 3942794"/>
                <a:gd name="connsiteY3" fmla="*/ 557588 h 793539"/>
                <a:gd name="connsiteX4" fmla="*/ 3706843 w 3942794"/>
                <a:gd name="connsiteY4" fmla="*/ 793539 h 793539"/>
                <a:gd name="connsiteX5" fmla="*/ 235951 w 3942794"/>
                <a:gd name="connsiteY5" fmla="*/ 793539 h 793539"/>
                <a:gd name="connsiteX6" fmla="*/ 0 w 3942794"/>
                <a:gd name="connsiteY6" fmla="*/ 557588 h 793539"/>
                <a:gd name="connsiteX7" fmla="*/ 0 w 3942794"/>
                <a:gd name="connsiteY7" fmla="*/ 504781 h 793539"/>
                <a:gd name="connsiteX8" fmla="*/ 288032 w 3942794"/>
                <a:gd name="connsiteY8" fmla="*/ 504781 h 793539"/>
                <a:gd name="connsiteX9" fmla="*/ 288032 w 3942794"/>
                <a:gd name="connsiteY9" fmla="*/ 612793 h 793539"/>
                <a:gd name="connsiteX10" fmla="*/ 504056 w 3942794"/>
                <a:gd name="connsiteY10" fmla="*/ 396769 h 793539"/>
                <a:gd name="connsiteX11" fmla="*/ 288032 w 3942794"/>
                <a:gd name="connsiteY11" fmla="*/ 180745 h 793539"/>
                <a:gd name="connsiteX12" fmla="*/ 288032 w 3942794"/>
                <a:gd name="connsiteY12" fmla="*/ 288757 h 793539"/>
                <a:gd name="connsiteX13" fmla="*/ 0 w 3942794"/>
                <a:gd name="connsiteY13" fmla="*/ 288757 h 793539"/>
                <a:gd name="connsiteX14" fmla="*/ 0 w 3942794"/>
                <a:gd name="connsiteY14" fmla="*/ 235951 h 793539"/>
                <a:gd name="connsiteX15" fmla="*/ 235951 w 3942794"/>
                <a:gd name="connsiteY15" fmla="*/ 0 h 79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42794" h="793539">
                  <a:moveTo>
                    <a:pt x="235951" y="0"/>
                  </a:moveTo>
                  <a:lnTo>
                    <a:pt x="3706843" y="0"/>
                  </a:lnTo>
                  <a:cubicBezTo>
                    <a:pt x="3837155" y="0"/>
                    <a:pt x="3942794" y="105639"/>
                    <a:pt x="3942794" y="235951"/>
                  </a:cubicBezTo>
                  <a:lnTo>
                    <a:pt x="3942794" y="557588"/>
                  </a:lnTo>
                  <a:cubicBezTo>
                    <a:pt x="3942794" y="687900"/>
                    <a:pt x="3837155" y="793539"/>
                    <a:pt x="3706843" y="793539"/>
                  </a:cubicBezTo>
                  <a:lnTo>
                    <a:pt x="235951" y="793539"/>
                  </a:lnTo>
                  <a:cubicBezTo>
                    <a:pt x="105639" y="793539"/>
                    <a:pt x="0" y="687900"/>
                    <a:pt x="0" y="557588"/>
                  </a:cubicBezTo>
                  <a:lnTo>
                    <a:pt x="0" y="504781"/>
                  </a:lnTo>
                  <a:lnTo>
                    <a:pt x="288032" y="504781"/>
                  </a:lnTo>
                  <a:lnTo>
                    <a:pt x="288032" y="612793"/>
                  </a:lnTo>
                  <a:lnTo>
                    <a:pt x="504056" y="396769"/>
                  </a:lnTo>
                  <a:lnTo>
                    <a:pt x="288032" y="180745"/>
                  </a:lnTo>
                  <a:lnTo>
                    <a:pt x="288032" y="288757"/>
                  </a:lnTo>
                  <a:lnTo>
                    <a:pt x="0" y="288757"/>
                  </a:lnTo>
                  <a:lnTo>
                    <a:pt x="0" y="235951"/>
                  </a:lnTo>
                  <a:cubicBezTo>
                    <a:pt x="0" y="105639"/>
                    <a:pt x="105639" y="0"/>
                    <a:pt x="235951" y="0"/>
                  </a:cubicBezTo>
                  <a:close/>
                </a:path>
              </a:pathLst>
            </a:custGeom>
            <a:solidFill>
              <a:schemeClr val="accent3">
                <a:lumMod val="75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8332A63-E9E7-4585-8CA4-A03A05D0FB8A}"/>
                </a:ext>
              </a:extLst>
            </p:cNvPr>
            <p:cNvSpPr/>
            <p:nvPr/>
          </p:nvSpPr>
          <p:spPr>
            <a:xfrm>
              <a:off x="5205540" y="1808820"/>
              <a:ext cx="3611832" cy="830997"/>
            </a:xfrm>
            <a:prstGeom prst="rect">
              <a:avLst/>
            </a:prstGeom>
          </p:spPr>
          <p:txBody>
            <a:bodyPr wrap="square">
              <a:spAutoFit/>
            </a:bodyPr>
            <a:lstStyle/>
            <a:p>
              <a:r>
                <a:rPr lang="en-IN" sz="2400" dirty="0">
                  <a:solidFill>
                    <a:schemeClr val="bg1"/>
                  </a:solidFill>
                </a:rPr>
                <a:t>Some adjectives are compared irregularly</a:t>
              </a:r>
              <a:endParaRPr lang="en-US" sz="2400" dirty="0">
                <a:solidFill>
                  <a:schemeClr val="bg1"/>
                </a:solidFill>
              </a:endParaRPr>
            </a:p>
          </p:txBody>
        </p:sp>
      </p:grpSp>
      <p:grpSp>
        <p:nvGrpSpPr>
          <p:cNvPr id="20" name="Group 19">
            <a:extLst>
              <a:ext uri="{FF2B5EF4-FFF2-40B4-BE49-F238E27FC236}">
                <a16:creationId xmlns:a16="http://schemas.microsoft.com/office/drawing/2014/main" id="{D166B3D6-6559-48B7-9A70-522BC23884E9}"/>
              </a:ext>
            </a:extLst>
          </p:cNvPr>
          <p:cNvGrpSpPr/>
          <p:nvPr/>
        </p:nvGrpSpPr>
        <p:grpSpPr>
          <a:xfrm>
            <a:off x="5941387" y="2220147"/>
            <a:ext cx="5135494" cy="1091208"/>
            <a:chOff x="4588049" y="2888940"/>
            <a:chExt cx="4244210" cy="1200329"/>
          </a:xfrm>
        </p:grpSpPr>
        <p:sp>
          <p:nvSpPr>
            <p:cNvPr id="21" name="Freeform 29">
              <a:extLst>
                <a:ext uri="{FF2B5EF4-FFF2-40B4-BE49-F238E27FC236}">
                  <a16:creationId xmlns:a16="http://schemas.microsoft.com/office/drawing/2014/main" id="{149D1808-57D2-4406-8CDD-B01E516DC985}"/>
                </a:ext>
              </a:extLst>
            </p:cNvPr>
            <p:cNvSpPr/>
            <p:nvPr/>
          </p:nvSpPr>
          <p:spPr>
            <a:xfrm>
              <a:off x="4588049" y="2899906"/>
              <a:ext cx="4229323" cy="1130196"/>
            </a:xfrm>
            <a:custGeom>
              <a:avLst/>
              <a:gdLst>
                <a:gd name="connsiteX0" fmla="*/ 235951 w 3942794"/>
                <a:gd name="connsiteY0" fmla="*/ 0 h 793539"/>
                <a:gd name="connsiteX1" fmla="*/ 3706843 w 3942794"/>
                <a:gd name="connsiteY1" fmla="*/ 0 h 793539"/>
                <a:gd name="connsiteX2" fmla="*/ 3942794 w 3942794"/>
                <a:gd name="connsiteY2" fmla="*/ 235951 h 793539"/>
                <a:gd name="connsiteX3" fmla="*/ 3942794 w 3942794"/>
                <a:gd name="connsiteY3" fmla="*/ 557588 h 793539"/>
                <a:gd name="connsiteX4" fmla="*/ 3706843 w 3942794"/>
                <a:gd name="connsiteY4" fmla="*/ 793539 h 793539"/>
                <a:gd name="connsiteX5" fmla="*/ 235951 w 3942794"/>
                <a:gd name="connsiteY5" fmla="*/ 793539 h 793539"/>
                <a:gd name="connsiteX6" fmla="*/ 0 w 3942794"/>
                <a:gd name="connsiteY6" fmla="*/ 557588 h 793539"/>
                <a:gd name="connsiteX7" fmla="*/ 0 w 3942794"/>
                <a:gd name="connsiteY7" fmla="*/ 504781 h 793539"/>
                <a:gd name="connsiteX8" fmla="*/ 288032 w 3942794"/>
                <a:gd name="connsiteY8" fmla="*/ 504781 h 793539"/>
                <a:gd name="connsiteX9" fmla="*/ 288032 w 3942794"/>
                <a:gd name="connsiteY9" fmla="*/ 612793 h 793539"/>
                <a:gd name="connsiteX10" fmla="*/ 504056 w 3942794"/>
                <a:gd name="connsiteY10" fmla="*/ 396769 h 793539"/>
                <a:gd name="connsiteX11" fmla="*/ 288032 w 3942794"/>
                <a:gd name="connsiteY11" fmla="*/ 180745 h 793539"/>
                <a:gd name="connsiteX12" fmla="*/ 288032 w 3942794"/>
                <a:gd name="connsiteY12" fmla="*/ 288757 h 793539"/>
                <a:gd name="connsiteX13" fmla="*/ 0 w 3942794"/>
                <a:gd name="connsiteY13" fmla="*/ 288757 h 793539"/>
                <a:gd name="connsiteX14" fmla="*/ 0 w 3942794"/>
                <a:gd name="connsiteY14" fmla="*/ 235951 h 793539"/>
                <a:gd name="connsiteX15" fmla="*/ 235951 w 3942794"/>
                <a:gd name="connsiteY15" fmla="*/ 0 h 79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42794" h="793539">
                  <a:moveTo>
                    <a:pt x="235951" y="0"/>
                  </a:moveTo>
                  <a:lnTo>
                    <a:pt x="3706843" y="0"/>
                  </a:lnTo>
                  <a:cubicBezTo>
                    <a:pt x="3837155" y="0"/>
                    <a:pt x="3942794" y="105639"/>
                    <a:pt x="3942794" y="235951"/>
                  </a:cubicBezTo>
                  <a:lnTo>
                    <a:pt x="3942794" y="557588"/>
                  </a:lnTo>
                  <a:cubicBezTo>
                    <a:pt x="3942794" y="687900"/>
                    <a:pt x="3837155" y="793539"/>
                    <a:pt x="3706843" y="793539"/>
                  </a:cubicBezTo>
                  <a:lnTo>
                    <a:pt x="235951" y="793539"/>
                  </a:lnTo>
                  <a:cubicBezTo>
                    <a:pt x="105639" y="793539"/>
                    <a:pt x="0" y="687900"/>
                    <a:pt x="0" y="557588"/>
                  </a:cubicBezTo>
                  <a:lnTo>
                    <a:pt x="0" y="504781"/>
                  </a:lnTo>
                  <a:lnTo>
                    <a:pt x="288032" y="504781"/>
                  </a:lnTo>
                  <a:lnTo>
                    <a:pt x="288032" y="612793"/>
                  </a:lnTo>
                  <a:lnTo>
                    <a:pt x="504056" y="396769"/>
                  </a:lnTo>
                  <a:lnTo>
                    <a:pt x="288032" y="180745"/>
                  </a:lnTo>
                  <a:lnTo>
                    <a:pt x="288032" y="288757"/>
                  </a:lnTo>
                  <a:lnTo>
                    <a:pt x="0" y="288757"/>
                  </a:lnTo>
                  <a:lnTo>
                    <a:pt x="0" y="235951"/>
                  </a:lnTo>
                  <a:cubicBezTo>
                    <a:pt x="0" y="105639"/>
                    <a:pt x="105639" y="0"/>
                    <a:pt x="235951" y="0"/>
                  </a:cubicBezTo>
                  <a:close/>
                </a:path>
              </a:pathLst>
            </a:custGeom>
            <a:solidFill>
              <a:schemeClr val="accent6">
                <a:lumMod val="75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59B8DF2D-1CB3-4E5B-8524-DEABB0ABC6D4}"/>
                </a:ext>
              </a:extLst>
            </p:cNvPr>
            <p:cNvSpPr/>
            <p:nvPr/>
          </p:nvSpPr>
          <p:spPr>
            <a:xfrm>
              <a:off x="5206961" y="2888940"/>
              <a:ext cx="3625298" cy="1200329"/>
            </a:xfrm>
            <a:prstGeom prst="rect">
              <a:avLst/>
            </a:prstGeom>
          </p:spPr>
          <p:txBody>
            <a:bodyPr wrap="square">
              <a:spAutoFit/>
            </a:bodyPr>
            <a:lstStyle/>
            <a:p>
              <a:r>
                <a:rPr lang="en-IN" sz="2400" dirty="0">
                  <a:solidFill>
                    <a:schemeClr val="bg1"/>
                  </a:solidFill>
                </a:rPr>
                <a:t>Their comparatives are not formed from their positive forms</a:t>
              </a:r>
              <a:endParaRPr lang="en-US" sz="2400" dirty="0">
                <a:solidFill>
                  <a:schemeClr val="bg1"/>
                </a:solidFill>
              </a:endParaRPr>
            </a:p>
          </p:txBody>
        </p:sp>
      </p:grpSp>
      <p:grpSp>
        <p:nvGrpSpPr>
          <p:cNvPr id="23" name="Group 22">
            <a:extLst>
              <a:ext uri="{FF2B5EF4-FFF2-40B4-BE49-F238E27FC236}">
                <a16:creationId xmlns:a16="http://schemas.microsoft.com/office/drawing/2014/main" id="{92DC1DF9-35BB-40C9-B4EC-F660CBB5A85C}"/>
              </a:ext>
            </a:extLst>
          </p:cNvPr>
          <p:cNvGrpSpPr/>
          <p:nvPr/>
        </p:nvGrpSpPr>
        <p:grpSpPr>
          <a:xfrm>
            <a:off x="5940416" y="3449537"/>
            <a:ext cx="5120256" cy="969702"/>
            <a:chOff x="4585756" y="1738930"/>
            <a:chExt cx="4231616" cy="1066672"/>
          </a:xfrm>
        </p:grpSpPr>
        <p:sp>
          <p:nvSpPr>
            <p:cNvPr id="24" name="Freeform 32">
              <a:extLst>
                <a:ext uri="{FF2B5EF4-FFF2-40B4-BE49-F238E27FC236}">
                  <a16:creationId xmlns:a16="http://schemas.microsoft.com/office/drawing/2014/main" id="{2E7082ED-9664-4C8A-97B1-7FD2BDBB0914}"/>
                </a:ext>
              </a:extLst>
            </p:cNvPr>
            <p:cNvSpPr/>
            <p:nvPr/>
          </p:nvSpPr>
          <p:spPr>
            <a:xfrm>
              <a:off x="4585756" y="1738930"/>
              <a:ext cx="4231616" cy="1066672"/>
            </a:xfrm>
            <a:custGeom>
              <a:avLst/>
              <a:gdLst>
                <a:gd name="connsiteX0" fmla="*/ 235951 w 3942794"/>
                <a:gd name="connsiteY0" fmla="*/ 0 h 793539"/>
                <a:gd name="connsiteX1" fmla="*/ 3706843 w 3942794"/>
                <a:gd name="connsiteY1" fmla="*/ 0 h 793539"/>
                <a:gd name="connsiteX2" fmla="*/ 3942794 w 3942794"/>
                <a:gd name="connsiteY2" fmla="*/ 235951 h 793539"/>
                <a:gd name="connsiteX3" fmla="*/ 3942794 w 3942794"/>
                <a:gd name="connsiteY3" fmla="*/ 557588 h 793539"/>
                <a:gd name="connsiteX4" fmla="*/ 3706843 w 3942794"/>
                <a:gd name="connsiteY4" fmla="*/ 793539 h 793539"/>
                <a:gd name="connsiteX5" fmla="*/ 235951 w 3942794"/>
                <a:gd name="connsiteY5" fmla="*/ 793539 h 793539"/>
                <a:gd name="connsiteX6" fmla="*/ 0 w 3942794"/>
                <a:gd name="connsiteY6" fmla="*/ 557588 h 793539"/>
                <a:gd name="connsiteX7" fmla="*/ 0 w 3942794"/>
                <a:gd name="connsiteY7" fmla="*/ 504781 h 793539"/>
                <a:gd name="connsiteX8" fmla="*/ 288032 w 3942794"/>
                <a:gd name="connsiteY8" fmla="*/ 504781 h 793539"/>
                <a:gd name="connsiteX9" fmla="*/ 288032 w 3942794"/>
                <a:gd name="connsiteY9" fmla="*/ 612793 h 793539"/>
                <a:gd name="connsiteX10" fmla="*/ 504056 w 3942794"/>
                <a:gd name="connsiteY10" fmla="*/ 396769 h 793539"/>
                <a:gd name="connsiteX11" fmla="*/ 288032 w 3942794"/>
                <a:gd name="connsiteY11" fmla="*/ 180745 h 793539"/>
                <a:gd name="connsiteX12" fmla="*/ 288032 w 3942794"/>
                <a:gd name="connsiteY12" fmla="*/ 288757 h 793539"/>
                <a:gd name="connsiteX13" fmla="*/ 0 w 3942794"/>
                <a:gd name="connsiteY13" fmla="*/ 288757 h 793539"/>
                <a:gd name="connsiteX14" fmla="*/ 0 w 3942794"/>
                <a:gd name="connsiteY14" fmla="*/ 235951 h 793539"/>
                <a:gd name="connsiteX15" fmla="*/ 235951 w 3942794"/>
                <a:gd name="connsiteY15" fmla="*/ 0 h 79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42794" h="793539">
                  <a:moveTo>
                    <a:pt x="235951" y="0"/>
                  </a:moveTo>
                  <a:lnTo>
                    <a:pt x="3706843" y="0"/>
                  </a:lnTo>
                  <a:cubicBezTo>
                    <a:pt x="3837155" y="0"/>
                    <a:pt x="3942794" y="105639"/>
                    <a:pt x="3942794" y="235951"/>
                  </a:cubicBezTo>
                  <a:lnTo>
                    <a:pt x="3942794" y="557588"/>
                  </a:lnTo>
                  <a:cubicBezTo>
                    <a:pt x="3942794" y="687900"/>
                    <a:pt x="3837155" y="793539"/>
                    <a:pt x="3706843" y="793539"/>
                  </a:cubicBezTo>
                  <a:lnTo>
                    <a:pt x="235951" y="793539"/>
                  </a:lnTo>
                  <a:cubicBezTo>
                    <a:pt x="105639" y="793539"/>
                    <a:pt x="0" y="687900"/>
                    <a:pt x="0" y="557588"/>
                  </a:cubicBezTo>
                  <a:lnTo>
                    <a:pt x="0" y="504781"/>
                  </a:lnTo>
                  <a:lnTo>
                    <a:pt x="288032" y="504781"/>
                  </a:lnTo>
                  <a:lnTo>
                    <a:pt x="288032" y="612793"/>
                  </a:lnTo>
                  <a:lnTo>
                    <a:pt x="504056" y="396769"/>
                  </a:lnTo>
                  <a:lnTo>
                    <a:pt x="288032" y="180745"/>
                  </a:lnTo>
                  <a:lnTo>
                    <a:pt x="288032" y="288757"/>
                  </a:lnTo>
                  <a:lnTo>
                    <a:pt x="0" y="288757"/>
                  </a:lnTo>
                  <a:lnTo>
                    <a:pt x="0" y="235951"/>
                  </a:lnTo>
                  <a:cubicBezTo>
                    <a:pt x="0" y="105639"/>
                    <a:pt x="105639" y="0"/>
                    <a:pt x="235951" y="0"/>
                  </a:cubicBezTo>
                  <a:close/>
                </a:path>
              </a:pathLst>
            </a:custGeom>
            <a:solidFill>
              <a:schemeClr val="accent2">
                <a:lumMod val="75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BC9AA17B-88B3-4873-8267-13674BAD0380}"/>
                </a:ext>
              </a:extLst>
            </p:cNvPr>
            <p:cNvSpPr/>
            <p:nvPr/>
          </p:nvSpPr>
          <p:spPr>
            <a:xfrm>
              <a:off x="5205540" y="1871617"/>
              <a:ext cx="3387914" cy="830997"/>
            </a:xfrm>
            <a:prstGeom prst="rect">
              <a:avLst/>
            </a:prstGeom>
          </p:spPr>
          <p:txBody>
            <a:bodyPr wrap="square">
              <a:spAutoFit/>
            </a:bodyPr>
            <a:lstStyle/>
            <a:p>
              <a:pPr lvl="0"/>
              <a:r>
                <a:rPr lang="en-IN" sz="2400" dirty="0">
                  <a:solidFill>
                    <a:schemeClr val="bg1"/>
                  </a:solidFill>
                </a:rPr>
                <a:t>A completely new word is formed</a:t>
              </a:r>
              <a:endParaRPr lang="en-US" sz="2400" dirty="0">
                <a:solidFill>
                  <a:schemeClr val="bg1"/>
                </a:solidFill>
              </a:endParaRPr>
            </a:p>
          </p:txBody>
        </p:sp>
      </p:grpSp>
      <p:graphicFrame>
        <p:nvGraphicFramePr>
          <p:cNvPr id="27" name="Table 27">
            <a:extLst>
              <a:ext uri="{FF2B5EF4-FFF2-40B4-BE49-F238E27FC236}">
                <a16:creationId xmlns:a16="http://schemas.microsoft.com/office/drawing/2014/main" id="{4AF2AB61-EB3E-44F0-8DB4-599301E38777}"/>
              </a:ext>
            </a:extLst>
          </p:cNvPr>
          <p:cNvGraphicFramePr>
            <a:graphicFrameLocks noGrp="1"/>
          </p:cNvGraphicFramePr>
          <p:nvPr>
            <p:extLst>
              <p:ext uri="{D42A27DB-BD31-4B8C-83A1-F6EECF244321}">
                <p14:modId xmlns:p14="http://schemas.microsoft.com/office/powerpoint/2010/main" val="724640940"/>
              </p:ext>
            </p:extLst>
          </p:nvPr>
        </p:nvGraphicFramePr>
        <p:xfrm>
          <a:off x="4018384" y="4897968"/>
          <a:ext cx="4170950" cy="1483360"/>
        </p:xfrm>
        <a:graphic>
          <a:graphicData uri="http://schemas.openxmlformats.org/drawingml/2006/table">
            <a:tbl>
              <a:tblPr firstRow="1" bandRow="1">
                <a:tableStyleId>{912C8C85-51F0-491E-9774-3900AFEF0FD7}</a:tableStyleId>
              </a:tblPr>
              <a:tblGrid>
                <a:gridCol w="2085475">
                  <a:extLst>
                    <a:ext uri="{9D8B030D-6E8A-4147-A177-3AD203B41FA5}">
                      <a16:colId xmlns:a16="http://schemas.microsoft.com/office/drawing/2014/main" val="2259526716"/>
                    </a:ext>
                  </a:extLst>
                </a:gridCol>
                <a:gridCol w="2085475">
                  <a:extLst>
                    <a:ext uri="{9D8B030D-6E8A-4147-A177-3AD203B41FA5}">
                      <a16:colId xmlns:a16="http://schemas.microsoft.com/office/drawing/2014/main" val="2542099905"/>
                    </a:ext>
                  </a:extLst>
                </a:gridCol>
              </a:tblGrid>
              <a:tr h="370840">
                <a:tc>
                  <a:txBody>
                    <a:bodyPr/>
                    <a:lstStyle/>
                    <a:p>
                      <a:pPr algn="ctr"/>
                      <a:r>
                        <a:rPr lang="en-US" sz="2400" u="sng" dirty="0"/>
                        <a:t>Positive</a:t>
                      </a:r>
                      <a:endParaRPr lang="en-US" sz="2400" i="1" u="sng"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u="sng" dirty="0"/>
                        <a:t>Comparative</a:t>
                      </a:r>
                      <a:endParaRPr lang="en-US" sz="2400" i="1" u="sng"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594970"/>
                  </a:ext>
                </a:extLst>
              </a:tr>
              <a:tr h="370840">
                <a:tc>
                  <a:txBody>
                    <a:bodyPr/>
                    <a:lstStyle/>
                    <a:p>
                      <a:pPr algn="ctr"/>
                      <a:r>
                        <a:rPr lang="en-US" sz="2400" dirty="0"/>
                        <a:t>Good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Better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4246819"/>
                  </a:ext>
                </a:extLst>
              </a:tr>
              <a:tr h="370840">
                <a:tc>
                  <a:txBody>
                    <a:bodyPr/>
                    <a:lstStyle/>
                    <a:p>
                      <a:pPr algn="ctr"/>
                      <a:r>
                        <a:rPr lang="en-US" sz="2400" dirty="0"/>
                        <a:t>Bad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Worse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0843217"/>
                  </a:ext>
                </a:extLst>
              </a:tr>
              <a:tr h="370840">
                <a:tc>
                  <a:txBody>
                    <a:bodyPr/>
                    <a:lstStyle/>
                    <a:p>
                      <a:pPr algn="ctr"/>
                      <a:r>
                        <a:rPr lang="en-US" sz="2400" dirty="0"/>
                        <a:t>Much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More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5525968"/>
                  </a:ext>
                </a:extLst>
              </a:tr>
            </a:tbl>
          </a:graphicData>
        </a:graphic>
      </p:graphicFrame>
    </p:spTree>
    <p:extLst>
      <p:ext uri="{BB962C8B-B14F-4D97-AF65-F5344CB8AC3E}">
        <p14:creationId xmlns:p14="http://schemas.microsoft.com/office/powerpoint/2010/main" val="55476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25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250"/>
                            </p:stCondLst>
                            <p:childTnLst>
                              <p:par>
                                <p:cTn id="9" presetID="53" presetClass="entr" presetSubtype="16" fill="hold" grpId="0" nodeType="afterEffect">
                                  <p:stCondLst>
                                    <p:cond delay="250"/>
                                  </p:stCondLst>
                                  <p:childTnLst>
                                    <p:set>
                                      <p:cBhvr>
                                        <p:cTn id="10" dur="1" fill="hold">
                                          <p:stCondLst>
                                            <p:cond delay="0"/>
                                          </p:stCondLst>
                                        </p:cTn>
                                        <p:tgtEl>
                                          <p:spTgt spid="11"/>
                                        </p:tgtEl>
                                        <p:attrNameLst>
                                          <p:attrName>style.visibility</p:attrName>
                                        </p:attrNameLst>
                                      </p:cBhvr>
                                      <p:to>
                                        <p:strVal val="visible"/>
                                      </p:to>
                                    </p:set>
                                    <p:anim calcmode="lin" valueType="num">
                                      <p:cBhvr>
                                        <p:cTn id="11" dur="1000" fill="hold"/>
                                        <p:tgtEl>
                                          <p:spTgt spid="11"/>
                                        </p:tgtEl>
                                        <p:attrNameLst>
                                          <p:attrName>ppt_w</p:attrName>
                                        </p:attrNameLst>
                                      </p:cBhvr>
                                      <p:tavLst>
                                        <p:tav tm="0">
                                          <p:val>
                                            <p:fltVal val="0"/>
                                          </p:val>
                                        </p:tav>
                                        <p:tav tm="100000">
                                          <p:val>
                                            <p:strVal val="#ppt_w"/>
                                          </p:val>
                                        </p:tav>
                                      </p:tavLst>
                                    </p:anim>
                                    <p:anim calcmode="lin" valueType="num">
                                      <p:cBhvr>
                                        <p:cTn id="12" dur="1000" fill="hold"/>
                                        <p:tgtEl>
                                          <p:spTgt spid="11"/>
                                        </p:tgtEl>
                                        <p:attrNameLst>
                                          <p:attrName>ppt_h</p:attrName>
                                        </p:attrNameLst>
                                      </p:cBhvr>
                                      <p:tavLst>
                                        <p:tav tm="0">
                                          <p:val>
                                            <p:fltVal val="0"/>
                                          </p:val>
                                        </p:tav>
                                        <p:tav tm="100000">
                                          <p:val>
                                            <p:strVal val="#ppt_h"/>
                                          </p:val>
                                        </p:tav>
                                      </p:tavLst>
                                    </p:anim>
                                    <p:animEffect transition="in" filter="fade">
                                      <p:cBhvr>
                                        <p:cTn id="13" dur="1000"/>
                                        <p:tgtEl>
                                          <p:spTgt spid="11"/>
                                        </p:tgtEl>
                                      </p:cBhvr>
                                    </p:animEffect>
                                  </p:childTnLst>
                                </p:cTn>
                              </p:par>
                            </p:childTnLst>
                          </p:cTn>
                        </p:par>
                        <p:par>
                          <p:cTn id="14" fill="hold">
                            <p:stCondLst>
                              <p:cond delay="2500"/>
                            </p:stCondLst>
                            <p:childTnLst>
                              <p:par>
                                <p:cTn id="15" presetID="22" presetClass="entr" presetSubtype="8" fill="hold" nodeType="afterEffect">
                                  <p:stCondLst>
                                    <p:cond delay="25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10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10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left)">
                                      <p:cBhvr>
                                        <p:cTn id="27" dur="10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fade">
                                      <p:cBhvr>
                                        <p:cTn id="3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EBE02D05-F796-5240-94DC-5CD20F06DA93}"/>
              </a:ext>
            </a:extLst>
          </p:cNvPr>
          <p:cNvGraphicFramePr>
            <a:graphicFrameLocks noGrp="1"/>
          </p:cNvGraphicFramePr>
          <p:nvPr>
            <p:extLst>
              <p:ext uri="{D42A27DB-BD31-4B8C-83A1-F6EECF244321}">
                <p14:modId xmlns:p14="http://schemas.microsoft.com/office/powerpoint/2010/main" val="4256553909"/>
              </p:ext>
            </p:extLst>
          </p:nvPr>
        </p:nvGraphicFramePr>
        <p:xfrm>
          <a:off x="47328" y="1075038"/>
          <a:ext cx="3985142" cy="4957168"/>
        </p:xfrm>
        <a:graphic>
          <a:graphicData uri="http://schemas.openxmlformats.org/drawingml/2006/table">
            <a:tbl>
              <a:tblPr firstRow="1" bandRow="1">
                <a:tableStyleId>{00A15C55-8517-42AA-B614-E9B94910E393}</a:tableStyleId>
              </a:tblPr>
              <a:tblGrid>
                <a:gridCol w="1927294">
                  <a:extLst>
                    <a:ext uri="{9D8B030D-6E8A-4147-A177-3AD203B41FA5}">
                      <a16:colId xmlns:a16="http://schemas.microsoft.com/office/drawing/2014/main" val="4039208307"/>
                    </a:ext>
                  </a:extLst>
                </a:gridCol>
                <a:gridCol w="2057848">
                  <a:extLst>
                    <a:ext uri="{9D8B030D-6E8A-4147-A177-3AD203B41FA5}">
                      <a16:colId xmlns:a16="http://schemas.microsoft.com/office/drawing/2014/main" val="1933177082"/>
                    </a:ext>
                  </a:extLst>
                </a:gridCol>
              </a:tblGrid>
              <a:tr h="437818">
                <a:tc>
                  <a:txBody>
                    <a:bodyPr/>
                    <a:lstStyle/>
                    <a:p>
                      <a:pPr algn="ctr"/>
                      <a:r>
                        <a:rPr lang="en-US" sz="2200" u="sng" dirty="0"/>
                        <a:t>Positive</a:t>
                      </a:r>
                    </a:p>
                  </a:txBody>
                  <a:tcPr marT="37785" marB="37785"/>
                </a:tc>
                <a:tc>
                  <a:txBody>
                    <a:bodyPr/>
                    <a:lstStyle/>
                    <a:p>
                      <a:pPr algn="ctr"/>
                      <a:r>
                        <a:rPr lang="en-US" sz="2200" u="sng" dirty="0"/>
                        <a:t>Comparative</a:t>
                      </a:r>
                    </a:p>
                  </a:txBody>
                  <a:tcPr marT="37785" marB="37785"/>
                </a:tc>
                <a:extLst>
                  <a:ext uri="{0D108BD9-81ED-4DB2-BD59-A6C34878D82A}">
                    <a16:rowId xmlns:a16="http://schemas.microsoft.com/office/drawing/2014/main" val="1192839559"/>
                  </a:ext>
                </a:extLst>
              </a:tr>
              <a:tr h="405339">
                <a:tc>
                  <a:txBody>
                    <a:bodyPr/>
                    <a:lstStyle/>
                    <a:p>
                      <a:pPr algn="ctr"/>
                      <a:r>
                        <a:rPr lang="en-US" sz="2200" dirty="0">
                          <a:solidFill>
                            <a:srgbClr val="C00000"/>
                          </a:solidFill>
                        </a:rPr>
                        <a:t>angry</a:t>
                      </a:r>
                    </a:p>
                  </a:txBody>
                  <a:tcPr marT="37785" marB="37785"/>
                </a:tc>
                <a:tc>
                  <a:txBody>
                    <a:bodyPr/>
                    <a:lstStyle/>
                    <a:p>
                      <a:pPr algn="ctr"/>
                      <a:r>
                        <a:rPr lang="en-US" sz="2200" dirty="0">
                          <a:solidFill>
                            <a:srgbClr val="C00000"/>
                          </a:solidFill>
                        </a:rPr>
                        <a:t>angrier</a:t>
                      </a:r>
                    </a:p>
                  </a:txBody>
                  <a:tcPr marT="37785" marB="37785"/>
                </a:tc>
                <a:extLst>
                  <a:ext uri="{0D108BD9-81ED-4DB2-BD59-A6C34878D82A}">
                    <a16:rowId xmlns:a16="http://schemas.microsoft.com/office/drawing/2014/main" val="1610228592"/>
                  </a:ext>
                </a:extLst>
              </a:tr>
              <a:tr h="405339">
                <a:tc>
                  <a:txBody>
                    <a:bodyPr/>
                    <a:lstStyle/>
                    <a:p>
                      <a:pPr algn="ctr"/>
                      <a:r>
                        <a:rPr lang="en-US" sz="2200" dirty="0">
                          <a:solidFill>
                            <a:srgbClr val="C00000"/>
                          </a:solidFill>
                        </a:rPr>
                        <a:t>bold</a:t>
                      </a:r>
                    </a:p>
                  </a:txBody>
                  <a:tcPr marT="37785" marB="37785"/>
                </a:tc>
                <a:tc>
                  <a:txBody>
                    <a:bodyPr/>
                    <a:lstStyle/>
                    <a:p>
                      <a:pPr algn="ctr"/>
                      <a:r>
                        <a:rPr lang="en-US" sz="2200" dirty="0">
                          <a:solidFill>
                            <a:srgbClr val="C00000"/>
                          </a:solidFill>
                        </a:rPr>
                        <a:t>bolder</a:t>
                      </a:r>
                    </a:p>
                  </a:txBody>
                  <a:tcPr marT="37785" marB="37785"/>
                </a:tc>
                <a:extLst>
                  <a:ext uri="{0D108BD9-81ED-4DB2-BD59-A6C34878D82A}">
                    <a16:rowId xmlns:a16="http://schemas.microsoft.com/office/drawing/2014/main" val="2274795236"/>
                  </a:ext>
                </a:extLst>
              </a:tr>
              <a:tr h="405339">
                <a:tc>
                  <a:txBody>
                    <a:bodyPr/>
                    <a:lstStyle/>
                    <a:p>
                      <a:pPr algn="ctr"/>
                      <a:r>
                        <a:rPr lang="en-US" sz="2200" dirty="0">
                          <a:solidFill>
                            <a:srgbClr val="C00000"/>
                          </a:solidFill>
                        </a:rPr>
                        <a:t>Brave</a:t>
                      </a:r>
                    </a:p>
                  </a:txBody>
                  <a:tcPr marT="37785" marB="37785"/>
                </a:tc>
                <a:tc>
                  <a:txBody>
                    <a:bodyPr/>
                    <a:lstStyle/>
                    <a:p>
                      <a:pPr algn="ctr"/>
                      <a:r>
                        <a:rPr lang="en-US" sz="2200" dirty="0">
                          <a:solidFill>
                            <a:srgbClr val="C00000"/>
                          </a:solidFill>
                        </a:rPr>
                        <a:t>braver</a:t>
                      </a:r>
                    </a:p>
                  </a:txBody>
                  <a:tcPr marT="37785" marB="37785"/>
                </a:tc>
                <a:extLst>
                  <a:ext uri="{0D108BD9-81ED-4DB2-BD59-A6C34878D82A}">
                    <a16:rowId xmlns:a16="http://schemas.microsoft.com/office/drawing/2014/main" val="3392958023"/>
                  </a:ext>
                </a:extLst>
              </a:tr>
              <a:tr h="405339">
                <a:tc>
                  <a:txBody>
                    <a:bodyPr/>
                    <a:lstStyle/>
                    <a:p>
                      <a:pPr algn="ctr"/>
                      <a:r>
                        <a:rPr lang="en-US" sz="2200" dirty="0">
                          <a:solidFill>
                            <a:srgbClr val="C00000"/>
                          </a:solidFill>
                        </a:rPr>
                        <a:t>bright</a:t>
                      </a:r>
                    </a:p>
                  </a:txBody>
                  <a:tcPr marT="37785" marB="37785"/>
                </a:tc>
                <a:tc>
                  <a:txBody>
                    <a:bodyPr/>
                    <a:lstStyle/>
                    <a:p>
                      <a:pPr algn="ctr"/>
                      <a:r>
                        <a:rPr lang="en-US" sz="2200" dirty="0">
                          <a:solidFill>
                            <a:srgbClr val="C00000"/>
                          </a:solidFill>
                        </a:rPr>
                        <a:t>brighter</a:t>
                      </a:r>
                    </a:p>
                  </a:txBody>
                  <a:tcPr marT="37785" marB="37785"/>
                </a:tc>
                <a:extLst>
                  <a:ext uri="{0D108BD9-81ED-4DB2-BD59-A6C34878D82A}">
                    <a16:rowId xmlns:a16="http://schemas.microsoft.com/office/drawing/2014/main" val="2565541664"/>
                  </a:ext>
                </a:extLst>
              </a:tr>
              <a:tr h="405339">
                <a:tc>
                  <a:txBody>
                    <a:bodyPr/>
                    <a:lstStyle/>
                    <a:p>
                      <a:pPr algn="ctr"/>
                      <a:r>
                        <a:rPr lang="en-US" sz="2200" dirty="0">
                          <a:solidFill>
                            <a:srgbClr val="C00000"/>
                          </a:solidFill>
                        </a:rPr>
                        <a:t>busy</a:t>
                      </a:r>
                    </a:p>
                  </a:txBody>
                  <a:tcPr marT="37785" marB="37785"/>
                </a:tc>
                <a:tc>
                  <a:txBody>
                    <a:bodyPr/>
                    <a:lstStyle/>
                    <a:p>
                      <a:pPr algn="ctr"/>
                      <a:r>
                        <a:rPr lang="en-US" sz="2200" dirty="0">
                          <a:solidFill>
                            <a:srgbClr val="C00000"/>
                          </a:solidFill>
                        </a:rPr>
                        <a:t>busier</a:t>
                      </a:r>
                    </a:p>
                  </a:txBody>
                  <a:tcPr marT="37785" marB="37785"/>
                </a:tc>
                <a:extLst>
                  <a:ext uri="{0D108BD9-81ED-4DB2-BD59-A6C34878D82A}">
                    <a16:rowId xmlns:a16="http://schemas.microsoft.com/office/drawing/2014/main" val="150606022"/>
                  </a:ext>
                </a:extLst>
              </a:tr>
              <a:tr h="405339">
                <a:tc>
                  <a:txBody>
                    <a:bodyPr/>
                    <a:lstStyle/>
                    <a:p>
                      <a:pPr algn="ctr"/>
                      <a:r>
                        <a:rPr lang="en-US" sz="2200" dirty="0">
                          <a:solidFill>
                            <a:srgbClr val="C00000"/>
                          </a:solidFill>
                        </a:rPr>
                        <a:t>big</a:t>
                      </a:r>
                    </a:p>
                  </a:txBody>
                  <a:tcPr marT="37785" marB="37785"/>
                </a:tc>
                <a:tc>
                  <a:txBody>
                    <a:bodyPr/>
                    <a:lstStyle/>
                    <a:p>
                      <a:pPr algn="ctr"/>
                      <a:r>
                        <a:rPr lang="en-US" sz="2200" dirty="0">
                          <a:solidFill>
                            <a:srgbClr val="C00000"/>
                          </a:solidFill>
                        </a:rPr>
                        <a:t>bigger</a:t>
                      </a:r>
                    </a:p>
                  </a:txBody>
                  <a:tcPr marT="37785" marB="37785"/>
                </a:tc>
                <a:extLst>
                  <a:ext uri="{0D108BD9-81ED-4DB2-BD59-A6C34878D82A}">
                    <a16:rowId xmlns:a16="http://schemas.microsoft.com/office/drawing/2014/main" val="2552220440"/>
                  </a:ext>
                </a:extLst>
              </a:tr>
              <a:tr h="405339">
                <a:tc>
                  <a:txBody>
                    <a:bodyPr/>
                    <a:lstStyle/>
                    <a:p>
                      <a:pPr algn="ctr"/>
                      <a:r>
                        <a:rPr lang="en-US" sz="2200" dirty="0">
                          <a:solidFill>
                            <a:srgbClr val="C00000"/>
                          </a:solidFill>
                        </a:rPr>
                        <a:t>clean</a:t>
                      </a:r>
                    </a:p>
                  </a:txBody>
                  <a:tcPr marT="37785" marB="37785"/>
                </a:tc>
                <a:tc>
                  <a:txBody>
                    <a:bodyPr/>
                    <a:lstStyle/>
                    <a:p>
                      <a:pPr algn="ctr"/>
                      <a:r>
                        <a:rPr lang="en-US" sz="2200" dirty="0">
                          <a:solidFill>
                            <a:srgbClr val="C00000"/>
                          </a:solidFill>
                        </a:rPr>
                        <a:t>cleaner</a:t>
                      </a:r>
                    </a:p>
                  </a:txBody>
                  <a:tcPr marT="37785" marB="37785"/>
                </a:tc>
                <a:extLst>
                  <a:ext uri="{0D108BD9-81ED-4DB2-BD59-A6C34878D82A}">
                    <a16:rowId xmlns:a16="http://schemas.microsoft.com/office/drawing/2014/main" val="2501152790"/>
                  </a:ext>
                </a:extLst>
              </a:tr>
              <a:tr h="405339">
                <a:tc>
                  <a:txBody>
                    <a:bodyPr/>
                    <a:lstStyle/>
                    <a:p>
                      <a:pPr algn="ctr"/>
                      <a:r>
                        <a:rPr lang="en-US" sz="2200" dirty="0">
                          <a:solidFill>
                            <a:srgbClr val="C00000"/>
                          </a:solidFill>
                        </a:rPr>
                        <a:t>dry</a:t>
                      </a:r>
                    </a:p>
                  </a:txBody>
                  <a:tcPr marT="37785" marB="37785"/>
                </a:tc>
                <a:tc>
                  <a:txBody>
                    <a:bodyPr/>
                    <a:lstStyle/>
                    <a:p>
                      <a:pPr algn="ctr"/>
                      <a:r>
                        <a:rPr lang="en-US" sz="2200" dirty="0">
                          <a:solidFill>
                            <a:srgbClr val="C00000"/>
                          </a:solidFill>
                        </a:rPr>
                        <a:t>drier</a:t>
                      </a:r>
                    </a:p>
                  </a:txBody>
                  <a:tcPr marT="37785" marB="37785"/>
                </a:tc>
                <a:extLst>
                  <a:ext uri="{0D108BD9-81ED-4DB2-BD59-A6C34878D82A}">
                    <a16:rowId xmlns:a16="http://schemas.microsoft.com/office/drawing/2014/main" val="969240620"/>
                  </a:ext>
                </a:extLst>
              </a:tr>
              <a:tr h="405339">
                <a:tc>
                  <a:txBody>
                    <a:bodyPr/>
                    <a:lstStyle/>
                    <a:p>
                      <a:pPr algn="ctr"/>
                      <a:r>
                        <a:rPr lang="en-US" sz="2200" dirty="0">
                          <a:solidFill>
                            <a:srgbClr val="C00000"/>
                          </a:solidFill>
                        </a:rPr>
                        <a:t>early</a:t>
                      </a:r>
                    </a:p>
                  </a:txBody>
                  <a:tcPr marT="37785" marB="37785"/>
                </a:tc>
                <a:tc>
                  <a:txBody>
                    <a:bodyPr/>
                    <a:lstStyle/>
                    <a:p>
                      <a:pPr algn="ctr"/>
                      <a:r>
                        <a:rPr lang="en-US" sz="2200" dirty="0">
                          <a:solidFill>
                            <a:srgbClr val="C00000"/>
                          </a:solidFill>
                        </a:rPr>
                        <a:t>earlier</a:t>
                      </a:r>
                    </a:p>
                  </a:txBody>
                  <a:tcPr marT="37785" marB="37785"/>
                </a:tc>
                <a:extLst>
                  <a:ext uri="{0D108BD9-81ED-4DB2-BD59-A6C34878D82A}">
                    <a16:rowId xmlns:a16="http://schemas.microsoft.com/office/drawing/2014/main" val="2267747745"/>
                  </a:ext>
                </a:extLst>
              </a:tr>
              <a:tr h="405339">
                <a:tc>
                  <a:txBody>
                    <a:bodyPr/>
                    <a:lstStyle/>
                    <a:p>
                      <a:pPr algn="ctr"/>
                      <a:r>
                        <a:rPr lang="en-US" sz="2200" dirty="0">
                          <a:solidFill>
                            <a:srgbClr val="C00000"/>
                          </a:solidFill>
                        </a:rPr>
                        <a:t>grand</a:t>
                      </a:r>
                    </a:p>
                  </a:txBody>
                  <a:tcPr marT="37785" marB="37785"/>
                </a:tc>
                <a:tc>
                  <a:txBody>
                    <a:bodyPr/>
                    <a:lstStyle/>
                    <a:p>
                      <a:pPr algn="ctr"/>
                      <a:r>
                        <a:rPr lang="en-US" sz="2200" dirty="0">
                          <a:solidFill>
                            <a:srgbClr val="C00000"/>
                          </a:solidFill>
                        </a:rPr>
                        <a:t>grander</a:t>
                      </a:r>
                    </a:p>
                  </a:txBody>
                  <a:tcPr marT="37785" marB="37785"/>
                </a:tc>
                <a:extLst>
                  <a:ext uri="{0D108BD9-81ED-4DB2-BD59-A6C34878D82A}">
                    <a16:rowId xmlns:a16="http://schemas.microsoft.com/office/drawing/2014/main" val="760094864"/>
                  </a:ext>
                </a:extLst>
              </a:tr>
              <a:tr h="405339">
                <a:tc>
                  <a:txBody>
                    <a:bodyPr/>
                    <a:lstStyle/>
                    <a:p>
                      <a:pPr algn="ctr"/>
                      <a:r>
                        <a:rPr lang="en-US" sz="2200" dirty="0">
                          <a:solidFill>
                            <a:srgbClr val="C00000"/>
                          </a:solidFill>
                        </a:rPr>
                        <a:t>calm</a:t>
                      </a:r>
                    </a:p>
                  </a:txBody>
                  <a:tcPr marT="37785" marB="37785"/>
                </a:tc>
                <a:tc>
                  <a:txBody>
                    <a:bodyPr/>
                    <a:lstStyle/>
                    <a:p>
                      <a:pPr algn="ctr"/>
                      <a:r>
                        <a:rPr lang="en-US" sz="2200" dirty="0">
                          <a:solidFill>
                            <a:srgbClr val="C00000"/>
                          </a:solidFill>
                        </a:rPr>
                        <a:t>calmer</a:t>
                      </a:r>
                    </a:p>
                  </a:txBody>
                  <a:tcPr marT="37785" marB="37785"/>
                </a:tc>
                <a:extLst>
                  <a:ext uri="{0D108BD9-81ED-4DB2-BD59-A6C34878D82A}">
                    <a16:rowId xmlns:a16="http://schemas.microsoft.com/office/drawing/2014/main" val="2866524815"/>
                  </a:ext>
                </a:extLst>
              </a:tr>
            </a:tbl>
          </a:graphicData>
        </a:graphic>
      </p:graphicFrame>
      <p:sp>
        <p:nvSpPr>
          <p:cNvPr id="8" name="Title 1">
            <a:extLst>
              <a:ext uri="{FF2B5EF4-FFF2-40B4-BE49-F238E27FC236}">
                <a16:creationId xmlns:a16="http://schemas.microsoft.com/office/drawing/2014/main" id="{355A170D-1874-4B2A-A78A-EC5A3F1A83EC}"/>
              </a:ext>
            </a:extLst>
          </p:cNvPr>
          <p:cNvSpPr>
            <a:spLocks noGrp="1"/>
          </p:cNvSpPr>
          <p:nvPr>
            <p:ph type="title"/>
          </p:nvPr>
        </p:nvSpPr>
        <p:spPr>
          <a:xfrm>
            <a:off x="1555698" y="188640"/>
            <a:ext cx="9094205" cy="569053"/>
          </a:xfrm>
          <a:solidFill>
            <a:srgbClr val="FFD85B"/>
          </a:solidFill>
        </p:spPr>
        <p:txBody>
          <a:bodyPr anchor="ctr">
            <a:noAutofit/>
          </a:bodyPr>
          <a:lstStyle/>
          <a:p>
            <a:r>
              <a:rPr lang="en-IN" b="1" u="sng" dirty="0"/>
              <a:t>Comparative Adjectives and their Forms</a:t>
            </a:r>
            <a:endParaRPr lang="en-IN" u="sng" dirty="0"/>
          </a:p>
        </p:txBody>
      </p:sp>
      <p:graphicFrame>
        <p:nvGraphicFramePr>
          <p:cNvPr id="9" name="Table 6">
            <a:extLst>
              <a:ext uri="{FF2B5EF4-FFF2-40B4-BE49-F238E27FC236}">
                <a16:creationId xmlns:a16="http://schemas.microsoft.com/office/drawing/2014/main" id="{BB57A9DF-8623-4483-94BA-C292567582D5}"/>
              </a:ext>
            </a:extLst>
          </p:cNvPr>
          <p:cNvGraphicFramePr>
            <a:graphicFrameLocks noGrp="1"/>
          </p:cNvGraphicFramePr>
          <p:nvPr>
            <p:extLst>
              <p:ext uri="{D42A27DB-BD31-4B8C-83A1-F6EECF244321}">
                <p14:modId xmlns:p14="http://schemas.microsoft.com/office/powerpoint/2010/main" val="1250992074"/>
              </p:ext>
            </p:extLst>
          </p:nvPr>
        </p:nvGraphicFramePr>
        <p:xfrm>
          <a:off x="4079776" y="1075038"/>
          <a:ext cx="3985142" cy="4957168"/>
        </p:xfrm>
        <a:graphic>
          <a:graphicData uri="http://schemas.openxmlformats.org/drawingml/2006/table">
            <a:tbl>
              <a:tblPr firstRow="1" bandRow="1">
                <a:tableStyleId>{00A15C55-8517-42AA-B614-E9B94910E393}</a:tableStyleId>
              </a:tblPr>
              <a:tblGrid>
                <a:gridCol w="1927294">
                  <a:extLst>
                    <a:ext uri="{9D8B030D-6E8A-4147-A177-3AD203B41FA5}">
                      <a16:colId xmlns:a16="http://schemas.microsoft.com/office/drawing/2014/main" val="4039208307"/>
                    </a:ext>
                  </a:extLst>
                </a:gridCol>
                <a:gridCol w="2057848">
                  <a:extLst>
                    <a:ext uri="{9D8B030D-6E8A-4147-A177-3AD203B41FA5}">
                      <a16:colId xmlns:a16="http://schemas.microsoft.com/office/drawing/2014/main" val="1933177082"/>
                    </a:ext>
                  </a:extLst>
                </a:gridCol>
              </a:tblGrid>
              <a:tr h="437818">
                <a:tc>
                  <a:txBody>
                    <a:bodyPr/>
                    <a:lstStyle/>
                    <a:p>
                      <a:pPr algn="ctr"/>
                      <a:r>
                        <a:rPr lang="en-US" sz="2200" u="sng" dirty="0"/>
                        <a:t>Positive</a:t>
                      </a:r>
                    </a:p>
                  </a:txBody>
                  <a:tcPr marT="37785" marB="37785"/>
                </a:tc>
                <a:tc>
                  <a:txBody>
                    <a:bodyPr/>
                    <a:lstStyle/>
                    <a:p>
                      <a:pPr algn="ctr"/>
                      <a:r>
                        <a:rPr lang="en-US" sz="2200" u="sng" dirty="0"/>
                        <a:t>Comparative</a:t>
                      </a:r>
                    </a:p>
                  </a:txBody>
                  <a:tcPr marT="37785" marB="37785"/>
                </a:tc>
                <a:extLst>
                  <a:ext uri="{0D108BD9-81ED-4DB2-BD59-A6C34878D82A}">
                    <a16:rowId xmlns:a16="http://schemas.microsoft.com/office/drawing/2014/main" val="1192839559"/>
                  </a:ext>
                </a:extLst>
              </a:tr>
              <a:tr h="405339">
                <a:tc>
                  <a:txBody>
                    <a:bodyPr/>
                    <a:lstStyle/>
                    <a:p>
                      <a:pPr algn="ctr"/>
                      <a:r>
                        <a:rPr lang="en-US" sz="2200" dirty="0">
                          <a:solidFill>
                            <a:srgbClr val="C00000"/>
                          </a:solidFill>
                        </a:rPr>
                        <a:t>cold</a:t>
                      </a:r>
                    </a:p>
                  </a:txBody>
                  <a:tcPr marT="37785" marB="37785"/>
                </a:tc>
                <a:tc>
                  <a:txBody>
                    <a:bodyPr/>
                    <a:lstStyle/>
                    <a:p>
                      <a:pPr algn="ctr"/>
                      <a:r>
                        <a:rPr lang="en-US" sz="2200" dirty="0">
                          <a:solidFill>
                            <a:srgbClr val="C00000"/>
                          </a:solidFill>
                        </a:rPr>
                        <a:t>colder</a:t>
                      </a:r>
                    </a:p>
                  </a:txBody>
                  <a:tcPr marT="37785" marB="37785"/>
                </a:tc>
                <a:extLst>
                  <a:ext uri="{0D108BD9-81ED-4DB2-BD59-A6C34878D82A}">
                    <a16:rowId xmlns:a16="http://schemas.microsoft.com/office/drawing/2014/main" val="1610228592"/>
                  </a:ext>
                </a:extLst>
              </a:tr>
              <a:tr h="405339">
                <a:tc>
                  <a:txBody>
                    <a:bodyPr/>
                    <a:lstStyle/>
                    <a:p>
                      <a:pPr algn="ctr"/>
                      <a:r>
                        <a:rPr lang="en-US" sz="2200" dirty="0">
                          <a:solidFill>
                            <a:srgbClr val="C00000"/>
                          </a:solidFill>
                        </a:rPr>
                        <a:t>crispy</a:t>
                      </a:r>
                    </a:p>
                  </a:txBody>
                  <a:tcPr marT="37785" marB="37785"/>
                </a:tc>
                <a:tc>
                  <a:txBody>
                    <a:bodyPr/>
                    <a:lstStyle/>
                    <a:p>
                      <a:pPr algn="ctr"/>
                      <a:r>
                        <a:rPr lang="en-US" sz="2200" dirty="0">
                          <a:solidFill>
                            <a:srgbClr val="C00000"/>
                          </a:solidFill>
                        </a:rPr>
                        <a:t>crispier</a:t>
                      </a:r>
                    </a:p>
                  </a:txBody>
                  <a:tcPr marT="37785" marB="37785"/>
                </a:tc>
                <a:extLst>
                  <a:ext uri="{0D108BD9-81ED-4DB2-BD59-A6C34878D82A}">
                    <a16:rowId xmlns:a16="http://schemas.microsoft.com/office/drawing/2014/main" val="2274795236"/>
                  </a:ext>
                </a:extLst>
              </a:tr>
              <a:tr h="405339">
                <a:tc>
                  <a:txBody>
                    <a:bodyPr/>
                    <a:lstStyle/>
                    <a:p>
                      <a:pPr algn="ctr"/>
                      <a:r>
                        <a:rPr lang="en-US" sz="2200" dirty="0">
                          <a:solidFill>
                            <a:srgbClr val="C00000"/>
                          </a:solidFill>
                        </a:rPr>
                        <a:t>coarse</a:t>
                      </a:r>
                    </a:p>
                  </a:txBody>
                  <a:tcPr marT="37785" marB="37785"/>
                </a:tc>
                <a:tc>
                  <a:txBody>
                    <a:bodyPr/>
                    <a:lstStyle/>
                    <a:p>
                      <a:pPr algn="ctr"/>
                      <a:r>
                        <a:rPr lang="en-US" sz="2200" dirty="0">
                          <a:solidFill>
                            <a:srgbClr val="C00000"/>
                          </a:solidFill>
                        </a:rPr>
                        <a:t>coarser</a:t>
                      </a:r>
                    </a:p>
                  </a:txBody>
                  <a:tcPr marT="37785" marB="37785"/>
                </a:tc>
                <a:extLst>
                  <a:ext uri="{0D108BD9-81ED-4DB2-BD59-A6C34878D82A}">
                    <a16:rowId xmlns:a16="http://schemas.microsoft.com/office/drawing/2014/main" val="3392958023"/>
                  </a:ext>
                </a:extLst>
              </a:tr>
              <a:tr h="405339">
                <a:tc>
                  <a:txBody>
                    <a:bodyPr/>
                    <a:lstStyle/>
                    <a:p>
                      <a:pPr algn="ctr"/>
                      <a:r>
                        <a:rPr lang="en-US" sz="2200" dirty="0">
                          <a:solidFill>
                            <a:srgbClr val="C00000"/>
                          </a:solidFill>
                        </a:rPr>
                        <a:t>dark</a:t>
                      </a:r>
                    </a:p>
                  </a:txBody>
                  <a:tcPr marT="37785" marB="37785"/>
                </a:tc>
                <a:tc>
                  <a:txBody>
                    <a:bodyPr/>
                    <a:lstStyle/>
                    <a:p>
                      <a:pPr algn="ctr"/>
                      <a:r>
                        <a:rPr lang="en-US" sz="2200" dirty="0">
                          <a:solidFill>
                            <a:srgbClr val="C00000"/>
                          </a:solidFill>
                        </a:rPr>
                        <a:t>darker</a:t>
                      </a:r>
                    </a:p>
                  </a:txBody>
                  <a:tcPr marT="37785" marB="37785"/>
                </a:tc>
                <a:extLst>
                  <a:ext uri="{0D108BD9-81ED-4DB2-BD59-A6C34878D82A}">
                    <a16:rowId xmlns:a16="http://schemas.microsoft.com/office/drawing/2014/main" val="2565541664"/>
                  </a:ext>
                </a:extLst>
              </a:tr>
              <a:tr h="405339">
                <a:tc>
                  <a:txBody>
                    <a:bodyPr/>
                    <a:lstStyle/>
                    <a:p>
                      <a:pPr algn="ctr"/>
                      <a:r>
                        <a:rPr lang="en-US" sz="2200" dirty="0">
                          <a:solidFill>
                            <a:srgbClr val="C00000"/>
                          </a:solidFill>
                        </a:rPr>
                        <a:t>dirty</a:t>
                      </a:r>
                    </a:p>
                  </a:txBody>
                  <a:tcPr marT="37785" marB="37785"/>
                </a:tc>
                <a:tc>
                  <a:txBody>
                    <a:bodyPr/>
                    <a:lstStyle/>
                    <a:p>
                      <a:pPr algn="ctr"/>
                      <a:r>
                        <a:rPr lang="en-US" sz="2200" dirty="0">
                          <a:solidFill>
                            <a:srgbClr val="C00000"/>
                          </a:solidFill>
                        </a:rPr>
                        <a:t>dirtier</a:t>
                      </a:r>
                    </a:p>
                  </a:txBody>
                  <a:tcPr marT="37785" marB="37785"/>
                </a:tc>
                <a:extLst>
                  <a:ext uri="{0D108BD9-81ED-4DB2-BD59-A6C34878D82A}">
                    <a16:rowId xmlns:a16="http://schemas.microsoft.com/office/drawing/2014/main" val="150606022"/>
                  </a:ext>
                </a:extLst>
              </a:tr>
              <a:tr h="405339">
                <a:tc>
                  <a:txBody>
                    <a:bodyPr/>
                    <a:lstStyle/>
                    <a:p>
                      <a:pPr algn="ctr"/>
                      <a:r>
                        <a:rPr lang="en-US" sz="2200" dirty="0">
                          <a:solidFill>
                            <a:srgbClr val="C00000"/>
                          </a:solidFill>
                        </a:rPr>
                        <a:t>easy</a:t>
                      </a:r>
                    </a:p>
                  </a:txBody>
                  <a:tcPr marT="37785" marB="37785"/>
                </a:tc>
                <a:tc>
                  <a:txBody>
                    <a:bodyPr/>
                    <a:lstStyle/>
                    <a:p>
                      <a:pPr algn="ctr"/>
                      <a:r>
                        <a:rPr lang="en-US" sz="2200" dirty="0">
                          <a:solidFill>
                            <a:srgbClr val="C00000"/>
                          </a:solidFill>
                        </a:rPr>
                        <a:t>easier</a:t>
                      </a:r>
                    </a:p>
                  </a:txBody>
                  <a:tcPr marT="37785" marB="37785"/>
                </a:tc>
                <a:extLst>
                  <a:ext uri="{0D108BD9-81ED-4DB2-BD59-A6C34878D82A}">
                    <a16:rowId xmlns:a16="http://schemas.microsoft.com/office/drawing/2014/main" val="2552220440"/>
                  </a:ext>
                </a:extLst>
              </a:tr>
              <a:tr h="405339">
                <a:tc>
                  <a:txBody>
                    <a:bodyPr/>
                    <a:lstStyle/>
                    <a:p>
                      <a:pPr algn="ctr"/>
                      <a:r>
                        <a:rPr lang="en-US" sz="2200" dirty="0">
                          <a:solidFill>
                            <a:srgbClr val="C00000"/>
                          </a:solidFill>
                        </a:rPr>
                        <a:t>fat</a:t>
                      </a:r>
                    </a:p>
                  </a:txBody>
                  <a:tcPr marT="37785" marB="37785"/>
                </a:tc>
                <a:tc>
                  <a:txBody>
                    <a:bodyPr/>
                    <a:lstStyle/>
                    <a:p>
                      <a:pPr algn="ctr"/>
                      <a:r>
                        <a:rPr lang="en-US" sz="2200" dirty="0">
                          <a:solidFill>
                            <a:srgbClr val="C00000"/>
                          </a:solidFill>
                        </a:rPr>
                        <a:t>fatter</a:t>
                      </a:r>
                    </a:p>
                  </a:txBody>
                  <a:tcPr marT="37785" marB="37785"/>
                </a:tc>
                <a:extLst>
                  <a:ext uri="{0D108BD9-81ED-4DB2-BD59-A6C34878D82A}">
                    <a16:rowId xmlns:a16="http://schemas.microsoft.com/office/drawing/2014/main" val="2501152790"/>
                  </a:ext>
                </a:extLst>
              </a:tr>
              <a:tr h="405339">
                <a:tc>
                  <a:txBody>
                    <a:bodyPr/>
                    <a:lstStyle/>
                    <a:p>
                      <a:pPr algn="ctr"/>
                      <a:r>
                        <a:rPr lang="en-US" sz="2200" dirty="0">
                          <a:solidFill>
                            <a:srgbClr val="C00000"/>
                          </a:solidFill>
                        </a:rPr>
                        <a:t>fair</a:t>
                      </a:r>
                    </a:p>
                  </a:txBody>
                  <a:tcPr marT="37785" marB="37785"/>
                </a:tc>
                <a:tc>
                  <a:txBody>
                    <a:bodyPr/>
                    <a:lstStyle/>
                    <a:p>
                      <a:pPr algn="ctr"/>
                      <a:r>
                        <a:rPr lang="en-US" sz="2200" dirty="0">
                          <a:solidFill>
                            <a:srgbClr val="C00000"/>
                          </a:solidFill>
                        </a:rPr>
                        <a:t>fairer</a:t>
                      </a:r>
                    </a:p>
                  </a:txBody>
                  <a:tcPr marT="37785" marB="37785"/>
                </a:tc>
                <a:extLst>
                  <a:ext uri="{0D108BD9-81ED-4DB2-BD59-A6C34878D82A}">
                    <a16:rowId xmlns:a16="http://schemas.microsoft.com/office/drawing/2014/main" val="969240620"/>
                  </a:ext>
                </a:extLst>
              </a:tr>
              <a:tr h="405339">
                <a:tc>
                  <a:txBody>
                    <a:bodyPr/>
                    <a:lstStyle/>
                    <a:p>
                      <a:pPr algn="ctr"/>
                      <a:r>
                        <a:rPr lang="en-US" sz="2200" dirty="0">
                          <a:solidFill>
                            <a:srgbClr val="C00000"/>
                          </a:solidFill>
                        </a:rPr>
                        <a:t>beautiful</a:t>
                      </a:r>
                    </a:p>
                  </a:txBody>
                  <a:tcPr marT="37785" marB="37785"/>
                </a:tc>
                <a:tc>
                  <a:txBody>
                    <a:bodyPr/>
                    <a:lstStyle/>
                    <a:p>
                      <a:pPr algn="ctr"/>
                      <a:r>
                        <a:rPr lang="en-US" sz="2200" dirty="0">
                          <a:solidFill>
                            <a:srgbClr val="C00000"/>
                          </a:solidFill>
                        </a:rPr>
                        <a:t>more beautiful</a:t>
                      </a:r>
                    </a:p>
                  </a:txBody>
                  <a:tcPr marT="37785" marB="37785"/>
                </a:tc>
                <a:extLst>
                  <a:ext uri="{0D108BD9-81ED-4DB2-BD59-A6C34878D82A}">
                    <a16:rowId xmlns:a16="http://schemas.microsoft.com/office/drawing/2014/main" val="2267747745"/>
                  </a:ext>
                </a:extLst>
              </a:tr>
              <a:tr h="405339">
                <a:tc>
                  <a:txBody>
                    <a:bodyPr/>
                    <a:lstStyle/>
                    <a:p>
                      <a:pPr algn="ctr"/>
                      <a:r>
                        <a:rPr lang="en-US" sz="2200" dirty="0">
                          <a:solidFill>
                            <a:srgbClr val="C00000"/>
                          </a:solidFill>
                        </a:rPr>
                        <a:t>dangerous</a:t>
                      </a:r>
                    </a:p>
                  </a:txBody>
                  <a:tcPr marT="37785" marB="37785"/>
                </a:tc>
                <a:tc>
                  <a:txBody>
                    <a:bodyPr/>
                    <a:lstStyle/>
                    <a:p>
                      <a:pPr algn="ctr"/>
                      <a:r>
                        <a:rPr lang="en-US" sz="2200" dirty="0">
                          <a:solidFill>
                            <a:srgbClr val="C00000"/>
                          </a:solidFill>
                        </a:rPr>
                        <a:t>more dangerous</a:t>
                      </a:r>
                    </a:p>
                  </a:txBody>
                  <a:tcPr marT="37785" marB="37785"/>
                </a:tc>
                <a:extLst>
                  <a:ext uri="{0D108BD9-81ED-4DB2-BD59-A6C34878D82A}">
                    <a16:rowId xmlns:a16="http://schemas.microsoft.com/office/drawing/2014/main" val="760094864"/>
                  </a:ext>
                </a:extLst>
              </a:tr>
              <a:tr h="405339">
                <a:tc>
                  <a:txBody>
                    <a:bodyPr/>
                    <a:lstStyle/>
                    <a:p>
                      <a:pPr algn="ctr"/>
                      <a:r>
                        <a:rPr lang="en-US" sz="2200" dirty="0">
                          <a:solidFill>
                            <a:srgbClr val="C00000"/>
                          </a:solidFill>
                        </a:rPr>
                        <a:t>famous</a:t>
                      </a:r>
                    </a:p>
                  </a:txBody>
                  <a:tcPr marT="37785" marB="37785"/>
                </a:tc>
                <a:tc>
                  <a:txBody>
                    <a:bodyPr/>
                    <a:lstStyle/>
                    <a:p>
                      <a:pPr algn="ctr"/>
                      <a:r>
                        <a:rPr lang="en-US" sz="2200" dirty="0">
                          <a:solidFill>
                            <a:srgbClr val="C00000"/>
                          </a:solidFill>
                        </a:rPr>
                        <a:t>more famous</a:t>
                      </a:r>
                    </a:p>
                  </a:txBody>
                  <a:tcPr marT="37785" marB="37785"/>
                </a:tc>
                <a:extLst>
                  <a:ext uri="{0D108BD9-81ED-4DB2-BD59-A6C34878D82A}">
                    <a16:rowId xmlns:a16="http://schemas.microsoft.com/office/drawing/2014/main" val="2866524815"/>
                  </a:ext>
                </a:extLst>
              </a:tr>
            </a:tbl>
          </a:graphicData>
        </a:graphic>
      </p:graphicFrame>
      <p:graphicFrame>
        <p:nvGraphicFramePr>
          <p:cNvPr id="10" name="Table 6">
            <a:extLst>
              <a:ext uri="{FF2B5EF4-FFF2-40B4-BE49-F238E27FC236}">
                <a16:creationId xmlns:a16="http://schemas.microsoft.com/office/drawing/2014/main" id="{F7803CE7-0100-44C6-9FDC-6A3549AF9A18}"/>
              </a:ext>
            </a:extLst>
          </p:cNvPr>
          <p:cNvGraphicFramePr>
            <a:graphicFrameLocks noGrp="1"/>
          </p:cNvGraphicFramePr>
          <p:nvPr>
            <p:extLst>
              <p:ext uri="{D42A27DB-BD31-4B8C-83A1-F6EECF244321}">
                <p14:modId xmlns:p14="http://schemas.microsoft.com/office/powerpoint/2010/main" val="1359795454"/>
              </p:ext>
            </p:extLst>
          </p:nvPr>
        </p:nvGraphicFramePr>
        <p:xfrm>
          <a:off x="8126077" y="1412776"/>
          <a:ext cx="3985142" cy="4470748"/>
        </p:xfrm>
        <a:graphic>
          <a:graphicData uri="http://schemas.openxmlformats.org/drawingml/2006/table">
            <a:tbl>
              <a:tblPr firstRow="1" bandRow="1">
                <a:tableStyleId>{00A15C55-8517-42AA-B614-E9B94910E393}</a:tableStyleId>
              </a:tblPr>
              <a:tblGrid>
                <a:gridCol w="1927294">
                  <a:extLst>
                    <a:ext uri="{9D8B030D-6E8A-4147-A177-3AD203B41FA5}">
                      <a16:colId xmlns:a16="http://schemas.microsoft.com/office/drawing/2014/main" val="4039208307"/>
                    </a:ext>
                  </a:extLst>
                </a:gridCol>
                <a:gridCol w="2057848">
                  <a:extLst>
                    <a:ext uri="{9D8B030D-6E8A-4147-A177-3AD203B41FA5}">
                      <a16:colId xmlns:a16="http://schemas.microsoft.com/office/drawing/2014/main" val="1933177082"/>
                    </a:ext>
                  </a:extLst>
                </a:gridCol>
              </a:tblGrid>
              <a:tr h="437818">
                <a:tc>
                  <a:txBody>
                    <a:bodyPr/>
                    <a:lstStyle/>
                    <a:p>
                      <a:pPr algn="ctr"/>
                      <a:r>
                        <a:rPr lang="en-US" sz="2200" u="sng" dirty="0"/>
                        <a:t>Positive</a:t>
                      </a:r>
                    </a:p>
                  </a:txBody>
                  <a:tcPr marT="37785" marB="37785"/>
                </a:tc>
                <a:tc>
                  <a:txBody>
                    <a:bodyPr/>
                    <a:lstStyle/>
                    <a:p>
                      <a:pPr algn="ctr"/>
                      <a:r>
                        <a:rPr lang="en-US" sz="2200" u="sng" dirty="0"/>
                        <a:t>Comparative</a:t>
                      </a:r>
                    </a:p>
                  </a:txBody>
                  <a:tcPr marT="37785" marB="37785"/>
                </a:tc>
                <a:extLst>
                  <a:ext uri="{0D108BD9-81ED-4DB2-BD59-A6C34878D82A}">
                    <a16:rowId xmlns:a16="http://schemas.microsoft.com/office/drawing/2014/main" val="1192839559"/>
                  </a:ext>
                </a:extLst>
              </a:tr>
              <a:tr h="405339">
                <a:tc>
                  <a:txBody>
                    <a:bodyPr/>
                    <a:lstStyle/>
                    <a:p>
                      <a:pPr algn="ctr"/>
                      <a:r>
                        <a:rPr lang="en-US" sz="2200" dirty="0">
                          <a:solidFill>
                            <a:srgbClr val="C00000"/>
                          </a:solidFill>
                        </a:rPr>
                        <a:t>perfect</a:t>
                      </a:r>
                    </a:p>
                  </a:txBody>
                  <a:tcPr marT="37785" marB="37785"/>
                </a:tc>
                <a:tc>
                  <a:txBody>
                    <a:bodyPr/>
                    <a:lstStyle/>
                    <a:p>
                      <a:pPr algn="ctr"/>
                      <a:r>
                        <a:rPr lang="en-US" sz="2200" dirty="0">
                          <a:solidFill>
                            <a:srgbClr val="C00000"/>
                          </a:solidFill>
                        </a:rPr>
                        <a:t>more perfect</a:t>
                      </a:r>
                    </a:p>
                  </a:txBody>
                  <a:tcPr marT="37785" marB="37785"/>
                </a:tc>
                <a:extLst>
                  <a:ext uri="{0D108BD9-81ED-4DB2-BD59-A6C34878D82A}">
                    <a16:rowId xmlns:a16="http://schemas.microsoft.com/office/drawing/2014/main" val="1610228592"/>
                  </a:ext>
                </a:extLst>
              </a:tr>
              <a:tr h="405339">
                <a:tc>
                  <a:txBody>
                    <a:bodyPr/>
                    <a:lstStyle/>
                    <a:p>
                      <a:pPr algn="ctr"/>
                      <a:r>
                        <a:rPr lang="en-US" sz="2200" dirty="0">
                          <a:solidFill>
                            <a:srgbClr val="C00000"/>
                          </a:solidFill>
                        </a:rPr>
                        <a:t>comfortable</a:t>
                      </a:r>
                    </a:p>
                  </a:txBody>
                  <a:tcPr marT="37785" marB="37785"/>
                </a:tc>
                <a:tc>
                  <a:txBody>
                    <a:bodyPr/>
                    <a:lstStyle/>
                    <a:p>
                      <a:pPr algn="ctr"/>
                      <a:r>
                        <a:rPr lang="en-US" sz="2200" dirty="0">
                          <a:solidFill>
                            <a:srgbClr val="C00000"/>
                          </a:solidFill>
                        </a:rPr>
                        <a:t>more comfortable</a:t>
                      </a:r>
                    </a:p>
                  </a:txBody>
                  <a:tcPr marT="37785" marB="37785"/>
                </a:tc>
                <a:extLst>
                  <a:ext uri="{0D108BD9-81ED-4DB2-BD59-A6C34878D82A}">
                    <a16:rowId xmlns:a16="http://schemas.microsoft.com/office/drawing/2014/main" val="2274795236"/>
                  </a:ext>
                </a:extLst>
              </a:tr>
              <a:tr h="405339">
                <a:tc>
                  <a:txBody>
                    <a:bodyPr/>
                    <a:lstStyle/>
                    <a:p>
                      <a:pPr algn="ctr"/>
                      <a:r>
                        <a:rPr lang="en-US" sz="2200" dirty="0">
                          <a:solidFill>
                            <a:srgbClr val="C00000"/>
                          </a:solidFill>
                        </a:rPr>
                        <a:t>quick</a:t>
                      </a:r>
                    </a:p>
                  </a:txBody>
                  <a:tcPr marT="37785" marB="37785"/>
                </a:tc>
                <a:tc>
                  <a:txBody>
                    <a:bodyPr/>
                    <a:lstStyle/>
                    <a:p>
                      <a:pPr algn="ctr"/>
                      <a:r>
                        <a:rPr lang="en-US" sz="2200" dirty="0">
                          <a:solidFill>
                            <a:srgbClr val="C00000"/>
                          </a:solidFill>
                        </a:rPr>
                        <a:t>quicker</a:t>
                      </a:r>
                    </a:p>
                  </a:txBody>
                  <a:tcPr marT="37785" marB="37785"/>
                </a:tc>
                <a:extLst>
                  <a:ext uri="{0D108BD9-81ED-4DB2-BD59-A6C34878D82A}">
                    <a16:rowId xmlns:a16="http://schemas.microsoft.com/office/drawing/2014/main" val="3392958023"/>
                  </a:ext>
                </a:extLst>
              </a:tr>
              <a:tr h="405339">
                <a:tc>
                  <a:txBody>
                    <a:bodyPr/>
                    <a:lstStyle/>
                    <a:p>
                      <a:pPr algn="ctr"/>
                      <a:r>
                        <a:rPr lang="en-US" sz="2200" dirty="0">
                          <a:solidFill>
                            <a:srgbClr val="C00000"/>
                          </a:solidFill>
                        </a:rPr>
                        <a:t>close</a:t>
                      </a:r>
                    </a:p>
                  </a:txBody>
                  <a:tcPr marT="37785" marB="37785"/>
                </a:tc>
                <a:tc>
                  <a:txBody>
                    <a:bodyPr/>
                    <a:lstStyle/>
                    <a:p>
                      <a:pPr algn="ctr"/>
                      <a:r>
                        <a:rPr lang="en-US" sz="2200" dirty="0">
                          <a:solidFill>
                            <a:srgbClr val="C00000"/>
                          </a:solidFill>
                        </a:rPr>
                        <a:t>closer</a:t>
                      </a:r>
                    </a:p>
                  </a:txBody>
                  <a:tcPr marT="37785" marB="37785"/>
                </a:tc>
                <a:extLst>
                  <a:ext uri="{0D108BD9-81ED-4DB2-BD59-A6C34878D82A}">
                    <a16:rowId xmlns:a16="http://schemas.microsoft.com/office/drawing/2014/main" val="2565541664"/>
                  </a:ext>
                </a:extLst>
              </a:tr>
              <a:tr h="405339">
                <a:tc>
                  <a:txBody>
                    <a:bodyPr/>
                    <a:lstStyle/>
                    <a:p>
                      <a:pPr algn="ctr"/>
                      <a:r>
                        <a:rPr lang="en-US" sz="2200" dirty="0">
                          <a:solidFill>
                            <a:srgbClr val="C00000"/>
                          </a:solidFill>
                        </a:rPr>
                        <a:t>sweet</a:t>
                      </a:r>
                    </a:p>
                  </a:txBody>
                  <a:tcPr marT="37785" marB="37785"/>
                </a:tc>
                <a:tc>
                  <a:txBody>
                    <a:bodyPr/>
                    <a:lstStyle/>
                    <a:p>
                      <a:pPr algn="ctr"/>
                      <a:r>
                        <a:rPr lang="en-US" sz="2200" dirty="0">
                          <a:solidFill>
                            <a:srgbClr val="C00000"/>
                          </a:solidFill>
                        </a:rPr>
                        <a:t>sweeter</a:t>
                      </a:r>
                    </a:p>
                  </a:txBody>
                  <a:tcPr marT="37785" marB="37785"/>
                </a:tc>
                <a:extLst>
                  <a:ext uri="{0D108BD9-81ED-4DB2-BD59-A6C34878D82A}">
                    <a16:rowId xmlns:a16="http://schemas.microsoft.com/office/drawing/2014/main" val="150606022"/>
                  </a:ext>
                </a:extLst>
              </a:tr>
              <a:tr h="405339">
                <a:tc>
                  <a:txBody>
                    <a:bodyPr/>
                    <a:lstStyle/>
                    <a:p>
                      <a:pPr algn="ctr"/>
                      <a:r>
                        <a:rPr lang="en-US" sz="2200" dirty="0">
                          <a:solidFill>
                            <a:srgbClr val="C00000"/>
                          </a:solidFill>
                        </a:rPr>
                        <a:t>young</a:t>
                      </a:r>
                    </a:p>
                  </a:txBody>
                  <a:tcPr marT="37785" marB="37785"/>
                </a:tc>
                <a:tc>
                  <a:txBody>
                    <a:bodyPr/>
                    <a:lstStyle/>
                    <a:p>
                      <a:pPr algn="ctr"/>
                      <a:r>
                        <a:rPr lang="en-US" sz="2200" dirty="0">
                          <a:solidFill>
                            <a:srgbClr val="C00000"/>
                          </a:solidFill>
                        </a:rPr>
                        <a:t>younger</a:t>
                      </a:r>
                    </a:p>
                  </a:txBody>
                  <a:tcPr marT="37785" marB="37785"/>
                </a:tc>
                <a:extLst>
                  <a:ext uri="{0D108BD9-81ED-4DB2-BD59-A6C34878D82A}">
                    <a16:rowId xmlns:a16="http://schemas.microsoft.com/office/drawing/2014/main" val="2552220440"/>
                  </a:ext>
                </a:extLst>
              </a:tr>
              <a:tr h="405339">
                <a:tc>
                  <a:txBody>
                    <a:bodyPr/>
                    <a:lstStyle/>
                    <a:p>
                      <a:pPr algn="ctr"/>
                      <a:r>
                        <a:rPr lang="en-US" sz="2200" dirty="0">
                          <a:solidFill>
                            <a:srgbClr val="C00000"/>
                          </a:solidFill>
                        </a:rPr>
                        <a:t>old</a:t>
                      </a:r>
                    </a:p>
                  </a:txBody>
                  <a:tcPr marT="37785" marB="37785"/>
                </a:tc>
                <a:tc>
                  <a:txBody>
                    <a:bodyPr/>
                    <a:lstStyle/>
                    <a:p>
                      <a:pPr algn="ctr"/>
                      <a:r>
                        <a:rPr lang="en-US" sz="2200" dirty="0">
                          <a:solidFill>
                            <a:srgbClr val="C00000"/>
                          </a:solidFill>
                        </a:rPr>
                        <a:t>older</a:t>
                      </a:r>
                    </a:p>
                  </a:txBody>
                  <a:tcPr marT="37785" marB="37785"/>
                </a:tc>
                <a:extLst>
                  <a:ext uri="{0D108BD9-81ED-4DB2-BD59-A6C34878D82A}">
                    <a16:rowId xmlns:a16="http://schemas.microsoft.com/office/drawing/2014/main" val="2501152790"/>
                  </a:ext>
                </a:extLst>
              </a:tr>
              <a:tr h="405339">
                <a:tc>
                  <a:txBody>
                    <a:bodyPr/>
                    <a:lstStyle/>
                    <a:p>
                      <a:pPr algn="ctr"/>
                      <a:r>
                        <a:rPr lang="en-US" sz="2200" dirty="0">
                          <a:solidFill>
                            <a:srgbClr val="C00000"/>
                          </a:solidFill>
                        </a:rPr>
                        <a:t>kind</a:t>
                      </a:r>
                    </a:p>
                  </a:txBody>
                  <a:tcPr marT="37785" marB="37785"/>
                </a:tc>
                <a:tc>
                  <a:txBody>
                    <a:bodyPr/>
                    <a:lstStyle/>
                    <a:p>
                      <a:pPr algn="ctr"/>
                      <a:r>
                        <a:rPr lang="en-US" sz="2200" dirty="0">
                          <a:solidFill>
                            <a:srgbClr val="C00000"/>
                          </a:solidFill>
                        </a:rPr>
                        <a:t>kinder</a:t>
                      </a:r>
                    </a:p>
                  </a:txBody>
                  <a:tcPr marT="37785" marB="37785"/>
                </a:tc>
                <a:extLst>
                  <a:ext uri="{0D108BD9-81ED-4DB2-BD59-A6C34878D82A}">
                    <a16:rowId xmlns:a16="http://schemas.microsoft.com/office/drawing/2014/main" val="969240620"/>
                  </a:ext>
                </a:extLst>
              </a:tr>
              <a:tr h="405339">
                <a:tc>
                  <a:txBody>
                    <a:bodyPr/>
                    <a:lstStyle/>
                    <a:p>
                      <a:pPr algn="ctr"/>
                      <a:r>
                        <a:rPr lang="en-US" sz="2200" dirty="0">
                          <a:solidFill>
                            <a:srgbClr val="C00000"/>
                          </a:solidFill>
                        </a:rPr>
                        <a:t>cheap</a:t>
                      </a:r>
                    </a:p>
                  </a:txBody>
                  <a:tcPr marT="37785" marB="37785"/>
                </a:tc>
                <a:tc>
                  <a:txBody>
                    <a:bodyPr/>
                    <a:lstStyle/>
                    <a:p>
                      <a:pPr algn="ctr"/>
                      <a:r>
                        <a:rPr lang="en-US" sz="2200" dirty="0">
                          <a:solidFill>
                            <a:srgbClr val="C00000"/>
                          </a:solidFill>
                        </a:rPr>
                        <a:t>cheaper</a:t>
                      </a:r>
                    </a:p>
                  </a:txBody>
                  <a:tcPr marT="37785" marB="37785"/>
                </a:tc>
                <a:extLst>
                  <a:ext uri="{0D108BD9-81ED-4DB2-BD59-A6C34878D82A}">
                    <a16:rowId xmlns:a16="http://schemas.microsoft.com/office/drawing/2014/main" val="2267747745"/>
                  </a:ext>
                </a:extLst>
              </a:tr>
            </a:tbl>
          </a:graphicData>
        </a:graphic>
      </p:graphicFrame>
    </p:spTree>
    <p:extLst>
      <p:ext uri="{BB962C8B-B14F-4D97-AF65-F5344CB8AC3E}">
        <p14:creationId xmlns:p14="http://schemas.microsoft.com/office/powerpoint/2010/main" val="553339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BE72A15F-BA80-454E-A7A7-ABE6C7397882}"/>
              </a:ext>
            </a:extLst>
          </p:cNvPr>
          <p:cNvGraphicFramePr>
            <a:graphicFrameLocks noGrp="1"/>
          </p:cNvGraphicFramePr>
          <p:nvPr>
            <p:extLst>
              <p:ext uri="{D42A27DB-BD31-4B8C-83A1-F6EECF244321}">
                <p14:modId xmlns:p14="http://schemas.microsoft.com/office/powerpoint/2010/main" val="2776655567"/>
              </p:ext>
            </p:extLst>
          </p:nvPr>
        </p:nvGraphicFramePr>
        <p:xfrm>
          <a:off x="3779876" y="1844824"/>
          <a:ext cx="4692388" cy="3108960"/>
        </p:xfrm>
        <a:graphic>
          <a:graphicData uri="http://schemas.openxmlformats.org/drawingml/2006/table">
            <a:tbl>
              <a:tblPr firstRow="1" bandRow="1">
                <a:tableStyleId>{93296810-A885-4BE3-A3E7-6D5BEEA58F35}</a:tableStyleId>
              </a:tblPr>
              <a:tblGrid>
                <a:gridCol w="2820180">
                  <a:extLst>
                    <a:ext uri="{9D8B030D-6E8A-4147-A177-3AD203B41FA5}">
                      <a16:colId xmlns:a16="http://schemas.microsoft.com/office/drawing/2014/main" val="3389172117"/>
                    </a:ext>
                  </a:extLst>
                </a:gridCol>
                <a:gridCol w="1872208">
                  <a:extLst>
                    <a:ext uri="{9D8B030D-6E8A-4147-A177-3AD203B41FA5}">
                      <a16:colId xmlns:a16="http://schemas.microsoft.com/office/drawing/2014/main" val="3261842032"/>
                    </a:ext>
                  </a:extLst>
                </a:gridCol>
              </a:tblGrid>
              <a:tr h="391549">
                <a:tc>
                  <a:txBody>
                    <a:bodyPr/>
                    <a:lstStyle/>
                    <a:p>
                      <a:pPr algn="ctr"/>
                      <a:r>
                        <a:rPr lang="en-US" sz="2400" u="sng" dirty="0"/>
                        <a:t>Irregular Adjectives. </a:t>
                      </a:r>
                    </a:p>
                    <a:p>
                      <a:pPr algn="ctr"/>
                      <a:r>
                        <a:rPr lang="en-US" sz="2400" u="sng" dirty="0"/>
                        <a:t>Irregular Positive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u="sng" dirty="0"/>
                        <a:t>Comparative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2839559"/>
                  </a:ext>
                </a:extLst>
              </a:tr>
              <a:tr h="391549">
                <a:tc>
                  <a:txBody>
                    <a:bodyPr/>
                    <a:lstStyle/>
                    <a:p>
                      <a:pPr algn="ctr"/>
                      <a:r>
                        <a:rPr lang="en-US" sz="2400" dirty="0">
                          <a:solidFill>
                            <a:srgbClr val="C00000"/>
                          </a:solidFill>
                        </a:rPr>
                        <a:t>bad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solidFill>
                            <a:srgbClr val="C00000"/>
                          </a:solidFill>
                        </a:rPr>
                        <a:t>worse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0228592"/>
                  </a:ext>
                </a:extLst>
              </a:tr>
              <a:tr h="391549">
                <a:tc>
                  <a:txBody>
                    <a:bodyPr/>
                    <a:lstStyle/>
                    <a:p>
                      <a:pPr algn="ctr"/>
                      <a:r>
                        <a:rPr lang="en-US" sz="2400" dirty="0">
                          <a:solidFill>
                            <a:srgbClr val="C00000"/>
                          </a:solidFill>
                        </a:rPr>
                        <a:t>good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solidFill>
                            <a:srgbClr val="C00000"/>
                          </a:solidFill>
                        </a:rPr>
                        <a:t>better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4795236"/>
                  </a:ext>
                </a:extLst>
              </a:tr>
              <a:tr h="391549">
                <a:tc>
                  <a:txBody>
                    <a:bodyPr/>
                    <a:lstStyle/>
                    <a:p>
                      <a:pPr algn="ctr"/>
                      <a:r>
                        <a:rPr lang="en-US" sz="2400" dirty="0">
                          <a:solidFill>
                            <a:srgbClr val="C00000"/>
                          </a:solidFill>
                        </a:rPr>
                        <a:t>much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solidFill>
                            <a:srgbClr val="C00000"/>
                          </a:solidFill>
                        </a:rPr>
                        <a:t>more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2958023"/>
                  </a:ext>
                </a:extLst>
              </a:tr>
              <a:tr h="391549">
                <a:tc>
                  <a:txBody>
                    <a:bodyPr/>
                    <a:lstStyle/>
                    <a:p>
                      <a:pPr algn="ctr"/>
                      <a:r>
                        <a:rPr lang="en-US" sz="2400" dirty="0">
                          <a:solidFill>
                            <a:srgbClr val="C00000"/>
                          </a:solidFill>
                        </a:rPr>
                        <a:t>many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solidFill>
                            <a:srgbClr val="C00000"/>
                          </a:solidFill>
                        </a:rPr>
                        <a:t>more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5541664"/>
                  </a:ext>
                </a:extLst>
              </a:tr>
              <a:tr h="391549">
                <a:tc>
                  <a:txBody>
                    <a:bodyPr/>
                    <a:lstStyle/>
                    <a:p>
                      <a:pPr algn="ctr"/>
                      <a:r>
                        <a:rPr lang="en-US" sz="2400" dirty="0">
                          <a:solidFill>
                            <a:srgbClr val="C00000"/>
                          </a:solidFill>
                        </a:rPr>
                        <a:t>little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solidFill>
                            <a:srgbClr val="C00000"/>
                          </a:solidFill>
                        </a:rPr>
                        <a:t>lesser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606022"/>
                  </a:ext>
                </a:extLst>
              </a:tr>
            </a:tbl>
          </a:graphicData>
        </a:graphic>
      </p:graphicFrame>
      <p:sp>
        <p:nvSpPr>
          <p:cNvPr id="8" name="Title 1">
            <a:extLst>
              <a:ext uri="{FF2B5EF4-FFF2-40B4-BE49-F238E27FC236}">
                <a16:creationId xmlns:a16="http://schemas.microsoft.com/office/drawing/2014/main" id="{355A170D-1874-4B2A-A78A-EC5A3F1A83EC}"/>
              </a:ext>
            </a:extLst>
          </p:cNvPr>
          <p:cNvSpPr>
            <a:spLocks noGrp="1"/>
          </p:cNvSpPr>
          <p:nvPr>
            <p:ph type="title"/>
          </p:nvPr>
        </p:nvSpPr>
        <p:spPr>
          <a:xfrm>
            <a:off x="1555698" y="188640"/>
            <a:ext cx="9094205" cy="569053"/>
          </a:xfrm>
          <a:solidFill>
            <a:srgbClr val="FFD85B"/>
          </a:solidFill>
        </p:spPr>
        <p:txBody>
          <a:bodyPr anchor="ctr">
            <a:noAutofit/>
          </a:bodyPr>
          <a:lstStyle/>
          <a:p>
            <a:r>
              <a:rPr lang="en-IN" b="1" u="sng" dirty="0"/>
              <a:t>Comparative Adjectives and their Forms</a:t>
            </a:r>
            <a:endParaRPr lang="en-IN" u="sng" dirty="0"/>
          </a:p>
        </p:txBody>
      </p:sp>
    </p:spTree>
    <p:extLst>
      <p:ext uri="{BB962C8B-B14F-4D97-AF65-F5344CB8AC3E}">
        <p14:creationId xmlns:p14="http://schemas.microsoft.com/office/powerpoint/2010/main" val="52363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6582EEB0-1FE4-49B4-BD65-584833C40CF9}"/>
              </a:ext>
            </a:extLst>
          </p:cNvPr>
          <p:cNvGraphicFramePr>
            <a:graphicFrameLocks noGrp="1"/>
          </p:cNvGraphicFramePr>
          <p:nvPr>
            <p:extLst>
              <p:ext uri="{D42A27DB-BD31-4B8C-83A1-F6EECF244321}">
                <p14:modId xmlns:p14="http://schemas.microsoft.com/office/powerpoint/2010/main" val="2549247384"/>
              </p:ext>
            </p:extLst>
          </p:nvPr>
        </p:nvGraphicFramePr>
        <p:xfrm>
          <a:off x="1127448" y="1276409"/>
          <a:ext cx="9937104" cy="2477108"/>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297788">
                <a:tc>
                  <a:txBody>
                    <a:bodyPr/>
                    <a:lstStyle/>
                    <a:p>
                      <a:r>
                        <a:rPr lang="en-IN" sz="900" dirty="0"/>
                        <a:t>1</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Comparisons: </a:t>
                      </a:r>
                      <a:r>
                        <a:rPr lang="en-IN" sz="900" dirty="0">
                          <a:hlinkClick r:id="rId3"/>
                        </a:rPr>
                        <a:t>https://pixabay.com/illustrations/compare-comparison-scale-balance-643305/</a:t>
                      </a:r>
                      <a:endParaRPr lang="en-IN" sz="900" dirty="0"/>
                    </a:p>
                  </a:txBody>
                  <a:tcPr/>
                </a:tc>
                <a:extLst>
                  <a:ext uri="{0D108BD9-81ED-4DB2-BD59-A6C34878D82A}">
                    <a16:rowId xmlns:a16="http://schemas.microsoft.com/office/drawing/2014/main" val="10001"/>
                  </a:ext>
                </a:extLst>
              </a:tr>
              <a:tr h="234427">
                <a:tc>
                  <a:txBody>
                    <a:bodyPr/>
                    <a:lstStyle/>
                    <a:p>
                      <a:r>
                        <a:rPr lang="en-IN" sz="900" dirty="0"/>
                        <a:t>2</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Fast: </a:t>
                      </a:r>
                      <a:r>
                        <a:rPr lang="en-IN" sz="900" dirty="0">
                          <a:hlinkClick r:id="rId4"/>
                        </a:rPr>
                        <a:t>https://pixabay.com/photos/bike-riding-fast-moving-bike-motion-1149234/</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Heavy: </a:t>
                      </a:r>
                      <a:r>
                        <a:rPr lang="en-IN" sz="900" dirty="0">
                          <a:hlinkClick r:id="rId5"/>
                        </a:rPr>
                        <a:t>https://pixabay.com/photos/heavy-hard-work-hard-work-young-934552/</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Large: </a:t>
                      </a:r>
                      <a:r>
                        <a:rPr lang="en-IN" sz="900" dirty="0">
                          <a:hlinkClick r:id="rId6"/>
                        </a:rPr>
                        <a:t>https://pixabay.com/vectors/cooking-pot-sauce-pan-pot-cooking-146459/</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Pretty: </a:t>
                      </a:r>
                      <a:r>
                        <a:rPr lang="en-IN" sz="900" dirty="0">
                          <a:hlinkClick r:id="rId7"/>
                        </a:rPr>
                        <a:t>https://pixabay.com/photos/indian-girl-female-fashion-asian-4985302/</a:t>
                      </a:r>
                      <a:endParaRPr lang="en-IN" sz="900" dirty="0"/>
                    </a:p>
                  </a:txBody>
                  <a:tcPr/>
                </a:tc>
                <a:extLst>
                  <a:ext uri="{0D108BD9-81ED-4DB2-BD59-A6C34878D82A}">
                    <a16:rowId xmlns:a16="http://schemas.microsoft.com/office/drawing/2014/main" val="10002"/>
                  </a:ext>
                </a:extLst>
              </a:tr>
              <a:tr h="216024">
                <a:tc>
                  <a:txBody>
                    <a:bodyPr/>
                    <a:lstStyle/>
                    <a:p>
                      <a:r>
                        <a:rPr lang="en-IN" sz="900" dirty="0"/>
                        <a:t>3</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Expensive: </a:t>
                      </a:r>
                      <a:r>
                        <a:rPr lang="en-IN" sz="900" dirty="0">
                          <a:hlinkClick r:id="rId8"/>
                        </a:rPr>
                        <a:t>https://pixabay.com/photos/jewellery-golden-gold-jewelry-1175533/</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Beautiful: </a:t>
                      </a:r>
                      <a:r>
                        <a:rPr lang="en-IN" sz="900" dirty="0">
                          <a:hlinkClick r:id="rId9"/>
                        </a:rPr>
                        <a:t>https://pixabay.com/photos/landscape-sunset-sunrise-beautiful-4013258/</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Dangerous: </a:t>
                      </a:r>
                      <a:r>
                        <a:rPr lang="en-IN" sz="900" dirty="0">
                          <a:hlinkClick r:id="rId10"/>
                        </a:rPr>
                        <a:t>https://pixabay.com/vectors/alligators-dangerous-crocodiles-37912/</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Wonderful: </a:t>
                      </a:r>
                      <a:r>
                        <a:rPr lang="en-IN" sz="900" dirty="0">
                          <a:hlinkClick r:id="rId11"/>
                        </a:rPr>
                        <a:t>https://pixabay.com/photos/rays-wonder-sun-light-wonderful-2464986/</a:t>
                      </a:r>
                      <a:endParaRPr lang="en-IN" sz="900" dirty="0"/>
                    </a:p>
                  </a:txBody>
                  <a:tcPr/>
                </a:tc>
                <a:extLst>
                  <a:ext uri="{0D108BD9-81ED-4DB2-BD59-A6C34878D82A}">
                    <a16:rowId xmlns:a16="http://schemas.microsoft.com/office/drawing/2014/main" val="10006"/>
                  </a:ext>
                </a:extLst>
              </a:tr>
              <a:tr h="262880">
                <a:tc>
                  <a:txBody>
                    <a:bodyPr/>
                    <a:lstStyle/>
                    <a:p>
                      <a:r>
                        <a:rPr lang="en-IN" sz="900" dirty="0"/>
                        <a:t>4</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baseline="0" dirty="0">
                          <a:solidFill>
                            <a:schemeClr val="tx1"/>
                          </a:solidFill>
                          <a:latin typeface="+mn-lt"/>
                          <a:ea typeface="+mn-ea"/>
                          <a:cs typeface="+mn-cs"/>
                        </a:rPr>
                        <a:t>Polite: </a:t>
                      </a:r>
                      <a:r>
                        <a:rPr lang="en-IN" sz="900" b="0" i="0" u="none" strike="noStrike" kern="1200" baseline="0" dirty="0">
                          <a:solidFill>
                            <a:schemeClr val="tx1"/>
                          </a:solidFill>
                          <a:latin typeface="+mn-lt"/>
                          <a:ea typeface="+mn-ea"/>
                          <a:cs typeface="+mn-cs"/>
                          <a:hlinkClick r:id="rId12"/>
                        </a:rPr>
                        <a:t>https://pixabay.com/illustrations/thanks-thank-you-message-grateful-1314692/</a:t>
                      </a:r>
                      <a:endParaRPr lang="en-IN" sz="9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baseline="0" dirty="0">
                          <a:solidFill>
                            <a:schemeClr val="tx1"/>
                          </a:solidFill>
                          <a:latin typeface="+mn-lt"/>
                          <a:ea typeface="+mn-ea"/>
                          <a:cs typeface="+mn-cs"/>
                        </a:rPr>
                        <a:t>Tired: </a:t>
                      </a:r>
                      <a:r>
                        <a:rPr lang="en-IN" sz="900" b="0" i="0" u="none" strike="noStrike" kern="1200" baseline="0" dirty="0">
                          <a:solidFill>
                            <a:schemeClr val="tx1"/>
                          </a:solidFill>
                          <a:latin typeface="+mn-lt"/>
                          <a:ea typeface="+mn-ea"/>
                          <a:cs typeface="+mn-cs"/>
                          <a:hlinkClick r:id="rId13"/>
                        </a:rPr>
                        <a:t>https://pixabay.com/vectors/man-employee-exhausted-tired-5754626/</a:t>
                      </a:r>
                      <a:endParaRPr lang="en-IN" sz="9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baseline="0" dirty="0">
                          <a:solidFill>
                            <a:schemeClr val="tx1"/>
                          </a:solidFill>
                          <a:latin typeface="+mn-lt"/>
                          <a:ea typeface="+mn-ea"/>
                          <a:cs typeface="+mn-cs"/>
                        </a:rPr>
                        <a:t>Modern: </a:t>
                      </a:r>
                      <a:r>
                        <a:rPr lang="en-IN" sz="900" b="0" i="0" u="none" strike="noStrike" kern="1200" baseline="0" dirty="0">
                          <a:solidFill>
                            <a:schemeClr val="tx1"/>
                          </a:solidFill>
                          <a:latin typeface="+mn-lt"/>
                          <a:ea typeface="+mn-ea"/>
                          <a:cs typeface="+mn-cs"/>
                          <a:hlinkClick r:id="rId14"/>
                        </a:rPr>
                        <a:t>https://pixabay.com/photos/city-smart-modern-future-connect-4317139/</a:t>
                      </a:r>
                      <a:endParaRPr lang="en-IN" sz="900" b="0" dirty="0"/>
                    </a:p>
                  </a:txBody>
                  <a:tcPr/>
                </a:tc>
                <a:extLst>
                  <a:ext uri="{0D108BD9-81ED-4DB2-BD59-A6C34878D82A}">
                    <a16:rowId xmlns:a16="http://schemas.microsoft.com/office/drawing/2014/main" val="10011"/>
                  </a:ext>
                </a:extLst>
              </a:tr>
            </a:tbl>
          </a:graphicData>
        </a:graphic>
      </p:graphicFrame>
      <p:pic>
        <p:nvPicPr>
          <p:cNvPr id="5" name="Picture 4" descr="A picture containing fruit, orange&#10;&#10;Description automatically generated">
            <a:extLst>
              <a:ext uri="{FF2B5EF4-FFF2-40B4-BE49-F238E27FC236}">
                <a16:creationId xmlns:a16="http://schemas.microsoft.com/office/drawing/2014/main" id="{6EFF86A1-7A46-9E41-9002-F7AF19FA4054}"/>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584874" y="1722872"/>
            <a:ext cx="288812" cy="179605"/>
          </a:xfrm>
          <a:prstGeom prst="rect">
            <a:avLst/>
          </a:prstGeom>
        </p:spPr>
      </p:pic>
      <p:pic>
        <p:nvPicPr>
          <p:cNvPr id="7" name="Picture 6" descr="A picture containing blurry, blur&#10;&#10;Description automatically generated">
            <a:extLst>
              <a:ext uri="{FF2B5EF4-FFF2-40B4-BE49-F238E27FC236}">
                <a16:creationId xmlns:a16="http://schemas.microsoft.com/office/drawing/2014/main" id="{19991F95-8330-B643-976C-DC0E4A5731ED}"/>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2566190" y="1991160"/>
            <a:ext cx="423162" cy="282108"/>
          </a:xfrm>
          <a:prstGeom prst="rect">
            <a:avLst/>
          </a:prstGeom>
        </p:spPr>
      </p:pic>
      <p:pic>
        <p:nvPicPr>
          <p:cNvPr id="9" name="Picture 8" descr="A picture containing skating, ceiling, person, person&#10;&#10;Description automatically generated">
            <a:extLst>
              <a:ext uri="{FF2B5EF4-FFF2-40B4-BE49-F238E27FC236}">
                <a16:creationId xmlns:a16="http://schemas.microsoft.com/office/drawing/2014/main" id="{5A694CF8-ADF9-8D40-A4AB-495485D2276E}"/>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3051464" y="1998601"/>
            <a:ext cx="410649" cy="273337"/>
          </a:xfrm>
          <a:prstGeom prst="rect">
            <a:avLst/>
          </a:prstGeom>
        </p:spPr>
      </p:pic>
      <p:pic>
        <p:nvPicPr>
          <p:cNvPr id="11" name="Picture 10" descr="A picture containing cup, coffee, indoor, kitchenware&#10;&#10;Description automatically generated">
            <a:extLst>
              <a:ext uri="{FF2B5EF4-FFF2-40B4-BE49-F238E27FC236}">
                <a16:creationId xmlns:a16="http://schemas.microsoft.com/office/drawing/2014/main" id="{9DD1B7ED-CBCB-C947-AB22-BE5C0CB07EE3}"/>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2286260" y="2290841"/>
            <a:ext cx="444806" cy="279392"/>
          </a:xfrm>
          <a:prstGeom prst="rect">
            <a:avLst/>
          </a:prstGeom>
        </p:spPr>
      </p:pic>
      <p:pic>
        <p:nvPicPr>
          <p:cNvPr id="13" name="Picture 12" descr="A person with her hand on her face&#10;&#10;Description automatically generated with medium confidence">
            <a:extLst>
              <a:ext uri="{FF2B5EF4-FFF2-40B4-BE49-F238E27FC236}">
                <a16:creationId xmlns:a16="http://schemas.microsoft.com/office/drawing/2014/main" id="{903DFE31-957F-BB42-AAEF-0343735B8382}"/>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2076318" y="1992076"/>
            <a:ext cx="423162" cy="282108"/>
          </a:xfrm>
          <a:prstGeom prst="rect">
            <a:avLst/>
          </a:prstGeom>
        </p:spPr>
      </p:pic>
      <p:pic>
        <p:nvPicPr>
          <p:cNvPr id="15" name="Picture 14" descr="A picture containing doughnut, accessory, necklet, decorated&#10;&#10;Description automatically generated">
            <a:extLst>
              <a:ext uri="{FF2B5EF4-FFF2-40B4-BE49-F238E27FC236}">
                <a16:creationId xmlns:a16="http://schemas.microsoft.com/office/drawing/2014/main" id="{D0E87A93-EA96-9048-8CD8-8B9087E3B0F5}"/>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2077991" y="2641725"/>
            <a:ext cx="508057" cy="338704"/>
          </a:xfrm>
          <a:prstGeom prst="rect">
            <a:avLst/>
          </a:prstGeom>
        </p:spPr>
      </p:pic>
      <p:pic>
        <p:nvPicPr>
          <p:cNvPr id="17" name="Picture 16" descr="A picture containing sky, outdoor, sunset, nature&#10;&#10;Description automatically generated">
            <a:extLst>
              <a:ext uri="{FF2B5EF4-FFF2-40B4-BE49-F238E27FC236}">
                <a16:creationId xmlns:a16="http://schemas.microsoft.com/office/drawing/2014/main" id="{40A2C7DD-2FB5-AE4F-BA37-328D05794832}"/>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2607535" y="2738425"/>
            <a:ext cx="455905" cy="413164"/>
          </a:xfrm>
          <a:prstGeom prst="rect">
            <a:avLst/>
          </a:prstGeom>
        </p:spPr>
      </p:pic>
      <p:pic>
        <p:nvPicPr>
          <p:cNvPr id="19" name="Picture 18" descr="A picture containing dark, night, night sky&#10;&#10;Description automatically generated">
            <a:extLst>
              <a:ext uri="{FF2B5EF4-FFF2-40B4-BE49-F238E27FC236}">
                <a16:creationId xmlns:a16="http://schemas.microsoft.com/office/drawing/2014/main" id="{AEC33C74-FEB9-6D40-8667-ED7AFD47C07A}"/>
              </a:ext>
            </a:extLst>
          </p:cNvPr>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2160146" y="2992452"/>
            <a:ext cx="311389" cy="221866"/>
          </a:xfrm>
          <a:prstGeom prst="rect">
            <a:avLst/>
          </a:prstGeom>
        </p:spPr>
      </p:pic>
      <p:pic>
        <p:nvPicPr>
          <p:cNvPr id="21" name="Picture 20" descr="A person standing in front of a sunset with the arms raised&#10;&#10;Description automatically generated with low confidence">
            <a:extLst>
              <a:ext uri="{FF2B5EF4-FFF2-40B4-BE49-F238E27FC236}">
                <a16:creationId xmlns:a16="http://schemas.microsoft.com/office/drawing/2014/main" id="{CCD0AAB3-44FA-8B44-AFBE-A73585B7FAAF}"/>
              </a:ext>
            </a:extLst>
          </p:cNvPr>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3090529" y="2810320"/>
            <a:ext cx="414459" cy="311524"/>
          </a:xfrm>
          <a:prstGeom prst="rect">
            <a:avLst/>
          </a:prstGeom>
        </p:spPr>
      </p:pic>
      <p:pic>
        <p:nvPicPr>
          <p:cNvPr id="23" name="Picture 22" descr="A picture containing indoor, building&#10;&#10;Description automatically generated">
            <a:extLst>
              <a:ext uri="{FF2B5EF4-FFF2-40B4-BE49-F238E27FC236}">
                <a16:creationId xmlns:a16="http://schemas.microsoft.com/office/drawing/2014/main" id="{A16DC14C-B287-6D4F-989E-C1F078F60097}"/>
              </a:ext>
            </a:extLst>
          </p:cNvPr>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2927648" y="3322696"/>
            <a:ext cx="512026" cy="358084"/>
          </a:xfrm>
          <a:prstGeom prst="rect">
            <a:avLst/>
          </a:prstGeom>
        </p:spPr>
      </p:pic>
      <p:pic>
        <p:nvPicPr>
          <p:cNvPr id="25" name="Picture 24" descr="Shape&#10;&#10;Description automatically generated">
            <a:extLst>
              <a:ext uri="{FF2B5EF4-FFF2-40B4-BE49-F238E27FC236}">
                <a16:creationId xmlns:a16="http://schemas.microsoft.com/office/drawing/2014/main" id="{09ACC73A-1CFB-9645-A188-877AD0E4B7B3}"/>
              </a:ext>
            </a:extLst>
          </p:cNvPr>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2452470" y="3321141"/>
            <a:ext cx="342528" cy="342528"/>
          </a:xfrm>
          <a:prstGeom prst="rect">
            <a:avLst/>
          </a:prstGeom>
        </p:spPr>
      </p:pic>
      <p:pic>
        <p:nvPicPr>
          <p:cNvPr id="27" name="Picture 26" descr="A picture containing text, vector graphics&#10;&#10;Description automatically generated">
            <a:extLst>
              <a:ext uri="{FF2B5EF4-FFF2-40B4-BE49-F238E27FC236}">
                <a16:creationId xmlns:a16="http://schemas.microsoft.com/office/drawing/2014/main" id="{C90D0BC4-7510-9E44-8FFE-5513D1FD771B}"/>
              </a:ext>
            </a:extLst>
          </p:cNvPr>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2148417" y="3290826"/>
            <a:ext cx="205324" cy="410649"/>
          </a:xfrm>
          <a:prstGeom prst="rect">
            <a:avLst/>
          </a:prstGeom>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1177</Words>
  <Application>Microsoft Office PowerPoint</Application>
  <PresentationFormat>Widescreen</PresentationFormat>
  <Paragraphs>186</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DD</vt:lpstr>
      <vt:lpstr>Gaining more Knowledge on Degrees of Comparison of Adjectives</vt:lpstr>
      <vt:lpstr>Forms of Comparative Adjectives: Form 1</vt:lpstr>
      <vt:lpstr>Forms of Comparative Adjectives: Form 2</vt:lpstr>
      <vt:lpstr>Exception to Form 2</vt:lpstr>
      <vt:lpstr>Forms of Comparative Adjectives: Form 3</vt:lpstr>
      <vt:lpstr>Comparative Adjectives and their Forms</vt:lpstr>
      <vt:lpstr>Comparative Adjectives and their Forms</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82</cp:revision>
  <dcterms:created xsi:type="dcterms:W3CDTF">2020-08-28T09:38:22Z</dcterms:created>
  <dcterms:modified xsi:type="dcterms:W3CDTF">2021-12-01T15:25:31Z</dcterms:modified>
</cp:coreProperties>
</file>