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9" r:id="rId3"/>
    <p:sldId id="260" r:id="rId4"/>
    <p:sldId id="261" r:id="rId5"/>
    <p:sldId id="262" r:id="rId6"/>
    <p:sldId id="263" r:id="rId7"/>
    <p:sldId id="264"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023" autoAdjust="0"/>
  </p:normalViewPr>
  <p:slideViewPr>
    <p:cSldViewPr>
      <p:cViewPr>
        <p:scale>
          <a:sx n="47" d="100"/>
          <a:sy n="47" d="100"/>
        </p:scale>
        <p:origin x="1324" y="-22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12/8/2021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&lt;comparisons&gt; &lt;https://</a:t>
            </a:r>
            <a:r>
              <a:rPr lang="en-IN" dirty="0" err="1"/>
              <a:t>pixabay.com</a:t>
            </a:r>
            <a:r>
              <a:rPr lang="en-IN" dirty="0"/>
              <a:t>/illustrations/compare-comparison-scale-balance-643305/&gt;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&lt;tall short&gt; &lt;https://</a:t>
            </a:r>
            <a:r>
              <a:rPr lang="en-IN" dirty="0" err="1"/>
              <a:t>pixabay.com</a:t>
            </a:r>
            <a:r>
              <a:rPr lang="en-IN" dirty="0"/>
              <a:t>/illustrations/height-and-short-man-short-tall-man-5740589/&gt;</a:t>
            </a:r>
          </a:p>
          <a:p>
            <a:r>
              <a:rPr lang="en-IN" dirty="0"/>
              <a:t>&lt;snacks&gt; &lt;SSSVV Image Gallery: Search Keyword: “snacks”&gt;</a:t>
            </a:r>
          </a:p>
          <a:p>
            <a:r>
              <a:rPr lang="en-IN" dirty="0"/>
              <a:t>&lt;pencil&gt; &lt;https://</a:t>
            </a:r>
            <a:r>
              <a:rPr lang="en-IN" dirty="0" err="1"/>
              <a:t>pixabay.com</a:t>
            </a:r>
            <a:r>
              <a:rPr lang="en-IN" dirty="0"/>
              <a:t>/illustrations/pencil-school-supplies-5507780/&gt;</a:t>
            </a:r>
          </a:p>
          <a:p>
            <a:r>
              <a:rPr lang="en-IN" dirty="0"/>
              <a:t>&lt;school bags&gt; &lt;https://</a:t>
            </a:r>
            <a:r>
              <a:rPr lang="en-IN" dirty="0" err="1"/>
              <a:t>pixabay.com</a:t>
            </a:r>
            <a:r>
              <a:rPr lang="en-IN" dirty="0"/>
              <a:t>/illustrations/backpack-bag-school-hike-healthy-924589/&gt;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43184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&lt;girl&gt; &lt;https://pixabay.com/illustrations/woman-student-book-fashion-girl-5957134/&gt;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&lt;Man&gt; &lt;SSSVV Image Gallery: Search Keyword “man”&gt;</a:t>
            </a:r>
          </a:p>
          <a:p>
            <a:r>
              <a:rPr lang="en-IN" dirty="0"/>
              <a:t>&lt;iron&gt; &lt;https://pixabay.com/vectors/metal-blocks-steel-commodity-iron-36867/&gt;</a:t>
            </a:r>
          </a:p>
          <a:p>
            <a:r>
              <a:rPr lang="en-IN" dirty="0"/>
              <a:t>&lt;food&gt; &lt;https://</a:t>
            </a:r>
            <a:r>
              <a:rPr lang="en-IN" dirty="0" err="1"/>
              <a:t>pixabay.com</a:t>
            </a:r>
            <a:r>
              <a:rPr lang="en-IN" dirty="0"/>
              <a:t>/vectors/bread-cultural-culture-curry-food-1296280/&gt;</a:t>
            </a:r>
          </a:p>
          <a:p>
            <a:r>
              <a:rPr lang="en-IN" dirty="0"/>
              <a:t>&lt;saree&gt; &lt;https://</a:t>
            </a:r>
            <a:r>
              <a:rPr lang="en-IN" dirty="0" err="1"/>
              <a:t>pixabay.com</a:t>
            </a:r>
            <a:r>
              <a:rPr lang="en-IN" dirty="0"/>
              <a:t>/photos/wedding-saree-collection-1050933/&gt;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405400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&lt;comparison&gt; &lt;https://</a:t>
            </a:r>
            <a:r>
              <a:rPr lang="en-IN" dirty="0" err="1"/>
              <a:t>pixabay.com</a:t>
            </a:r>
            <a:r>
              <a:rPr lang="en-IN" dirty="0"/>
              <a:t>/vectors/arrows-left-right-faces-funny-35160/&gt;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2610368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75691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&lt;two boys&gt; &lt;https://www.flickr.com/photos/nithiclicks/16019423039&gt; By Nithi Anand</a:t>
            </a:r>
          </a:p>
          <a:p>
            <a:r>
              <a:rPr lang="en-IN" dirty="0"/>
              <a:t>&lt;painting&gt; &lt;https://pixabay.com/photos/colorful-painting-background-2468874/&gt;</a:t>
            </a:r>
          </a:p>
          <a:p>
            <a:r>
              <a:rPr lang="en-IN" dirty="0"/>
              <a:t>&lt;two brothers&gt; &lt;https://</a:t>
            </a:r>
            <a:r>
              <a:rPr lang="en-IN" dirty="0" err="1"/>
              <a:t>pixabay.com</a:t>
            </a:r>
            <a:r>
              <a:rPr lang="en-IN" dirty="0"/>
              <a:t>/photos/poor-boy-cute-village-boy-child-4133641/&gt;</a:t>
            </a:r>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13251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vectors/bread-cultural-culture-curry-food-1296280/" TargetMode="External"/><Relationship Id="rId13" Type="http://schemas.openxmlformats.org/officeDocument/2006/relationships/hyperlink" Target="https://pixabay.com/photos/colorful-painting-background-2468874/" TargetMode="External"/><Relationship Id="rId18" Type="http://schemas.openxmlformats.org/officeDocument/2006/relationships/image" Target="../media/image21.png"/><Relationship Id="rId26" Type="http://schemas.openxmlformats.org/officeDocument/2006/relationships/image" Target="../media/image29.jpeg"/><Relationship Id="rId3" Type="http://schemas.openxmlformats.org/officeDocument/2006/relationships/hyperlink" Target="https://pixabay.com/illustrations/compare-comparison-scale-balance-643305/" TargetMode="External"/><Relationship Id="rId21" Type="http://schemas.openxmlformats.org/officeDocument/2006/relationships/image" Target="../media/image24.png"/><Relationship Id="rId7" Type="http://schemas.openxmlformats.org/officeDocument/2006/relationships/hyperlink" Target="https://pixabay.com/illustrations/woman-student-book-fashion-girl-5957134/" TargetMode="External"/><Relationship Id="rId12" Type="http://schemas.openxmlformats.org/officeDocument/2006/relationships/hyperlink" Target="https://www.flickr.com/photos/nithiclicks/16019423039" TargetMode="External"/><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8.xml"/><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hyperlink" Target="https://pixabay.com/illustrations/backpack-bag-school-hike-healthy-924589/" TargetMode="External"/><Relationship Id="rId11" Type="http://schemas.openxmlformats.org/officeDocument/2006/relationships/hyperlink" Target="https://pixabay.com/vectors/arrows-left-right-faces-funny-35160/" TargetMode="External"/><Relationship Id="rId24" Type="http://schemas.openxmlformats.org/officeDocument/2006/relationships/image" Target="../media/image27.png"/><Relationship Id="rId5" Type="http://schemas.openxmlformats.org/officeDocument/2006/relationships/hyperlink" Target="https://pixabay.com/illustrations/pencil-school-supplies-5507780/" TargetMode="External"/><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png"/><Relationship Id="rId10" Type="http://schemas.openxmlformats.org/officeDocument/2006/relationships/hyperlink" Target="https://pixabay.com/vectors/metal-blocks-steel-commodity-iron-36867/" TargetMode="External"/><Relationship Id="rId19" Type="http://schemas.openxmlformats.org/officeDocument/2006/relationships/image" Target="../media/image22.png"/><Relationship Id="rId4" Type="http://schemas.openxmlformats.org/officeDocument/2006/relationships/hyperlink" Target="https://pixabay.com/illustrations/height-and-short-man-short-tall-man-5740589/" TargetMode="External"/><Relationship Id="rId9" Type="http://schemas.openxmlformats.org/officeDocument/2006/relationships/hyperlink" Target="https://pixabay.com/photos/wedding-saree-collection-1050933/" TargetMode="External"/><Relationship Id="rId14" Type="http://schemas.openxmlformats.org/officeDocument/2006/relationships/hyperlink" Target="https://pixabay.com/photos/poor-boy-cute-village-boy-child-4133641/" TargetMode="External"/><Relationship Id="rId22" Type="http://schemas.openxmlformats.org/officeDocument/2006/relationships/image" Target="../media/image25.jpeg"/><Relationship Id="rId27"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1120"/>
            <a:ext cx="12192000" cy="1612428"/>
          </a:xfrm>
          <a:solidFill>
            <a:srgbClr val="D1B2E8"/>
          </a:solidFill>
          <a:ln>
            <a:noFill/>
          </a:ln>
        </p:spPr>
        <p:txBody>
          <a:bodyPr/>
          <a:lstStyle/>
          <a:p>
            <a:r>
              <a:rPr lang="en-IN" b="1" dirty="0"/>
              <a:t>Exploring Degrees of Comparison </a:t>
            </a:r>
            <a:br>
              <a:rPr lang="en-IN" b="1" dirty="0"/>
            </a:br>
            <a:r>
              <a:rPr lang="en-IN" b="1" dirty="0"/>
              <a:t>of Adjectives</a:t>
            </a:r>
          </a:p>
        </p:txBody>
      </p:sp>
      <p:pic>
        <p:nvPicPr>
          <p:cNvPr id="4" name="Picture 3" descr="A picture containing fruit, orange&#10;&#10;Description automatically generated">
            <a:extLst>
              <a:ext uri="{FF2B5EF4-FFF2-40B4-BE49-F238E27FC236}">
                <a16:creationId xmlns:a16="http://schemas.microsoft.com/office/drawing/2014/main" id="{5425E718-4ECC-714E-AC22-2E6A3E15A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2701012"/>
            <a:ext cx="4064000" cy="2527300"/>
          </a:xfrm>
          <a:prstGeom prst="rect">
            <a:avLst/>
          </a:prstGeom>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21" y="71414"/>
            <a:ext cx="8451297" cy="654032"/>
          </a:xfrm>
          <a:solidFill>
            <a:srgbClr val="D1B2E8"/>
          </a:solidFill>
        </p:spPr>
        <p:txBody>
          <a:bodyPr/>
          <a:lstStyle/>
          <a:p>
            <a:r>
              <a:rPr lang="en-IN" b="1" u="sng" dirty="0"/>
              <a:t>Recapitulation on Adjectives</a:t>
            </a:r>
          </a:p>
        </p:txBody>
      </p:sp>
      <p:sp>
        <p:nvSpPr>
          <p:cNvPr id="3" name="Text Placeholder 2"/>
          <p:cNvSpPr>
            <a:spLocks noGrp="1"/>
          </p:cNvSpPr>
          <p:nvPr>
            <p:ph type="body" sz="quarter" idx="10"/>
          </p:nvPr>
        </p:nvSpPr>
        <p:spPr>
          <a:xfrm>
            <a:off x="838025" y="1214437"/>
            <a:ext cx="5742805" cy="985049"/>
          </a:xfrm>
          <a:ln>
            <a:solidFill>
              <a:schemeClr val="tx1"/>
            </a:solidFill>
          </a:ln>
        </p:spPr>
        <p:txBody>
          <a:bodyPr/>
          <a:lstStyle/>
          <a:p>
            <a:pPr marL="0" indent="0">
              <a:buNone/>
            </a:pPr>
            <a:r>
              <a:rPr lang="en-US" sz="2800" dirty="0"/>
              <a:t>People and animals - tall, short, kind, fat, thin.                                                </a:t>
            </a:r>
            <a:endParaRPr lang="en-IN" sz="2800" dirty="0"/>
          </a:p>
          <a:p>
            <a:pPr marL="0" indent="0">
              <a:buNone/>
            </a:pPr>
            <a:endParaRPr lang="en-IN" sz="2800" dirty="0"/>
          </a:p>
        </p:txBody>
      </p:sp>
      <p:sp>
        <p:nvSpPr>
          <p:cNvPr id="4" name="Text Placeholder 2">
            <a:extLst>
              <a:ext uri="{FF2B5EF4-FFF2-40B4-BE49-F238E27FC236}">
                <a16:creationId xmlns:a16="http://schemas.microsoft.com/office/drawing/2014/main" id="{144F24E5-9E43-B54D-8EB0-C17A6411B397}"/>
              </a:ext>
            </a:extLst>
          </p:cNvPr>
          <p:cNvSpPr txBox="1">
            <a:spLocks/>
          </p:cNvSpPr>
          <p:nvPr/>
        </p:nvSpPr>
        <p:spPr>
          <a:xfrm>
            <a:off x="838025" y="4293096"/>
            <a:ext cx="5761905" cy="491385"/>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Pencils - long and short ones, striped.</a:t>
            </a:r>
            <a:endParaRPr lang="en-IN" sz="2800" dirty="0"/>
          </a:p>
        </p:txBody>
      </p:sp>
      <p:sp>
        <p:nvSpPr>
          <p:cNvPr id="5" name="Text Placeholder 2">
            <a:extLst>
              <a:ext uri="{FF2B5EF4-FFF2-40B4-BE49-F238E27FC236}">
                <a16:creationId xmlns:a16="http://schemas.microsoft.com/office/drawing/2014/main" id="{421C7446-EA3B-7D46-ADAF-D57BC52F0629}"/>
              </a:ext>
            </a:extLst>
          </p:cNvPr>
          <p:cNvSpPr txBox="1">
            <a:spLocks/>
          </p:cNvSpPr>
          <p:nvPr/>
        </p:nvSpPr>
        <p:spPr>
          <a:xfrm>
            <a:off x="838025" y="2636912"/>
            <a:ext cx="5742681" cy="92246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Food items - big, small, sweet, delicious, tasty, juicy.</a:t>
            </a:r>
            <a:endParaRPr lang="en-IN" sz="2800" dirty="0"/>
          </a:p>
        </p:txBody>
      </p:sp>
      <p:sp>
        <p:nvSpPr>
          <p:cNvPr id="6" name="Text Placeholder 2">
            <a:extLst>
              <a:ext uri="{FF2B5EF4-FFF2-40B4-BE49-F238E27FC236}">
                <a16:creationId xmlns:a16="http://schemas.microsoft.com/office/drawing/2014/main" id="{03FD28EB-66D3-6442-810D-D5620C5F0A4F}"/>
              </a:ext>
            </a:extLst>
          </p:cNvPr>
          <p:cNvSpPr txBox="1">
            <a:spLocks/>
          </p:cNvSpPr>
          <p:nvPr/>
        </p:nvSpPr>
        <p:spPr>
          <a:xfrm>
            <a:off x="838025" y="5631360"/>
            <a:ext cx="5761905" cy="49182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School bags - blue, big, plastic, cloth.</a:t>
            </a:r>
            <a:endParaRPr lang="en-IN" sz="2800" dirty="0"/>
          </a:p>
        </p:txBody>
      </p:sp>
      <p:pic>
        <p:nvPicPr>
          <p:cNvPr id="7" name="Picture 6">
            <a:extLst>
              <a:ext uri="{FF2B5EF4-FFF2-40B4-BE49-F238E27FC236}">
                <a16:creationId xmlns:a16="http://schemas.microsoft.com/office/drawing/2014/main" id="{BD7664C7-7042-2F4F-BB7F-FD978B9A04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407" y="1050305"/>
            <a:ext cx="1296144" cy="1313312"/>
          </a:xfrm>
          <a:prstGeom prst="rect">
            <a:avLst/>
          </a:prstGeom>
          <a:ln>
            <a:solidFill>
              <a:schemeClr val="tx1"/>
            </a:solidFill>
          </a:ln>
        </p:spPr>
      </p:pic>
      <p:pic>
        <p:nvPicPr>
          <p:cNvPr id="8" name="Picture 7">
            <a:extLst>
              <a:ext uri="{FF2B5EF4-FFF2-40B4-BE49-F238E27FC236}">
                <a16:creationId xmlns:a16="http://schemas.microsoft.com/office/drawing/2014/main" id="{CFA5003F-7A6F-0049-8F9F-075AC2D2E0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65854" y="2496118"/>
            <a:ext cx="1940939" cy="1293960"/>
          </a:xfrm>
          <a:prstGeom prst="rect">
            <a:avLst/>
          </a:prstGeom>
          <a:ln>
            <a:solidFill>
              <a:schemeClr val="tx1"/>
            </a:solidFill>
          </a:ln>
        </p:spPr>
      </p:pic>
      <p:pic>
        <p:nvPicPr>
          <p:cNvPr id="9" name="Picture 8">
            <a:extLst>
              <a:ext uri="{FF2B5EF4-FFF2-40B4-BE49-F238E27FC236}">
                <a16:creationId xmlns:a16="http://schemas.microsoft.com/office/drawing/2014/main" id="{C723C07A-C59D-184B-BA72-126C115DF3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563" b="14775"/>
          <a:stretch/>
        </p:blipFill>
        <p:spPr>
          <a:xfrm>
            <a:off x="8018751" y="4079556"/>
            <a:ext cx="873457" cy="905975"/>
          </a:xfrm>
          <a:prstGeom prst="rect">
            <a:avLst/>
          </a:prstGeom>
          <a:ln>
            <a:solidFill>
              <a:schemeClr val="tx1"/>
            </a:solidFill>
          </a:ln>
        </p:spPr>
      </p:pic>
      <p:pic>
        <p:nvPicPr>
          <p:cNvPr id="11" name="Picture 10" descr="A picture containing dark&#10;&#10;Description automatically generated">
            <a:extLst>
              <a:ext uri="{FF2B5EF4-FFF2-40B4-BE49-F238E27FC236}">
                <a16:creationId xmlns:a16="http://schemas.microsoft.com/office/drawing/2014/main" id="{F2B2CFE2-7D9D-DF42-B757-EF85FBEA95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259" y="5249602"/>
            <a:ext cx="1580440" cy="1116186"/>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4" y="71414"/>
            <a:ext cx="5772350" cy="654032"/>
          </a:xfrm>
          <a:solidFill>
            <a:srgbClr val="D1B2E8"/>
          </a:solidFill>
        </p:spPr>
        <p:txBody>
          <a:bodyPr>
            <a:normAutofit/>
          </a:bodyPr>
          <a:lstStyle/>
          <a:p>
            <a:r>
              <a:rPr lang="en-IN" b="1" u="sng" dirty="0"/>
              <a:t>Degrees of Comparison</a:t>
            </a:r>
          </a:p>
        </p:txBody>
      </p:sp>
      <p:sp>
        <p:nvSpPr>
          <p:cNvPr id="3" name="Text Placeholder 2"/>
          <p:cNvSpPr>
            <a:spLocks noGrp="1"/>
          </p:cNvSpPr>
          <p:nvPr>
            <p:ph type="body" sz="quarter" idx="10"/>
          </p:nvPr>
        </p:nvSpPr>
        <p:spPr>
          <a:xfrm>
            <a:off x="1307468" y="942781"/>
            <a:ext cx="9577064" cy="1134442"/>
          </a:xfrm>
          <a:ln>
            <a:solidFill>
              <a:schemeClr val="tx1"/>
            </a:solidFill>
          </a:ln>
        </p:spPr>
        <p:txBody>
          <a:bodyPr/>
          <a:lstStyle/>
          <a:p>
            <a:pPr marL="0" indent="0">
              <a:buNone/>
            </a:pPr>
            <a:r>
              <a:rPr lang="en-US" dirty="0"/>
              <a:t>When adjectives change in form to show comparison, they are called - degrees of comparison.</a:t>
            </a:r>
            <a:endParaRPr lang="en-IN" dirty="0"/>
          </a:p>
        </p:txBody>
      </p:sp>
      <p:sp>
        <p:nvSpPr>
          <p:cNvPr id="4" name="Text Placeholder 2">
            <a:extLst>
              <a:ext uri="{FF2B5EF4-FFF2-40B4-BE49-F238E27FC236}">
                <a16:creationId xmlns:a16="http://schemas.microsoft.com/office/drawing/2014/main" id="{BD0AFC65-0791-A54E-86D0-5822BF991E64}"/>
              </a:ext>
            </a:extLst>
          </p:cNvPr>
          <p:cNvSpPr txBox="1">
            <a:spLocks/>
          </p:cNvSpPr>
          <p:nvPr/>
        </p:nvSpPr>
        <p:spPr>
          <a:xfrm>
            <a:off x="4034366" y="2304229"/>
            <a:ext cx="4161405" cy="654032"/>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Degrees Of Comparison</a:t>
            </a:r>
            <a:endParaRPr lang="en-IN" dirty="0"/>
          </a:p>
        </p:txBody>
      </p:sp>
      <p:sp>
        <p:nvSpPr>
          <p:cNvPr id="6" name="Quad Arrow Callout 5">
            <a:extLst>
              <a:ext uri="{FF2B5EF4-FFF2-40B4-BE49-F238E27FC236}">
                <a16:creationId xmlns:a16="http://schemas.microsoft.com/office/drawing/2014/main" id="{8B4F0B9F-4D5E-5449-997F-792EE54962CF}"/>
              </a:ext>
            </a:extLst>
          </p:cNvPr>
          <p:cNvSpPr/>
          <p:nvPr/>
        </p:nvSpPr>
        <p:spPr>
          <a:xfrm>
            <a:off x="4443579" y="3010627"/>
            <a:ext cx="3304839" cy="1478851"/>
          </a:xfrm>
          <a:prstGeom prst="quadArrowCallou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27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4E8157B-6370-634C-ABD2-1A51E66D1922}"/>
              </a:ext>
            </a:extLst>
          </p:cNvPr>
          <p:cNvSpPr/>
          <p:nvPr/>
        </p:nvSpPr>
        <p:spPr>
          <a:xfrm>
            <a:off x="1849242" y="3046078"/>
            <a:ext cx="2569208" cy="1303216"/>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lumMod val="50000"/>
                  </a:schemeClr>
                </a:solidFill>
              </a:rPr>
              <a:t>Positive</a:t>
            </a:r>
          </a:p>
        </p:txBody>
      </p:sp>
      <p:sp>
        <p:nvSpPr>
          <p:cNvPr id="8" name="Oval 7">
            <a:extLst>
              <a:ext uri="{FF2B5EF4-FFF2-40B4-BE49-F238E27FC236}">
                <a16:creationId xmlns:a16="http://schemas.microsoft.com/office/drawing/2014/main" id="{ADF9638D-23FF-184F-AC9E-D7BF025E4F09}"/>
              </a:ext>
            </a:extLst>
          </p:cNvPr>
          <p:cNvSpPr/>
          <p:nvPr/>
        </p:nvSpPr>
        <p:spPr>
          <a:xfrm>
            <a:off x="7767621" y="2958261"/>
            <a:ext cx="2931505" cy="1478851"/>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lumMod val="50000"/>
                  </a:schemeClr>
                </a:solidFill>
              </a:rPr>
              <a:t>Comparative</a:t>
            </a:r>
          </a:p>
        </p:txBody>
      </p:sp>
      <p:sp>
        <p:nvSpPr>
          <p:cNvPr id="9" name="Oval 8">
            <a:extLst>
              <a:ext uri="{FF2B5EF4-FFF2-40B4-BE49-F238E27FC236}">
                <a16:creationId xmlns:a16="http://schemas.microsoft.com/office/drawing/2014/main" id="{0E4614AA-0818-524F-BCFF-54F8B361EBAC}"/>
              </a:ext>
            </a:extLst>
          </p:cNvPr>
          <p:cNvSpPr/>
          <p:nvPr/>
        </p:nvSpPr>
        <p:spPr>
          <a:xfrm>
            <a:off x="4813090" y="4509120"/>
            <a:ext cx="2565818" cy="1478851"/>
          </a:xfrm>
          <a:prstGeom prst="ellipse">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4">
                    <a:lumMod val="50000"/>
                  </a:schemeClr>
                </a:solidFill>
              </a:rPr>
              <a:t>Superlative</a:t>
            </a:r>
          </a:p>
        </p:txBody>
      </p:sp>
    </p:spTree>
    <p:extLst>
      <p:ext uri="{BB962C8B-B14F-4D97-AF65-F5344CB8AC3E}">
        <p14:creationId xmlns:p14="http://schemas.microsoft.com/office/powerpoint/2010/main" val="219397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ppt_x</p:attrName>
                                        </p:attrNameLst>
                                      </p:cBhvr>
                                      <p:tavLst>
                                        <p:tav tm="0">
                                          <p:val>
                                            <p:strVal val="#ppt_x-#ppt_w*1.125000"/>
                                          </p:val>
                                        </p:tav>
                                        <p:tav tm="100000">
                                          <p:val>
                                            <p:strVal val="#ppt_x"/>
                                          </p:val>
                                        </p:tav>
                                      </p:tavLst>
                                    </p:anim>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p:tgtEl>
                                          <p:spTgt spid="9"/>
                                        </p:tgtEl>
                                        <p:attrNameLst>
                                          <p:attrName>ppt_y</p:attrName>
                                        </p:attrNameLst>
                                      </p:cBhvr>
                                      <p:tavLst>
                                        <p:tav tm="0">
                                          <p:val>
                                            <p:strVal val="#ppt_y-#ppt_h*1.125000"/>
                                          </p:val>
                                        </p:tav>
                                        <p:tav tm="100000">
                                          <p:val>
                                            <p:strVal val="#ppt_y"/>
                                          </p:val>
                                        </p:tav>
                                      </p:tavLst>
                                    </p:anim>
                                    <p:animEffect transition="in" filter="wipe(down)">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21" y="71414"/>
            <a:ext cx="8451297" cy="654032"/>
          </a:xfrm>
          <a:solidFill>
            <a:srgbClr val="D1B2E8"/>
          </a:solidFill>
        </p:spPr>
        <p:txBody>
          <a:bodyPr/>
          <a:lstStyle/>
          <a:p>
            <a:r>
              <a:rPr lang="en-IN" b="1" u="sng" dirty="0"/>
              <a:t>Positive Degree of Comparison</a:t>
            </a:r>
          </a:p>
        </p:txBody>
      </p:sp>
      <p:sp>
        <p:nvSpPr>
          <p:cNvPr id="3" name="Text Placeholder 2"/>
          <p:cNvSpPr>
            <a:spLocks noGrp="1"/>
          </p:cNvSpPr>
          <p:nvPr>
            <p:ph type="body" sz="quarter" idx="10"/>
          </p:nvPr>
        </p:nvSpPr>
        <p:spPr>
          <a:xfrm>
            <a:off x="2612529" y="775001"/>
            <a:ext cx="6966941" cy="594575"/>
          </a:xfrm>
          <a:ln>
            <a:noFill/>
          </a:ln>
        </p:spPr>
        <p:txBody>
          <a:bodyPr/>
          <a:lstStyle/>
          <a:p>
            <a:pPr marL="0" indent="0">
              <a:buNone/>
            </a:pPr>
            <a:r>
              <a:rPr lang="en-US" dirty="0"/>
              <a:t>This type of adjective is in its basic form.</a:t>
            </a:r>
            <a:r>
              <a:rPr lang="en-IN" dirty="0"/>
              <a:t> </a:t>
            </a:r>
          </a:p>
        </p:txBody>
      </p:sp>
      <p:sp>
        <p:nvSpPr>
          <p:cNvPr id="4" name="Text Placeholder 2">
            <a:extLst>
              <a:ext uri="{FF2B5EF4-FFF2-40B4-BE49-F238E27FC236}">
                <a16:creationId xmlns:a16="http://schemas.microsoft.com/office/drawing/2014/main" id="{F2BCE3F8-0BE8-3C49-9330-40F5C8861CD4}"/>
              </a:ext>
            </a:extLst>
          </p:cNvPr>
          <p:cNvSpPr txBox="1">
            <a:spLocks/>
          </p:cNvSpPr>
          <p:nvPr/>
        </p:nvSpPr>
        <p:spPr>
          <a:xfrm>
            <a:off x="887583" y="1506639"/>
            <a:ext cx="2968222" cy="96926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1. She is as </a:t>
            </a:r>
            <a:r>
              <a:rPr lang="en-US" sz="2800" i="1" dirty="0">
                <a:solidFill>
                  <a:srgbClr val="C00000"/>
                </a:solidFill>
              </a:rPr>
              <a:t>tall</a:t>
            </a:r>
            <a:r>
              <a:rPr lang="en-US" sz="2800" dirty="0"/>
              <a:t> as her father. </a:t>
            </a:r>
            <a:endParaRPr lang="en-IN" sz="2800" dirty="0"/>
          </a:p>
        </p:txBody>
      </p:sp>
      <p:sp>
        <p:nvSpPr>
          <p:cNvPr id="5" name="Text Placeholder 2">
            <a:extLst>
              <a:ext uri="{FF2B5EF4-FFF2-40B4-BE49-F238E27FC236}">
                <a16:creationId xmlns:a16="http://schemas.microsoft.com/office/drawing/2014/main" id="{15221EE2-3B4A-1E48-AF4F-1EEAFF151000}"/>
              </a:ext>
            </a:extLst>
          </p:cNvPr>
          <p:cNvSpPr txBox="1">
            <a:spLocks/>
          </p:cNvSpPr>
          <p:nvPr/>
        </p:nvSpPr>
        <p:spPr>
          <a:xfrm>
            <a:off x="6168008" y="1506639"/>
            <a:ext cx="3185216" cy="96926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2. Iron is a </a:t>
            </a:r>
            <a:r>
              <a:rPr lang="en-US" sz="2800" i="1" dirty="0">
                <a:solidFill>
                  <a:srgbClr val="C00000"/>
                </a:solidFill>
              </a:rPr>
              <a:t>heavy</a:t>
            </a:r>
            <a:r>
              <a:rPr lang="en-US" sz="2800" dirty="0"/>
              <a:t> metal.   </a:t>
            </a:r>
            <a:endParaRPr lang="en-IN" sz="2800" dirty="0"/>
          </a:p>
        </p:txBody>
      </p:sp>
      <p:sp>
        <p:nvSpPr>
          <p:cNvPr id="6" name="Text Placeholder 2">
            <a:extLst>
              <a:ext uri="{FF2B5EF4-FFF2-40B4-BE49-F238E27FC236}">
                <a16:creationId xmlns:a16="http://schemas.microsoft.com/office/drawing/2014/main" id="{1346F390-82AA-434D-B0A9-BD4D81E6DD8C}"/>
              </a:ext>
            </a:extLst>
          </p:cNvPr>
          <p:cNvSpPr txBox="1">
            <a:spLocks/>
          </p:cNvSpPr>
          <p:nvPr/>
        </p:nvSpPr>
        <p:spPr>
          <a:xfrm>
            <a:off x="892772" y="3214752"/>
            <a:ext cx="2826964" cy="96926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3. My mother makes </a:t>
            </a:r>
            <a:r>
              <a:rPr lang="en-US" sz="2800" i="1" dirty="0">
                <a:solidFill>
                  <a:srgbClr val="C00000"/>
                </a:solidFill>
              </a:rPr>
              <a:t>tasty</a:t>
            </a:r>
            <a:r>
              <a:rPr lang="en-US" sz="2800" dirty="0"/>
              <a:t> food.</a:t>
            </a:r>
            <a:endParaRPr lang="en-IN" sz="2800" dirty="0"/>
          </a:p>
        </p:txBody>
      </p:sp>
      <p:sp>
        <p:nvSpPr>
          <p:cNvPr id="7" name="Text Placeholder 2">
            <a:extLst>
              <a:ext uri="{FF2B5EF4-FFF2-40B4-BE49-F238E27FC236}">
                <a16:creationId xmlns:a16="http://schemas.microsoft.com/office/drawing/2014/main" id="{0F363600-5919-0E48-91CF-38684DC4D409}"/>
              </a:ext>
            </a:extLst>
          </p:cNvPr>
          <p:cNvSpPr txBox="1">
            <a:spLocks/>
          </p:cNvSpPr>
          <p:nvPr/>
        </p:nvSpPr>
        <p:spPr>
          <a:xfrm>
            <a:off x="6168007" y="3214752"/>
            <a:ext cx="3185217" cy="969264"/>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4. She is wearing a </a:t>
            </a:r>
            <a:r>
              <a:rPr lang="en-US" sz="2800" i="1" dirty="0">
                <a:solidFill>
                  <a:srgbClr val="C00000"/>
                </a:solidFill>
              </a:rPr>
              <a:t>beautiful</a:t>
            </a:r>
            <a:r>
              <a:rPr lang="en-US" sz="2800" dirty="0"/>
              <a:t> saree.</a:t>
            </a:r>
            <a:endParaRPr lang="en-IN" sz="2800" dirty="0"/>
          </a:p>
        </p:txBody>
      </p:sp>
      <p:pic>
        <p:nvPicPr>
          <p:cNvPr id="9" name="Picture 8" descr="A close-up of a logo&#10;&#10;Description automatically generated with medium confidence">
            <a:extLst>
              <a:ext uri="{FF2B5EF4-FFF2-40B4-BE49-F238E27FC236}">
                <a16:creationId xmlns:a16="http://schemas.microsoft.com/office/drawing/2014/main" id="{0A6A3800-05A1-4E46-B303-3E191B347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4088" y="1506639"/>
            <a:ext cx="2032000" cy="1416050"/>
          </a:xfrm>
          <a:prstGeom prst="rect">
            <a:avLst/>
          </a:prstGeom>
          <a:ln>
            <a:solidFill>
              <a:schemeClr val="tx1"/>
            </a:solidFill>
          </a:ln>
        </p:spPr>
      </p:pic>
      <p:pic>
        <p:nvPicPr>
          <p:cNvPr id="10" name="Picture 9">
            <a:extLst>
              <a:ext uri="{FF2B5EF4-FFF2-40B4-BE49-F238E27FC236}">
                <a16:creationId xmlns:a16="http://schemas.microsoft.com/office/drawing/2014/main" id="{4EC1A1CE-0768-0548-AC06-7FA5C44419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9736" y="3214752"/>
            <a:ext cx="1959994" cy="1077997"/>
          </a:xfrm>
          <a:prstGeom prst="rect">
            <a:avLst/>
          </a:prstGeom>
          <a:ln>
            <a:solidFill>
              <a:schemeClr val="tx1"/>
            </a:solidFill>
          </a:ln>
        </p:spPr>
      </p:pic>
      <p:pic>
        <p:nvPicPr>
          <p:cNvPr id="11" name="Picture 10" descr="A person wearing a dress&#10;&#10;Description automatically generated with medium confidence">
            <a:extLst>
              <a:ext uri="{FF2B5EF4-FFF2-40B4-BE49-F238E27FC236}">
                <a16:creationId xmlns:a16="http://schemas.microsoft.com/office/drawing/2014/main" id="{256FC289-F839-2448-AB1F-B7E3D22A91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64088" y="3214752"/>
            <a:ext cx="1460500" cy="1943100"/>
          </a:xfrm>
          <a:prstGeom prst="rect">
            <a:avLst/>
          </a:prstGeom>
          <a:ln>
            <a:solidFill>
              <a:schemeClr val="tx1"/>
            </a:solidFill>
          </a:ln>
        </p:spPr>
      </p:pic>
      <p:sp>
        <p:nvSpPr>
          <p:cNvPr id="12" name="Text Placeholder 2">
            <a:extLst>
              <a:ext uri="{FF2B5EF4-FFF2-40B4-BE49-F238E27FC236}">
                <a16:creationId xmlns:a16="http://schemas.microsoft.com/office/drawing/2014/main" id="{0ACBE55E-0B61-1843-9C50-073F56D79937}"/>
              </a:ext>
            </a:extLst>
          </p:cNvPr>
          <p:cNvSpPr txBox="1">
            <a:spLocks/>
          </p:cNvSpPr>
          <p:nvPr/>
        </p:nvSpPr>
        <p:spPr>
          <a:xfrm>
            <a:off x="1631504" y="5320640"/>
            <a:ext cx="8932270" cy="960323"/>
          </a:xfrm>
          <a:prstGeom prst="rect">
            <a:avLst/>
          </a:prstGeom>
          <a:ln>
            <a:no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a:t>Tall, heavy, tasty, and beautiful </a:t>
            </a:r>
            <a:r>
              <a:rPr lang="en-US" sz="2800" dirty="0"/>
              <a:t>are in their original forms</a:t>
            </a:r>
            <a:r>
              <a:rPr lang="en-US" sz="2800" i="1" dirty="0"/>
              <a:t>. </a:t>
            </a:r>
          </a:p>
          <a:p>
            <a:r>
              <a:rPr lang="en-US" sz="2800" dirty="0"/>
              <a:t>They are called </a:t>
            </a:r>
            <a:r>
              <a:rPr lang="en-US" sz="2800" i="1" dirty="0">
                <a:solidFill>
                  <a:srgbClr val="C00000"/>
                </a:solidFill>
              </a:rPr>
              <a:t>positive degree of comparison</a:t>
            </a:r>
            <a:r>
              <a:rPr lang="en-US" sz="2800" dirty="0"/>
              <a:t>.</a:t>
            </a:r>
            <a:endParaRPr lang="en-IN" sz="2800" dirty="0"/>
          </a:p>
        </p:txBody>
      </p:sp>
      <p:grpSp>
        <p:nvGrpSpPr>
          <p:cNvPr id="13" name="Group 12">
            <a:extLst>
              <a:ext uri="{FF2B5EF4-FFF2-40B4-BE49-F238E27FC236}">
                <a16:creationId xmlns:a16="http://schemas.microsoft.com/office/drawing/2014/main" id="{18758F2A-6DD3-49B0-896F-1C1CBD518D3D}"/>
              </a:ext>
            </a:extLst>
          </p:cNvPr>
          <p:cNvGrpSpPr/>
          <p:nvPr/>
        </p:nvGrpSpPr>
        <p:grpSpPr>
          <a:xfrm>
            <a:off x="4348054" y="1340768"/>
            <a:ext cx="1548479" cy="1856795"/>
            <a:chOff x="4348054" y="1340768"/>
            <a:chExt cx="1548479" cy="1856795"/>
          </a:xfrm>
        </p:grpSpPr>
        <p:pic>
          <p:nvPicPr>
            <p:cNvPr id="8" name="Picture 7">
              <a:extLst>
                <a:ext uri="{FF2B5EF4-FFF2-40B4-BE49-F238E27FC236}">
                  <a16:creationId xmlns:a16="http://schemas.microsoft.com/office/drawing/2014/main" id="{36BB3643-5876-A943-A371-02A5EFB9B88E}"/>
                </a:ext>
              </a:extLst>
            </p:cNvPr>
            <p:cNvPicPr>
              <a:picLocks noChangeAspect="1"/>
            </p:cNvPicPr>
            <p:nvPr/>
          </p:nvPicPr>
          <p:blipFill rotWithShape="1">
            <a:blip r:embed="rId6">
              <a:extLst>
                <a:ext uri="{28A0092B-C50C-407E-A947-70E740481C1C}">
                  <a14:useLocalDpi xmlns:a14="http://schemas.microsoft.com/office/drawing/2010/main" val="0"/>
                </a:ext>
              </a:extLst>
            </a:blip>
            <a:srcRect l="63576" t="-11339" r="-711" b="11339"/>
            <a:stretch/>
          </p:blipFill>
          <p:spPr>
            <a:xfrm>
              <a:off x="4943872" y="1340768"/>
              <a:ext cx="952661" cy="1748668"/>
            </a:xfrm>
            <a:prstGeom prst="rect">
              <a:avLst/>
            </a:prstGeom>
            <a:ln>
              <a:noFill/>
            </a:ln>
          </p:spPr>
        </p:pic>
        <p:pic>
          <p:nvPicPr>
            <p:cNvPr id="1030" name="Picture 6" descr="Woman, Student, Book, Fashion, Girl, Teenager, Teen">
              <a:extLst>
                <a:ext uri="{FF2B5EF4-FFF2-40B4-BE49-F238E27FC236}">
                  <a16:creationId xmlns:a16="http://schemas.microsoft.com/office/drawing/2014/main" id="{CF4F8013-071A-4797-A060-671164BAF63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2495" t="16500" r="20093" b="12244"/>
            <a:stretch/>
          </p:blipFill>
          <p:spPr bwMode="auto">
            <a:xfrm>
              <a:off x="4348054" y="1484784"/>
              <a:ext cx="739834" cy="17127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35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par>
                                <p:cTn id="24" presetID="5"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dissolve">
                                      <p:cBhvr>
                                        <p:cTn id="31" dur="500"/>
                                        <p:tgtEl>
                                          <p:spTgt spid="7"/>
                                        </p:tgtEl>
                                      </p:cBhvr>
                                    </p:animEffect>
                                  </p:childTnLst>
                                </p:cTn>
                              </p:par>
                              <p:par>
                                <p:cTn id="32" presetID="9"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ssolv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heckerboard(across)">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6" y="71414"/>
            <a:ext cx="9296427" cy="654032"/>
          </a:xfrm>
          <a:solidFill>
            <a:srgbClr val="D1B2E8"/>
          </a:solidFill>
        </p:spPr>
        <p:txBody>
          <a:bodyPr>
            <a:normAutofit/>
          </a:bodyPr>
          <a:lstStyle/>
          <a:p>
            <a:r>
              <a:rPr lang="en-IN" b="1" u="sng" dirty="0"/>
              <a:t>Comparative Degree of Comparison</a:t>
            </a:r>
          </a:p>
        </p:txBody>
      </p:sp>
      <p:sp>
        <p:nvSpPr>
          <p:cNvPr id="3" name="Text Placeholder 2"/>
          <p:cNvSpPr>
            <a:spLocks noGrp="1"/>
          </p:cNvSpPr>
          <p:nvPr>
            <p:ph type="body" sz="quarter" idx="10"/>
          </p:nvPr>
        </p:nvSpPr>
        <p:spPr>
          <a:xfrm>
            <a:off x="710460" y="1124744"/>
            <a:ext cx="10809218" cy="654032"/>
          </a:xfrm>
          <a:ln>
            <a:noFill/>
          </a:ln>
        </p:spPr>
        <p:txBody>
          <a:bodyPr/>
          <a:lstStyle/>
          <a:p>
            <a:pPr marL="0" indent="0">
              <a:buNone/>
            </a:pPr>
            <a:r>
              <a:rPr lang="en-US" dirty="0"/>
              <a:t>Comparison of the same quality between two people or things, </a:t>
            </a:r>
            <a:endParaRPr lang="en-IN" dirty="0"/>
          </a:p>
        </p:txBody>
      </p:sp>
      <p:pic>
        <p:nvPicPr>
          <p:cNvPr id="4" name="Picture 3">
            <a:extLst>
              <a:ext uri="{FF2B5EF4-FFF2-40B4-BE49-F238E27FC236}">
                <a16:creationId xmlns:a16="http://schemas.microsoft.com/office/drawing/2014/main" id="{D99242CD-A565-9F4C-9A7A-F98C6A3E260E}"/>
              </a:ext>
            </a:extLst>
          </p:cNvPr>
          <p:cNvPicPr>
            <a:picLocks noChangeAspect="1"/>
          </p:cNvPicPr>
          <p:nvPr/>
        </p:nvPicPr>
        <p:blipFill rotWithShape="1">
          <a:blip r:embed="rId3">
            <a:extLst>
              <a:ext uri="{28A0092B-C50C-407E-A947-70E740481C1C}">
                <a14:useLocalDpi xmlns:a14="http://schemas.microsoft.com/office/drawing/2010/main" val="0"/>
              </a:ext>
            </a:extLst>
          </a:blip>
          <a:srcRect t="16501" b="21783"/>
          <a:stretch/>
        </p:blipFill>
        <p:spPr>
          <a:xfrm>
            <a:off x="4064000" y="2126772"/>
            <a:ext cx="4064000" cy="1224136"/>
          </a:xfrm>
          <a:prstGeom prst="rect">
            <a:avLst/>
          </a:prstGeom>
          <a:ln>
            <a:solidFill>
              <a:schemeClr val="tx1"/>
            </a:solidFill>
          </a:ln>
        </p:spPr>
      </p:pic>
      <p:sp>
        <p:nvSpPr>
          <p:cNvPr id="5" name="Rectangle 4">
            <a:extLst>
              <a:ext uri="{FF2B5EF4-FFF2-40B4-BE49-F238E27FC236}">
                <a16:creationId xmlns:a16="http://schemas.microsoft.com/office/drawing/2014/main" id="{DB1E9651-58B5-4541-825B-BB009BCECD76}"/>
              </a:ext>
            </a:extLst>
          </p:cNvPr>
          <p:cNvSpPr/>
          <p:nvPr/>
        </p:nvSpPr>
        <p:spPr>
          <a:xfrm>
            <a:off x="1739124" y="4604221"/>
            <a:ext cx="8749364" cy="954107"/>
          </a:xfrm>
          <a:prstGeom prst="rect">
            <a:avLst/>
          </a:prstGeom>
          <a:ln>
            <a:solidFill>
              <a:schemeClr val="tx1"/>
            </a:solidFill>
          </a:ln>
        </p:spPr>
        <p:txBody>
          <a:bodyPr wrap="square">
            <a:spAutoFit/>
          </a:bodyPr>
          <a:lstStyle/>
          <a:p>
            <a:pPr marL="457200" indent="-457200">
              <a:buFont typeface="Arial" panose="020B0604020202020204" pitchFamily="34" charset="0"/>
              <a:buChar char="•"/>
            </a:pPr>
            <a:r>
              <a:rPr lang="en-US" sz="2800" dirty="0"/>
              <a:t>we use – ‘er’ form of the adjective to show comparison. </a:t>
            </a:r>
          </a:p>
          <a:p>
            <a:pPr marL="457200" indent="-457200">
              <a:buFont typeface="Arial" panose="020B0604020202020204" pitchFamily="34" charset="0"/>
              <a:buChar char="•"/>
            </a:pPr>
            <a:r>
              <a:rPr lang="en-US" sz="2800" dirty="0"/>
              <a:t>It is called the </a:t>
            </a:r>
            <a:r>
              <a:rPr lang="en-US" sz="2800" i="1" dirty="0">
                <a:solidFill>
                  <a:srgbClr val="C00000"/>
                </a:solidFill>
              </a:rPr>
              <a:t>Comparative degree</a:t>
            </a:r>
            <a:r>
              <a:rPr lang="en-US" sz="2800" dirty="0"/>
              <a:t>.</a:t>
            </a:r>
            <a:endParaRPr lang="en-IN" sz="2800" dirty="0"/>
          </a:p>
        </p:txBody>
      </p:sp>
      <p:sp>
        <p:nvSpPr>
          <p:cNvPr id="6" name="Down Arrow 5">
            <a:extLst>
              <a:ext uri="{FF2B5EF4-FFF2-40B4-BE49-F238E27FC236}">
                <a16:creationId xmlns:a16="http://schemas.microsoft.com/office/drawing/2014/main" id="{5DE9A31A-C636-B44D-8E8E-732DCD72A8AE}"/>
              </a:ext>
            </a:extLst>
          </p:cNvPr>
          <p:cNvSpPr/>
          <p:nvPr/>
        </p:nvSpPr>
        <p:spPr>
          <a:xfrm>
            <a:off x="5915980" y="3348086"/>
            <a:ext cx="360040" cy="9301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132809" y="839595"/>
            <a:ext cx="1926381" cy="558378"/>
          </a:xfrm>
          <a:ln>
            <a:solidFill>
              <a:schemeClr val="tx1"/>
            </a:solidFill>
          </a:ln>
        </p:spPr>
        <p:txBody>
          <a:bodyPr/>
          <a:lstStyle/>
          <a:p>
            <a:pPr marL="0" indent="0">
              <a:buNone/>
            </a:pPr>
            <a:r>
              <a:rPr lang="en-IN" dirty="0"/>
              <a:t>Examples</a:t>
            </a:r>
          </a:p>
        </p:txBody>
      </p:sp>
      <p:sp>
        <p:nvSpPr>
          <p:cNvPr id="4" name="Text Placeholder 2">
            <a:extLst>
              <a:ext uri="{FF2B5EF4-FFF2-40B4-BE49-F238E27FC236}">
                <a16:creationId xmlns:a16="http://schemas.microsoft.com/office/drawing/2014/main" id="{C98C489D-DAAC-EC45-A2E9-3169D49B43EB}"/>
              </a:ext>
            </a:extLst>
          </p:cNvPr>
          <p:cNvSpPr txBox="1">
            <a:spLocks/>
          </p:cNvSpPr>
          <p:nvPr/>
        </p:nvSpPr>
        <p:spPr>
          <a:xfrm>
            <a:off x="1578565" y="1591289"/>
            <a:ext cx="3024336" cy="115212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1. Ajay can run </a:t>
            </a:r>
            <a:r>
              <a:rPr lang="en-US" i="1" dirty="0">
                <a:solidFill>
                  <a:srgbClr val="C00000"/>
                </a:solidFill>
              </a:rPr>
              <a:t>faster</a:t>
            </a:r>
            <a:r>
              <a:rPr lang="en-US" dirty="0"/>
              <a:t> than Arun.</a:t>
            </a:r>
            <a:endParaRPr lang="en-IN" dirty="0"/>
          </a:p>
        </p:txBody>
      </p:sp>
      <p:sp>
        <p:nvSpPr>
          <p:cNvPr id="5" name="Text Placeholder 2">
            <a:extLst>
              <a:ext uri="{FF2B5EF4-FFF2-40B4-BE49-F238E27FC236}">
                <a16:creationId xmlns:a16="http://schemas.microsoft.com/office/drawing/2014/main" id="{5D6B11B2-235A-2F4D-94C1-4078A597A905}"/>
              </a:ext>
            </a:extLst>
          </p:cNvPr>
          <p:cNvSpPr txBox="1">
            <a:spLocks/>
          </p:cNvSpPr>
          <p:nvPr/>
        </p:nvSpPr>
        <p:spPr>
          <a:xfrm>
            <a:off x="7575521" y="1591289"/>
            <a:ext cx="3672408" cy="115212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2. My brother is </a:t>
            </a:r>
            <a:r>
              <a:rPr lang="en-US" i="1" dirty="0">
                <a:solidFill>
                  <a:srgbClr val="C00000"/>
                </a:solidFill>
              </a:rPr>
              <a:t>taller</a:t>
            </a:r>
            <a:r>
              <a:rPr lang="en-US" dirty="0"/>
              <a:t> than my father.</a:t>
            </a:r>
            <a:r>
              <a:rPr lang="en-IN" dirty="0"/>
              <a:t> </a:t>
            </a:r>
          </a:p>
        </p:txBody>
      </p:sp>
      <p:sp>
        <p:nvSpPr>
          <p:cNvPr id="6" name="Text Placeholder 2">
            <a:extLst>
              <a:ext uri="{FF2B5EF4-FFF2-40B4-BE49-F238E27FC236}">
                <a16:creationId xmlns:a16="http://schemas.microsoft.com/office/drawing/2014/main" id="{C69973CF-85D1-3C42-942C-1400775436E7}"/>
              </a:ext>
            </a:extLst>
          </p:cNvPr>
          <p:cNvSpPr txBox="1">
            <a:spLocks/>
          </p:cNvSpPr>
          <p:nvPr/>
        </p:nvSpPr>
        <p:spPr>
          <a:xfrm>
            <a:off x="1578565" y="3013256"/>
            <a:ext cx="3024336" cy="1495863"/>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3. Anita looks  </a:t>
            </a:r>
            <a:r>
              <a:rPr lang="en-US" i="1" dirty="0">
                <a:solidFill>
                  <a:srgbClr val="C00000"/>
                </a:solidFill>
              </a:rPr>
              <a:t>prettier</a:t>
            </a:r>
            <a:r>
              <a:rPr lang="en-US" dirty="0"/>
              <a:t> than her sister.</a:t>
            </a:r>
            <a:r>
              <a:rPr lang="en-IN" dirty="0"/>
              <a:t> </a:t>
            </a:r>
          </a:p>
        </p:txBody>
      </p:sp>
      <p:sp>
        <p:nvSpPr>
          <p:cNvPr id="7" name="Text Placeholder 2">
            <a:extLst>
              <a:ext uri="{FF2B5EF4-FFF2-40B4-BE49-F238E27FC236}">
                <a16:creationId xmlns:a16="http://schemas.microsoft.com/office/drawing/2014/main" id="{B6468D76-8443-D44E-B224-FEAF0E851CC1}"/>
              </a:ext>
            </a:extLst>
          </p:cNvPr>
          <p:cNvSpPr txBox="1">
            <a:spLocks/>
          </p:cNvSpPr>
          <p:nvPr/>
        </p:nvSpPr>
        <p:spPr>
          <a:xfrm>
            <a:off x="7589098" y="3013257"/>
            <a:ext cx="3475453" cy="1495862"/>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4. The elephant is </a:t>
            </a:r>
            <a:r>
              <a:rPr lang="en-US" i="1" dirty="0">
                <a:solidFill>
                  <a:srgbClr val="C00000"/>
                </a:solidFill>
              </a:rPr>
              <a:t>heavier</a:t>
            </a:r>
            <a:r>
              <a:rPr lang="en-US" dirty="0"/>
              <a:t> than a tiger. </a:t>
            </a:r>
            <a:endParaRPr lang="en-IN" dirty="0"/>
          </a:p>
        </p:txBody>
      </p:sp>
      <p:sp>
        <p:nvSpPr>
          <p:cNvPr id="8" name="Text Placeholder 2">
            <a:extLst>
              <a:ext uri="{FF2B5EF4-FFF2-40B4-BE49-F238E27FC236}">
                <a16:creationId xmlns:a16="http://schemas.microsoft.com/office/drawing/2014/main" id="{CB8E9067-6CCC-6948-A3FD-751CB21F35E8}"/>
              </a:ext>
            </a:extLst>
          </p:cNvPr>
          <p:cNvSpPr txBox="1">
            <a:spLocks/>
          </p:cNvSpPr>
          <p:nvPr/>
        </p:nvSpPr>
        <p:spPr>
          <a:xfrm>
            <a:off x="4604767" y="4701363"/>
            <a:ext cx="3024336" cy="1591099"/>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5. Homemade food is </a:t>
            </a:r>
            <a:r>
              <a:rPr lang="en-US" i="1" dirty="0">
                <a:solidFill>
                  <a:srgbClr val="C00000"/>
                </a:solidFill>
              </a:rPr>
              <a:t>tastier</a:t>
            </a:r>
            <a:r>
              <a:rPr lang="en-US" dirty="0"/>
              <a:t> than hotel food.</a:t>
            </a:r>
            <a:r>
              <a:rPr lang="en-US" b="1" u="sng" dirty="0"/>
              <a:t> </a:t>
            </a:r>
            <a:endParaRPr lang="en-IN" dirty="0"/>
          </a:p>
        </p:txBody>
      </p:sp>
      <p:cxnSp>
        <p:nvCxnSpPr>
          <p:cNvPr id="10" name="Straight Arrow Connector 9">
            <a:extLst>
              <a:ext uri="{FF2B5EF4-FFF2-40B4-BE49-F238E27FC236}">
                <a16:creationId xmlns:a16="http://schemas.microsoft.com/office/drawing/2014/main" id="{D65DB11D-9444-F546-B432-F9B7BB786BE5}"/>
              </a:ext>
            </a:extLst>
          </p:cNvPr>
          <p:cNvCxnSpPr>
            <a:stCxn id="3" idx="2"/>
            <a:endCxn id="4" idx="3"/>
          </p:cNvCxnSpPr>
          <p:nvPr/>
        </p:nvCxnSpPr>
        <p:spPr>
          <a:xfrm flipH="1">
            <a:off x="4602901" y="1397973"/>
            <a:ext cx="1493099" cy="7693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AD22A05B-3F38-1E4E-9ADB-75BFCB075D57}"/>
              </a:ext>
            </a:extLst>
          </p:cNvPr>
          <p:cNvCxnSpPr>
            <a:stCxn id="3" idx="2"/>
            <a:endCxn id="5" idx="1"/>
          </p:cNvCxnSpPr>
          <p:nvPr/>
        </p:nvCxnSpPr>
        <p:spPr>
          <a:xfrm>
            <a:off x="6096000" y="1397973"/>
            <a:ext cx="1479521" cy="7693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a:extLst>
              <a:ext uri="{FF2B5EF4-FFF2-40B4-BE49-F238E27FC236}">
                <a16:creationId xmlns:a16="http://schemas.microsoft.com/office/drawing/2014/main" id="{2F542007-9934-D94B-91C0-32876DBFA392}"/>
              </a:ext>
            </a:extLst>
          </p:cNvPr>
          <p:cNvCxnSpPr>
            <a:stCxn id="3" idx="2"/>
            <a:endCxn id="6" idx="3"/>
          </p:cNvCxnSpPr>
          <p:nvPr/>
        </p:nvCxnSpPr>
        <p:spPr>
          <a:xfrm flipH="1">
            <a:off x="4602901" y="1397973"/>
            <a:ext cx="1493099" cy="23632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7131C718-7311-7145-A5FF-DAF5E2B60129}"/>
              </a:ext>
            </a:extLst>
          </p:cNvPr>
          <p:cNvCxnSpPr>
            <a:stCxn id="3" idx="2"/>
            <a:endCxn id="7" idx="1"/>
          </p:cNvCxnSpPr>
          <p:nvPr/>
        </p:nvCxnSpPr>
        <p:spPr>
          <a:xfrm>
            <a:off x="6096000" y="1397973"/>
            <a:ext cx="1493098" cy="23632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E23B6A9-2C7C-5242-B669-286BD198076D}"/>
              </a:ext>
            </a:extLst>
          </p:cNvPr>
          <p:cNvCxnSpPr>
            <a:stCxn id="3" idx="2"/>
            <a:endCxn id="8" idx="0"/>
          </p:cNvCxnSpPr>
          <p:nvPr/>
        </p:nvCxnSpPr>
        <p:spPr>
          <a:xfrm>
            <a:off x="6096000" y="1397973"/>
            <a:ext cx="20935" cy="33033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itle 1">
            <a:extLst>
              <a:ext uri="{FF2B5EF4-FFF2-40B4-BE49-F238E27FC236}">
                <a16:creationId xmlns:a16="http://schemas.microsoft.com/office/drawing/2014/main" id="{01CBA523-6C9E-4253-959A-A07EA77EF78E}"/>
              </a:ext>
            </a:extLst>
          </p:cNvPr>
          <p:cNvSpPr>
            <a:spLocks noGrp="1"/>
          </p:cNvSpPr>
          <p:nvPr>
            <p:ph type="title"/>
          </p:nvPr>
        </p:nvSpPr>
        <p:spPr>
          <a:xfrm>
            <a:off x="1466856" y="71414"/>
            <a:ext cx="9296427" cy="654032"/>
          </a:xfrm>
          <a:solidFill>
            <a:srgbClr val="D1B2E8"/>
          </a:solidFill>
        </p:spPr>
        <p:txBody>
          <a:bodyPr>
            <a:normAutofit/>
          </a:bodyPr>
          <a:lstStyle/>
          <a:p>
            <a:r>
              <a:rPr lang="en-IN" b="1" u="sng" dirty="0"/>
              <a:t>Comparative Degree of Comparison</a:t>
            </a:r>
          </a:p>
        </p:txBody>
      </p:sp>
    </p:spTree>
    <p:extLst>
      <p:ext uri="{BB962C8B-B14F-4D97-AF65-F5344CB8AC3E}">
        <p14:creationId xmlns:p14="http://schemas.microsoft.com/office/powerpoint/2010/main" val="8659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down)">
                                      <p:cBhvr>
                                        <p:cTn id="8" dur="500"/>
                                        <p:tgtEl>
                                          <p:spTgt spid="1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heckerboard(across)">
                                      <p:cBhvr>
                                        <p:cTn id="25" dur="500"/>
                                        <p:tgtEl>
                                          <p:spTgt spid="16"/>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757" y="113255"/>
            <a:ext cx="6349585" cy="654032"/>
          </a:xfrm>
          <a:solidFill>
            <a:srgbClr val="D1B2E8"/>
          </a:solidFill>
        </p:spPr>
        <p:txBody>
          <a:bodyPr/>
          <a:lstStyle/>
          <a:p>
            <a:r>
              <a:rPr lang="en-IN" b="1" u="sng" dirty="0"/>
              <a:t>Comparing Two Nouns</a:t>
            </a:r>
          </a:p>
        </p:txBody>
      </p:sp>
      <p:sp>
        <p:nvSpPr>
          <p:cNvPr id="3" name="Text Placeholder 2"/>
          <p:cNvSpPr>
            <a:spLocks noGrp="1"/>
          </p:cNvSpPr>
          <p:nvPr>
            <p:ph type="body" sz="quarter" idx="10"/>
          </p:nvPr>
        </p:nvSpPr>
        <p:spPr>
          <a:xfrm>
            <a:off x="983432" y="980728"/>
            <a:ext cx="10297144" cy="654032"/>
          </a:xfrm>
          <a:ln>
            <a:noFill/>
          </a:ln>
        </p:spPr>
        <p:txBody>
          <a:bodyPr/>
          <a:lstStyle/>
          <a:p>
            <a:pPr marL="0" indent="0">
              <a:buNone/>
            </a:pPr>
            <a:r>
              <a:rPr lang="en-US" sz="2800" dirty="0"/>
              <a:t>Noun (Subject) + verb + comparative adjective + than + noun (object)</a:t>
            </a:r>
            <a:endParaRPr lang="en-IN" sz="2800" dirty="0"/>
          </a:p>
        </p:txBody>
      </p:sp>
      <p:sp>
        <p:nvSpPr>
          <p:cNvPr id="4" name="Text Placeholder 2">
            <a:extLst>
              <a:ext uri="{FF2B5EF4-FFF2-40B4-BE49-F238E27FC236}">
                <a16:creationId xmlns:a16="http://schemas.microsoft.com/office/drawing/2014/main" id="{3EF6DCFC-642B-AA41-BD36-8183B867ADB5}"/>
              </a:ext>
            </a:extLst>
          </p:cNvPr>
          <p:cNvSpPr txBox="1">
            <a:spLocks/>
          </p:cNvSpPr>
          <p:nvPr/>
        </p:nvSpPr>
        <p:spPr>
          <a:xfrm>
            <a:off x="2167214" y="1700808"/>
            <a:ext cx="7889226" cy="499901"/>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Examples:  </a:t>
            </a:r>
            <a:r>
              <a:rPr lang="en-US" sz="2800" dirty="0" err="1"/>
              <a:t>Ameeta’s</a:t>
            </a:r>
            <a:r>
              <a:rPr lang="en-US" sz="2800" dirty="0"/>
              <a:t> house is </a:t>
            </a:r>
            <a:r>
              <a:rPr lang="en-US" sz="2800" i="1" dirty="0">
                <a:solidFill>
                  <a:srgbClr val="C00000"/>
                </a:solidFill>
              </a:rPr>
              <a:t>larger than </a:t>
            </a:r>
            <a:r>
              <a:rPr lang="en-US" sz="2800" dirty="0"/>
              <a:t>Rita’s.</a:t>
            </a:r>
            <a:endParaRPr lang="en-IN" sz="2800" dirty="0"/>
          </a:p>
        </p:txBody>
      </p:sp>
      <p:sp>
        <p:nvSpPr>
          <p:cNvPr id="5" name="TextBox 4">
            <a:extLst>
              <a:ext uri="{FF2B5EF4-FFF2-40B4-BE49-F238E27FC236}">
                <a16:creationId xmlns:a16="http://schemas.microsoft.com/office/drawing/2014/main" id="{BB2435D1-C4DA-1146-BD7F-2A3F6F654957}"/>
              </a:ext>
            </a:extLst>
          </p:cNvPr>
          <p:cNvSpPr txBox="1"/>
          <p:nvPr/>
        </p:nvSpPr>
        <p:spPr>
          <a:xfrm>
            <a:off x="407368" y="2348880"/>
            <a:ext cx="11446544" cy="461665"/>
          </a:xfrm>
          <a:prstGeom prst="rect">
            <a:avLst/>
          </a:prstGeom>
          <a:noFill/>
          <a:ln>
            <a:solidFill>
              <a:schemeClr val="tx1"/>
            </a:solidFill>
          </a:ln>
        </p:spPr>
        <p:txBody>
          <a:bodyPr wrap="square" rtlCol="0">
            <a:spAutoFit/>
          </a:bodyPr>
          <a:lstStyle/>
          <a:p>
            <a:r>
              <a:rPr lang="en-US" sz="2400" dirty="0"/>
              <a:t>(</a:t>
            </a:r>
            <a:r>
              <a:rPr lang="en-US" sz="2400" b="1" dirty="0" err="1"/>
              <a:t>Ameeta</a:t>
            </a:r>
            <a:r>
              <a:rPr lang="en-US" sz="2400" dirty="0"/>
              <a:t> (Subject) + </a:t>
            </a:r>
            <a:r>
              <a:rPr lang="en-US" sz="2400" b="1" dirty="0"/>
              <a:t>is</a:t>
            </a:r>
            <a:r>
              <a:rPr lang="en-US" sz="2400" dirty="0"/>
              <a:t> (verb) + </a:t>
            </a:r>
            <a:r>
              <a:rPr lang="en-US" sz="2400" b="1" dirty="0"/>
              <a:t>larger</a:t>
            </a:r>
            <a:r>
              <a:rPr lang="en-US" sz="2400" dirty="0"/>
              <a:t> (comparative adjective) + </a:t>
            </a:r>
            <a:r>
              <a:rPr lang="en-US" sz="2400" b="1" dirty="0"/>
              <a:t>than + </a:t>
            </a:r>
            <a:r>
              <a:rPr lang="en-US" sz="2400" dirty="0"/>
              <a:t>Rita’s </a:t>
            </a:r>
            <a:r>
              <a:rPr lang="en-US" sz="2400" b="1" dirty="0"/>
              <a:t>house</a:t>
            </a:r>
            <a:r>
              <a:rPr lang="en-US" sz="2400" dirty="0"/>
              <a:t>(object). </a:t>
            </a:r>
            <a:endParaRPr lang="en-IN" sz="2400" dirty="0"/>
          </a:p>
        </p:txBody>
      </p:sp>
      <p:sp>
        <p:nvSpPr>
          <p:cNvPr id="6" name="TextBox 5">
            <a:extLst>
              <a:ext uri="{FF2B5EF4-FFF2-40B4-BE49-F238E27FC236}">
                <a16:creationId xmlns:a16="http://schemas.microsoft.com/office/drawing/2014/main" id="{22901EB7-6AA4-2C47-AE73-7B10F4052438}"/>
              </a:ext>
            </a:extLst>
          </p:cNvPr>
          <p:cNvSpPr txBox="1"/>
          <p:nvPr/>
        </p:nvSpPr>
        <p:spPr>
          <a:xfrm>
            <a:off x="614442" y="3315846"/>
            <a:ext cx="2448272" cy="830997"/>
          </a:xfrm>
          <a:prstGeom prst="rect">
            <a:avLst/>
          </a:prstGeom>
          <a:noFill/>
          <a:ln>
            <a:solidFill>
              <a:schemeClr val="tx1"/>
            </a:solidFill>
          </a:ln>
        </p:spPr>
        <p:txBody>
          <a:bodyPr wrap="square" rtlCol="0">
            <a:spAutoFit/>
          </a:bodyPr>
          <a:lstStyle/>
          <a:p>
            <a:r>
              <a:rPr lang="en-US" sz="2400" dirty="0"/>
              <a:t>1. Vivek is </a:t>
            </a:r>
            <a:r>
              <a:rPr lang="en-US" sz="2400" i="1" dirty="0">
                <a:solidFill>
                  <a:srgbClr val="C00000"/>
                </a:solidFill>
              </a:rPr>
              <a:t>smarter than </a:t>
            </a:r>
            <a:r>
              <a:rPr lang="en-US" sz="2400" dirty="0"/>
              <a:t>Anuj.</a:t>
            </a:r>
            <a:endParaRPr lang="en-IN" sz="2400" dirty="0"/>
          </a:p>
        </p:txBody>
      </p:sp>
      <p:sp>
        <p:nvSpPr>
          <p:cNvPr id="7" name="TextBox 6">
            <a:extLst>
              <a:ext uri="{FF2B5EF4-FFF2-40B4-BE49-F238E27FC236}">
                <a16:creationId xmlns:a16="http://schemas.microsoft.com/office/drawing/2014/main" id="{66F57FC9-92D3-5C49-AAA5-8487C0B66445}"/>
              </a:ext>
            </a:extLst>
          </p:cNvPr>
          <p:cNvSpPr txBox="1"/>
          <p:nvPr/>
        </p:nvSpPr>
        <p:spPr>
          <a:xfrm>
            <a:off x="5767024" y="3324458"/>
            <a:ext cx="3617899" cy="830997"/>
          </a:xfrm>
          <a:prstGeom prst="rect">
            <a:avLst/>
          </a:prstGeom>
          <a:noFill/>
          <a:ln>
            <a:solidFill>
              <a:schemeClr val="tx1"/>
            </a:solidFill>
          </a:ln>
        </p:spPr>
        <p:txBody>
          <a:bodyPr wrap="square" rtlCol="0">
            <a:spAutoFit/>
          </a:bodyPr>
          <a:lstStyle/>
          <a:p>
            <a:r>
              <a:rPr lang="en-US" sz="2400" dirty="0"/>
              <a:t>2. Her paintings are </a:t>
            </a:r>
            <a:r>
              <a:rPr lang="en-US" sz="2400" i="1" dirty="0">
                <a:solidFill>
                  <a:srgbClr val="C00000"/>
                </a:solidFill>
              </a:rPr>
              <a:t>more  beautiful</a:t>
            </a:r>
            <a:r>
              <a:rPr lang="en-US" sz="2400" dirty="0"/>
              <a:t> than her sister’s.</a:t>
            </a:r>
            <a:endParaRPr lang="en-IN" sz="2400" dirty="0"/>
          </a:p>
        </p:txBody>
      </p:sp>
      <p:sp>
        <p:nvSpPr>
          <p:cNvPr id="8" name="TextBox 7">
            <a:extLst>
              <a:ext uri="{FF2B5EF4-FFF2-40B4-BE49-F238E27FC236}">
                <a16:creationId xmlns:a16="http://schemas.microsoft.com/office/drawing/2014/main" id="{081ACC75-747D-454C-8FAF-D483C2623F12}"/>
              </a:ext>
            </a:extLst>
          </p:cNvPr>
          <p:cNvSpPr txBox="1"/>
          <p:nvPr/>
        </p:nvSpPr>
        <p:spPr>
          <a:xfrm>
            <a:off x="4246183" y="5771362"/>
            <a:ext cx="3123570" cy="830997"/>
          </a:xfrm>
          <a:prstGeom prst="rect">
            <a:avLst/>
          </a:prstGeom>
          <a:noFill/>
          <a:ln>
            <a:solidFill>
              <a:schemeClr val="tx1"/>
            </a:solidFill>
          </a:ln>
        </p:spPr>
        <p:txBody>
          <a:bodyPr wrap="square" rtlCol="0">
            <a:spAutoFit/>
          </a:bodyPr>
          <a:lstStyle/>
          <a:p>
            <a:r>
              <a:rPr lang="en-US" sz="2400" dirty="0"/>
              <a:t>3. His behavior is </a:t>
            </a:r>
            <a:r>
              <a:rPr lang="en-US" sz="2400" i="1" dirty="0">
                <a:solidFill>
                  <a:srgbClr val="C00000"/>
                </a:solidFill>
              </a:rPr>
              <a:t>better </a:t>
            </a:r>
            <a:r>
              <a:rPr lang="en-US" sz="2400" dirty="0"/>
              <a:t>than his brother’s.	</a:t>
            </a:r>
            <a:endParaRPr lang="en-IN" sz="2400" dirty="0"/>
          </a:p>
        </p:txBody>
      </p:sp>
      <p:pic>
        <p:nvPicPr>
          <p:cNvPr id="9" name="Picture 8">
            <a:extLst>
              <a:ext uri="{FF2B5EF4-FFF2-40B4-BE49-F238E27FC236}">
                <a16:creationId xmlns:a16="http://schemas.microsoft.com/office/drawing/2014/main" id="{B18A3913-5419-8643-A44F-544CB721D6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17626" y="3120810"/>
            <a:ext cx="1794626" cy="1238291"/>
          </a:xfrm>
          <a:prstGeom prst="rect">
            <a:avLst/>
          </a:prstGeom>
          <a:ln>
            <a:solidFill>
              <a:schemeClr val="tx1"/>
            </a:solidFill>
          </a:ln>
        </p:spPr>
      </p:pic>
      <p:pic>
        <p:nvPicPr>
          <p:cNvPr id="10" name="Picture 9">
            <a:extLst>
              <a:ext uri="{FF2B5EF4-FFF2-40B4-BE49-F238E27FC236}">
                <a16:creationId xmlns:a16="http://schemas.microsoft.com/office/drawing/2014/main" id="{584AAEC7-356F-EF4C-99D1-5DB9A4F3B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5867" y="2996952"/>
            <a:ext cx="2176016" cy="1577612"/>
          </a:xfrm>
          <a:prstGeom prst="rect">
            <a:avLst/>
          </a:prstGeom>
        </p:spPr>
      </p:pic>
      <p:pic>
        <p:nvPicPr>
          <p:cNvPr id="12" name="Picture 11" descr="A picture containing person, child, ground, child&#10;&#10;Description automatically generated">
            <a:extLst>
              <a:ext uri="{FF2B5EF4-FFF2-40B4-BE49-F238E27FC236}">
                <a16:creationId xmlns:a16="http://schemas.microsoft.com/office/drawing/2014/main" id="{2F229BDA-AB3F-9941-8341-F82BA122CF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7674" y="4442509"/>
            <a:ext cx="1943100" cy="1295400"/>
          </a:xfrm>
          <a:prstGeom prst="rect">
            <a:avLst/>
          </a:prstGeom>
        </p:spPr>
      </p:pic>
    </p:spTree>
    <p:extLst>
      <p:ext uri="{BB962C8B-B14F-4D97-AF65-F5344CB8AC3E}">
        <p14:creationId xmlns:p14="http://schemas.microsoft.com/office/powerpoint/2010/main" val="29020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heckerboard(across)">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8648" y="620688"/>
            <a:ext cx="2255335" cy="500042"/>
          </a:xfrm>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3317403877"/>
              </p:ext>
            </p:extLst>
          </p:nvPr>
        </p:nvGraphicFramePr>
        <p:xfrm>
          <a:off x="1127448" y="1304489"/>
          <a:ext cx="9937104" cy="366446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96420">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Comparisons: </a:t>
                      </a:r>
                      <a:r>
                        <a:rPr lang="en-IN" sz="900" dirty="0">
                          <a:hlinkClick r:id="rId3"/>
                        </a:rPr>
                        <a:t>https://pixabay.com/illustrations/compare-comparison-scale-balance-643305/</a:t>
                      </a:r>
                      <a:endParaRPr lang="en-IN" sz="900" dirty="0"/>
                    </a:p>
                  </a:txBody>
                  <a:tcPr/>
                </a:tc>
                <a:extLst>
                  <a:ext uri="{0D108BD9-81ED-4DB2-BD59-A6C34878D82A}">
                    <a16:rowId xmlns:a16="http://schemas.microsoft.com/office/drawing/2014/main" val="10001"/>
                  </a:ext>
                </a:extLst>
              </a:tr>
              <a:tr h="267147">
                <a:tc>
                  <a:txBody>
                    <a:bodyPr/>
                    <a:lstStyle/>
                    <a:p>
                      <a:r>
                        <a:rPr lang="en-IN" sz="900" dirty="0"/>
                        <a:t>2</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Tall short: </a:t>
                      </a:r>
                      <a:r>
                        <a:rPr lang="en-IN" sz="900" dirty="0">
                          <a:hlinkClick r:id="rId4"/>
                        </a:rPr>
                        <a:t>https://pixabay.com/illustrations/height-and-short-man-short-tall-man-5740589/</a:t>
                      </a:r>
                      <a:endParaRPr lang="en-IN" sz="900" dirty="0"/>
                    </a:p>
                    <a:p>
                      <a:r>
                        <a:rPr lang="en-IN" sz="900" dirty="0"/>
                        <a:t>Snacks: SSSVV Image Gallery: Search Keyword: “snacks”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Pencil: </a:t>
                      </a:r>
                      <a:r>
                        <a:rPr lang="en-IN" sz="900" dirty="0">
                          <a:hlinkClick r:id="rId5"/>
                        </a:rPr>
                        <a:t>https://pixabay.com/illustrations/pencil-school-supplies-5507780/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School Bags: </a:t>
                      </a:r>
                      <a:r>
                        <a:rPr lang="en-IN" sz="900" dirty="0">
                          <a:hlinkClick r:id="rId6"/>
                        </a:rPr>
                        <a:t>https://pixabay.com/illustrations/backpack-bag-school-hike-healthy-924589/</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0002"/>
                  </a:ext>
                </a:extLst>
              </a:tr>
              <a:tr h="190872">
                <a:tc>
                  <a:txBody>
                    <a:bodyPr/>
                    <a:lstStyle/>
                    <a:p>
                      <a:r>
                        <a:rPr lang="en-IN" sz="900" dirty="0"/>
                        <a:t>4</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Girl: </a:t>
                      </a:r>
                      <a:r>
                        <a:rPr lang="en-IN" sz="900" dirty="0">
                          <a:hlinkClick r:id="rId7"/>
                        </a:rPr>
                        <a:t>https://pixabay.com/illustrations/woman-student-book-fashion-girl-5957134/</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Food: </a:t>
                      </a:r>
                      <a:r>
                        <a:rPr lang="en-IN" sz="900" dirty="0">
                          <a:hlinkClick r:id="rId8"/>
                        </a:rPr>
                        <a:t>https://pixabay.com/vectors/bread-cultural-culture-curry-food-1296280/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Saree: </a:t>
                      </a:r>
                      <a:r>
                        <a:rPr lang="en-IN" sz="900" dirty="0">
                          <a:hlinkClick r:id="rId9"/>
                        </a:rPr>
                        <a:t>https://pixabay.com/photos/wedding-saree-collection-1050933/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Iron: </a:t>
                      </a:r>
                      <a:r>
                        <a:rPr lang="en-IN" sz="900" dirty="0">
                          <a:hlinkClick r:id="rId10"/>
                        </a:rPr>
                        <a:t>https://pixabay.com/vectors/metal-blocks-steel-commodity-iron-36867/</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Man: SSSVV Image Gallery: Search Keyword “man”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0006"/>
                  </a:ext>
                </a:extLst>
              </a:tr>
              <a:tr h="216024">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Comparison: </a:t>
                      </a:r>
                      <a:r>
                        <a:rPr lang="en-IN" sz="900" dirty="0">
                          <a:hlinkClick r:id="rId11"/>
                        </a:rPr>
                        <a:t>https://pixabay.com/vectors/arrows-left-right-faces-funny-35160/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0010"/>
                  </a:ext>
                </a:extLst>
              </a:tr>
              <a:tr h="203448">
                <a:tc>
                  <a:txBody>
                    <a:bodyPr/>
                    <a:lstStyle/>
                    <a:p>
                      <a:r>
                        <a:rPr lang="en-IN" sz="900" dirty="0"/>
                        <a:t>7</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Two boys: </a:t>
                      </a:r>
                      <a:r>
                        <a:rPr lang="en-IN" sz="900" dirty="0">
                          <a:hlinkClick r:id="rId12"/>
                        </a:rPr>
                        <a:t>https://www.flickr.com/photos/nithiclicks/16019423039</a:t>
                      </a:r>
                      <a:r>
                        <a:rPr lang="en-IN" sz="900" dirty="0"/>
                        <a:t> By Nithi Anand</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Painting:  </a:t>
                      </a:r>
                      <a:r>
                        <a:rPr lang="en-IN" sz="900" dirty="0">
                          <a:hlinkClick r:id="rId13"/>
                        </a:rPr>
                        <a:t>https://pixabay.com/photos/colorful-painting-background-2468874/</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Two brothers:  </a:t>
                      </a:r>
                      <a:r>
                        <a:rPr lang="en-IN" sz="900" dirty="0">
                          <a:hlinkClick r:id="rId14"/>
                        </a:rPr>
                        <a:t>https://pixabay.com/photos/poor-boy-cute-village-boy-child-4133641/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txBody>
                  <a:tcPr/>
                </a:tc>
                <a:extLst>
                  <a:ext uri="{0D108BD9-81ED-4DB2-BD59-A6C34878D82A}">
                    <a16:rowId xmlns:a16="http://schemas.microsoft.com/office/drawing/2014/main" val="10011"/>
                  </a:ext>
                </a:extLst>
              </a:tr>
            </a:tbl>
          </a:graphicData>
        </a:graphic>
      </p:graphicFrame>
      <p:pic>
        <p:nvPicPr>
          <p:cNvPr id="5" name="Picture 4">
            <a:extLst>
              <a:ext uri="{FF2B5EF4-FFF2-40B4-BE49-F238E27FC236}">
                <a16:creationId xmlns:a16="http://schemas.microsoft.com/office/drawing/2014/main" id="{8D9E96B4-D74C-0649-AE6F-1FC6570E8A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80341" y="2466646"/>
            <a:ext cx="523371" cy="530306"/>
          </a:xfrm>
          <a:prstGeom prst="rect">
            <a:avLst/>
          </a:prstGeom>
        </p:spPr>
      </p:pic>
      <p:pic>
        <p:nvPicPr>
          <p:cNvPr id="9" name="Picture 8">
            <a:extLst>
              <a:ext uri="{FF2B5EF4-FFF2-40B4-BE49-F238E27FC236}">
                <a16:creationId xmlns:a16="http://schemas.microsoft.com/office/drawing/2014/main" id="{FD09A3B3-E516-2A40-9E96-58290803BC5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2123360" y="2476839"/>
            <a:ext cx="268413" cy="394007"/>
          </a:xfrm>
          <a:prstGeom prst="rect">
            <a:avLst/>
          </a:prstGeom>
        </p:spPr>
      </p:pic>
      <p:pic>
        <p:nvPicPr>
          <p:cNvPr id="13" name="Picture 12" descr="A picture containing dark&#10;&#10;Description automatically generated">
            <a:extLst>
              <a:ext uri="{FF2B5EF4-FFF2-40B4-BE49-F238E27FC236}">
                <a16:creationId xmlns:a16="http://schemas.microsoft.com/office/drawing/2014/main" id="{95E30C88-0FB0-7E4A-9907-CBB729AF745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27648" y="2040776"/>
            <a:ext cx="538216" cy="380112"/>
          </a:xfrm>
          <a:prstGeom prst="rect">
            <a:avLst/>
          </a:prstGeom>
        </p:spPr>
      </p:pic>
      <p:pic>
        <p:nvPicPr>
          <p:cNvPr id="17" name="Picture 16" descr="A close-up of a logo&#10;&#10;Description automatically generated with medium confidence">
            <a:extLst>
              <a:ext uri="{FF2B5EF4-FFF2-40B4-BE49-F238E27FC236}">
                <a16:creationId xmlns:a16="http://schemas.microsoft.com/office/drawing/2014/main" id="{F8C4C2C9-EAEF-7240-A47C-916941636CA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91696" y="3549632"/>
            <a:ext cx="540008" cy="376321"/>
          </a:xfrm>
          <a:prstGeom prst="rect">
            <a:avLst/>
          </a:prstGeom>
        </p:spPr>
      </p:pic>
      <p:pic>
        <p:nvPicPr>
          <p:cNvPr id="19" name="Picture 18" descr="A picture containing plate, plastic&#10;&#10;Description automatically generated">
            <a:extLst>
              <a:ext uri="{FF2B5EF4-FFF2-40B4-BE49-F238E27FC236}">
                <a16:creationId xmlns:a16="http://schemas.microsoft.com/office/drawing/2014/main" id="{C49F1BC0-2356-7146-A9E8-06D49000C1B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840224" y="3129694"/>
            <a:ext cx="661354" cy="363745"/>
          </a:xfrm>
          <a:prstGeom prst="rect">
            <a:avLst/>
          </a:prstGeom>
        </p:spPr>
      </p:pic>
      <p:pic>
        <p:nvPicPr>
          <p:cNvPr id="21" name="Picture 20" descr="A person wearing a dress&#10;&#10;Description automatically generated with medium confidence">
            <a:extLst>
              <a:ext uri="{FF2B5EF4-FFF2-40B4-BE49-F238E27FC236}">
                <a16:creationId xmlns:a16="http://schemas.microsoft.com/office/drawing/2014/main" id="{A1807FA8-36AE-6F4A-A17B-63007207287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127991" y="3485716"/>
            <a:ext cx="349870" cy="465478"/>
          </a:xfrm>
          <a:prstGeom prst="rect">
            <a:avLst/>
          </a:prstGeom>
        </p:spPr>
      </p:pic>
      <p:pic>
        <p:nvPicPr>
          <p:cNvPr id="23" name="Picture 22" descr="A picture containing pool ball&#10;&#10;Description automatically generated">
            <a:extLst>
              <a:ext uri="{FF2B5EF4-FFF2-40B4-BE49-F238E27FC236}">
                <a16:creationId xmlns:a16="http://schemas.microsoft.com/office/drawing/2014/main" id="{98AB28B4-6C82-634F-A8F4-5187BA148795}"/>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380014" y="4084414"/>
            <a:ext cx="444806" cy="222401"/>
          </a:xfrm>
          <a:prstGeom prst="rect">
            <a:avLst/>
          </a:prstGeom>
        </p:spPr>
      </p:pic>
      <p:pic>
        <p:nvPicPr>
          <p:cNvPr id="27" name="Picture 26" descr="A picture containing drawing, colorful&#10;&#10;Description automatically generated">
            <a:extLst>
              <a:ext uri="{FF2B5EF4-FFF2-40B4-BE49-F238E27FC236}">
                <a16:creationId xmlns:a16="http://schemas.microsoft.com/office/drawing/2014/main" id="{733E787F-12C9-554B-BD36-4D2B19F92F0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67608" y="4554077"/>
            <a:ext cx="342528" cy="248335"/>
          </a:xfrm>
          <a:prstGeom prst="rect">
            <a:avLst/>
          </a:prstGeom>
        </p:spPr>
      </p:pic>
      <p:pic>
        <p:nvPicPr>
          <p:cNvPr id="29" name="Picture 28" descr="A picture containing person, child, ground, child&#10;&#10;Description automatically generated">
            <a:extLst>
              <a:ext uri="{FF2B5EF4-FFF2-40B4-BE49-F238E27FC236}">
                <a16:creationId xmlns:a16="http://schemas.microsoft.com/office/drawing/2014/main" id="{E6F8006E-5858-B14A-AB12-ABBE258769D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1724" y="4498474"/>
            <a:ext cx="455905" cy="303938"/>
          </a:xfrm>
          <a:prstGeom prst="rect">
            <a:avLst/>
          </a:prstGeom>
        </p:spPr>
      </p:pic>
      <p:pic>
        <p:nvPicPr>
          <p:cNvPr id="31" name="Picture 30" descr="A picture containing fruit, orange&#10;&#10;Description automatically generated">
            <a:extLst>
              <a:ext uri="{FF2B5EF4-FFF2-40B4-BE49-F238E27FC236}">
                <a16:creationId xmlns:a16="http://schemas.microsoft.com/office/drawing/2014/main" id="{7E21AC4C-C8A3-FA43-9D49-47045C28E98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11301" y="1768240"/>
            <a:ext cx="303808" cy="188931"/>
          </a:xfrm>
          <a:prstGeom prst="rect">
            <a:avLst/>
          </a:prstGeom>
        </p:spPr>
      </p:pic>
      <p:pic>
        <p:nvPicPr>
          <p:cNvPr id="18" name="Picture 17">
            <a:extLst>
              <a:ext uri="{FF2B5EF4-FFF2-40B4-BE49-F238E27FC236}">
                <a16:creationId xmlns:a16="http://schemas.microsoft.com/office/drawing/2014/main" id="{D295750F-CBB0-4386-B994-CA0527CCE30C}"/>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p:blipFill>
        <p:spPr>
          <a:xfrm>
            <a:off x="2983873" y="4443723"/>
            <a:ext cx="519839" cy="358689"/>
          </a:xfrm>
          <a:prstGeom prst="rect">
            <a:avLst/>
          </a:prstGeom>
          <a:ln>
            <a:solidFill>
              <a:schemeClr val="tx1"/>
            </a:solidFill>
          </a:ln>
        </p:spPr>
      </p:pic>
      <p:pic>
        <p:nvPicPr>
          <p:cNvPr id="20" name="Picture 19">
            <a:extLst>
              <a:ext uri="{FF2B5EF4-FFF2-40B4-BE49-F238E27FC236}">
                <a16:creationId xmlns:a16="http://schemas.microsoft.com/office/drawing/2014/main" id="{459C5C9E-D997-444E-9E21-2D7753EBA322}"/>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p:blipFill>
        <p:spPr>
          <a:xfrm>
            <a:off x="2207568" y="2060848"/>
            <a:ext cx="680286" cy="453525"/>
          </a:xfrm>
          <a:prstGeom prst="rect">
            <a:avLst/>
          </a:prstGeom>
          <a:ln>
            <a:solidFill>
              <a:schemeClr val="tx1"/>
            </a:solidFill>
          </a:ln>
        </p:spPr>
      </p:pic>
      <p:pic>
        <p:nvPicPr>
          <p:cNvPr id="24" name="Picture 23">
            <a:extLst>
              <a:ext uri="{FF2B5EF4-FFF2-40B4-BE49-F238E27FC236}">
                <a16:creationId xmlns:a16="http://schemas.microsoft.com/office/drawing/2014/main" id="{B8600409-B73A-424B-907E-90B652F3EFF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63576" t="-11339" r="-711" b="11339"/>
          <a:stretch/>
        </p:blipFill>
        <p:spPr>
          <a:xfrm>
            <a:off x="2123360" y="3012692"/>
            <a:ext cx="303549" cy="460480"/>
          </a:xfrm>
          <a:prstGeom prst="rect">
            <a:avLst/>
          </a:prstGeom>
          <a:ln>
            <a:noFill/>
          </a:ln>
        </p:spPr>
      </p:pic>
      <p:pic>
        <p:nvPicPr>
          <p:cNvPr id="25" name="Picture 6" descr="Woman, Student, Book, Fashion, Girl, Teenager, Teen">
            <a:extLst>
              <a:ext uri="{FF2B5EF4-FFF2-40B4-BE49-F238E27FC236}">
                <a16:creationId xmlns:a16="http://schemas.microsoft.com/office/drawing/2014/main" id="{BE26769F-D317-45CF-981B-211199430AD2}"/>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22495" t="16500" r="20093" b="12244"/>
          <a:stretch/>
        </p:blipFill>
        <p:spPr bwMode="auto">
          <a:xfrm>
            <a:off x="2499214" y="3246624"/>
            <a:ext cx="345138" cy="66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1180</Words>
  <Application>Microsoft Office PowerPoint</Application>
  <PresentationFormat>Widescreen</PresentationFormat>
  <Paragraphs>108</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DD</vt:lpstr>
      <vt:lpstr>Exploring Degrees of Comparison  of Adjectives</vt:lpstr>
      <vt:lpstr>Recapitulation on Adjectives</vt:lpstr>
      <vt:lpstr>Degrees of Comparison</vt:lpstr>
      <vt:lpstr>Positive Degree of Comparison</vt:lpstr>
      <vt:lpstr>Comparative Degree of Comparison</vt:lpstr>
      <vt:lpstr>Comparative Degree of Comparison</vt:lpstr>
      <vt:lpstr>Comparing Two Nouns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103</cp:revision>
  <dcterms:created xsi:type="dcterms:W3CDTF">2020-08-28T09:38:22Z</dcterms:created>
  <dcterms:modified xsi:type="dcterms:W3CDTF">2021-12-08T15:57:00Z</dcterms:modified>
</cp:coreProperties>
</file>