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9" r:id="rId3"/>
    <p:sldId id="260" r:id="rId4"/>
    <p:sldId id="261" r:id="rId5"/>
    <p:sldId id="262" r:id="rId6"/>
    <p:sldId id="263" r:id="rId7"/>
    <p:sldId id="264"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B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859" autoAdjust="0"/>
  </p:normalViewPr>
  <p:slideViewPr>
    <p:cSldViewPr>
      <p:cViewPr varScale="1">
        <p:scale>
          <a:sx n="73" d="100"/>
          <a:sy n="73" d="100"/>
        </p:scale>
        <p:origin x="594"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E87EEE-33CA-4F89-87C8-0601196FB639}" type="datetimeFigureOut">
              <a:rPr lang="en-US" smtClean="0"/>
              <a:pPr/>
              <a:t>06-Dec-21</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E39D27-0626-4BC0-A8BA-864E2E770FDA}"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&lt;comparisons&gt; &lt;https://</a:t>
            </a:r>
            <a:r>
              <a:rPr lang="en-IN" dirty="0" err="1"/>
              <a:t>pixabay.com</a:t>
            </a:r>
            <a:r>
              <a:rPr lang="en-IN" dirty="0"/>
              <a:t>/photos/compare-comparison-options-choice-5201278/&gt;</a:t>
            </a:r>
          </a:p>
        </p:txBody>
      </p:sp>
      <p:sp>
        <p:nvSpPr>
          <p:cNvPr id="4" name="Slide Number Placeholder 3"/>
          <p:cNvSpPr>
            <a:spLocks noGrp="1"/>
          </p:cNvSpPr>
          <p:nvPr>
            <p:ph type="sldNum" sz="quarter" idx="10"/>
          </p:nvPr>
        </p:nvSpPr>
        <p:spPr/>
        <p:txBody>
          <a:bodyPr/>
          <a:lstStyle/>
          <a:p>
            <a:fld id="{11E39D27-0626-4BC0-A8BA-864E2E770FDA}"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a:t>
            </a:r>
            <a:r>
              <a:rPr lang="en-IN" dirty="0" err="1"/>
              <a:t>india</a:t>
            </a:r>
            <a:r>
              <a:rPr lang="en-IN" dirty="0"/>
              <a:t> map&gt; &lt;SSSVV&gt;</a:t>
            </a:r>
          </a:p>
          <a:p>
            <a:r>
              <a:rPr lang="en-IN" dirty="0"/>
              <a:t>&lt;</a:t>
            </a:r>
            <a:r>
              <a:rPr lang="en-IN" dirty="0" err="1"/>
              <a:t>airoplane</a:t>
            </a:r>
            <a:r>
              <a:rPr lang="en-IN" dirty="0"/>
              <a:t>&gt; &lt;SSSVV&gt;</a:t>
            </a:r>
          </a:p>
          <a:p>
            <a:r>
              <a:rPr lang="en-IN" dirty="0"/>
              <a:t>&lt;cricket&gt; &lt;https://</a:t>
            </a:r>
            <a:r>
              <a:rPr lang="en-IN" dirty="0" err="1"/>
              <a:t>pixabay.com</a:t>
            </a:r>
            <a:r>
              <a:rPr lang="en-IN" dirty="0"/>
              <a:t>/vectors/cricket-bat-cricketer-player-33064/&gt;</a:t>
            </a:r>
          </a:p>
        </p:txBody>
      </p:sp>
      <p:sp>
        <p:nvSpPr>
          <p:cNvPr id="4" name="Slide Number Placeholder 3"/>
          <p:cNvSpPr>
            <a:spLocks noGrp="1"/>
          </p:cNvSpPr>
          <p:nvPr>
            <p:ph type="sldNum" sz="quarter" idx="10"/>
          </p:nvPr>
        </p:nvSpPr>
        <p:spPr/>
        <p:txBody>
          <a:bodyPr/>
          <a:lstStyle/>
          <a:p>
            <a:fld id="{11E39D27-0626-4BC0-A8BA-864E2E770FDA}"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&lt;cheetah&gt; &lt;https://</a:t>
            </a:r>
            <a:r>
              <a:rPr lang="en-IN" dirty="0" err="1"/>
              <a:t>pixabay.com</a:t>
            </a:r>
            <a:r>
              <a:rPr lang="en-IN" dirty="0"/>
              <a:t>/vectors/cheetah-running-speed-animal-fast-48433/&gt;</a:t>
            </a:r>
          </a:p>
          <a:p>
            <a:r>
              <a:rPr lang="en-IN" dirty="0"/>
              <a:t>&lt;river map&gt; &lt;SSSVV&gt;</a:t>
            </a:r>
          </a:p>
          <a:p>
            <a:r>
              <a:rPr lang="en-IN" dirty="0"/>
              <a:t>&lt;pen&gt; &lt;https://</a:t>
            </a:r>
            <a:r>
              <a:rPr lang="en-IN" dirty="0" err="1"/>
              <a:t>pixabay.com</a:t>
            </a:r>
            <a:r>
              <a:rPr lang="en-IN" dirty="0"/>
              <a:t>/vectors/ink-paper-pen-writing-filler-150697/&gt;</a:t>
            </a:r>
          </a:p>
          <a:p>
            <a:r>
              <a:rPr lang="en-IN" dirty="0"/>
              <a:t>&lt;feather&gt; &lt;https://</a:t>
            </a:r>
            <a:r>
              <a:rPr lang="en-IN" dirty="0" err="1"/>
              <a:t>pixabay.com</a:t>
            </a:r>
            <a:r>
              <a:rPr lang="en-IN" dirty="0"/>
              <a:t>/illustrations/feather-gray-grey-design-light-1093535/&gt;</a:t>
            </a:r>
          </a:p>
          <a:p>
            <a:r>
              <a:rPr lang="en-IN" dirty="0"/>
              <a:t>&lt;pineapple&gt; &lt;https://</a:t>
            </a:r>
            <a:r>
              <a:rPr lang="en-IN" dirty="0" err="1"/>
              <a:t>pixabay.com</a:t>
            </a:r>
            <a:r>
              <a:rPr lang="en-IN" dirty="0"/>
              <a:t>/vectors/pineapple-fruit-tropical-fresh-25251/&gt;</a:t>
            </a:r>
          </a:p>
          <a:p>
            <a:r>
              <a:rPr lang="en-IN" dirty="0"/>
              <a:t>&lt;mango&gt; &lt;https://</a:t>
            </a:r>
            <a:r>
              <a:rPr lang="en-IN" dirty="0" err="1"/>
              <a:t>pixabay.com</a:t>
            </a:r>
            <a:r>
              <a:rPr lang="en-IN" dirty="0"/>
              <a:t>/vectors/mango-ripe-food-fruit-fresh-304315/&gt;</a:t>
            </a:r>
          </a:p>
        </p:txBody>
      </p:sp>
      <p:sp>
        <p:nvSpPr>
          <p:cNvPr id="4" name="Slide Number Placeholder 3"/>
          <p:cNvSpPr>
            <a:spLocks noGrp="1"/>
          </p:cNvSpPr>
          <p:nvPr>
            <p:ph type="sldNum" sz="quarter" idx="10"/>
          </p:nvPr>
        </p:nvSpPr>
        <p:spPr/>
        <p:txBody>
          <a:bodyPr/>
          <a:lstStyle/>
          <a:p>
            <a:fld id="{11E39D27-0626-4BC0-A8BA-864E2E770FDA}" type="slidenum">
              <a:rPr lang="en-IN" smtClean="0"/>
              <a:pPr/>
              <a:t>3</a:t>
            </a:fld>
            <a:endParaRPr lang="en-IN"/>
          </a:p>
        </p:txBody>
      </p:sp>
    </p:spTree>
    <p:extLst>
      <p:ext uri="{BB962C8B-B14F-4D97-AF65-F5344CB8AC3E}">
        <p14:creationId xmlns:p14="http://schemas.microsoft.com/office/powerpoint/2010/main" val="1025160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&lt;pen&gt; &lt;https://</a:t>
            </a:r>
            <a:r>
              <a:rPr lang="en-IN" dirty="0" err="1"/>
              <a:t>pixabay.com</a:t>
            </a:r>
            <a:r>
              <a:rPr lang="en-IN" dirty="0"/>
              <a:t>/vectors/ink-paper-pen-writing-filler-150697/&gt;</a:t>
            </a:r>
          </a:p>
          <a:p>
            <a:r>
              <a:rPr lang="en-IN" dirty="0"/>
              <a:t>&lt;tiger&gt; &lt;SSSVV&gt;</a:t>
            </a:r>
          </a:p>
          <a:p>
            <a:r>
              <a:rPr lang="en-IN" dirty="0"/>
              <a:t>&lt;apple&gt; &lt;SSSVV&gt;</a:t>
            </a:r>
          </a:p>
          <a:p>
            <a:r>
              <a:rPr lang="en-IN" dirty="0"/>
              <a:t>&lt;orange&gt; SSSVV&gt;</a:t>
            </a:r>
          </a:p>
        </p:txBody>
      </p:sp>
      <p:sp>
        <p:nvSpPr>
          <p:cNvPr id="4" name="Slide Number Placeholder 3"/>
          <p:cNvSpPr>
            <a:spLocks noGrp="1"/>
          </p:cNvSpPr>
          <p:nvPr>
            <p:ph type="sldNum" sz="quarter" idx="10"/>
          </p:nvPr>
        </p:nvSpPr>
        <p:spPr/>
        <p:txBody>
          <a:bodyPr/>
          <a:lstStyle/>
          <a:p>
            <a:fld id="{11E39D27-0626-4BC0-A8BA-864E2E770FDA}" type="slidenum">
              <a:rPr lang="en-IN" smtClean="0"/>
              <a:pPr/>
              <a:t>4</a:t>
            </a:fld>
            <a:endParaRPr lang="en-IN"/>
          </a:p>
        </p:txBody>
      </p:sp>
    </p:spTree>
    <p:extLst>
      <p:ext uri="{BB962C8B-B14F-4D97-AF65-F5344CB8AC3E}">
        <p14:creationId xmlns:p14="http://schemas.microsoft.com/office/powerpoint/2010/main" val="973518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&lt;pineapple&gt; &lt;https://</a:t>
            </a:r>
            <a:r>
              <a:rPr lang="en-IN" dirty="0" err="1"/>
              <a:t>pixabay.com</a:t>
            </a:r>
            <a:r>
              <a:rPr lang="en-IN" dirty="0"/>
              <a:t>/vectors/pineapple-fruit-tropical-fresh-25251/&gt;</a:t>
            </a:r>
          </a:p>
          <a:p>
            <a:r>
              <a:rPr lang="en-IN" dirty="0"/>
              <a:t>&lt;mango&gt; &lt;https://</a:t>
            </a:r>
            <a:r>
              <a:rPr lang="en-IN" dirty="0" err="1"/>
              <a:t>pixabay.com</a:t>
            </a:r>
            <a:r>
              <a:rPr lang="en-IN" dirty="0"/>
              <a:t>/vectors/mango-ripe-food-fruit-fresh-304315/&gt;</a:t>
            </a:r>
          </a:p>
          <a:p>
            <a:r>
              <a:rPr lang="en-IN" dirty="0"/>
              <a:t>&lt;boys&gt; &lt;SSSVV&gt;</a:t>
            </a:r>
          </a:p>
          <a:p>
            <a:r>
              <a:rPr lang="en-IN" dirty="0"/>
              <a:t>&lt;dancer&gt; &lt;SSSVV&gt;</a:t>
            </a:r>
          </a:p>
          <a:p>
            <a:r>
              <a:rPr lang="en-IN" dirty="0"/>
              <a:t>&lt;driver&gt; &lt;https://</a:t>
            </a:r>
            <a:r>
              <a:rPr lang="en-IN" dirty="0" err="1"/>
              <a:t>pixabay.com</a:t>
            </a:r>
            <a:r>
              <a:rPr lang="en-IN" dirty="0"/>
              <a:t>/vectors/cabriolet-car-guy-wave-grin-310460/&gt;</a:t>
            </a:r>
          </a:p>
          <a:p>
            <a:endParaRPr lang="en-IN" dirty="0"/>
          </a:p>
        </p:txBody>
      </p:sp>
      <p:sp>
        <p:nvSpPr>
          <p:cNvPr id="4" name="Slide Number Placeholder 3"/>
          <p:cNvSpPr>
            <a:spLocks noGrp="1"/>
          </p:cNvSpPr>
          <p:nvPr>
            <p:ph type="sldNum" sz="quarter" idx="10"/>
          </p:nvPr>
        </p:nvSpPr>
        <p:spPr/>
        <p:txBody>
          <a:bodyPr/>
          <a:lstStyle/>
          <a:p>
            <a:fld id="{11E39D27-0626-4BC0-A8BA-864E2E770FDA}" type="slidenum">
              <a:rPr lang="en-IN" smtClean="0"/>
              <a:pPr/>
              <a:t>5</a:t>
            </a:fld>
            <a:endParaRPr lang="en-IN"/>
          </a:p>
        </p:txBody>
      </p:sp>
    </p:spTree>
    <p:extLst>
      <p:ext uri="{BB962C8B-B14F-4D97-AF65-F5344CB8AC3E}">
        <p14:creationId xmlns:p14="http://schemas.microsoft.com/office/powerpoint/2010/main" val="2590376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&lt;yoga&gt; &lt;https://</a:t>
            </a:r>
            <a:r>
              <a:rPr lang="en-IN" dirty="0" err="1"/>
              <a:t>pixabay.com</a:t>
            </a:r>
            <a:r>
              <a:rPr lang="en-IN" dirty="0"/>
              <a:t>/illustrations/silhouette-woman-yoga-3092140&gt;</a:t>
            </a:r>
          </a:p>
          <a:p>
            <a:r>
              <a:rPr lang="en-IN" dirty="0"/>
              <a:t>&lt;car&gt; &lt;https://</a:t>
            </a:r>
            <a:r>
              <a:rPr lang="en-IN" dirty="0" err="1"/>
              <a:t>pixabay.com</a:t>
            </a:r>
            <a:r>
              <a:rPr lang="en-IN" dirty="0"/>
              <a:t>/vectors/game-red-speed-car-1300503/&gt;</a:t>
            </a:r>
          </a:p>
          <a:p>
            <a:r>
              <a:rPr lang="en-IN" dirty="0"/>
              <a:t>&lt;earth and moon&gt; &lt;https://</a:t>
            </a:r>
            <a:r>
              <a:rPr lang="en-IN" dirty="0" err="1"/>
              <a:t>pixabay.com</a:t>
            </a:r>
            <a:r>
              <a:rPr lang="en-IN" dirty="0"/>
              <a:t>/photos/earth-moon-space-planet-world-1365995/&gt;</a:t>
            </a:r>
          </a:p>
          <a:p>
            <a:r>
              <a:rPr lang="en-IN" dirty="0"/>
              <a:t>&lt;two girls&gt; &lt;SSSVV&gt;</a:t>
            </a:r>
          </a:p>
        </p:txBody>
      </p:sp>
      <p:sp>
        <p:nvSpPr>
          <p:cNvPr id="4" name="Slide Number Placeholder 3"/>
          <p:cNvSpPr>
            <a:spLocks noGrp="1"/>
          </p:cNvSpPr>
          <p:nvPr>
            <p:ph type="sldNum" sz="quarter" idx="10"/>
          </p:nvPr>
        </p:nvSpPr>
        <p:spPr/>
        <p:txBody>
          <a:bodyPr/>
          <a:lstStyle/>
          <a:p>
            <a:fld id="{11E39D27-0626-4BC0-A8BA-864E2E770FDA}" type="slidenum">
              <a:rPr lang="en-IN" smtClean="0"/>
              <a:pPr/>
              <a:t>6</a:t>
            </a:fld>
            <a:endParaRPr lang="en-IN"/>
          </a:p>
        </p:txBody>
      </p:sp>
    </p:spTree>
    <p:extLst>
      <p:ext uri="{BB962C8B-B14F-4D97-AF65-F5344CB8AC3E}">
        <p14:creationId xmlns:p14="http://schemas.microsoft.com/office/powerpoint/2010/main" val="608450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&lt;pen&gt; &lt;https://</a:t>
            </a:r>
            <a:r>
              <a:rPr lang="en-IN" dirty="0" err="1"/>
              <a:t>pixabay.com</a:t>
            </a:r>
            <a:r>
              <a:rPr lang="en-IN" dirty="0"/>
              <a:t>/vectors/ink-paper-pen-writing-filler-150697/&gt;</a:t>
            </a:r>
          </a:p>
          <a:p>
            <a:r>
              <a:rPr lang="en-IN" dirty="0"/>
              <a:t>&lt;feather&gt; &lt;https://</a:t>
            </a:r>
            <a:r>
              <a:rPr lang="en-IN" dirty="0" err="1"/>
              <a:t>pixabay.com</a:t>
            </a:r>
            <a:r>
              <a:rPr lang="en-IN" dirty="0"/>
              <a:t>/illustrations/feather-gray-grey-design-light-1093535/&gt;</a:t>
            </a:r>
          </a:p>
          <a:p>
            <a:r>
              <a:rPr lang="en-IN" dirty="0"/>
              <a:t>&lt;rice&gt; &lt;SSSVV&gt;</a:t>
            </a:r>
          </a:p>
          <a:p>
            <a:r>
              <a:rPr lang="en-IN" dirty="0"/>
              <a:t>&lt;workout&gt; &lt;https://</a:t>
            </a:r>
            <a:r>
              <a:rPr lang="en-IN" dirty="0" err="1"/>
              <a:t>pixabay.com</a:t>
            </a:r>
            <a:r>
              <a:rPr lang="en-IN" dirty="0"/>
              <a:t>/vectors/gym-weight-lifting-muscle-exercise-307770/&gt;</a:t>
            </a:r>
          </a:p>
          <a:p>
            <a:r>
              <a:rPr lang="en-IN" dirty="0"/>
              <a:t>&lt;cycling&gt; &lt;SSSVV&gt;</a:t>
            </a:r>
          </a:p>
        </p:txBody>
      </p:sp>
      <p:sp>
        <p:nvSpPr>
          <p:cNvPr id="4" name="Slide Number Placeholder 3"/>
          <p:cNvSpPr>
            <a:spLocks noGrp="1"/>
          </p:cNvSpPr>
          <p:nvPr>
            <p:ph type="sldNum" sz="quarter" idx="10"/>
          </p:nvPr>
        </p:nvSpPr>
        <p:spPr/>
        <p:txBody>
          <a:bodyPr/>
          <a:lstStyle/>
          <a:p>
            <a:fld id="{11E39D27-0626-4BC0-A8BA-864E2E770FDA}" type="slidenum">
              <a:rPr lang="en-IN" smtClean="0"/>
              <a:pPr/>
              <a:t>7</a:t>
            </a:fld>
            <a:endParaRPr lang="en-IN"/>
          </a:p>
        </p:txBody>
      </p:sp>
    </p:spTree>
    <p:extLst>
      <p:ext uri="{BB962C8B-B14F-4D97-AF65-F5344CB8AC3E}">
        <p14:creationId xmlns:p14="http://schemas.microsoft.com/office/powerpoint/2010/main" val="4276098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a:solidFill>
                  <a:schemeClr val="tx1"/>
                </a:solidFill>
                <a:latin typeface="+mn-lt"/>
                <a:ea typeface="+mn-ea"/>
                <a:cs typeface="+mn-cs"/>
              </a:rPr>
              <a:t>Source of Multimedia used in this slide - </a:t>
            </a:r>
            <a:r>
              <a:rPr lang="en-IN" sz="1200" b="0" i="0" u="none" strike="noStrike" kern="1200">
                <a:solidFill>
                  <a:schemeClr val="tx1"/>
                </a:solidFill>
                <a:latin typeface="+mn-lt"/>
                <a:ea typeface="+mn-ea"/>
                <a:cs typeface="+mn-cs"/>
              </a:rPr>
              <a:t> &lt;Please</a:t>
            </a:r>
            <a:r>
              <a:rPr lang="en-IN" sz="1200" b="0" i="0" u="none" strike="noStrike" kern="1200" baseline="0">
                <a:solidFill>
                  <a:schemeClr val="tx1"/>
                </a:solidFill>
                <a:latin typeface="+mn-lt"/>
                <a:ea typeface="+mn-ea"/>
                <a:cs typeface="+mn-cs"/>
              </a:rPr>
              <a:t> provide source URL where we find the image and the license agreement&gt; </a:t>
            </a:r>
            <a:endParaRPr lang="en-IN" b="0"/>
          </a:p>
          <a:p>
            <a:endParaRPr lang="en-IN" dirty="0"/>
          </a:p>
        </p:txBody>
      </p:sp>
      <p:sp>
        <p:nvSpPr>
          <p:cNvPr id="4" name="Slide Number Placeholder 3"/>
          <p:cNvSpPr>
            <a:spLocks noGrp="1"/>
          </p:cNvSpPr>
          <p:nvPr>
            <p:ph type="sldNum" sz="quarter" idx="10"/>
          </p:nvPr>
        </p:nvSpPr>
        <p:spPr/>
        <p:txBody>
          <a:bodyPr/>
          <a:lstStyle/>
          <a:p>
            <a:fld id="{11E39D27-0626-4BC0-A8BA-864E2E770FDA}" type="slidenum">
              <a:rPr lang="en-IN" smtClean="0"/>
              <a:pPr/>
              <a:t>8</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885575"/>
            <a:ext cx="10363200" cy="1607322"/>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612504"/>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B9524BE4-40BB-40E2-8CA1-2FA380B8B2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57" y="114396"/>
            <a:ext cx="902286" cy="957155"/>
          </a:xfrm>
          <a:prstGeom prst="rect">
            <a:avLst/>
          </a:prstGeom>
        </p:spPr>
      </p:pic>
      <p:pic>
        <p:nvPicPr>
          <p:cNvPr id="19" name="Picture 18" descr="A picture containing text, lamp&#10;&#10;Description automatically generated">
            <a:extLst>
              <a:ext uri="{FF2B5EF4-FFF2-40B4-BE49-F238E27FC236}">
                <a16:creationId xmlns:a16="http://schemas.microsoft.com/office/drawing/2014/main" id="{A10B5661-281E-48D4-9BFC-022F62151F7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64077" y="5837009"/>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66EE8871-2B60-4057-9D9F-A68171EC60D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
        <p:nvSpPr>
          <p:cNvPr id="9" name="TextBox 8">
            <a:extLst>
              <a:ext uri="{FF2B5EF4-FFF2-40B4-BE49-F238E27FC236}">
                <a16:creationId xmlns:a16="http://schemas.microsoft.com/office/drawing/2014/main" id="{EE2DDC61-84C4-4F48-9B0F-E84BF925E18B}"/>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a:t>
            </a:r>
            <a:r>
              <a:rPr lang="en-US"/>
              <a:t>to add </a:t>
            </a:r>
            <a:r>
              <a:rPr lang="en-US" dirty="0"/>
              <a:t>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954779" y="1243798"/>
            <a:ext cx="10282441" cy="444681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lvl="3"/>
            <a:endParaRPr lang="en-IN" dirty="0"/>
          </a:p>
        </p:txBody>
      </p:sp>
      <p:pic>
        <p:nvPicPr>
          <p:cNvPr id="7" name="Picture 6" descr="A picture containing text, lamp&#10;&#10;Description automatically generated">
            <a:extLst>
              <a:ext uri="{FF2B5EF4-FFF2-40B4-BE49-F238E27FC236}">
                <a16:creationId xmlns:a16="http://schemas.microsoft.com/office/drawing/2014/main" id="{E60E7820-D003-4F7B-B35D-5C4FD4A6B6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64077" y="5837009"/>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9B3379AE-C316-4773-A8B1-0C6AE989EED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4352" y="102076"/>
            <a:ext cx="2983296"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lamp&#10;&#10;Description automatically generated">
            <a:extLst>
              <a:ext uri="{FF2B5EF4-FFF2-40B4-BE49-F238E27FC236}">
                <a16:creationId xmlns:a16="http://schemas.microsoft.com/office/drawing/2014/main" id="{7DA4730C-83E2-42B0-AF59-890CBFDAA9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64077" y="5837009"/>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9B886E12-FE39-4369-81FC-4CD15B06C53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e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13" Type="http://schemas.openxmlformats.org/officeDocument/2006/relationships/hyperlink" Target="https://pixabay.com/photos/earth-moon-space-planet-world-1365995/" TargetMode="External"/><Relationship Id="rId18" Type="http://schemas.openxmlformats.org/officeDocument/2006/relationships/image" Target="../media/image34.png"/><Relationship Id="rId26" Type="http://schemas.openxmlformats.org/officeDocument/2006/relationships/image" Target="../media/image42.jpeg"/><Relationship Id="rId39" Type="http://schemas.openxmlformats.org/officeDocument/2006/relationships/image" Target="../media/image55.png"/><Relationship Id="rId21" Type="http://schemas.openxmlformats.org/officeDocument/2006/relationships/image" Target="../media/image37.png"/><Relationship Id="rId34" Type="http://schemas.openxmlformats.org/officeDocument/2006/relationships/image" Target="../media/image50.png"/><Relationship Id="rId42" Type="http://schemas.openxmlformats.org/officeDocument/2006/relationships/image" Target="../media/image58.jpeg"/><Relationship Id="rId7" Type="http://schemas.openxmlformats.org/officeDocument/2006/relationships/hyperlink" Target="https://pixabay.com/illustrations/feather-gray-grey-design-light-1093535/" TargetMode="External"/><Relationship Id="rId2" Type="http://schemas.openxmlformats.org/officeDocument/2006/relationships/notesSlide" Target="../notesSlides/notesSlide8.xml"/><Relationship Id="rId16" Type="http://schemas.openxmlformats.org/officeDocument/2006/relationships/image" Target="../media/image32.png"/><Relationship Id="rId20" Type="http://schemas.openxmlformats.org/officeDocument/2006/relationships/image" Target="../media/image36.jpeg"/><Relationship Id="rId29" Type="http://schemas.openxmlformats.org/officeDocument/2006/relationships/image" Target="../media/image45.png"/><Relationship Id="rId41" Type="http://schemas.openxmlformats.org/officeDocument/2006/relationships/image" Target="../media/image57.png"/><Relationship Id="rId1" Type="http://schemas.openxmlformats.org/officeDocument/2006/relationships/slideLayout" Target="../slideLayouts/slideLayout3.xml"/><Relationship Id="rId6" Type="http://schemas.openxmlformats.org/officeDocument/2006/relationships/hyperlink" Target="https://pixabay.com/vectors/ink-paper-pen-writing-filler-150697/" TargetMode="External"/><Relationship Id="rId11" Type="http://schemas.openxmlformats.org/officeDocument/2006/relationships/hyperlink" Target="https://pixabay.com/illustrations/silhouette-woman-yoga-3092140" TargetMode="External"/><Relationship Id="rId24" Type="http://schemas.openxmlformats.org/officeDocument/2006/relationships/image" Target="../media/image40.png"/><Relationship Id="rId32" Type="http://schemas.openxmlformats.org/officeDocument/2006/relationships/image" Target="../media/image48.jpeg"/><Relationship Id="rId37" Type="http://schemas.openxmlformats.org/officeDocument/2006/relationships/image" Target="../media/image53.jpeg"/><Relationship Id="rId40" Type="http://schemas.openxmlformats.org/officeDocument/2006/relationships/image" Target="../media/image56.jpeg"/><Relationship Id="rId5" Type="http://schemas.openxmlformats.org/officeDocument/2006/relationships/hyperlink" Target="https://pixabay.com/vectors/cheetah-running-speed-animal-fast-48433/" TargetMode="External"/><Relationship Id="rId15" Type="http://schemas.openxmlformats.org/officeDocument/2006/relationships/image" Target="../media/image31.jpeg"/><Relationship Id="rId23" Type="http://schemas.openxmlformats.org/officeDocument/2006/relationships/image" Target="../media/image39.png"/><Relationship Id="rId28" Type="http://schemas.openxmlformats.org/officeDocument/2006/relationships/image" Target="../media/image44.jpeg"/><Relationship Id="rId36" Type="http://schemas.openxmlformats.org/officeDocument/2006/relationships/image" Target="../media/image52.png"/><Relationship Id="rId10" Type="http://schemas.openxmlformats.org/officeDocument/2006/relationships/hyperlink" Target="https://pixabay.com/vectors/cabriolet-car-guy-wave-grin-310460/" TargetMode="External"/><Relationship Id="rId19" Type="http://schemas.openxmlformats.org/officeDocument/2006/relationships/image" Target="../media/image35.png"/><Relationship Id="rId31" Type="http://schemas.openxmlformats.org/officeDocument/2006/relationships/image" Target="../media/image47.jpeg"/><Relationship Id="rId4" Type="http://schemas.openxmlformats.org/officeDocument/2006/relationships/hyperlink" Target="https://pixabay.com/vectors/cricket-bat-cricketer-player-33064/" TargetMode="External"/><Relationship Id="rId9" Type="http://schemas.openxmlformats.org/officeDocument/2006/relationships/hyperlink" Target="https://pixabay.com/vectors/mango-ripe-food-fruit-fresh-304315/" TargetMode="External"/><Relationship Id="rId14" Type="http://schemas.openxmlformats.org/officeDocument/2006/relationships/hyperlink" Target="https://pixabay.com/vectors/gym-weight-lifting-muscle-exercise-307770/" TargetMode="External"/><Relationship Id="rId22" Type="http://schemas.openxmlformats.org/officeDocument/2006/relationships/image" Target="../media/image38.png"/><Relationship Id="rId27" Type="http://schemas.openxmlformats.org/officeDocument/2006/relationships/image" Target="../media/image43.jpeg"/><Relationship Id="rId30" Type="http://schemas.openxmlformats.org/officeDocument/2006/relationships/image" Target="../media/image46.png"/><Relationship Id="rId35" Type="http://schemas.openxmlformats.org/officeDocument/2006/relationships/image" Target="../media/image51.png"/><Relationship Id="rId8" Type="http://schemas.openxmlformats.org/officeDocument/2006/relationships/hyperlink" Target="https://pixabay.com/vectors/pineapple-fruit-tropical-fresh-25251/" TargetMode="External"/><Relationship Id="rId3" Type="http://schemas.openxmlformats.org/officeDocument/2006/relationships/hyperlink" Target="https://pixabay.com/photos/compare-comparison-options-choice-5201278/" TargetMode="External"/><Relationship Id="rId12" Type="http://schemas.openxmlformats.org/officeDocument/2006/relationships/hyperlink" Target="https://pixabay.com/vectors/game-red-speed-car-1300503/" TargetMode="External"/><Relationship Id="rId17" Type="http://schemas.openxmlformats.org/officeDocument/2006/relationships/image" Target="../media/image33.jpeg"/><Relationship Id="rId25" Type="http://schemas.openxmlformats.org/officeDocument/2006/relationships/image" Target="../media/image41.png"/><Relationship Id="rId33" Type="http://schemas.openxmlformats.org/officeDocument/2006/relationships/image" Target="../media/image49.png"/><Relationship Id="rId38"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49994"/>
            <a:ext cx="12192000" cy="790502"/>
          </a:xfrm>
          <a:solidFill>
            <a:srgbClr val="8FB4FF"/>
          </a:solidFill>
          <a:ln>
            <a:noFill/>
          </a:ln>
        </p:spPr>
        <p:txBody>
          <a:bodyPr/>
          <a:lstStyle/>
          <a:p>
            <a:r>
              <a:rPr lang="en-IN" b="1" dirty="0"/>
              <a:t>Usage of Comparatives</a:t>
            </a:r>
          </a:p>
        </p:txBody>
      </p:sp>
      <p:pic>
        <p:nvPicPr>
          <p:cNvPr id="4" name="Picture 3" descr="A picture containing person, person, posing, standing&#10;&#10;Description automatically generated">
            <a:extLst>
              <a:ext uri="{FF2B5EF4-FFF2-40B4-BE49-F238E27FC236}">
                <a16:creationId xmlns:a16="http://schemas.microsoft.com/office/drawing/2014/main" id="{AE8D2262-7C6B-5F44-A9EA-5432E2A49C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3064" y="2469279"/>
            <a:ext cx="4093539" cy="2729025"/>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439" y="127680"/>
            <a:ext cx="5909059" cy="555034"/>
          </a:xfrm>
          <a:solidFill>
            <a:srgbClr val="8FB4FF"/>
          </a:solidFill>
        </p:spPr>
        <p:txBody>
          <a:bodyPr anchor="ctr">
            <a:noAutofit/>
          </a:bodyPr>
          <a:lstStyle/>
          <a:p>
            <a:r>
              <a:rPr lang="en-IN" b="1" i="1" u="sng" dirty="0"/>
              <a:t>Set A</a:t>
            </a:r>
            <a:endParaRPr lang="en-IN" u="sng" dirty="0"/>
          </a:p>
        </p:txBody>
      </p:sp>
      <p:sp>
        <p:nvSpPr>
          <p:cNvPr id="11" name="Text Placeholder 10">
            <a:extLst>
              <a:ext uri="{FF2B5EF4-FFF2-40B4-BE49-F238E27FC236}">
                <a16:creationId xmlns:a16="http://schemas.microsoft.com/office/drawing/2014/main" id="{01DD22F0-E7A3-3B4E-A44C-81394BC58890}"/>
              </a:ext>
            </a:extLst>
          </p:cNvPr>
          <p:cNvSpPr>
            <a:spLocks noGrp="1"/>
          </p:cNvSpPr>
          <p:nvPr>
            <p:ph type="body" sz="quarter" idx="10"/>
          </p:nvPr>
        </p:nvSpPr>
        <p:spPr>
          <a:xfrm>
            <a:off x="1960957" y="1919473"/>
            <a:ext cx="8815563" cy="3565471"/>
          </a:xfrm>
          <a:ln>
            <a:solidFill>
              <a:schemeClr val="tx1"/>
            </a:solidFill>
          </a:ln>
        </p:spPr>
        <p:txBody>
          <a:bodyPr/>
          <a:lstStyle/>
          <a:p>
            <a:pPr marL="0" indent="0">
              <a:spcBef>
                <a:spcPts val="1800"/>
              </a:spcBef>
              <a:buNone/>
            </a:pPr>
            <a:r>
              <a:rPr lang="en-IN" sz="2800" dirty="0"/>
              <a:t>1.  India is ___________ Sri Lanka. (big)</a:t>
            </a:r>
          </a:p>
          <a:p>
            <a:pPr marL="0" indent="0">
              <a:spcBef>
                <a:spcPts val="1800"/>
              </a:spcBef>
              <a:buNone/>
            </a:pPr>
            <a:r>
              <a:rPr lang="en-IN" sz="2800" dirty="0"/>
              <a:t>2.  A snake bite  __________________ a bee sting. (danger)</a:t>
            </a:r>
          </a:p>
          <a:p>
            <a:pPr marL="0" indent="0">
              <a:spcBef>
                <a:spcPts val="1800"/>
              </a:spcBef>
              <a:buNone/>
            </a:pPr>
            <a:r>
              <a:rPr lang="en-IN" sz="2800" dirty="0"/>
              <a:t>3.  Cricket is ________________ football in our country. (popular)</a:t>
            </a:r>
          </a:p>
          <a:p>
            <a:pPr marL="0" indent="0">
              <a:spcBef>
                <a:spcPts val="1800"/>
              </a:spcBef>
              <a:buNone/>
            </a:pPr>
            <a:r>
              <a:rPr lang="en-IN" sz="2800" dirty="0"/>
              <a:t>4.  She is three years ____________ her sister. (young)</a:t>
            </a:r>
          </a:p>
          <a:p>
            <a:pPr marL="0" indent="0">
              <a:spcBef>
                <a:spcPts val="1800"/>
              </a:spcBef>
              <a:buNone/>
            </a:pPr>
            <a:r>
              <a:rPr lang="en-IN" sz="2800" dirty="0"/>
              <a:t>5.  Chennai is ___________ Delhi in December. (warm)</a:t>
            </a:r>
          </a:p>
        </p:txBody>
      </p:sp>
      <p:sp>
        <p:nvSpPr>
          <p:cNvPr id="12" name="TextBox 11">
            <a:extLst>
              <a:ext uri="{FF2B5EF4-FFF2-40B4-BE49-F238E27FC236}">
                <a16:creationId xmlns:a16="http://schemas.microsoft.com/office/drawing/2014/main" id="{0982D67C-40FE-5A4E-B4E8-4A1496B58B36}"/>
              </a:ext>
            </a:extLst>
          </p:cNvPr>
          <p:cNvSpPr txBox="1"/>
          <p:nvPr/>
        </p:nvSpPr>
        <p:spPr>
          <a:xfrm>
            <a:off x="3624638" y="1908448"/>
            <a:ext cx="2038528" cy="523220"/>
          </a:xfrm>
          <a:prstGeom prst="rect">
            <a:avLst/>
          </a:prstGeom>
          <a:noFill/>
        </p:spPr>
        <p:txBody>
          <a:bodyPr wrap="square" rtlCol="0">
            <a:spAutoFit/>
          </a:bodyPr>
          <a:lstStyle/>
          <a:p>
            <a:r>
              <a:rPr lang="en-US" sz="2800" i="1" dirty="0">
                <a:solidFill>
                  <a:schemeClr val="accent6">
                    <a:lumMod val="50000"/>
                  </a:schemeClr>
                </a:solidFill>
              </a:rPr>
              <a:t>bigger than</a:t>
            </a:r>
          </a:p>
        </p:txBody>
      </p:sp>
      <p:sp>
        <p:nvSpPr>
          <p:cNvPr id="13" name="TextBox 12">
            <a:extLst>
              <a:ext uri="{FF2B5EF4-FFF2-40B4-BE49-F238E27FC236}">
                <a16:creationId xmlns:a16="http://schemas.microsoft.com/office/drawing/2014/main" id="{58718850-4F39-C94B-873A-B9CA67425F75}"/>
              </a:ext>
            </a:extLst>
          </p:cNvPr>
          <p:cNvSpPr txBox="1"/>
          <p:nvPr/>
        </p:nvSpPr>
        <p:spPr>
          <a:xfrm>
            <a:off x="4343914" y="2528062"/>
            <a:ext cx="3480278" cy="523220"/>
          </a:xfrm>
          <a:prstGeom prst="rect">
            <a:avLst/>
          </a:prstGeom>
          <a:noFill/>
        </p:spPr>
        <p:txBody>
          <a:bodyPr wrap="square" rtlCol="0">
            <a:spAutoFit/>
          </a:bodyPr>
          <a:lstStyle/>
          <a:p>
            <a:r>
              <a:rPr lang="en-US" sz="2800" i="1" dirty="0">
                <a:solidFill>
                  <a:schemeClr val="accent6">
                    <a:lumMod val="50000"/>
                  </a:schemeClr>
                </a:solidFill>
              </a:rPr>
              <a:t>more dangerous than</a:t>
            </a:r>
          </a:p>
        </p:txBody>
      </p:sp>
      <p:sp>
        <p:nvSpPr>
          <p:cNvPr id="14" name="TextBox 13">
            <a:extLst>
              <a:ext uri="{FF2B5EF4-FFF2-40B4-BE49-F238E27FC236}">
                <a16:creationId xmlns:a16="http://schemas.microsoft.com/office/drawing/2014/main" id="{67DA3186-1311-D245-B956-F4C3B76049B2}"/>
              </a:ext>
            </a:extLst>
          </p:cNvPr>
          <p:cNvSpPr txBox="1"/>
          <p:nvPr/>
        </p:nvSpPr>
        <p:spPr>
          <a:xfrm>
            <a:off x="3845002" y="3186294"/>
            <a:ext cx="3032579" cy="523220"/>
          </a:xfrm>
          <a:prstGeom prst="rect">
            <a:avLst/>
          </a:prstGeom>
          <a:noFill/>
        </p:spPr>
        <p:txBody>
          <a:bodyPr wrap="square" rtlCol="0">
            <a:spAutoFit/>
          </a:bodyPr>
          <a:lstStyle/>
          <a:p>
            <a:r>
              <a:rPr lang="en-US" sz="2800" i="1" dirty="0">
                <a:solidFill>
                  <a:schemeClr val="accent6">
                    <a:lumMod val="50000"/>
                  </a:schemeClr>
                </a:solidFill>
              </a:rPr>
              <a:t>more popular than</a:t>
            </a:r>
          </a:p>
        </p:txBody>
      </p:sp>
      <p:sp>
        <p:nvSpPr>
          <p:cNvPr id="15" name="TextBox 14">
            <a:extLst>
              <a:ext uri="{FF2B5EF4-FFF2-40B4-BE49-F238E27FC236}">
                <a16:creationId xmlns:a16="http://schemas.microsoft.com/office/drawing/2014/main" id="{07424B9A-9892-7341-8DF4-38454AC5A17A}"/>
              </a:ext>
            </a:extLst>
          </p:cNvPr>
          <p:cNvSpPr txBox="1"/>
          <p:nvPr/>
        </p:nvSpPr>
        <p:spPr>
          <a:xfrm>
            <a:off x="5102078" y="4266414"/>
            <a:ext cx="2214609" cy="523220"/>
          </a:xfrm>
          <a:prstGeom prst="rect">
            <a:avLst/>
          </a:prstGeom>
          <a:noFill/>
        </p:spPr>
        <p:txBody>
          <a:bodyPr wrap="square" rtlCol="0">
            <a:spAutoFit/>
          </a:bodyPr>
          <a:lstStyle/>
          <a:p>
            <a:r>
              <a:rPr lang="en-US" sz="2800" i="1" dirty="0">
                <a:solidFill>
                  <a:schemeClr val="accent6">
                    <a:lumMod val="50000"/>
                  </a:schemeClr>
                </a:solidFill>
              </a:rPr>
              <a:t>younger than</a:t>
            </a:r>
          </a:p>
        </p:txBody>
      </p:sp>
      <p:sp>
        <p:nvSpPr>
          <p:cNvPr id="16" name="TextBox 15">
            <a:extLst>
              <a:ext uri="{FF2B5EF4-FFF2-40B4-BE49-F238E27FC236}">
                <a16:creationId xmlns:a16="http://schemas.microsoft.com/office/drawing/2014/main" id="{7F295676-B108-F548-9CAA-36C2BC6EBCC8}"/>
              </a:ext>
            </a:extLst>
          </p:cNvPr>
          <p:cNvSpPr txBox="1"/>
          <p:nvPr/>
        </p:nvSpPr>
        <p:spPr>
          <a:xfrm>
            <a:off x="3996039" y="4945854"/>
            <a:ext cx="2214609" cy="523220"/>
          </a:xfrm>
          <a:prstGeom prst="rect">
            <a:avLst/>
          </a:prstGeom>
          <a:noFill/>
        </p:spPr>
        <p:txBody>
          <a:bodyPr wrap="square" rtlCol="0">
            <a:spAutoFit/>
          </a:bodyPr>
          <a:lstStyle/>
          <a:p>
            <a:r>
              <a:rPr lang="en-US" sz="2800" i="1" dirty="0">
                <a:solidFill>
                  <a:schemeClr val="accent6">
                    <a:lumMod val="50000"/>
                  </a:schemeClr>
                </a:solidFill>
              </a:rPr>
              <a:t>warmer than</a:t>
            </a:r>
          </a:p>
        </p:txBody>
      </p:sp>
      <p:sp>
        <p:nvSpPr>
          <p:cNvPr id="3" name="TextBox 2">
            <a:extLst>
              <a:ext uri="{FF2B5EF4-FFF2-40B4-BE49-F238E27FC236}">
                <a16:creationId xmlns:a16="http://schemas.microsoft.com/office/drawing/2014/main" id="{98F8033E-9A2D-48F3-ADCB-594BCEEBD02D}"/>
              </a:ext>
            </a:extLst>
          </p:cNvPr>
          <p:cNvSpPr txBox="1"/>
          <p:nvPr/>
        </p:nvSpPr>
        <p:spPr>
          <a:xfrm>
            <a:off x="2087727" y="811569"/>
            <a:ext cx="8016545" cy="1015663"/>
          </a:xfrm>
          <a:prstGeom prst="rect">
            <a:avLst/>
          </a:prstGeom>
          <a:noFill/>
        </p:spPr>
        <p:txBody>
          <a:bodyPr wrap="square" rtlCol="0">
            <a:spAutoFit/>
          </a:bodyPr>
          <a:lstStyle/>
          <a:p>
            <a:pPr algn="ctr"/>
            <a:r>
              <a:rPr lang="en-IN" sz="3000" i="1" dirty="0"/>
              <a:t> Fill in the blanks with the correct comparative form of the adjectives given in the brackets. </a:t>
            </a:r>
            <a:endParaRPr lang="en-US" sz="3000" i="1" dirty="0"/>
          </a:p>
        </p:txBody>
      </p:sp>
      <p:pic>
        <p:nvPicPr>
          <p:cNvPr id="18" name="Picture 17" descr="Map&#10;&#10;Description automatically generated">
            <a:extLst>
              <a:ext uri="{FF2B5EF4-FFF2-40B4-BE49-F238E27FC236}">
                <a16:creationId xmlns:a16="http://schemas.microsoft.com/office/drawing/2014/main" id="{8604CBD6-DC57-0D47-9C8B-9002A1784D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3250"/>
          <a:stretch/>
        </p:blipFill>
        <p:spPr>
          <a:xfrm>
            <a:off x="179773" y="2661439"/>
            <a:ext cx="1728470" cy="2008830"/>
          </a:xfrm>
          <a:prstGeom prst="rect">
            <a:avLst/>
          </a:prstGeom>
          <a:ln>
            <a:noFill/>
          </a:ln>
        </p:spPr>
      </p:pic>
      <p:pic>
        <p:nvPicPr>
          <p:cNvPr id="20" name="Picture 19" descr="A picture containing road, outdoor, grass, scene&#10;&#10;Description automatically generated">
            <a:extLst>
              <a:ext uri="{FF2B5EF4-FFF2-40B4-BE49-F238E27FC236}">
                <a16:creationId xmlns:a16="http://schemas.microsoft.com/office/drawing/2014/main" id="{3748EC2B-620F-D84B-9A0A-93AD624ED63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161" t="20601" r="18500" b="41006"/>
          <a:stretch/>
        </p:blipFill>
        <p:spPr>
          <a:xfrm>
            <a:off x="4928414" y="5569067"/>
            <a:ext cx="2335166" cy="1193509"/>
          </a:xfrm>
          <a:prstGeom prst="rect">
            <a:avLst/>
          </a:prstGeom>
        </p:spPr>
      </p:pic>
      <p:pic>
        <p:nvPicPr>
          <p:cNvPr id="22" name="Picture 21" descr="A toy figurine holding a sword&#10;&#10;Description automatically generated with low confidence">
            <a:extLst>
              <a:ext uri="{FF2B5EF4-FFF2-40B4-BE49-F238E27FC236}">
                <a16:creationId xmlns:a16="http://schemas.microsoft.com/office/drawing/2014/main" id="{78EDA743-20D5-7847-B355-8B6D18C3F7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8488" y="2984984"/>
            <a:ext cx="1519395" cy="13532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checkerboard(across)">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checkerboard(across)">
                                      <p:cBhvr>
                                        <p:cTn id="2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1DD22F0-E7A3-3B4E-A44C-81394BC58890}"/>
              </a:ext>
            </a:extLst>
          </p:cNvPr>
          <p:cNvSpPr>
            <a:spLocks noGrp="1"/>
          </p:cNvSpPr>
          <p:nvPr>
            <p:ph type="body" sz="quarter" idx="10"/>
          </p:nvPr>
        </p:nvSpPr>
        <p:spPr>
          <a:xfrm>
            <a:off x="2243571" y="2116466"/>
            <a:ext cx="7926672" cy="3688797"/>
          </a:xfrm>
          <a:ln>
            <a:solidFill>
              <a:schemeClr val="tx1"/>
            </a:solidFill>
          </a:ln>
        </p:spPr>
        <p:txBody>
          <a:bodyPr/>
          <a:lstStyle/>
          <a:p>
            <a:pPr marL="514350" indent="-514350">
              <a:spcBef>
                <a:spcPts val="1800"/>
              </a:spcBef>
              <a:buFont typeface="+mj-lt"/>
              <a:buAutoNum type="arabicPeriod" startAt="6"/>
            </a:pPr>
            <a:r>
              <a:rPr lang="en-IN" sz="2800" dirty="0"/>
              <a:t>A cheetah/leopard runs __________ a lion. (fast )</a:t>
            </a:r>
          </a:p>
          <a:p>
            <a:pPr marL="514350" indent="-514350">
              <a:spcBef>
                <a:spcPts val="1800"/>
              </a:spcBef>
              <a:buFont typeface="+mj-lt"/>
              <a:buAutoNum type="arabicPeriod" startAt="6"/>
            </a:pPr>
            <a:r>
              <a:rPr lang="en-IN" sz="2800" dirty="0"/>
              <a:t>The river Ganges is ___________ the Cauvery river. (long)</a:t>
            </a:r>
          </a:p>
          <a:p>
            <a:pPr marL="514350" indent="-514350">
              <a:spcBef>
                <a:spcPts val="1800"/>
              </a:spcBef>
              <a:buFont typeface="+mj-lt"/>
              <a:buAutoNum type="arabicPeriod" startAt="6"/>
            </a:pPr>
            <a:r>
              <a:rPr lang="en-IN" sz="2800" dirty="0"/>
              <a:t>A feather is ___________ a pen. (light)</a:t>
            </a:r>
          </a:p>
          <a:p>
            <a:pPr marL="514350" indent="-514350">
              <a:spcBef>
                <a:spcPts val="1800"/>
              </a:spcBef>
              <a:buFont typeface="+mj-lt"/>
              <a:buAutoNum type="arabicPeriod" startAt="6"/>
            </a:pPr>
            <a:r>
              <a:rPr lang="en-IN" sz="2800" dirty="0"/>
              <a:t>Ajay is </a:t>
            </a:r>
            <a:r>
              <a:rPr lang="en-IN" sz="2800" dirty="0" smtClean="0"/>
              <a:t>___________</a:t>
            </a:r>
            <a:r>
              <a:rPr lang="en-IN" sz="2800" b="1" dirty="0" smtClean="0"/>
              <a:t> </a:t>
            </a:r>
            <a:r>
              <a:rPr lang="en-IN" sz="2800" dirty="0"/>
              <a:t>Anil in Mathematics. (clever)</a:t>
            </a:r>
          </a:p>
          <a:p>
            <a:pPr marL="514350" indent="-514350">
              <a:spcBef>
                <a:spcPts val="1800"/>
              </a:spcBef>
              <a:buFont typeface="+mj-lt"/>
              <a:buAutoNum type="arabicPeriod" startAt="6"/>
            </a:pPr>
            <a:r>
              <a:rPr lang="en-IN" sz="2800" dirty="0"/>
              <a:t>Mangoes are ___________ pineapples. (sweet)</a:t>
            </a:r>
          </a:p>
        </p:txBody>
      </p:sp>
      <p:sp>
        <p:nvSpPr>
          <p:cNvPr id="12" name="TextBox 11">
            <a:extLst>
              <a:ext uri="{FF2B5EF4-FFF2-40B4-BE49-F238E27FC236}">
                <a16:creationId xmlns:a16="http://schemas.microsoft.com/office/drawing/2014/main" id="{0982D67C-40FE-5A4E-B4E8-4A1496B58B36}"/>
              </a:ext>
            </a:extLst>
          </p:cNvPr>
          <p:cNvSpPr txBox="1"/>
          <p:nvPr/>
        </p:nvSpPr>
        <p:spPr>
          <a:xfrm>
            <a:off x="6391884" y="2111089"/>
            <a:ext cx="1919051" cy="523220"/>
          </a:xfrm>
          <a:prstGeom prst="rect">
            <a:avLst/>
          </a:prstGeom>
          <a:noFill/>
        </p:spPr>
        <p:txBody>
          <a:bodyPr wrap="square" rtlCol="0">
            <a:spAutoFit/>
          </a:bodyPr>
          <a:lstStyle/>
          <a:p>
            <a:r>
              <a:rPr lang="en-US" sz="2800" i="1" dirty="0">
                <a:solidFill>
                  <a:schemeClr val="accent6">
                    <a:lumMod val="50000"/>
                  </a:schemeClr>
                </a:solidFill>
              </a:rPr>
              <a:t>faster than</a:t>
            </a:r>
          </a:p>
        </p:txBody>
      </p:sp>
      <p:sp>
        <p:nvSpPr>
          <p:cNvPr id="13" name="TextBox 12">
            <a:extLst>
              <a:ext uri="{FF2B5EF4-FFF2-40B4-BE49-F238E27FC236}">
                <a16:creationId xmlns:a16="http://schemas.microsoft.com/office/drawing/2014/main" id="{58718850-4F39-C94B-873A-B9CA67425F75}"/>
              </a:ext>
            </a:extLst>
          </p:cNvPr>
          <p:cNvSpPr txBox="1"/>
          <p:nvPr/>
        </p:nvSpPr>
        <p:spPr>
          <a:xfrm>
            <a:off x="5696294" y="2720236"/>
            <a:ext cx="1955072" cy="523220"/>
          </a:xfrm>
          <a:prstGeom prst="rect">
            <a:avLst/>
          </a:prstGeom>
          <a:noFill/>
        </p:spPr>
        <p:txBody>
          <a:bodyPr wrap="square" rtlCol="0">
            <a:spAutoFit/>
          </a:bodyPr>
          <a:lstStyle/>
          <a:p>
            <a:r>
              <a:rPr lang="en-US" sz="2800" i="1" dirty="0">
                <a:solidFill>
                  <a:schemeClr val="accent6">
                    <a:lumMod val="50000"/>
                  </a:schemeClr>
                </a:solidFill>
              </a:rPr>
              <a:t>longer than</a:t>
            </a:r>
          </a:p>
        </p:txBody>
      </p:sp>
      <p:sp>
        <p:nvSpPr>
          <p:cNvPr id="14" name="TextBox 13">
            <a:extLst>
              <a:ext uri="{FF2B5EF4-FFF2-40B4-BE49-F238E27FC236}">
                <a16:creationId xmlns:a16="http://schemas.microsoft.com/office/drawing/2014/main" id="{67DA3186-1311-D245-B956-F4C3B76049B2}"/>
              </a:ext>
            </a:extLst>
          </p:cNvPr>
          <p:cNvSpPr txBox="1"/>
          <p:nvPr/>
        </p:nvSpPr>
        <p:spPr>
          <a:xfrm>
            <a:off x="4630369" y="3818900"/>
            <a:ext cx="1955071" cy="523220"/>
          </a:xfrm>
          <a:prstGeom prst="rect">
            <a:avLst/>
          </a:prstGeom>
          <a:noFill/>
        </p:spPr>
        <p:txBody>
          <a:bodyPr wrap="square" rtlCol="0">
            <a:spAutoFit/>
          </a:bodyPr>
          <a:lstStyle/>
          <a:p>
            <a:r>
              <a:rPr lang="en-US" sz="2800" i="1" dirty="0">
                <a:solidFill>
                  <a:schemeClr val="accent6">
                    <a:lumMod val="50000"/>
                  </a:schemeClr>
                </a:solidFill>
              </a:rPr>
              <a:t>lighter than</a:t>
            </a:r>
          </a:p>
        </p:txBody>
      </p:sp>
      <p:sp>
        <p:nvSpPr>
          <p:cNvPr id="15" name="TextBox 14">
            <a:extLst>
              <a:ext uri="{FF2B5EF4-FFF2-40B4-BE49-F238E27FC236}">
                <a16:creationId xmlns:a16="http://schemas.microsoft.com/office/drawing/2014/main" id="{07424B9A-9892-7341-8DF4-38454AC5A17A}"/>
              </a:ext>
            </a:extLst>
          </p:cNvPr>
          <p:cNvSpPr txBox="1"/>
          <p:nvPr/>
        </p:nvSpPr>
        <p:spPr>
          <a:xfrm>
            <a:off x="3772487" y="4477442"/>
            <a:ext cx="2095962" cy="523220"/>
          </a:xfrm>
          <a:prstGeom prst="rect">
            <a:avLst/>
          </a:prstGeom>
          <a:noFill/>
        </p:spPr>
        <p:txBody>
          <a:bodyPr wrap="square" rtlCol="0">
            <a:spAutoFit/>
          </a:bodyPr>
          <a:lstStyle/>
          <a:p>
            <a:r>
              <a:rPr lang="en-US" sz="2800" i="1" dirty="0" smtClean="0">
                <a:solidFill>
                  <a:schemeClr val="accent6">
                    <a:lumMod val="50000"/>
                  </a:schemeClr>
                </a:solidFill>
              </a:rPr>
              <a:t>cleverer </a:t>
            </a:r>
            <a:r>
              <a:rPr lang="en-US" sz="2800" i="1" dirty="0">
                <a:solidFill>
                  <a:schemeClr val="accent6">
                    <a:lumMod val="50000"/>
                  </a:schemeClr>
                </a:solidFill>
              </a:rPr>
              <a:t>than</a:t>
            </a:r>
          </a:p>
        </p:txBody>
      </p:sp>
      <p:sp>
        <p:nvSpPr>
          <p:cNvPr id="16" name="TextBox 15">
            <a:extLst>
              <a:ext uri="{FF2B5EF4-FFF2-40B4-BE49-F238E27FC236}">
                <a16:creationId xmlns:a16="http://schemas.microsoft.com/office/drawing/2014/main" id="{7F295676-B108-F548-9CAA-36C2BC6EBCC8}"/>
              </a:ext>
            </a:extLst>
          </p:cNvPr>
          <p:cNvSpPr txBox="1"/>
          <p:nvPr/>
        </p:nvSpPr>
        <p:spPr>
          <a:xfrm>
            <a:off x="4777433" y="5135984"/>
            <a:ext cx="2150578" cy="523220"/>
          </a:xfrm>
          <a:prstGeom prst="rect">
            <a:avLst/>
          </a:prstGeom>
          <a:noFill/>
        </p:spPr>
        <p:txBody>
          <a:bodyPr wrap="square" rtlCol="0">
            <a:spAutoFit/>
          </a:bodyPr>
          <a:lstStyle/>
          <a:p>
            <a:r>
              <a:rPr lang="en-US" sz="2800" i="1" dirty="0">
                <a:solidFill>
                  <a:schemeClr val="accent6">
                    <a:lumMod val="50000"/>
                  </a:schemeClr>
                </a:solidFill>
              </a:rPr>
              <a:t>sweeter than</a:t>
            </a:r>
          </a:p>
        </p:txBody>
      </p:sp>
      <p:sp>
        <p:nvSpPr>
          <p:cNvPr id="10" name="TextBox 9">
            <a:extLst>
              <a:ext uri="{FF2B5EF4-FFF2-40B4-BE49-F238E27FC236}">
                <a16:creationId xmlns:a16="http://schemas.microsoft.com/office/drawing/2014/main" id="{81DEFB92-4710-4CDD-A4A4-3A0830779E04}"/>
              </a:ext>
            </a:extLst>
          </p:cNvPr>
          <p:cNvSpPr txBox="1"/>
          <p:nvPr/>
        </p:nvSpPr>
        <p:spPr>
          <a:xfrm>
            <a:off x="2105080" y="898484"/>
            <a:ext cx="8016545" cy="1015663"/>
          </a:xfrm>
          <a:prstGeom prst="rect">
            <a:avLst/>
          </a:prstGeom>
          <a:noFill/>
        </p:spPr>
        <p:txBody>
          <a:bodyPr wrap="square" rtlCol="0">
            <a:spAutoFit/>
          </a:bodyPr>
          <a:lstStyle/>
          <a:p>
            <a:pPr algn="ctr"/>
            <a:r>
              <a:rPr lang="en-IN" sz="3000" i="1" dirty="0"/>
              <a:t> Fill in the blanks with the correct comparative form of the adjectives given in the brackets. </a:t>
            </a:r>
            <a:endParaRPr lang="en-US" sz="3000" i="1" dirty="0"/>
          </a:p>
        </p:txBody>
      </p:sp>
      <p:pic>
        <p:nvPicPr>
          <p:cNvPr id="3" name="Picture 2" descr="A picture containing text&#10;&#10;Description automatically generated">
            <a:extLst>
              <a:ext uri="{FF2B5EF4-FFF2-40B4-BE49-F238E27FC236}">
                <a16:creationId xmlns:a16="http://schemas.microsoft.com/office/drawing/2014/main" id="{DB7D0E90-AE8E-1147-A7AE-1E45F327FB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378" y="1700808"/>
            <a:ext cx="1759744" cy="1077333"/>
          </a:xfrm>
          <a:prstGeom prst="rect">
            <a:avLst/>
          </a:prstGeom>
        </p:spPr>
      </p:pic>
      <p:pic>
        <p:nvPicPr>
          <p:cNvPr id="5" name="Picture 4" descr="Map&#10;&#10;Description automatically generated">
            <a:extLst>
              <a:ext uri="{FF2B5EF4-FFF2-40B4-BE49-F238E27FC236}">
                <a16:creationId xmlns:a16="http://schemas.microsoft.com/office/drawing/2014/main" id="{AF92EBEF-5700-B540-A030-947DA39D07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526"/>
          <a:stretch/>
        </p:blipFill>
        <p:spPr>
          <a:xfrm>
            <a:off x="319132" y="3024060"/>
            <a:ext cx="1763856" cy="2061124"/>
          </a:xfrm>
          <a:prstGeom prst="rect">
            <a:avLst/>
          </a:prstGeom>
        </p:spPr>
      </p:pic>
      <p:pic>
        <p:nvPicPr>
          <p:cNvPr id="7" name="Picture 6" descr="A picture containing dark, night sky&#10;&#10;Description automatically generated">
            <a:extLst>
              <a:ext uri="{FF2B5EF4-FFF2-40B4-BE49-F238E27FC236}">
                <a16:creationId xmlns:a16="http://schemas.microsoft.com/office/drawing/2014/main" id="{2C126855-A08F-1F40-BC6E-0B5BC2A64D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70243" y="1340768"/>
            <a:ext cx="1759744" cy="1383049"/>
          </a:xfrm>
          <a:prstGeom prst="rect">
            <a:avLst/>
          </a:prstGeom>
        </p:spPr>
      </p:pic>
      <p:pic>
        <p:nvPicPr>
          <p:cNvPr id="17" name="Picture 16">
            <a:extLst>
              <a:ext uri="{FF2B5EF4-FFF2-40B4-BE49-F238E27FC236}">
                <a16:creationId xmlns:a16="http://schemas.microsoft.com/office/drawing/2014/main" id="{1957629D-4E2C-BE46-8D65-3B9EFC332A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70243" y="3209849"/>
            <a:ext cx="1912790" cy="1043068"/>
          </a:xfrm>
          <a:prstGeom prst="rect">
            <a:avLst/>
          </a:prstGeom>
        </p:spPr>
      </p:pic>
      <p:pic>
        <p:nvPicPr>
          <p:cNvPr id="19" name="Picture 18">
            <a:extLst>
              <a:ext uri="{FF2B5EF4-FFF2-40B4-BE49-F238E27FC236}">
                <a16:creationId xmlns:a16="http://schemas.microsoft.com/office/drawing/2014/main" id="{84A5401D-B699-FA4F-B8BD-892F05FFE5A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7408" y="5303817"/>
            <a:ext cx="1015653" cy="1205970"/>
          </a:xfrm>
          <a:prstGeom prst="rect">
            <a:avLst/>
          </a:prstGeom>
        </p:spPr>
      </p:pic>
      <p:pic>
        <p:nvPicPr>
          <p:cNvPr id="21" name="Picture 20" descr="A picture containing circle&#10;&#10;Description automatically generated">
            <a:extLst>
              <a:ext uri="{FF2B5EF4-FFF2-40B4-BE49-F238E27FC236}">
                <a16:creationId xmlns:a16="http://schemas.microsoft.com/office/drawing/2014/main" id="{A7947407-C31F-B04B-81D1-A1E3D877D65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40160" y="4509120"/>
            <a:ext cx="1113607" cy="1265912"/>
          </a:xfrm>
          <a:prstGeom prst="rect">
            <a:avLst/>
          </a:prstGeom>
        </p:spPr>
      </p:pic>
      <p:sp>
        <p:nvSpPr>
          <p:cNvPr id="18" name="Title 1">
            <a:extLst>
              <a:ext uri="{FF2B5EF4-FFF2-40B4-BE49-F238E27FC236}">
                <a16:creationId xmlns:a16="http://schemas.microsoft.com/office/drawing/2014/main" id="{50787CEB-4213-4A06-9EDC-7B994F5D8FE6}"/>
              </a:ext>
            </a:extLst>
          </p:cNvPr>
          <p:cNvSpPr>
            <a:spLocks noGrp="1"/>
          </p:cNvSpPr>
          <p:nvPr>
            <p:ph type="title"/>
          </p:nvPr>
        </p:nvSpPr>
        <p:spPr>
          <a:xfrm>
            <a:off x="3147439" y="127680"/>
            <a:ext cx="5909059" cy="555034"/>
          </a:xfrm>
          <a:solidFill>
            <a:srgbClr val="8FB4FF"/>
          </a:solidFill>
        </p:spPr>
        <p:txBody>
          <a:bodyPr anchor="ctr">
            <a:noAutofit/>
          </a:bodyPr>
          <a:lstStyle/>
          <a:p>
            <a:r>
              <a:rPr lang="en-IN" b="1" i="1" u="sng" dirty="0"/>
              <a:t>Set A</a:t>
            </a:r>
            <a:endParaRPr lang="en-IN" u="sng" dirty="0"/>
          </a:p>
        </p:txBody>
      </p:sp>
    </p:spTree>
    <p:extLst>
      <p:ext uri="{BB962C8B-B14F-4D97-AF65-F5344CB8AC3E}">
        <p14:creationId xmlns:p14="http://schemas.microsoft.com/office/powerpoint/2010/main" val="206259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checkerboard(across)">
                                      <p:cBhvr>
                                        <p:cTn id="2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1DD22F0-E7A3-3B4E-A44C-81394BC58890}"/>
              </a:ext>
            </a:extLst>
          </p:cNvPr>
          <p:cNvSpPr>
            <a:spLocks noGrp="1"/>
          </p:cNvSpPr>
          <p:nvPr>
            <p:ph type="body" sz="quarter" idx="10"/>
          </p:nvPr>
        </p:nvSpPr>
        <p:spPr>
          <a:xfrm>
            <a:off x="2188914" y="1912790"/>
            <a:ext cx="7812868" cy="4396530"/>
          </a:xfrm>
          <a:ln>
            <a:solidFill>
              <a:schemeClr val="tx1"/>
            </a:solidFill>
          </a:ln>
        </p:spPr>
        <p:txBody>
          <a:bodyPr/>
          <a:lstStyle/>
          <a:p>
            <a:pPr marL="514350" indent="-514350">
              <a:spcBef>
                <a:spcPts val="1800"/>
              </a:spcBef>
              <a:buFont typeface="+mj-lt"/>
              <a:buAutoNum type="arabicPeriod"/>
            </a:pPr>
            <a:r>
              <a:rPr lang="en-IN" sz="2800" dirty="0"/>
              <a:t>Apples are _________________ oranges. (expensive)</a:t>
            </a:r>
          </a:p>
          <a:p>
            <a:pPr marL="514350" indent="-514350">
              <a:spcBef>
                <a:spcPts val="1800"/>
              </a:spcBef>
              <a:buFont typeface="+mj-lt"/>
              <a:buAutoNum type="arabicPeriod"/>
            </a:pPr>
            <a:r>
              <a:rPr lang="en-IN" sz="2800" dirty="0"/>
              <a:t>There is no animal _________________a tiger in the jungle world. </a:t>
            </a:r>
            <a:r>
              <a:rPr lang="en-IN" sz="2800" dirty="0" smtClean="0"/>
              <a:t>(cruel)</a:t>
            </a:r>
            <a:endParaRPr lang="en-IN" sz="2800" dirty="0"/>
          </a:p>
          <a:p>
            <a:pPr marL="514350" indent="-514350">
              <a:spcBef>
                <a:spcPts val="1800"/>
              </a:spcBef>
              <a:buFont typeface="+mj-lt"/>
              <a:buAutoNum type="arabicPeriod"/>
            </a:pPr>
            <a:r>
              <a:rPr lang="en-IN" sz="2800" dirty="0"/>
              <a:t>The pen is ____________ sword. </a:t>
            </a:r>
            <a:r>
              <a:rPr lang="en-IN" sz="2800" dirty="0" smtClean="0"/>
              <a:t>(strong)</a:t>
            </a:r>
            <a:endParaRPr lang="en-IN" sz="2800" dirty="0"/>
          </a:p>
          <a:p>
            <a:pPr marL="514350" indent="-514350">
              <a:spcBef>
                <a:spcPts val="1800"/>
              </a:spcBef>
              <a:buFont typeface="+mj-lt"/>
              <a:buAutoNum type="arabicPeriod"/>
            </a:pPr>
            <a:r>
              <a:rPr lang="en-IN" sz="2800" dirty="0"/>
              <a:t>He requires a  ____________________ diet to take part in sports activities. (healthy)</a:t>
            </a:r>
          </a:p>
          <a:p>
            <a:pPr marL="514350" indent="-514350">
              <a:spcBef>
                <a:spcPts val="1800"/>
              </a:spcBef>
              <a:buFont typeface="+mj-lt"/>
              <a:buAutoNum type="arabicPeriod"/>
            </a:pPr>
            <a:r>
              <a:rPr lang="en-IN" sz="2800" dirty="0"/>
              <a:t>My uncle is __________ my  father.  (rich) </a:t>
            </a:r>
          </a:p>
        </p:txBody>
      </p:sp>
      <p:sp>
        <p:nvSpPr>
          <p:cNvPr id="12" name="TextBox 11">
            <a:extLst>
              <a:ext uri="{FF2B5EF4-FFF2-40B4-BE49-F238E27FC236}">
                <a16:creationId xmlns:a16="http://schemas.microsoft.com/office/drawing/2014/main" id="{0982D67C-40FE-5A4E-B4E8-4A1496B58B36}"/>
              </a:ext>
            </a:extLst>
          </p:cNvPr>
          <p:cNvSpPr txBox="1"/>
          <p:nvPr/>
        </p:nvSpPr>
        <p:spPr>
          <a:xfrm>
            <a:off x="4338994" y="1909777"/>
            <a:ext cx="3263811" cy="523220"/>
          </a:xfrm>
          <a:prstGeom prst="rect">
            <a:avLst/>
          </a:prstGeom>
          <a:noFill/>
        </p:spPr>
        <p:txBody>
          <a:bodyPr wrap="square" rtlCol="0">
            <a:spAutoFit/>
          </a:bodyPr>
          <a:lstStyle/>
          <a:p>
            <a:r>
              <a:rPr lang="en-US" sz="2800" i="1" dirty="0">
                <a:solidFill>
                  <a:srgbClr val="FF0000"/>
                </a:solidFill>
              </a:rPr>
              <a:t>more expensive than</a:t>
            </a:r>
          </a:p>
        </p:txBody>
      </p:sp>
      <p:sp>
        <p:nvSpPr>
          <p:cNvPr id="13" name="TextBox 12">
            <a:extLst>
              <a:ext uri="{FF2B5EF4-FFF2-40B4-BE49-F238E27FC236}">
                <a16:creationId xmlns:a16="http://schemas.microsoft.com/office/drawing/2014/main" id="{58718850-4F39-C94B-873A-B9CA67425F75}"/>
              </a:ext>
            </a:extLst>
          </p:cNvPr>
          <p:cNvSpPr txBox="1"/>
          <p:nvPr/>
        </p:nvSpPr>
        <p:spPr>
          <a:xfrm>
            <a:off x="5525188" y="2958344"/>
            <a:ext cx="3166471" cy="523220"/>
          </a:xfrm>
          <a:prstGeom prst="rect">
            <a:avLst/>
          </a:prstGeom>
          <a:noFill/>
        </p:spPr>
        <p:txBody>
          <a:bodyPr wrap="square" rtlCol="0">
            <a:spAutoFit/>
          </a:bodyPr>
          <a:lstStyle/>
          <a:p>
            <a:r>
              <a:rPr lang="en-US" sz="2800" i="1" dirty="0">
                <a:solidFill>
                  <a:srgbClr val="FF0000"/>
                </a:solidFill>
              </a:rPr>
              <a:t>more </a:t>
            </a:r>
            <a:r>
              <a:rPr lang="en-US" sz="2800" i="1" dirty="0" smtClean="0">
                <a:solidFill>
                  <a:srgbClr val="FF0000"/>
                </a:solidFill>
              </a:rPr>
              <a:t>cruel </a:t>
            </a:r>
            <a:r>
              <a:rPr lang="en-US" sz="2800" i="1" dirty="0">
                <a:solidFill>
                  <a:srgbClr val="FF0000"/>
                </a:solidFill>
              </a:rPr>
              <a:t>than</a:t>
            </a:r>
          </a:p>
        </p:txBody>
      </p:sp>
      <p:sp>
        <p:nvSpPr>
          <p:cNvPr id="14" name="TextBox 13">
            <a:extLst>
              <a:ext uri="{FF2B5EF4-FFF2-40B4-BE49-F238E27FC236}">
                <a16:creationId xmlns:a16="http://schemas.microsoft.com/office/drawing/2014/main" id="{67DA3186-1311-D245-B956-F4C3B76049B2}"/>
              </a:ext>
            </a:extLst>
          </p:cNvPr>
          <p:cNvSpPr txBox="1"/>
          <p:nvPr/>
        </p:nvSpPr>
        <p:spPr>
          <a:xfrm>
            <a:off x="4151784" y="4016608"/>
            <a:ext cx="2330777" cy="523220"/>
          </a:xfrm>
          <a:prstGeom prst="rect">
            <a:avLst/>
          </a:prstGeom>
          <a:noFill/>
        </p:spPr>
        <p:txBody>
          <a:bodyPr wrap="square" rtlCol="0">
            <a:spAutoFit/>
          </a:bodyPr>
          <a:lstStyle/>
          <a:p>
            <a:r>
              <a:rPr lang="en-US" sz="2800" i="1" dirty="0" smtClean="0">
                <a:solidFill>
                  <a:srgbClr val="FF0000"/>
                </a:solidFill>
              </a:rPr>
              <a:t>  stronger </a:t>
            </a:r>
            <a:r>
              <a:rPr lang="en-US" sz="2800" i="1" dirty="0">
                <a:solidFill>
                  <a:srgbClr val="FF0000"/>
                </a:solidFill>
              </a:rPr>
              <a:t>than</a:t>
            </a:r>
          </a:p>
        </p:txBody>
      </p:sp>
      <p:sp>
        <p:nvSpPr>
          <p:cNvPr id="15" name="TextBox 14">
            <a:extLst>
              <a:ext uri="{FF2B5EF4-FFF2-40B4-BE49-F238E27FC236}">
                <a16:creationId xmlns:a16="http://schemas.microsoft.com/office/drawing/2014/main" id="{07424B9A-9892-7341-8DF4-38454AC5A17A}"/>
              </a:ext>
            </a:extLst>
          </p:cNvPr>
          <p:cNvSpPr txBox="1"/>
          <p:nvPr/>
        </p:nvSpPr>
        <p:spPr>
          <a:xfrm>
            <a:off x="4895132" y="4688357"/>
            <a:ext cx="3686165" cy="523220"/>
          </a:xfrm>
          <a:prstGeom prst="rect">
            <a:avLst/>
          </a:prstGeom>
          <a:noFill/>
        </p:spPr>
        <p:txBody>
          <a:bodyPr wrap="square" rtlCol="0">
            <a:spAutoFit/>
          </a:bodyPr>
          <a:lstStyle/>
          <a:p>
            <a:r>
              <a:rPr lang="en-US" sz="2800" i="1" dirty="0">
                <a:solidFill>
                  <a:srgbClr val="FF0000"/>
                </a:solidFill>
              </a:rPr>
              <a:t>more healthy/healthier</a:t>
            </a:r>
          </a:p>
        </p:txBody>
      </p:sp>
      <p:sp>
        <p:nvSpPr>
          <p:cNvPr id="16" name="TextBox 15">
            <a:extLst>
              <a:ext uri="{FF2B5EF4-FFF2-40B4-BE49-F238E27FC236}">
                <a16:creationId xmlns:a16="http://schemas.microsoft.com/office/drawing/2014/main" id="{7F295676-B108-F548-9CAA-36C2BC6EBCC8}"/>
              </a:ext>
            </a:extLst>
          </p:cNvPr>
          <p:cNvSpPr txBox="1"/>
          <p:nvPr/>
        </p:nvSpPr>
        <p:spPr>
          <a:xfrm>
            <a:off x="4541986" y="5783262"/>
            <a:ext cx="1763203" cy="523220"/>
          </a:xfrm>
          <a:prstGeom prst="rect">
            <a:avLst/>
          </a:prstGeom>
          <a:noFill/>
        </p:spPr>
        <p:txBody>
          <a:bodyPr wrap="square" rtlCol="0">
            <a:spAutoFit/>
          </a:bodyPr>
          <a:lstStyle/>
          <a:p>
            <a:r>
              <a:rPr lang="en-US" sz="2800" i="1" dirty="0">
                <a:solidFill>
                  <a:srgbClr val="FF0000"/>
                </a:solidFill>
              </a:rPr>
              <a:t>richer than</a:t>
            </a:r>
          </a:p>
        </p:txBody>
      </p:sp>
      <p:sp>
        <p:nvSpPr>
          <p:cNvPr id="18" name="TextBox 17">
            <a:extLst>
              <a:ext uri="{FF2B5EF4-FFF2-40B4-BE49-F238E27FC236}">
                <a16:creationId xmlns:a16="http://schemas.microsoft.com/office/drawing/2014/main" id="{DF370E1A-EAF6-42CA-897E-C7BCF1DAB6DB}"/>
              </a:ext>
            </a:extLst>
          </p:cNvPr>
          <p:cNvSpPr txBox="1"/>
          <p:nvPr/>
        </p:nvSpPr>
        <p:spPr>
          <a:xfrm>
            <a:off x="2087075" y="895813"/>
            <a:ext cx="8016545" cy="1015663"/>
          </a:xfrm>
          <a:prstGeom prst="rect">
            <a:avLst/>
          </a:prstGeom>
          <a:noFill/>
        </p:spPr>
        <p:txBody>
          <a:bodyPr wrap="square" rtlCol="0">
            <a:spAutoFit/>
          </a:bodyPr>
          <a:lstStyle/>
          <a:p>
            <a:pPr algn="ctr"/>
            <a:r>
              <a:rPr lang="en-IN" sz="3000" i="1" dirty="0"/>
              <a:t> Fill in the blanks with the correct comparative form of the adjectives given in the brackets. </a:t>
            </a:r>
            <a:endParaRPr lang="en-US" sz="3000" i="1" dirty="0"/>
          </a:p>
        </p:txBody>
      </p:sp>
      <p:pic>
        <p:nvPicPr>
          <p:cNvPr id="10" name="Picture 9" descr="A picture containing dark, night sky&#10;&#10;Description automatically generated">
            <a:extLst>
              <a:ext uri="{FF2B5EF4-FFF2-40B4-BE49-F238E27FC236}">
                <a16:creationId xmlns:a16="http://schemas.microsoft.com/office/drawing/2014/main" id="{C16520C8-9099-0345-8DE0-5B414A9D81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502" y="4113652"/>
            <a:ext cx="1759744" cy="1383049"/>
          </a:xfrm>
          <a:prstGeom prst="rect">
            <a:avLst/>
          </a:prstGeom>
        </p:spPr>
      </p:pic>
      <p:pic>
        <p:nvPicPr>
          <p:cNvPr id="3" name="Picture 2" descr="A tiger walking on a dirt path&#10;&#10;Description automatically generated with low confidence">
            <a:extLst>
              <a:ext uri="{FF2B5EF4-FFF2-40B4-BE49-F238E27FC236}">
                <a16:creationId xmlns:a16="http://schemas.microsoft.com/office/drawing/2014/main" id="{E1D125C2-A6CE-6F48-9CD1-7C7C41A05A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2338" y="4134184"/>
            <a:ext cx="1919925" cy="1404893"/>
          </a:xfrm>
          <a:prstGeom prst="rect">
            <a:avLst/>
          </a:prstGeom>
        </p:spPr>
      </p:pic>
      <p:pic>
        <p:nvPicPr>
          <p:cNvPr id="5" name="Picture 4" descr="A red apple on a table&#10;&#10;Description automatically generated with medium confidence">
            <a:extLst>
              <a:ext uri="{FF2B5EF4-FFF2-40B4-BE49-F238E27FC236}">
                <a16:creationId xmlns:a16="http://schemas.microsoft.com/office/drawing/2014/main" id="{75DFF025-2C00-CC4D-8497-F28138DE945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3628" b="2750"/>
          <a:stretch/>
        </p:blipFill>
        <p:spPr>
          <a:xfrm>
            <a:off x="236892" y="1922334"/>
            <a:ext cx="1763203" cy="1860594"/>
          </a:xfrm>
          <a:prstGeom prst="rect">
            <a:avLst/>
          </a:prstGeom>
        </p:spPr>
      </p:pic>
      <p:pic>
        <p:nvPicPr>
          <p:cNvPr id="7" name="Picture 6" descr="A pile of oranges&#10;&#10;Description automatically generated">
            <a:extLst>
              <a:ext uri="{FF2B5EF4-FFF2-40B4-BE49-F238E27FC236}">
                <a16:creationId xmlns:a16="http://schemas.microsoft.com/office/drawing/2014/main" id="{E657A1E0-0447-4342-9159-39EABC3D05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28448" y="1911476"/>
            <a:ext cx="1980757" cy="1485228"/>
          </a:xfrm>
          <a:prstGeom prst="rect">
            <a:avLst/>
          </a:prstGeom>
        </p:spPr>
      </p:pic>
      <p:sp>
        <p:nvSpPr>
          <p:cNvPr id="19" name="Title 1">
            <a:extLst>
              <a:ext uri="{FF2B5EF4-FFF2-40B4-BE49-F238E27FC236}">
                <a16:creationId xmlns:a16="http://schemas.microsoft.com/office/drawing/2014/main" id="{985E4823-EE4D-4515-A0A0-8C0A3736C536}"/>
              </a:ext>
            </a:extLst>
          </p:cNvPr>
          <p:cNvSpPr txBox="1">
            <a:spLocks/>
          </p:cNvSpPr>
          <p:nvPr/>
        </p:nvSpPr>
        <p:spPr>
          <a:xfrm>
            <a:off x="3147439" y="127680"/>
            <a:ext cx="5909059" cy="555034"/>
          </a:xfrm>
          <a:prstGeom prst="rect">
            <a:avLst/>
          </a:prstGeom>
          <a:solidFill>
            <a:srgbClr val="8FB4FF"/>
          </a:solidFill>
        </p:spPr>
        <p:txBody>
          <a:bodyPr anchor="ctr">
            <a:no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IN" b="1" i="1" u="sng" dirty="0"/>
              <a:t>Set B</a:t>
            </a:r>
            <a:endParaRPr lang="en-IN" u="sng" dirty="0"/>
          </a:p>
        </p:txBody>
      </p:sp>
    </p:spTree>
    <p:extLst>
      <p:ext uri="{BB962C8B-B14F-4D97-AF65-F5344CB8AC3E}">
        <p14:creationId xmlns:p14="http://schemas.microsoft.com/office/powerpoint/2010/main" val="346210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heckerboard(across)">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1DD22F0-E7A3-3B4E-A44C-81394BC58890}"/>
              </a:ext>
            </a:extLst>
          </p:cNvPr>
          <p:cNvSpPr>
            <a:spLocks noGrp="1"/>
          </p:cNvSpPr>
          <p:nvPr>
            <p:ph type="body" sz="quarter" idx="10"/>
          </p:nvPr>
        </p:nvSpPr>
        <p:spPr>
          <a:xfrm>
            <a:off x="2282239" y="1914726"/>
            <a:ext cx="7598897" cy="4178570"/>
          </a:xfrm>
          <a:ln>
            <a:solidFill>
              <a:schemeClr val="tx1"/>
            </a:solidFill>
          </a:ln>
        </p:spPr>
        <p:txBody>
          <a:bodyPr/>
          <a:lstStyle/>
          <a:p>
            <a:pPr marL="514350" indent="-514350">
              <a:spcBef>
                <a:spcPts val="1800"/>
              </a:spcBef>
              <a:buFont typeface="+mj-lt"/>
              <a:buAutoNum type="arabicPeriod" startAt="6"/>
            </a:pPr>
            <a:r>
              <a:rPr lang="en-IN" sz="2800" dirty="0"/>
              <a:t>Mangoes are ___________ pineapples. (sweet)</a:t>
            </a:r>
          </a:p>
          <a:p>
            <a:pPr marL="514350" indent="-514350">
              <a:spcBef>
                <a:spcPts val="1800"/>
              </a:spcBef>
              <a:buFont typeface="+mj-lt"/>
              <a:buAutoNum type="arabicPeriod" startAt="6"/>
            </a:pPr>
            <a:r>
              <a:rPr lang="en-IN" sz="2800" dirty="0"/>
              <a:t>Dwarfs are very </a:t>
            </a:r>
            <a:r>
              <a:rPr lang="en-IN" sz="2800" dirty="0" smtClean="0"/>
              <a:t>short, </a:t>
            </a:r>
            <a:r>
              <a:rPr lang="en-IN" sz="2800" dirty="0"/>
              <a:t>they are __________ 5 feet. (little)</a:t>
            </a:r>
          </a:p>
          <a:p>
            <a:pPr marL="514350" indent="-514350">
              <a:spcBef>
                <a:spcPts val="1800"/>
              </a:spcBef>
              <a:buFont typeface="+mj-lt"/>
              <a:buAutoNum type="arabicPeriod" startAt="6"/>
            </a:pPr>
            <a:r>
              <a:rPr lang="en-IN" sz="2800" dirty="0"/>
              <a:t>Raja is __________________ Ashok. (intelligent)</a:t>
            </a:r>
          </a:p>
          <a:p>
            <a:pPr marL="514350" indent="-514350">
              <a:spcBef>
                <a:spcPts val="1800"/>
              </a:spcBef>
              <a:buFont typeface="+mj-lt"/>
              <a:buAutoNum type="arabicPeriod" startAt="6"/>
            </a:pPr>
            <a:r>
              <a:rPr lang="en-IN" sz="2800" dirty="0"/>
              <a:t>I am a ______ dancer _____ my sister. (good)</a:t>
            </a:r>
          </a:p>
          <a:p>
            <a:pPr marL="514350" indent="-514350">
              <a:spcBef>
                <a:spcPts val="1800"/>
              </a:spcBef>
              <a:buFont typeface="+mj-lt"/>
              <a:buAutoNum type="arabicPeriod" startAt="6"/>
            </a:pPr>
            <a:r>
              <a:rPr lang="en-IN" sz="2800" dirty="0"/>
              <a:t>Driving is __________________ flying. (danger)</a:t>
            </a:r>
          </a:p>
          <a:p>
            <a:pPr marL="0" indent="0">
              <a:buNone/>
            </a:pPr>
            <a:endParaRPr lang="en-IN" sz="2800" dirty="0"/>
          </a:p>
        </p:txBody>
      </p:sp>
      <p:sp>
        <p:nvSpPr>
          <p:cNvPr id="12" name="TextBox 11">
            <a:extLst>
              <a:ext uri="{FF2B5EF4-FFF2-40B4-BE49-F238E27FC236}">
                <a16:creationId xmlns:a16="http://schemas.microsoft.com/office/drawing/2014/main" id="{0982D67C-40FE-5A4E-B4E8-4A1496B58B36}"/>
              </a:ext>
            </a:extLst>
          </p:cNvPr>
          <p:cNvSpPr txBox="1"/>
          <p:nvPr/>
        </p:nvSpPr>
        <p:spPr>
          <a:xfrm>
            <a:off x="4787054" y="1893827"/>
            <a:ext cx="2252131" cy="523220"/>
          </a:xfrm>
          <a:prstGeom prst="rect">
            <a:avLst/>
          </a:prstGeom>
          <a:noFill/>
        </p:spPr>
        <p:txBody>
          <a:bodyPr wrap="square" rtlCol="0">
            <a:spAutoFit/>
          </a:bodyPr>
          <a:lstStyle/>
          <a:p>
            <a:r>
              <a:rPr lang="en-US" sz="2800" i="1" dirty="0">
                <a:solidFill>
                  <a:srgbClr val="FF0000"/>
                </a:solidFill>
              </a:rPr>
              <a:t>sweeter than</a:t>
            </a:r>
          </a:p>
        </p:txBody>
      </p:sp>
      <p:sp>
        <p:nvSpPr>
          <p:cNvPr id="13" name="TextBox 12">
            <a:extLst>
              <a:ext uri="{FF2B5EF4-FFF2-40B4-BE49-F238E27FC236}">
                <a16:creationId xmlns:a16="http://schemas.microsoft.com/office/drawing/2014/main" id="{58718850-4F39-C94B-873A-B9CA67425F75}"/>
              </a:ext>
            </a:extLst>
          </p:cNvPr>
          <p:cNvSpPr txBox="1"/>
          <p:nvPr/>
        </p:nvSpPr>
        <p:spPr>
          <a:xfrm>
            <a:off x="3877565" y="3599944"/>
            <a:ext cx="3249531" cy="523220"/>
          </a:xfrm>
          <a:prstGeom prst="rect">
            <a:avLst/>
          </a:prstGeom>
          <a:noFill/>
        </p:spPr>
        <p:txBody>
          <a:bodyPr wrap="square" rtlCol="0">
            <a:spAutoFit/>
          </a:bodyPr>
          <a:lstStyle/>
          <a:p>
            <a:r>
              <a:rPr lang="en-US" sz="2800" i="1" dirty="0">
                <a:solidFill>
                  <a:srgbClr val="FF0000"/>
                </a:solidFill>
              </a:rPr>
              <a:t>more intelligent than</a:t>
            </a:r>
          </a:p>
        </p:txBody>
      </p:sp>
      <p:sp>
        <p:nvSpPr>
          <p:cNvPr id="14" name="TextBox 13">
            <a:extLst>
              <a:ext uri="{FF2B5EF4-FFF2-40B4-BE49-F238E27FC236}">
                <a16:creationId xmlns:a16="http://schemas.microsoft.com/office/drawing/2014/main" id="{67DA3186-1311-D245-B956-F4C3B76049B2}"/>
              </a:ext>
            </a:extLst>
          </p:cNvPr>
          <p:cNvSpPr txBox="1"/>
          <p:nvPr/>
        </p:nvSpPr>
        <p:spPr>
          <a:xfrm>
            <a:off x="3814257" y="4694932"/>
            <a:ext cx="1060271" cy="523220"/>
          </a:xfrm>
          <a:prstGeom prst="rect">
            <a:avLst/>
          </a:prstGeom>
          <a:noFill/>
        </p:spPr>
        <p:txBody>
          <a:bodyPr wrap="square" rtlCol="0">
            <a:spAutoFit/>
          </a:bodyPr>
          <a:lstStyle/>
          <a:p>
            <a:r>
              <a:rPr lang="en-US" sz="2800" i="1" dirty="0">
                <a:solidFill>
                  <a:srgbClr val="FF0000"/>
                </a:solidFill>
              </a:rPr>
              <a:t>better</a:t>
            </a:r>
          </a:p>
        </p:txBody>
      </p:sp>
      <p:sp>
        <p:nvSpPr>
          <p:cNvPr id="16" name="TextBox 15">
            <a:extLst>
              <a:ext uri="{FF2B5EF4-FFF2-40B4-BE49-F238E27FC236}">
                <a16:creationId xmlns:a16="http://schemas.microsoft.com/office/drawing/2014/main" id="{7F295676-B108-F548-9CAA-36C2BC6EBCC8}"/>
              </a:ext>
            </a:extLst>
          </p:cNvPr>
          <p:cNvSpPr txBox="1"/>
          <p:nvPr/>
        </p:nvSpPr>
        <p:spPr>
          <a:xfrm>
            <a:off x="6038690" y="4694932"/>
            <a:ext cx="892704" cy="523220"/>
          </a:xfrm>
          <a:prstGeom prst="rect">
            <a:avLst/>
          </a:prstGeom>
          <a:noFill/>
        </p:spPr>
        <p:txBody>
          <a:bodyPr wrap="square" rtlCol="0">
            <a:spAutoFit/>
          </a:bodyPr>
          <a:lstStyle/>
          <a:p>
            <a:r>
              <a:rPr lang="en-US" sz="2800" i="1" dirty="0">
                <a:solidFill>
                  <a:srgbClr val="FF0000"/>
                </a:solidFill>
              </a:rPr>
              <a:t>than</a:t>
            </a:r>
          </a:p>
        </p:txBody>
      </p:sp>
      <p:sp>
        <p:nvSpPr>
          <p:cNvPr id="8" name="TextBox 7">
            <a:extLst>
              <a:ext uri="{FF2B5EF4-FFF2-40B4-BE49-F238E27FC236}">
                <a16:creationId xmlns:a16="http://schemas.microsoft.com/office/drawing/2014/main" id="{DF0885A7-97C4-A94A-B41D-4ACFF2431615}"/>
              </a:ext>
            </a:extLst>
          </p:cNvPr>
          <p:cNvSpPr txBox="1"/>
          <p:nvPr/>
        </p:nvSpPr>
        <p:spPr>
          <a:xfrm>
            <a:off x="7529201" y="2523644"/>
            <a:ext cx="1757247" cy="523220"/>
          </a:xfrm>
          <a:prstGeom prst="rect">
            <a:avLst/>
          </a:prstGeom>
          <a:noFill/>
        </p:spPr>
        <p:txBody>
          <a:bodyPr wrap="square" rtlCol="0">
            <a:spAutoFit/>
          </a:bodyPr>
          <a:lstStyle/>
          <a:p>
            <a:r>
              <a:rPr lang="en-US" sz="2800" i="1" dirty="0" smtClean="0">
                <a:solidFill>
                  <a:srgbClr val="FF0000"/>
                </a:solidFill>
              </a:rPr>
              <a:t>less </a:t>
            </a:r>
            <a:r>
              <a:rPr lang="en-US" sz="2800" i="1" dirty="0">
                <a:solidFill>
                  <a:srgbClr val="FF0000"/>
                </a:solidFill>
              </a:rPr>
              <a:t>than</a:t>
            </a:r>
          </a:p>
        </p:txBody>
      </p:sp>
      <p:sp>
        <p:nvSpPr>
          <p:cNvPr id="9" name="TextBox 8">
            <a:extLst>
              <a:ext uri="{FF2B5EF4-FFF2-40B4-BE49-F238E27FC236}">
                <a16:creationId xmlns:a16="http://schemas.microsoft.com/office/drawing/2014/main" id="{84060976-99F5-454D-B202-5EF564C7E47C}"/>
              </a:ext>
            </a:extLst>
          </p:cNvPr>
          <p:cNvSpPr txBox="1"/>
          <p:nvPr/>
        </p:nvSpPr>
        <p:spPr>
          <a:xfrm>
            <a:off x="4237923" y="5373216"/>
            <a:ext cx="3372909" cy="523220"/>
          </a:xfrm>
          <a:prstGeom prst="rect">
            <a:avLst/>
          </a:prstGeom>
          <a:noFill/>
        </p:spPr>
        <p:txBody>
          <a:bodyPr wrap="square" rtlCol="0">
            <a:spAutoFit/>
          </a:bodyPr>
          <a:lstStyle/>
          <a:p>
            <a:r>
              <a:rPr lang="en-US" sz="2800" i="1" dirty="0">
                <a:solidFill>
                  <a:srgbClr val="FF0000"/>
                </a:solidFill>
              </a:rPr>
              <a:t>more dangerous than</a:t>
            </a:r>
          </a:p>
        </p:txBody>
      </p:sp>
      <p:sp>
        <p:nvSpPr>
          <p:cNvPr id="17" name="TextBox 16">
            <a:extLst>
              <a:ext uri="{FF2B5EF4-FFF2-40B4-BE49-F238E27FC236}">
                <a16:creationId xmlns:a16="http://schemas.microsoft.com/office/drawing/2014/main" id="{CD1DEC81-1FE6-49F1-9C6F-E1A417BF9C83}"/>
              </a:ext>
            </a:extLst>
          </p:cNvPr>
          <p:cNvSpPr txBox="1"/>
          <p:nvPr/>
        </p:nvSpPr>
        <p:spPr>
          <a:xfrm>
            <a:off x="2105080" y="898484"/>
            <a:ext cx="8016545" cy="1015663"/>
          </a:xfrm>
          <a:prstGeom prst="rect">
            <a:avLst/>
          </a:prstGeom>
          <a:noFill/>
        </p:spPr>
        <p:txBody>
          <a:bodyPr wrap="square" rtlCol="0">
            <a:spAutoFit/>
          </a:bodyPr>
          <a:lstStyle/>
          <a:p>
            <a:pPr algn="ctr"/>
            <a:r>
              <a:rPr lang="en-IN" sz="3000" i="1" dirty="0"/>
              <a:t> Fill in the blanks with the correct comparative form of the adjectives given in the brackets. </a:t>
            </a:r>
            <a:endParaRPr lang="en-US" sz="3000" i="1" dirty="0"/>
          </a:p>
        </p:txBody>
      </p:sp>
      <p:pic>
        <p:nvPicPr>
          <p:cNvPr id="18" name="Picture 17">
            <a:extLst>
              <a:ext uri="{FF2B5EF4-FFF2-40B4-BE49-F238E27FC236}">
                <a16:creationId xmlns:a16="http://schemas.microsoft.com/office/drawing/2014/main" id="{A4811DDA-28D6-814A-8303-2DDA316ACB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797" y="2011622"/>
            <a:ext cx="1004311" cy="1192502"/>
          </a:xfrm>
          <a:prstGeom prst="rect">
            <a:avLst/>
          </a:prstGeom>
        </p:spPr>
      </p:pic>
      <p:pic>
        <p:nvPicPr>
          <p:cNvPr id="19" name="Picture 18" descr="A picture containing circle&#10;&#10;Description automatically generated">
            <a:extLst>
              <a:ext uri="{FF2B5EF4-FFF2-40B4-BE49-F238E27FC236}">
                <a16:creationId xmlns:a16="http://schemas.microsoft.com/office/drawing/2014/main" id="{A9C889CA-793C-5544-B708-6E7E3194BB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3914" y="1914147"/>
            <a:ext cx="970718" cy="1103480"/>
          </a:xfrm>
          <a:prstGeom prst="rect">
            <a:avLst/>
          </a:prstGeom>
        </p:spPr>
      </p:pic>
      <p:pic>
        <p:nvPicPr>
          <p:cNvPr id="3" name="Picture 2" descr="Two people sitting on the floor&#10;&#10;Description automatically generated with low confidence">
            <a:extLst>
              <a:ext uri="{FF2B5EF4-FFF2-40B4-BE49-F238E27FC236}">
                <a16:creationId xmlns:a16="http://schemas.microsoft.com/office/drawing/2014/main" id="{4C3F4FD1-4A22-224E-B5B9-7C669F9118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336" y="3653876"/>
            <a:ext cx="1603234" cy="1341595"/>
          </a:xfrm>
          <a:prstGeom prst="rect">
            <a:avLst/>
          </a:prstGeom>
        </p:spPr>
      </p:pic>
      <p:pic>
        <p:nvPicPr>
          <p:cNvPr id="5" name="Picture 4" descr="A silhouette of a person&#10;&#10;Description automatically generated with low confidence">
            <a:extLst>
              <a:ext uri="{FF2B5EF4-FFF2-40B4-BE49-F238E27FC236}">
                <a16:creationId xmlns:a16="http://schemas.microsoft.com/office/drawing/2014/main" id="{B4F6A086-04E3-794B-9A31-E9775EE97B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93959" y="3429000"/>
            <a:ext cx="1370918" cy="2399107"/>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C1CA418A-666B-514B-AA80-B3C658414B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1800" y="5257081"/>
            <a:ext cx="1356304" cy="900671"/>
          </a:xfrm>
          <a:prstGeom prst="rect">
            <a:avLst/>
          </a:prstGeom>
        </p:spPr>
      </p:pic>
      <p:sp>
        <p:nvSpPr>
          <p:cNvPr id="20" name="Title 1">
            <a:extLst>
              <a:ext uri="{FF2B5EF4-FFF2-40B4-BE49-F238E27FC236}">
                <a16:creationId xmlns:a16="http://schemas.microsoft.com/office/drawing/2014/main" id="{EDF6D3FE-D79A-4B7A-9CAD-6CDF6CE1D195}"/>
              </a:ext>
            </a:extLst>
          </p:cNvPr>
          <p:cNvSpPr>
            <a:spLocks noGrp="1"/>
          </p:cNvSpPr>
          <p:nvPr>
            <p:ph type="title"/>
          </p:nvPr>
        </p:nvSpPr>
        <p:spPr>
          <a:xfrm>
            <a:off x="3147439" y="127680"/>
            <a:ext cx="5909059" cy="555034"/>
          </a:xfrm>
          <a:solidFill>
            <a:srgbClr val="8FB4FF"/>
          </a:solidFill>
        </p:spPr>
        <p:txBody>
          <a:bodyPr anchor="ctr">
            <a:noAutofit/>
          </a:bodyPr>
          <a:lstStyle/>
          <a:p>
            <a:r>
              <a:rPr lang="en-IN" b="1" i="1" u="sng" dirty="0"/>
              <a:t>Set B</a:t>
            </a:r>
            <a:endParaRPr lang="en-IN" u="sng" dirty="0"/>
          </a:p>
        </p:txBody>
      </p:sp>
    </p:spTree>
    <p:extLst>
      <p:ext uri="{BB962C8B-B14F-4D97-AF65-F5344CB8AC3E}">
        <p14:creationId xmlns:p14="http://schemas.microsoft.com/office/powerpoint/2010/main" val="176007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heckerboard(across)">
                                      <p:cBhvr>
                                        <p:cTn id="22" dur="500"/>
                                        <p:tgtEl>
                                          <p:spTgt spid="14"/>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heckerboard(across)">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heckerboard(across)">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1DD22F0-E7A3-3B4E-A44C-81394BC58890}"/>
              </a:ext>
            </a:extLst>
          </p:cNvPr>
          <p:cNvSpPr>
            <a:spLocks noGrp="1"/>
          </p:cNvSpPr>
          <p:nvPr>
            <p:ph type="body" sz="quarter" idx="10"/>
          </p:nvPr>
        </p:nvSpPr>
        <p:spPr>
          <a:xfrm>
            <a:off x="2351584" y="2167406"/>
            <a:ext cx="7525794" cy="4039998"/>
          </a:xfrm>
          <a:ln>
            <a:solidFill>
              <a:schemeClr val="tx1"/>
            </a:solidFill>
          </a:ln>
        </p:spPr>
        <p:txBody>
          <a:bodyPr/>
          <a:lstStyle/>
          <a:p>
            <a:pPr marL="514350" indent="-514350">
              <a:spcBef>
                <a:spcPts val="1800"/>
              </a:spcBef>
              <a:buFont typeface="+mj-lt"/>
              <a:buAutoNum type="arabicPeriod"/>
            </a:pPr>
            <a:r>
              <a:rPr lang="en-IN" sz="2800" dirty="0"/>
              <a:t>His marks are __________ mine. (bad)</a:t>
            </a:r>
          </a:p>
          <a:p>
            <a:pPr marL="514350" indent="-514350">
              <a:spcBef>
                <a:spcPts val="1800"/>
              </a:spcBef>
              <a:buFont typeface="+mj-lt"/>
              <a:buAutoNum type="arabicPeriod"/>
            </a:pPr>
            <a:r>
              <a:rPr lang="en-IN" sz="2800" dirty="0"/>
              <a:t>Vinita is _________________ Veena. (talkative)</a:t>
            </a:r>
          </a:p>
          <a:p>
            <a:pPr marL="514350" indent="-514350">
              <a:spcBef>
                <a:spcPts val="1800"/>
              </a:spcBef>
              <a:buFont typeface="+mj-lt"/>
              <a:buAutoNum type="arabicPeriod"/>
            </a:pPr>
            <a:r>
              <a:rPr lang="en-IN" sz="2800" dirty="0"/>
              <a:t>This exercise is __________ the previous one. (easy)</a:t>
            </a:r>
          </a:p>
          <a:p>
            <a:pPr marL="514350" indent="-514350">
              <a:spcBef>
                <a:spcPts val="1800"/>
              </a:spcBef>
              <a:buFont typeface="+mj-lt"/>
              <a:buAutoNum type="arabicPeriod"/>
            </a:pPr>
            <a:r>
              <a:rPr lang="en-IN" sz="2800" dirty="0"/>
              <a:t>The car is ________________ yours. (modern)</a:t>
            </a:r>
          </a:p>
          <a:p>
            <a:pPr marL="514350" indent="-514350">
              <a:spcBef>
                <a:spcPts val="1800"/>
              </a:spcBef>
              <a:buFont typeface="+mj-lt"/>
              <a:buAutoNum type="arabicPeriod"/>
            </a:pPr>
            <a:r>
              <a:rPr lang="en-IN" sz="2800" dirty="0"/>
              <a:t>The earth is __________ the moon. (large)</a:t>
            </a:r>
          </a:p>
        </p:txBody>
      </p:sp>
      <p:sp>
        <p:nvSpPr>
          <p:cNvPr id="12" name="TextBox 11">
            <a:extLst>
              <a:ext uri="{FF2B5EF4-FFF2-40B4-BE49-F238E27FC236}">
                <a16:creationId xmlns:a16="http://schemas.microsoft.com/office/drawing/2014/main" id="{0982D67C-40FE-5A4E-B4E8-4A1496B58B36}"/>
              </a:ext>
            </a:extLst>
          </p:cNvPr>
          <p:cNvSpPr txBox="1"/>
          <p:nvPr/>
        </p:nvSpPr>
        <p:spPr>
          <a:xfrm>
            <a:off x="4980296" y="2157750"/>
            <a:ext cx="1843533" cy="523220"/>
          </a:xfrm>
          <a:prstGeom prst="rect">
            <a:avLst/>
          </a:prstGeom>
          <a:noFill/>
        </p:spPr>
        <p:txBody>
          <a:bodyPr wrap="square" rtlCol="0">
            <a:spAutoFit/>
          </a:bodyPr>
          <a:lstStyle/>
          <a:p>
            <a:r>
              <a:rPr lang="en-US" sz="2800" i="1" dirty="0">
                <a:solidFill>
                  <a:srgbClr val="C00000"/>
                </a:solidFill>
              </a:rPr>
              <a:t>worse than</a:t>
            </a:r>
          </a:p>
        </p:txBody>
      </p:sp>
      <p:sp>
        <p:nvSpPr>
          <p:cNvPr id="13" name="TextBox 12">
            <a:extLst>
              <a:ext uri="{FF2B5EF4-FFF2-40B4-BE49-F238E27FC236}">
                <a16:creationId xmlns:a16="http://schemas.microsoft.com/office/drawing/2014/main" id="{58718850-4F39-C94B-873A-B9CA67425F75}"/>
              </a:ext>
            </a:extLst>
          </p:cNvPr>
          <p:cNvSpPr txBox="1"/>
          <p:nvPr/>
        </p:nvSpPr>
        <p:spPr>
          <a:xfrm>
            <a:off x="4210162" y="2783073"/>
            <a:ext cx="3096917" cy="523220"/>
          </a:xfrm>
          <a:prstGeom prst="rect">
            <a:avLst/>
          </a:prstGeom>
          <a:noFill/>
        </p:spPr>
        <p:txBody>
          <a:bodyPr wrap="square" rtlCol="0">
            <a:spAutoFit/>
          </a:bodyPr>
          <a:lstStyle/>
          <a:p>
            <a:r>
              <a:rPr lang="en-US" sz="2800" i="1" dirty="0">
                <a:solidFill>
                  <a:srgbClr val="C00000"/>
                </a:solidFill>
              </a:rPr>
              <a:t>more talkative than</a:t>
            </a:r>
          </a:p>
        </p:txBody>
      </p:sp>
      <p:sp>
        <p:nvSpPr>
          <p:cNvPr id="14" name="TextBox 13">
            <a:extLst>
              <a:ext uri="{FF2B5EF4-FFF2-40B4-BE49-F238E27FC236}">
                <a16:creationId xmlns:a16="http://schemas.microsoft.com/office/drawing/2014/main" id="{67DA3186-1311-D245-B956-F4C3B76049B2}"/>
              </a:ext>
            </a:extLst>
          </p:cNvPr>
          <p:cNvSpPr txBox="1"/>
          <p:nvPr/>
        </p:nvSpPr>
        <p:spPr>
          <a:xfrm>
            <a:off x="5145773" y="3449320"/>
            <a:ext cx="1915763" cy="523220"/>
          </a:xfrm>
          <a:prstGeom prst="rect">
            <a:avLst/>
          </a:prstGeom>
          <a:noFill/>
        </p:spPr>
        <p:txBody>
          <a:bodyPr wrap="square" rtlCol="0">
            <a:spAutoFit/>
          </a:bodyPr>
          <a:lstStyle/>
          <a:p>
            <a:r>
              <a:rPr lang="en-US" sz="2800" i="1" dirty="0">
                <a:solidFill>
                  <a:srgbClr val="C00000"/>
                </a:solidFill>
              </a:rPr>
              <a:t>easier than</a:t>
            </a:r>
          </a:p>
        </p:txBody>
      </p:sp>
      <p:sp>
        <p:nvSpPr>
          <p:cNvPr id="15" name="TextBox 14">
            <a:extLst>
              <a:ext uri="{FF2B5EF4-FFF2-40B4-BE49-F238E27FC236}">
                <a16:creationId xmlns:a16="http://schemas.microsoft.com/office/drawing/2014/main" id="{07424B9A-9892-7341-8DF4-38454AC5A17A}"/>
              </a:ext>
            </a:extLst>
          </p:cNvPr>
          <p:cNvSpPr txBox="1"/>
          <p:nvPr/>
        </p:nvSpPr>
        <p:spPr>
          <a:xfrm>
            <a:off x="4378856" y="4521517"/>
            <a:ext cx="3096917" cy="523220"/>
          </a:xfrm>
          <a:prstGeom prst="rect">
            <a:avLst/>
          </a:prstGeom>
          <a:noFill/>
        </p:spPr>
        <p:txBody>
          <a:bodyPr wrap="square" rtlCol="0">
            <a:spAutoFit/>
          </a:bodyPr>
          <a:lstStyle/>
          <a:p>
            <a:r>
              <a:rPr lang="en-US" sz="2800" i="1" dirty="0">
                <a:solidFill>
                  <a:srgbClr val="C00000"/>
                </a:solidFill>
              </a:rPr>
              <a:t>more modern than</a:t>
            </a:r>
          </a:p>
        </p:txBody>
      </p:sp>
      <p:sp>
        <p:nvSpPr>
          <p:cNvPr id="16" name="TextBox 15">
            <a:extLst>
              <a:ext uri="{FF2B5EF4-FFF2-40B4-BE49-F238E27FC236}">
                <a16:creationId xmlns:a16="http://schemas.microsoft.com/office/drawing/2014/main" id="{7F295676-B108-F548-9CAA-36C2BC6EBCC8}"/>
              </a:ext>
            </a:extLst>
          </p:cNvPr>
          <p:cNvSpPr txBox="1"/>
          <p:nvPr/>
        </p:nvSpPr>
        <p:spPr>
          <a:xfrm>
            <a:off x="4758328" y="5188560"/>
            <a:ext cx="1941766" cy="523220"/>
          </a:xfrm>
          <a:prstGeom prst="rect">
            <a:avLst/>
          </a:prstGeom>
          <a:noFill/>
        </p:spPr>
        <p:txBody>
          <a:bodyPr wrap="square" rtlCol="0">
            <a:spAutoFit/>
          </a:bodyPr>
          <a:lstStyle/>
          <a:p>
            <a:r>
              <a:rPr lang="en-US" sz="2800" i="1" dirty="0">
                <a:solidFill>
                  <a:srgbClr val="C00000"/>
                </a:solidFill>
              </a:rPr>
              <a:t>larger than</a:t>
            </a:r>
          </a:p>
        </p:txBody>
      </p:sp>
      <p:sp>
        <p:nvSpPr>
          <p:cNvPr id="18" name="TextBox 17">
            <a:extLst>
              <a:ext uri="{FF2B5EF4-FFF2-40B4-BE49-F238E27FC236}">
                <a16:creationId xmlns:a16="http://schemas.microsoft.com/office/drawing/2014/main" id="{4F44E5E2-7B84-49CC-8EF4-9BFD8505DC63}"/>
              </a:ext>
            </a:extLst>
          </p:cNvPr>
          <p:cNvSpPr txBox="1"/>
          <p:nvPr/>
        </p:nvSpPr>
        <p:spPr>
          <a:xfrm>
            <a:off x="2289767" y="961043"/>
            <a:ext cx="7973214" cy="1015663"/>
          </a:xfrm>
          <a:prstGeom prst="rect">
            <a:avLst/>
          </a:prstGeom>
          <a:noFill/>
        </p:spPr>
        <p:txBody>
          <a:bodyPr wrap="square" rtlCol="0">
            <a:spAutoFit/>
          </a:bodyPr>
          <a:lstStyle/>
          <a:p>
            <a:r>
              <a:rPr lang="en-IN" sz="3000" i="1" dirty="0"/>
              <a:t> Fill in the blanks with the correct comparative form of the adjectives given in the brackets. </a:t>
            </a:r>
            <a:endParaRPr lang="en-US" sz="3000" i="1" dirty="0"/>
          </a:p>
        </p:txBody>
      </p:sp>
      <p:pic>
        <p:nvPicPr>
          <p:cNvPr id="3" name="Picture 2" descr="A picture containing text, silhouette&#10;&#10;Description automatically generated">
            <a:extLst>
              <a:ext uri="{FF2B5EF4-FFF2-40B4-BE49-F238E27FC236}">
                <a16:creationId xmlns:a16="http://schemas.microsoft.com/office/drawing/2014/main" id="{C2431AC4-7A7E-CD4A-863D-143AC2DE93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9048" y="2188230"/>
            <a:ext cx="1892530" cy="1460797"/>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E39014F3-5326-AC4E-A63D-2061481595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9308" y="4200064"/>
            <a:ext cx="1983356" cy="1367216"/>
          </a:xfrm>
          <a:prstGeom prst="rect">
            <a:avLst/>
          </a:prstGeom>
        </p:spPr>
      </p:pic>
      <p:pic>
        <p:nvPicPr>
          <p:cNvPr id="7" name="Picture 6" descr="A picture containing blue, satellite, hydrozoan&#10;&#10;Description automatically generated">
            <a:extLst>
              <a:ext uri="{FF2B5EF4-FFF2-40B4-BE49-F238E27FC236}">
                <a16:creationId xmlns:a16="http://schemas.microsoft.com/office/drawing/2014/main" id="{EB986A03-945E-A646-A0FE-22DBFD74CD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735" y="4225101"/>
            <a:ext cx="2114637" cy="1329520"/>
          </a:xfrm>
          <a:prstGeom prst="rect">
            <a:avLst/>
          </a:prstGeom>
        </p:spPr>
      </p:pic>
      <p:pic>
        <p:nvPicPr>
          <p:cNvPr id="9" name="Picture 8" descr="Two babies lying on a bed&#10;&#10;Description automatically generated with low confidence">
            <a:extLst>
              <a:ext uri="{FF2B5EF4-FFF2-40B4-BE49-F238E27FC236}">
                <a16:creationId xmlns:a16="http://schemas.microsoft.com/office/drawing/2014/main" id="{9F808CC0-ACDC-E046-8A60-8D9D9D7729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6539" y="2265720"/>
            <a:ext cx="1941766" cy="1456325"/>
          </a:xfrm>
          <a:prstGeom prst="rect">
            <a:avLst/>
          </a:prstGeom>
        </p:spPr>
      </p:pic>
      <p:sp>
        <p:nvSpPr>
          <p:cNvPr id="19" name="Title 1">
            <a:extLst>
              <a:ext uri="{FF2B5EF4-FFF2-40B4-BE49-F238E27FC236}">
                <a16:creationId xmlns:a16="http://schemas.microsoft.com/office/drawing/2014/main" id="{3B846EE7-AE7E-4863-9D3F-0A648EE26162}"/>
              </a:ext>
            </a:extLst>
          </p:cNvPr>
          <p:cNvSpPr>
            <a:spLocks noGrp="1"/>
          </p:cNvSpPr>
          <p:nvPr>
            <p:ph type="title"/>
          </p:nvPr>
        </p:nvSpPr>
        <p:spPr>
          <a:xfrm>
            <a:off x="3147439" y="127680"/>
            <a:ext cx="5909059" cy="555034"/>
          </a:xfrm>
          <a:solidFill>
            <a:srgbClr val="8FB4FF"/>
          </a:solidFill>
        </p:spPr>
        <p:txBody>
          <a:bodyPr anchor="ctr">
            <a:noAutofit/>
          </a:bodyPr>
          <a:lstStyle/>
          <a:p>
            <a:r>
              <a:rPr lang="en-IN" b="1" i="1" u="sng" dirty="0"/>
              <a:t>Set C</a:t>
            </a:r>
            <a:endParaRPr lang="en-IN" u="sng" dirty="0"/>
          </a:p>
        </p:txBody>
      </p:sp>
    </p:spTree>
    <p:extLst>
      <p:ext uri="{BB962C8B-B14F-4D97-AF65-F5344CB8AC3E}">
        <p14:creationId xmlns:p14="http://schemas.microsoft.com/office/powerpoint/2010/main" val="278994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1DD22F0-E7A3-3B4E-A44C-81394BC58890}"/>
              </a:ext>
            </a:extLst>
          </p:cNvPr>
          <p:cNvSpPr>
            <a:spLocks noGrp="1"/>
          </p:cNvSpPr>
          <p:nvPr>
            <p:ph type="body" sz="quarter" idx="10"/>
          </p:nvPr>
        </p:nvSpPr>
        <p:spPr>
          <a:xfrm>
            <a:off x="2176201" y="2019320"/>
            <a:ext cx="7857730" cy="4550153"/>
          </a:xfrm>
          <a:ln>
            <a:solidFill>
              <a:schemeClr val="tx1"/>
            </a:solidFill>
          </a:ln>
        </p:spPr>
        <p:txBody>
          <a:bodyPr/>
          <a:lstStyle/>
          <a:p>
            <a:pPr marL="514350" indent="-514350">
              <a:spcBef>
                <a:spcPts val="1800"/>
              </a:spcBef>
              <a:buFont typeface="+mj-lt"/>
              <a:buAutoNum type="arabicPeriod" startAt="6"/>
            </a:pPr>
            <a:r>
              <a:rPr lang="en-IN" sz="2800" dirty="0"/>
              <a:t>Prevention is __________ cure.(good)</a:t>
            </a:r>
          </a:p>
          <a:p>
            <a:pPr marL="514350" indent="-514350">
              <a:spcBef>
                <a:spcPts val="1800"/>
              </a:spcBef>
              <a:buFont typeface="+mj-lt"/>
              <a:buAutoNum type="arabicPeriod" startAt="6"/>
            </a:pPr>
            <a:r>
              <a:rPr lang="en-IN" sz="2800" dirty="0"/>
              <a:t>Steamed food is ____________ fried food. (healthy)</a:t>
            </a:r>
          </a:p>
          <a:p>
            <a:pPr marL="514350" indent="-514350">
              <a:spcBef>
                <a:spcPts val="1800"/>
              </a:spcBef>
              <a:buFont typeface="+mj-lt"/>
              <a:buAutoNum type="arabicPeriod" startAt="6"/>
            </a:pPr>
            <a:r>
              <a:rPr lang="en-IN" sz="2800" dirty="0" smtClean="0"/>
              <a:t>A peacock is _________________ a hare. (beautiful)</a:t>
            </a:r>
            <a:endParaRPr lang="en-IN" sz="2800" dirty="0"/>
          </a:p>
          <a:p>
            <a:pPr marL="514350" indent="-514350">
              <a:spcBef>
                <a:spcPts val="1800"/>
              </a:spcBef>
              <a:buFont typeface="+mj-lt"/>
              <a:buAutoNum type="arabicPeriod" startAt="6"/>
            </a:pPr>
            <a:r>
              <a:rPr lang="en-IN" sz="2800" dirty="0"/>
              <a:t>The river Ganges is __________ the Cauvery river. (long)</a:t>
            </a:r>
          </a:p>
          <a:p>
            <a:pPr marL="514350" indent="-514350">
              <a:spcBef>
                <a:spcPts val="1800"/>
              </a:spcBef>
              <a:buFont typeface="+mj-lt"/>
              <a:buAutoNum type="arabicPeriod" startAt="6"/>
            </a:pPr>
            <a:r>
              <a:rPr lang="en-IN" sz="2800" dirty="0"/>
              <a:t>A feather is ___________ a pen. (light)</a:t>
            </a:r>
          </a:p>
          <a:p>
            <a:pPr marL="0" indent="0">
              <a:spcBef>
                <a:spcPts val="1800"/>
              </a:spcBef>
              <a:buNone/>
            </a:pPr>
            <a:endParaRPr lang="en-IN" sz="2800" dirty="0"/>
          </a:p>
          <a:p>
            <a:pPr marL="0" indent="0">
              <a:spcBef>
                <a:spcPts val="1800"/>
              </a:spcBef>
              <a:buNone/>
            </a:pPr>
            <a:endParaRPr lang="en-IN" sz="2800" dirty="0"/>
          </a:p>
          <a:p>
            <a:pPr marL="0" indent="0">
              <a:spcBef>
                <a:spcPts val="1800"/>
              </a:spcBef>
              <a:buNone/>
            </a:pPr>
            <a:endParaRPr lang="en-IN" sz="2800" dirty="0"/>
          </a:p>
        </p:txBody>
      </p:sp>
      <p:sp>
        <p:nvSpPr>
          <p:cNvPr id="12" name="TextBox 11">
            <a:extLst>
              <a:ext uri="{FF2B5EF4-FFF2-40B4-BE49-F238E27FC236}">
                <a16:creationId xmlns:a16="http://schemas.microsoft.com/office/drawing/2014/main" id="{0982D67C-40FE-5A4E-B4E8-4A1496B58B36}"/>
              </a:ext>
            </a:extLst>
          </p:cNvPr>
          <p:cNvSpPr txBox="1"/>
          <p:nvPr/>
        </p:nvSpPr>
        <p:spPr>
          <a:xfrm>
            <a:off x="5138688" y="2617748"/>
            <a:ext cx="2358262" cy="523220"/>
          </a:xfrm>
          <a:prstGeom prst="rect">
            <a:avLst/>
          </a:prstGeom>
          <a:noFill/>
        </p:spPr>
        <p:txBody>
          <a:bodyPr wrap="square" rtlCol="0">
            <a:spAutoFit/>
          </a:bodyPr>
          <a:lstStyle/>
          <a:p>
            <a:r>
              <a:rPr lang="en-US" sz="2800" i="1" dirty="0">
                <a:solidFill>
                  <a:srgbClr val="C00000"/>
                </a:solidFill>
              </a:rPr>
              <a:t>healthier than</a:t>
            </a:r>
          </a:p>
        </p:txBody>
      </p:sp>
      <p:sp>
        <p:nvSpPr>
          <p:cNvPr id="16" name="TextBox 15">
            <a:extLst>
              <a:ext uri="{FF2B5EF4-FFF2-40B4-BE49-F238E27FC236}">
                <a16:creationId xmlns:a16="http://schemas.microsoft.com/office/drawing/2014/main" id="{7F295676-B108-F548-9CAA-36C2BC6EBCC8}"/>
              </a:ext>
            </a:extLst>
          </p:cNvPr>
          <p:cNvSpPr txBox="1"/>
          <p:nvPr/>
        </p:nvSpPr>
        <p:spPr>
          <a:xfrm>
            <a:off x="5540256" y="4777100"/>
            <a:ext cx="1871908" cy="523220"/>
          </a:xfrm>
          <a:prstGeom prst="rect">
            <a:avLst/>
          </a:prstGeom>
          <a:noFill/>
        </p:spPr>
        <p:txBody>
          <a:bodyPr wrap="square" rtlCol="0">
            <a:spAutoFit/>
          </a:bodyPr>
          <a:lstStyle/>
          <a:p>
            <a:r>
              <a:rPr lang="en-US" sz="2800" i="1" dirty="0">
                <a:solidFill>
                  <a:srgbClr val="C00000"/>
                </a:solidFill>
              </a:rPr>
              <a:t>longer than</a:t>
            </a:r>
          </a:p>
        </p:txBody>
      </p:sp>
      <p:sp>
        <p:nvSpPr>
          <p:cNvPr id="9" name="TextBox 8">
            <a:extLst>
              <a:ext uri="{FF2B5EF4-FFF2-40B4-BE49-F238E27FC236}">
                <a16:creationId xmlns:a16="http://schemas.microsoft.com/office/drawing/2014/main" id="{7BD0033D-BAAA-D845-A650-004DCFB7E4F7}"/>
              </a:ext>
            </a:extLst>
          </p:cNvPr>
          <p:cNvSpPr txBox="1"/>
          <p:nvPr/>
        </p:nvSpPr>
        <p:spPr>
          <a:xfrm>
            <a:off x="4727848" y="1988840"/>
            <a:ext cx="1859565" cy="523220"/>
          </a:xfrm>
          <a:prstGeom prst="rect">
            <a:avLst/>
          </a:prstGeom>
          <a:noFill/>
        </p:spPr>
        <p:txBody>
          <a:bodyPr wrap="square" rtlCol="0">
            <a:spAutoFit/>
          </a:bodyPr>
          <a:lstStyle/>
          <a:p>
            <a:r>
              <a:rPr lang="en-US" sz="2800" i="1" dirty="0">
                <a:solidFill>
                  <a:srgbClr val="C00000"/>
                </a:solidFill>
              </a:rPr>
              <a:t>better than</a:t>
            </a:r>
          </a:p>
        </p:txBody>
      </p:sp>
      <p:sp>
        <p:nvSpPr>
          <p:cNvPr id="7" name="TextBox 6">
            <a:extLst>
              <a:ext uri="{FF2B5EF4-FFF2-40B4-BE49-F238E27FC236}">
                <a16:creationId xmlns:a16="http://schemas.microsoft.com/office/drawing/2014/main" id="{A790E889-54D5-4B45-861A-B087D4CA3F7A}"/>
              </a:ext>
            </a:extLst>
          </p:cNvPr>
          <p:cNvSpPr txBox="1"/>
          <p:nvPr/>
        </p:nvSpPr>
        <p:spPr>
          <a:xfrm>
            <a:off x="4700592" y="3703216"/>
            <a:ext cx="3195608" cy="523220"/>
          </a:xfrm>
          <a:prstGeom prst="rect">
            <a:avLst/>
          </a:prstGeom>
          <a:noFill/>
        </p:spPr>
        <p:txBody>
          <a:bodyPr wrap="square" rtlCol="0">
            <a:spAutoFit/>
          </a:bodyPr>
          <a:lstStyle/>
          <a:p>
            <a:r>
              <a:rPr lang="en-US" sz="2800" i="1" dirty="0">
                <a:solidFill>
                  <a:srgbClr val="C00000"/>
                </a:solidFill>
              </a:rPr>
              <a:t>m</a:t>
            </a:r>
            <a:r>
              <a:rPr lang="en-US" sz="2800" i="1" dirty="0" smtClean="0">
                <a:solidFill>
                  <a:srgbClr val="C00000"/>
                </a:solidFill>
              </a:rPr>
              <a:t>ore beautiful than </a:t>
            </a:r>
            <a:endParaRPr lang="en-US" sz="2800" i="1" dirty="0">
              <a:solidFill>
                <a:srgbClr val="C00000"/>
              </a:solidFill>
            </a:endParaRPr>
          </a:p>
        </p:txBody>
      </p:sp>
      <p:sp>
        <p:nvSpPr>
          <p:cNvPr id="8" name="TextBox 7">
            <a:extLst>
              <a:ext uri="{FF2B5EF4-FFF2-40B4-BE49-F238E27FC236}">
                <a16:creationId xmlns:a16="http://schemas.microsoft.com/office/drawing/2014/main" id="{F97C980A-D747-114A-B4FC-E415232DB5C9}"/>
              </a:ext>
            </a:extLst>
          </p:cNvPr>
          <p:cNvSpPr txBox="1"/>
          <p:nvPr/>
        </p:nvSpPr>
        <p:spPr>
          <a:xfrm>
            <a:off x="4543192" y="5878428"/>
            <a:ext cx="1953440" cy="523220"/>
          </a:xfrm>
          <a:prstGeom prst="rect">
            <a:avLst/>
          </a:prstGeom>
          <a:noFill/>
        </p:spPr>
        <p:txBody>
          <a:bodyPr wrap="square" rtlCol="0">
            <a:spAutoFit/>
          </a:bodyPr>
          <a:lstStyle/>
          <a:p>
            <a:r>
              <a:rPr lang="en-US" sz="2800" i="1" dirty="0">
                <a:solidFill>
                  <a:srgbClr val="C00000"/>
                </a:solidFill>
              </a:rPr>
              <a:t>lighter than</a:t>
            </a:r>
          </a:p>
        </p:txBody>
      </p:sp>
      <p:sp>
        <p:nvSpPr>
          <p:cNvPr id="14" name="TextBox 13">
            <a:extLst>
              <a:ext uri="{FF2B5EF4-FFF2-40B4-BE49-F238E27FC236}">
                <a16:creationId xmlns:a16="http://schemas.microsoft.com/office/drawing/2014/main" id="{492804B4-D99C-4605-9E3E-1F4B52336AA5}"/>
              </a:ext>
            </a:extLst>
          </p:cNvPr>
          <p:cNvSpPr txBox="1"/>
          <p:nvPr/>
        </p:nvSpPr>
        <p:spPr>
          <a:xfrm>
            <a:off x="2105080" y="898484"/>
            <a:ext cx="8016545" cy="1015663"/>
          </a:xfrm>
          <a:prstGeom prst="rect">
            <a:avLst/>
          </a:prstGeom>
          <a:noFill/>
        </p:spPr>
        <p:txBody>
          <a:bodyPr wrap="square" rtlCol="0">
            <a:spAutoFit/>
          </a:bodyPr>
          <a:lstStyle/>
          <a:p>
            <a:pPr algn="ctr"/>
            <a:r>
              <a:rPr lang="en-IN" sz="3000" i="1" dirty="0"/>
              <a:t> Fill in the blanks with the correct comparative form of the adjectives given in the brackets. </a:t>
            </a:r>
            <a:endParaRPr lang="en-US" sz="3000" i="1" dirty="0"/>
          </a:p>
        </p:txBody>
      </p:sp>
      <p:pic>
        <p:nvPicPr>
          <p:cNvPr id="10" name="Picture 9" descr="A picture containing dark, night sky&#10;&#10;Description automatically generated">
            <a:extLst>
              <a:ext uri="{FF2B5EF4-FFF2-40B4-BE49-F238E27FC236}">
                <a16:creationId xmlns:a16="http://schemas.microsoft.com/office/drawing/2014/main" id="{C99F3007-FD4F-7849-9E91-71DBA987F6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577" y="5311112"/>
            <a:ext cx="822301" cy="646277"/>
          </a:xfrm>
          <a:prstGeom prst="rect">
            <a:avLst/>
          </a:prstGeom>
        </p:spPr>
      </p:pic>
      <p:pic>
        <p:nvPicPr>
          <p:cNvPr id="15" name="Picture 14">
            <a:extLst>
              <a:ext uri="{FF2B5EF4-FFF2-40B4-BE49-F238E27FC236}">
                <a16:creationId xmlns:a16="http://schemas.microsoft.com/office/drawing/2014/main" id="{06385114-EA96-844F-8336-88C58706D5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820" y="4620704"/>
            <a:ext cx="893817" cy="487409"/>
          </a:xfrm>
          <a:prstGeom prst="rect">
            <a:avLst/>
          </a:prstGeom>
        </p:spPr>
      </p:pic>
      <p:pic>
        <p:nvPicPr>
          <p:cNvPr id="3" name="Picture 2" descr="A bowl of rice&#10;&#10;Description automatically generated with medium confidence">
            <a:extLst>
              <a:ext uri="{FF2B5EF4-FFF2-40B4-BE49-F238E27FC236}">
                <a16:creationId xmlns:a16="http://schemas.microsoft.com/office/drawing/2014/main" id="{330BCAE9-A98F-3F42-BC58-FBA3D5F927A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014" t="2751" r="21311" b="1861"/>
          <a:stretch/>
        </p:blipFill>
        <p:spPr>
          <a:xfrm>
            <a:off x="539707" y="2521357"/>
            <a:ext cx="1415403" cy="1413017"/>
          </a:xfrm>
          <a:prstGeom prst="rect">
            <a:avLst/>
          </a:prstGeom>
        </p:spPr>
      </p:pic>
      <p:pic>
        <p:nvPicPr>
          <p:cNvPr id="5" name="Picture 4" descr="Icon&#10;&#10;Description automatically generated">
            <a:extLst>
              <a:ext uri="{FF2B5EF4-FFF2-40B4-BE49-F238E27FC236}">
                <a16:creationId xmlns:a16="http://schemas.microsoft.com/office/drawing/2014/main" id="{007947D4-016A-2E48-BC3F-D9D6AD1274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62811" y="3998633"/>
            <a:ext cx="1901254" cy="1809162"/>
          </a:xfrm>
          <a:prstGeom prst="rect">
            <a:avLst/>
          </a:prstGeom>
        </p:spPr>
      </p:pic>
      <p:pic>
        <p:nvPicPr>
          <p:cNvPr id="18" name="Picture 17" descr="A person riding a bicycle on a road&#10;&#10;Description automatically generated with medium confidence">
            <a:extLst>
              <a:ext uri="{FF2B5EF4-FFF2-40B4-BE49-F238E27FC236}">
                <a16:creationId xmlns:a16="http://schemas.microsoft.com/office/drawing/2014/main" id="{4BDCB709-8D03-A942-901F-DA6CA1D0CB6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9624" t="22000" r="31007"/>
          <a:stretch/>
        </p:blipFill>
        <p:spPr>
          <a:xfrm>
            <a:off x="10086920" y="2129917"/>
            <a:ext cx="1288505" cy="1699239"/>
          </a:xfrm>
          <a:prstGeom prst="rect">
            <a:avLst/>
          </a:prstGeom>
        </p:spPr>
      </p:pic>
      <p:sp>
        <p:nvSpPr>
          <p:cNvPr id="17" name="Title 1">
            <a:extLst>
              <a:ext uri="{FF2B5EF4-FFF2-40B4-BE49-F238E27FC236}">
                <a16:creationId xmlns:a16="http://schemas.microsoft.com/office/drawing/2014/main" id="{C24CB7E5-7177-4DD5-A0FD-F18FFEF162E2}"/>
              </a:ext>
            </a:extLst>
          </p:cNvPr>
          <p:cNvSpPr>
            <a:spLocks noGrp="1"/>
          </p:cNvSpPr>
          <p:nvPr>
            <p:ph type="title"/>
          </p:nvPr>
        </p:nvSpPr>
        <p:spPr>
          <a:xfrm>
            <a:off x="3147439" y="127680"/>
            <a:ext cx="5909059" cy="555034"/>
          </a:xfrm>
          <a:solidFill>
            <a:srgbClr val="8FB4FF"/>
          </a:solidFill>
        </p:spPr>
        <p:txBody>
          <a:bodyPr anchor="ctr">
            <a:noAutofit/>
          </a:bodyPr>
          <a:lstStyle/>
          <a:p>
            <a:r>
              <a:rPr lang="en-IN" b="1" i="1" u="sng" dirty="0"/>
              <a:t>Set C</a:t>
            </a:r>
            <a:endParaRPr lang="en-IN" u="sng" dirty="0"/>
          </a:p>
        </p:txBody>
      </p:sp>
    </p:spTree>
    <p:extLst>
      <p:ext uri="{BB962C8B-B14F-4D97-AF65-F5344CB8AC3E}">
        <p14:creationId xmlns:p14="http://schemas.microsoft.com/office/powerpoint/2010/main" val="146580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9"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BCB341BF-F4EB-4885-869D-9FD0993472C3}"/>
              </a:ext>
            </a:extLst>
          </p:cNvPr>
          <p:cNvGraphicFramePr>
            <a:graphicFrameLocks noGrp="1"/>
          </p:cNvGraphicFramePr>
          <p:nvPr>
            <p:extLst>
              <p:ext uri="{D42A27DB-BD31-4B8C-83A1-F6EECF244321}">
                <p14:modId xmlns:p14="http://schemas.microsoft.com/office/powerpoint/2010/main" val="413331850"/>
              </p:ext>
            </p:extLst>
          </p:nvPr>
        </p:nvGraphicFramePr>
        <p:xfrm>
          <a:off x="1127448" y="1200913"/>
          <a:ext cx="9937104" cy="4892383"/>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244183">
                <a:tc>
                  <a:txBody>
                    <a:bodyPr/>
                    <a:lstStyle/>
                    <a:p>
                      <a:r>
                        <a:rPr lang="en-IN" sz="900" dirty="0"/>
                        <a:t>1</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&lt;comparisons&gt; </a:t>
                      </a:r>
                      <a:r>
                        <a:rPr lang="en-IN" sz="900" dirty="0">
                          <a:hlinkClick r:id="rId3"/>
                        </a:rPr>
                        <a:t>https://pixabay.com/photos/compare-comparison-options-choice-5201278/</a:t>
                      </a:r>
                      <a:endParaRPr lang="en-IN" sz="900" dirty="0"/>
                    </a:p>
                  </a:txBody>
                  <a:tcPr/>
                </a:tc>
                <a:extLst>
                  <a:ext uri="{0D108BD9-81ED-4DB2-BD59-A6C34878D82A}">
                    <a16:rowId xmlns:a16="http://schemas.microsoft.com/office/drawing/2014/main" val="10001"/>
                  </a:ext>
                </a:extLst>
              </a:tr>
              <a:tr h="389313">
                <a:tc>
                  <a:txBody>
                    <a:bodyPr/>
                    <a:lstStyle/>
                    <a:p>
                      <a:r>
                        <a:rPr lang="en-IN" sz="900" dirty="0"/>
                        <a:t>2</a:t>
                      </a:r>
                    </a:p>
                  </a:txBody>
                  <a:tcPr/>
                </a:tc>
                <a:tc>
                  <a:txBody>
                    <a:bodyPr/>
                    <a:lstStyle/>
                    <a:p>
                      <a:endParaRPr lang="en-IN" sz="900" dirty="0"/>
                    </a:p>
                  </a:txBody>
                  <a:tcPr/>
                </a:tc>
                <a:tc>
                  <a:txBody>
                    <a:bodyPr/>
                    <a:lstStyle/>
                    <a:p>
                      <a:r>
                        <a:rPr lang="en-IN" sz="900" dirty="0"/>
                        <a:t>&lt;</a:t>
                      </a:r>
                      <a:r>
                        <a:rPr lang="en-IN" sz="900" dirty="0" err="1"/>
                        <a:t>india</a:t>
                      </a:r>
                      <a:r>
                        <a:rPr lang="en-IN" sz="900" dirty="0"/>
                        <a:t> map&gt; &lt;SSSVV: Image Gallery: Search Keyword “</a:t>
                      </a:r>
                      <a:r>
                        <a:rPr lang="en-IN" sz="900" dirty="0" err="1"/>
                        <a:t>india</a:t>
                      </a:r>
                      <a:r>
                        <a:rPr lang="en-IN" sz="900" dirty="0"/>
                        <a:t> map”&gt;</a:t>
                      </a:r>
                    </a:p>
                    <a:p>
                      <a:r>
                        <a:rPr lang="en-IN" sz="900" dirty="0"/>
                        <a:t>&lt;aeroplane&gt; &lt;SSSVV: Image Gallery: Search </a:t>
                      </a:r>
                      <a:r>
                        <a:rPr lang="en-IN" sz="900"/>
                        <a:t>Keyword “plane</a:t>
                      </a:r>
                      <a:r>
                        <a:rPr lang="en-IN" sz="900" dirty="0"/>
                        <a:t>”&gt;</a:t>
                      </a:r>
                    </a:p>
                    <a:p>
                      <a:r>
                        <a:rPr lang="en-IN" sz="900" dirty="0"/>
                        <a:t>&lt;cricket&gt; </a:t>
                      </a:r>
                      <a:r>
                        <a:rPr lang="en-IN" sz="900" dirty="0">
                          <a:hlinkClick r:id="rId4"/>
                        </a:rPr>
                        <a:t>https://pixabay.com/vectors/cricket-bat-cricketer-player-33064/</a:t>
                      </a:r>
                      <a:endParaRPr lang="en-IN" sz="900" dirty="0"/>
                    </a:p>
                  </a:txBody>
                  <a:tcPr/>
                </a:tc>
                <a:extLst>
                  <a:ext uri="{0D108BD9-81ED-4DB2-BD59-A6C34878D82A}">
                    <a16:rowId xmlns:a16="http://schemas.microsoft.com/office/drawing/2014/main" val="10002"/>
                  </a:ext>
                </a:extLst>
              </a:tr>
              <a:tr h="389313">
                <a:tc>
                  <a:txBody>
                    <a:bodyPr/>
                    <a:lstStyle/>
                    <a:p>
                      <a:r>
                        <a:rPr lang="en-IN" sz="900" dirty="0"/>
                        <a:t>3</a:t>
                      </a:r>
                    </a:p>
                  </a:txBody>
                  <a:tcPr/>
                </a:tc>
                <a:tc>
                  <a:txBody>
                    <a:bodyPr/>
                    <a:lstStyle/>
                    <a:p>
                      <a:endParaRPr lang="en-IN" sz="900" dirty="0"/>
                    </a:p>
                  </a:txBody>
                  <a:tcPr/>
                </a:tc>
                <a:tc>
                  <a:txBody>
                    <a:bodyPr/>
                    <a:lstStyle/>
                    <a:p>
                      <a:r>
                        <a:rPr lang="en-IN" sz="900" dirty="0"/>
                        <a:t>&lt;cheetah&gt; </a:t>
                      </a:r>
                      <a:r>
                        <a:rPr lang="en-IN" sz="900" dirty="0">
                          <a:hlinkClick r:id="rId5"/>
                        </a:rPr>
                        <a:t>https://pixabay.com/vectors/cheetah-running-speed-animal-fast-48433/</a:t>
                      </a:r>
                      <a:endParaRPr lang="en-IN" sz="900" dirty="0"/>
                    </a:p>
                    <a:p>
                      <a:r>
                        <a:rPr lang="en-IN" sz="900" dirty="0"/>
                        <a:t>&lt;river map&gt; &lt;SSSVV: Image Gallery: Search Keyword “river map”&gt;</a:t>
                      </a:r>
                    </a:p>
                    <a:p>
                      <a:r>
                        <a:rPr lang="en-IN" sz="900" dirty="0"/>
                        <a:t>&lt;pen&gt; </a:t>
                      </a:r>
                      <a:r>
                        <a:rPr lang="en-IN" sz="900" dirty="0">
                          <a:hlinkClick r:id="rId6"/>
                        </a:rPr>
                        <a:t>https://pixabay.com/vectors/ink-paper-pen-writing-filler-150697/</a:t>
                      </a:r>
                      <a:endParaRPr lang="en-IN" sz="900" dirty="0"/>
                    </a:p>
                    <a:p>
                      <a:r>
                        <a:rPr lang="en-IN" sz="900" dirty="0"/>
                        <a:t>&lt;feather&gt; </a:t>
                      </a:r>
                      <a:r>
                        <a:rPr lang="en-IN" sz="900" dirty="0">
                          <a:hlinkClick r:id="rId7"/>
                        </a:rPr>
                        <a:t>https://pixabay.com/illustrations/feather-gray-grey-design-light-1093535/</a:t>
                      </a:r>
                      <a:endParaRPr lang="en-IN" sz="900" dirty="0"/>
                    </a:p>
                    <a:p>
                      <a:r>
                        <a:rPr lang="en-IN" sz="900" dirty="0"/>
                        <a:t>&lt;pineapple&gt; </a:t>
                      </a:r>
                      <a:r>
                        <a:rPr lang="en-IN" sz="900" dirty="0">
                          <a:hlinkClick r:id="rId8"/>
                        </a:rPr>
                        <a:t>https://pixabay.com/vectors/pineapple-fruit-tropical-fresh-25251/</a:t>
                      </a:r>
                      <a:endParaRPr lang="en-IN" sz="900" dirty="0"/>
                    </a:p>
                    <a:p>
                      <a:r>
                        <a:rPr lang="en-IN" sz="900" dirty="0"/>
                        <a:t>&lt;mango&gt; </a:t>
                      </a:r>
                      <a:r>
                        <a:rPr lang="en-IN" sz="900" dirty="0">
                          <a:hlinkClick r:id="rId9"/>
                        </a:rPr>
                        <a:t>https://pixabay.com/vectors/mango-ripe-food-fruit-fresh-304315/</a:t>
                      </a:r>
                      <a:endParaRPr lang="en-IN" sz="900" dirty="0"/>
                    </a:p>
                  </a:txBody>
                  <a:tcPr/>
                </a:tc>
                <a:extLst>
                  <a:ext uri="{0D108BD9-81ED-4DB2-BD59-A6C34878D82A}">
                    <a16:rowId xmlns:a16="http://schemas.microsoft.com/office/drawing/2014/main" val="10003"/>
                  </a:ext>
                </a:extLst>
              </a:tr>
              <a:tr h="323377">
                <a:tc>
                  <a:txBody>
                    <a:bodyPr/>
                    <a:lstStyle/>
                    <a:p>
                      <a:r>
                        <a:rPr lang="en-IN" sz="900" dirty="0"/>
                        <a:t>4</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&lt;pen&gt; </a:t>
                      </a:r>
                      <a:r>
                        <a:rPr lang="en-IN" sz="900" dirty="0">
                          <a:hlinkClick r:id="rId6"/>
                        </a:rPr>
                        <a:t>https://pixabay.com/vectors/ink-paper-pen-writing-filler-150697/</a:t>
                      </a:r>
                      <a:endParaRPr lang="en-IN" sz="900" dirty="0"/>
                    </a:p>
                    <a:p>
                      <a:r>
                        <a:rPr lang="en-IN" sz="900" dirty="0"/>
                        <a:t>&lt;tiger&gt; &lt;SSSVV: Image Gallery: Search Keyword “tiger”&gt;</a:t>
                      </a:r>
                    </a:p>
                    <a:p>
                      <a:r>
                        <a:rPr lang="en-IN" sz="900" dirty="0"/>
                        <a:t>&lt;apple&gt; &lt;SSSVV: Image Gallery: Search Keyword “apple”&gt;</a:t>
                      </a:r>
                    </a:p>
                    <a:p>
                      <a:r>
                        <a:rPr lang="en-IN" sz="900" dirty="0"/>
                        <a:t>&lt;orange&gt; SSSVV: Image Gallery: Search Keyword “orange”&gt;</a:t>
                      </a:r>
                    </a:p>
                  </a:txBody>
                  <a:tcPr/>
                </a:tc>
                <a:extLst>
                  <a:ext uri="{0D108BD9-81ED-4DB2-BD59-A6C34878D82A}">
                    <a16:rowId xmlns:a16="http://schemas.microsoft.com/office/drawing/2014/main" val="10004"/>
                  </a:ext>
                </a:extLst>
              </a:tr>
              <a:tr h="389313">
                <a:tc>
                  <a:txBody>
                    <a:bodyPr/>
                    <a:lstStyle/>
                    <a:p>
                      <a:r>
                        <a:rPr lang="en-IN" sz="900" dirty="0"/>
                        <a:t>5</a:t>
                      </a:r>
                    </a:p>
                  </a:txBody>
                  <a:tcPr/>
                </a:tc>
                <a:tc>
                  <a:txBody>
                    <a:bodyPr/>
                    <a:lstStyle/>
                    <a:p>
                      <a:endParaRPr lang="en-IN" sz="900" dirty="0"/>
                    </a:p>
                  </a:txBody>
                  <a:tcPr/>
                </a:tc>
                <a:tc>
                  <a:txBody>
                    <a:bodyPr/>
                    <a:lstStyle/>
                    <a:p>
                      <a:r>
                        <a:rPr lang="en-IN" sz="900" dirty="0"/>
                        <a:t>&lt;pineapple&gt; </a:t>
                      </a:r>
                      <a:r>
                        <a:rPr lang="en-IN" sz="900" dirty="0">
                          <a:hlinkClick r:id="rId8"/>
                        </a:rPr>
                        <a:t>https://pixabay.com/vectors/pineapple-fruit-tropical-fresh-25251/</a:t>
                      </a:r>
                      <a:endParaRPr lang="en-IN" sz="900" dirty="0"/>
                    </a:p>
                    <a:p>
                      <a:r>
                        <a:rPr lang="en-IN" sz="900" dirty="0"/>
                        <a:t>&lt;mango&gt; </a:t>
                      </a:r>
                      <a:r>
                        <a:rPr lang="en-IN" sz="900" dirty="0">
                          <a:hlinkClick r:id="rId9"/>
                        </a:rPr>
                        <a:t>https://pixabay.com/vectors/mango-ripe-food-fruit-fresh-304315/</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&lt;boys&gt; &lt;SSSVV: Image Gallery: Search Keyword “boys”&gt;</a:t>
                      </a:r>
                    </a:p>
                    <a:p>
                      <a:r>
                        <a:rPr lang="en-IN" sz="900" dirty="0"/>
                        <a:t>&lt;dancer&gt; &lt;SSSVV: Image Gallery: Search Keyword “dance”&gt;</a:t>
                      </a:r>
                    </a:p>
                    <a:p>
                      <a:r>
                        <a:rPr lang="en-IN" sz="900" dirty="0"/>
                        <a:t>&lt;driver&gt; </a:t>
                      </a:r>
                      <a:r>
                        <a:rPr lang="en-IN" sz="900" dirty="0">
                          <a:hlinkClick r:id="rId10"/>
                        </a:rPr>
                        <a:t>https://pixabay.com/vectors/cabriolet-car-guy-wave-grin-310460/</a:t>
                      </a:r>
                      <a:endParaRPr lang="en-IN" sz="900" dirty="0"/>
                    </a:p>
                  </a:txBody>
                  <a:tcPr/>
                </a:tc>
                <a:extLst>
                  <a:ext uri="{0D108BD9-81ED-4DB2-BD59-A6C34878D82A}">
                    <a16:rowId xmlns:a16="http://schemas.microsoft.com/office/drawing/2014/main" val="10005"/>
                  </a:ext>
                </a:extLst>
              </a:tr>
              <a:tr h="389313">
                <a:tc>
                  <a:txBody>
                    <a:bodyPr/>
                    <a:lstStyle/>
                    <a:p>
                      <a:r>
                        <a:rPr lang="en-IN" sz="900" dirty="0"/>
                        <a:t>6</a:t>
                      </a:r>
                    </a:p>
                  </a:txBody>
                  <a:tcPr/>
                </a:tc>
                <a:tc>
                  <a:txBody>
                    <a:bodyPr/>
                    <a:lstStyle/>
                    <a:p>
                      <a:endParaRPr lang="en-IN" sz="900" dirty="0"/>
                    </a:p>
                  </a:txBody>
                  <a:tcPr/>
                </a:tc>
                <a:tc>
                  <a:txBody>
                    <a:bodyPr/>
                    <a:lstStyle/>
                    <a:p>
                      <a:r>
                        <a:rPr lang="en-IN" sz="900" dirty="0"/>
                        <a:t>&lt;yoga&gt; </a:t>
                      </a:r>
                      <a:r>
                        <a:rPr lang="en-IN" sz="900" dirty="0">
                          <a:hlinkClick r:id="rId11"/>
                        </a:rPr>
                        <a:t>https://pixabay.com/illustrations/silhouette-woman-yoga-3092140</a:t>
                      </a:r>
                      <a:endParaRPr lang="en-IN" sz="900" dirty="0"/>
                    </a:p>
                    <a:p>
                      <a:r>
                        <a:rPr lang="en-IN" sz="900" dirty="0"/>
                        <a:t>&lt;car&gt; </a:t>
                      </a:r>
                      <a:r>
                        <a:rPr lang="en-IN" sz="900" dirty="0">
                          <a:hlinkClick r:id="rId12"/>
                        </a:rPr>
                        <a:t>https://pixabay.com/vectors/game-red-speed-car-1300503/</a:t>
                      </a:r>
                      <a:endParaRPr lang="en-IN" sz="900" dirty="0"/>
                    </a:p>
                    <a:p>
                      <a:r>
                        <a:rPr lang="en-IN" sz="900" dirty="0"/>
                        <a:t>&lt;earth and moon&gt; </a:t>
                      </a:r>
                      <a:r>
                        <a:rPr lang="en-IN" sz="900" dirty="0">
                          <a:hlinkClick r:id="rId13"/>
                        </a:rPr>
                        <a:t>https://pixabay.com/photos/earth-moon-space-planet-world-1365995/</a:t>
                      </a:r>
                      <a:endParaRPr lang="en-IN" sz="900" dirty="0"/>
                    </a:p>
                    <a:p>
                      <a:r>
                        <a:rPr lang="en-IN" sz="900" dirty="0"/>
                        <a:t>&lt;two girls&gt; &lt;SSSVV: Image Gallery: Search Keyword “baby”&gt;</a:t>
                      </a:r>
                    </a:p>
                  </a:txBody>
                  <a:tcPr/>
                </a:tc>
                <a:extLst>
                  <a:ext uri="{0D108BD9-81ED-4DB2-BD59-A6C34878D82A}">
                    <a16:rowId xmlns:a16="http://schemas.microsoft.com/office/drawing/2014/main" val="10006"/>
                  </a:ext>
                </a:extLst>
              </a:tr>
              <a:tr h="389313">
                <a:tc>
                  <a:txBody>
                    <a:bodyPr/>
                    <a:lstStyle/>
                    <a:p>
                      <a:r>
                        <a:rPr lang="en-IN" sz="900" dirty="0"/>
                        <a:t>7</a:t>
                      </a:r>
                    </a:p>
                  </a:txBody>
                  <a:tcPr/>
                </a:tc>
                <a:tc>
                  <a:txBody>
                    <a:bodyPr/>
                    <a:lstStyle/>
                    <a:p>
                      <a:endParaRPr lang="en-IN" sz="900" dirty="0"/>
                    </a:p>
                  </a:txBody>
                  <a:tcPr/>
                </a:tc>
                <a:tc>
                  <a:txBody>
                    <a:bodyPr/>
                    <a:lstStyle/>
                    <a:p>
                      <a:r>
                        <a:rPr lang="en-IN" sz="900" dirty="0"/>
                        <a:t>&lt;pen&gt; </a:t>
                      </a:r>
                      <a:r>
                        <a:rPr lang="en-IN" sz="900" dirty="0">
                          <a:hlinkClick r:id="rId6"/>
                        </a:rPr>
                        <a:t>https://pixabay.com/vectors/ink-paper-pen-writing-filler-150697/</a:t>
                      </a:r>
                      <a:endParaRPr lang="en-IN" sz="900" dirty="0"/>
                    </a:p>
                    <a:p>
                      <a:r>
                        <a:rPr lang="en-IN" sz="900" dirty="0"/>
                        <a:t>&lt;feather&gt; </a:t>
                      </a:r>
                      <a:r>
                        <a:rPr lang="en-IN" sz="900" dirty="0">
                          <a:hlinkClick r:id="rId7"/>
                        </a:rPr>
                        <a:t>https://pixabay.com/illustrations/feather-gray-grey-design-light-1093535/</a:t>
                      </a:r>
                      <a:endParaRPr lang="en-IN" sz="900" dirty="0"/>
                    </a:p>
                    <a:p>
                      <a:r>
                        <a:rPr lang="en-IN" sz="900" dirty="0"/>
                        <a:t>&lt;rice&gt; &lt;SSSVV: Image Gallery: Search Keyword “rice”&gt;</a:t>
                      </a:r>
                    </a:p>
                    <a:p>
                      <a:r>
                        <a:rPr lang="en-IN" sz="900" dirty="0"/>
                        <a:t>&lt;workout&gt; </a:t>
                      </a:r>
                      <a:r>
                        <a:rPr lang="en-IN" sz="900" dirty="0">
                          <a:hlinkClick r:id="rId14"/>
                        </a:rPr>
                        <a:t>https://pixabay.com/vectors/gym-weight-lifting-muscle-exercise-307770/</a:t>
                      </a:r>
                      <a:endParaRPr lang="en-IN" sz="900" dirty="0"/>
                    </a:p>
                    <a:p>
                      <a:r>
                        <a:rPr lang="en-IN" sz="900" dirty="0"/>
                        <a:t>&lt;cycling&gt; &lt;SSSVV: Image Gallery: Search Keyword “cycling”&gt;</a:t>
                      </a:r>
                    </a:p>
                  </a:txBody>
                  <a:tcPr/>
                </a:tc>
                <a:extLst>
                  <a:ext uri="{0D108BD9-81ED-4DB2-BD59-A6C34878D82A}">
                    <a16:rowId xmlns:a16="http://schemas.microsoft.com/office/drawing/2014/main" val="10007"/>
                  </a:ext>
                </a:extLst>
              </a:tr>
            </a:tbl>
          </a:graphicData>
        </a:graphic>
      </p:graphicFrame>
      <p:pic>
        <p:nvPicPr>
          <p:cNvPr id="5" name="Picture 4" descr="A picture containing person, person, posing, standing&#10;&#10;Description automatically generated">
            <a:extLst>
              <a:ext uri="{FF2B5EF4-FFF2-40B4-BE49-F238E27FC236}">
                <a16:creationId xmlns:a16="http://schemas.microsoft.com/office/drawing/2014/main" id="{E8F64F72-17B4-274C-B123-DB415A11741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567608" y="1625312"/>
            <a:ext cx="179462" cy="119641"/>
          </a:xfrm>
          <a:prstGeom prst="rect">
            <a:avLst/>
          </a:prstGeom>
        </p:spPr>
      </p:pic>
      <p:pic>
        <p:nvPicPr>
          <p:cNvPr id="6" name="Picture 5" descr="Map&#10;&#10;Description automatically generated">
            <a:extLst>
              <a:ext uri="{FF2B5EF4-FFF2-40B4-BE49-F238E27FC236}">
                <a16:creationId xmlns:a16="http://schemas.microsoft.com/office/drawing/2014/main" id="{12A5671C-ED7A-7247-B9E2-2042179E066E}"/>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b="13250"/>
          <a:stretch/>
        </p:blipFill>
        <p:spPr>
          <a:xfrm>
            <a:off x="2109784" y="1869262"/>
            <a:ext cx="339585" cy="394666"/>
          </a:xfrm>
          <a:prstGeom prst="rect">
            <a:avLst/>
          </a:prstGeom>
          <a:ln>
            <a:noFill/>
          </a:ln>
        </p:spPr>
      </p:pic>
      <p:pic>
        <p:nvPicPr>
          <p:cNvPr id="7" name="Picture 6" descr="A picture containing road, outdoor, grass, scene&#10;&#10;Description automatically generated">
            <a:extLst>
              <a:ext uri="{FF2B5EF4-FFF2-40B4-BE49-F238E27FC236}">
                <a16:creationId xmlns:a16="http://schemas.microsoft.com/office/drawing/2014/main" id="{8CDB8307-D2F1-F841-BF20-DFF7C7ACB08D}"/>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25161" t="20601" r="18500" b="41006"/>
          <a:stretch/>
        </p:blipFill>
        <p:spPr>
          <a:xfrm>
            <a:off x="2875271" y="1880178"/>
            <a:ext cx="628441" cy="321198"/>
          </a:xfrm>
          <a:prstGeom prst="rect">
            <a:avLst/>
          </a:prstGeom>
        </p:spPr>
      </p:pic>
      <p:pic>
        <p:nvPicPr>
          <p:cNvPr id="8" name="Picture 7" descr="A toy figurine holding a sword&#10;&#10;Description automatically generated with low confidence">
            <a:extLst>
              <a:ext uri="{FF2B5EF4-FFF2-40B4-BE49-F238E27FC236}">
                <a16:creationId xmlns:a16="http://schemas.microsoft.com/office/drawing/2014/main" id="{F09DFD19-92D9-B24E-A477-74E00304DDB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478056" y="1889777"/>
            <a:ext cx="307214" cy="273613"/>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D941D376-845B-FA41-8F0F-32F18D2AEDF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164790" y="2448474"/>
            <a:ext cx="330810" cy="202525"/>
          </a:xfrm>
          <a:prstGeom prst="rect">
            <a:avLst/>
          </a:prstGeom>
        </p:spPr>
      </p:pic>
      <p:pic>
        <p:nvPicPr>
          <p:cNvPr id="10" name="Picture 9" descr="Map&#10;&#10;Description automatically generated">
            <a:extLst>
              <a:ext uri="{FF2B5EF4-FFF2-40B4-BE49-F238E27FC236}">
                <a16:creationId xmlns:a16="http://schemas.microsoft.com/office/drawing/2014/main" id="{ACA39C8C-D7F3-384C-9233-1D76CCD7B097}"/>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10526"/>
          <a:stretch/>
        </p:blipFill>
        <p:spPr>
          <a:xfrm>
            <a:off x="2140222" y="2734345"/>
            <a:ext cx="296864" cy="346895"/>
          </a:xfrm>
          <a:prstGeom prst="rect">
            <a:avLst/>
          </a:prstGeom>
        </p:spPr>
      </p:pic>
      <p:pic>
        <p:nvPicPr>
          <p:cNvPr id="11" name="Picture 10" descr="A picture containing dark, night sky&#10;&#10;Description automatically generated">
            <a:extLst>
              <a:ext uri="{FF2B5EF4-FFF2-40B4-BE49-F238E27FC236}">
                <a16:creationId xmlns:a16="http://schemas.microsoft.com/office/drawing/2014/main" id="{1930231B-CF7E-8344-8E20-6AC8B45AF872}"/>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567608" y="2456520"/>
            <a:ext cx="273396" cy="214872"/>
          </a:xfrm>
          <a:prstGeom prst="rect">
            <a:avLst/>
          </a:prstGeom>
        </p:spPr>
      </p:pic>
      <p:pic>
        <p:nvPicPr>
          <p:cNvPr id="12" name="Picture 11">
            <a:extLst>
              <a:ext uri="{FF2B5EF4-FFF2-40B4-BE49-F238E27FC236}">
                <a16:creationId xmlns:a16="http://schemas.microsoft.com/office/drawing/2014/main" id="{20C21286-61D2-F644-A5F7-69E433331D9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926731" y="2453461"/>
            <a:ext cx="420673" cy="229398"/>
          </a:xfrm>
          <a:prstGeom prst="rect">
            <a:avLst/>
          </a:prstGeom>
        </p:spPr>
      </p:pic>
      <p:pic>
        <p:nvPicPr>
          <p:cNvPr id="13" name="Picture 12">
            <a:extLst>
              <a:ext uri="{FF2B5EF4-FFF2-40B4-BE49-F238E27FC236}">
                <a16:creationId xmlns:a16="http://schemas.microsoft.com/office/drawing/2014/main" id="{F8B6C19F-59D2-314B-8225-D6E0AE5ADA07}"/>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672620" y="2749163"/>
            <a:ext cx="327036" cy="388317"/>
          </a:xfrm>
          <a:prstGeom prst="rect">
            <a:avLst/>
          </a:prstGeom>
        </p:spPr>
      </p:pic>
      <p:pic>
        <p:nvPicPr>
          <p:cNvPr id="14" name="Picture 13" descr="A picture containing circle&#10;&#10;Description automatically generated">
            <a:extLst>
              <a:ext uri="{FF2B5EF4-FFF2-40B4-BE49-F238E27FC236}">
                <a16:creationId xmlns:a16="http://schemas.microsoft.com/office/drawing/2014/main" id="{6EAC56F6-A5C6-5344-9F39-7E9FA8DA4E1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109279" y="2709483"/>
            <a:ext cx="394433" cy="448378"/>
          </a:xfrm>
          <a:prstGeom prst="rect">
            <a:avLst/>
          </a:prstGeom>
        </p:spPr>
      </p:pic>
      <p:pic>
        <p:nvPicPr>
          <p:cNvPr id="15" name="Picture 14" descr="A picture containing dark, night sky&#10;&#10;Description automatically generated">
            <a:extLst>
              <a:ext uri="{FF2B5EF4-FFF2-40B4-BE49-F238E27FC236}">
                <a16:creationId xmlns:a16="http://schemas.microsoft.com/office/drawing/2014/main" id="{6123AD0C-21BA-364B-BBE0-371B39A7B864}"/>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842030" y="3648968"/>
            <a:ext cx="226459" cy="177982"/>
          </a:xfrm>
          <a:prstGeom prst="rect">
            <a:avLst/>
          </a:prstGeom>
        </p:spPr>
      </p:pic>
      <p:pic>
        <p:nvPicPr>
          <p:cNvPr id="16" name="Picture 15" descr="A tiger walking on a dirt path&#10;&#10;Description automatically generated with low confidence">
            <a:extLst>
              <a:ext uri="{FF2B5EF4-FFF2-40B4-BE49-F238E27FC236}">
                <a16:creationId xmlns:a16="http://schemas.microsoft.com/office/drawing/2014/main" id="{E7B85BF1-DA49-EA4A-90E2-06635856D078}"/>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071664" y="3335808"/>
            <a:ext cx="437703" cy="320287"/>
          </a:xfrm>
          <a:prstGeom prst="rect">
            <a:avLst/>
          </a:prstGeom>
        </p:spPr>
      </p:pic>
      <p:pic>
        <p:nvPicPr>
          <p:cNvPr id="17" name="Picture 16" descr="A red apple on a table&#10;&#10;Description automatically generated with medium confidence">
            <a:extLst>
              <a:ext uri="{FF2B5EF4-FFF2-40B4-BE49-F238E27FC236}">
                <a16:creationId xmlns:a16="http://schemas.microsoft.com/office/drawing/2014/main" id="{4E2E5003-02B3-0244-B9CC-AFECE0D0BD08}"/>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t="23628" b="2750"/>
          <a:stretch/>
        </p:blipFill>
        <p:spPr>
          <a:xfrm>
            <a:off x="2091383" y="3362985"/>
            <a:ext cx="332209" cy="350559"/>
          </a:xfrm>
          <a:prstGeom prst="rect">
            <a:avLst/>
          </a:prstGeom>
        </p:spPr>
      </p:pic>
      <p:pic>
        <p:nvPicPr>
          <p:cNvPr id="18" name="Picture 17" descr="A pile of oranges&#10;&#10;Description automatically generated">
            <a:extLst>
              <a:ext uri="{FF2B5EF4-FFF2-40B4-BE49-F238E27FC236}">
                <a16:creationId xmlns:a16="http://schemas.microsoft.com/office/drawing/2014/main" id="{96405D6A-3247-5641-B877-24B5670CAEDD}"/>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2437705" y="3353504"/>
            <a:ext cx="410519" cy="307821"/>
          </a:xfrm>
          <a:prstGeom prst="rect">
            <a:avLst/>
          </a:prstGeom>
        </p:spPr>
      </p:pic>
      <p:pic>
        <p:nvPicPr>
          <p:cNvPr id="19" name="Picture 18">
            <a:extLst>
              <a:ext uri="{FF2B5EF4-FFF2-40B4-BE49-F238E27FC236}">
                <a16:creationId xmlns:a16="http://schemas.microsoft.com/office/drawing/2014/main" id="{4262C7DA-6366-0F4C-B8AD-2381A9DB7EA4}"/>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2440609" y="3950931"/>
            <a:ext cx="343023" cy="407298"/>
          </a:xfrm>
          <a:prstGeom prst="rect">
            <a:avLst/>
          </a:prstGeom>
        </p:spPr>
      </p:pic>
      <p:pic>
        <p:nvPicPr>
          <p:cNvPr id="20" name="Picture 19" descr="A picture containing circle&#10;&#10;Description automatically generated">
            <a:extLst>
              <a:ext uri="{FF2B5EF4-FFF2-40B4-BE49-F238E27FC236}">
                <a16:creationId xmlns:a16="http://schemas.microsoft.com/office/drawing/2014/main" id="{00D8FE6F-4FF0-934A-BB2E-D51799D7FD02}"/>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2073077" y="4012040"/>
            <a:ext cx="274007" cy="311482"/>
          </a:xfrm>
          <a:prstGeom prst="rect">
            <a:avLst/>
          </a:prstGeom>
        </p:spPr>
      </p:pic>
      <p:pic>
        <p:nvPicPr>
          <p:cNvPr id="21" name="Picture 20" descr="Two people sitting on the floor&#10;&#10;Description automatically generated with low confidence">
            <a:extLst>
              <a:ext uri="{FF2B5EF4-FFF2-40B4-BE49-F238E27FC236}">
                <a16:creationId xmlns:a16="http://schemas.microsoft.com/office/drawing/2014/main" id="{D3F606EA-1470-D843-A3C7-D6051F403D17}"/>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3092303" y="4089356"/>
            <a:ext cx="411409" cy="344268"/>
          </a:xfrm>
          <a:prstGeom prst="rect">
            <a:avLst/>
          </a:prstGeom>
        </p:spPr>
      </p:pic>
      <p:pic>
        <p:nvPicPr>
          <p:cNvPr id="22" name="Picture 21" descr="A silhouette of a person&#10;&#10;Description automatically generated with low confidence">
            <a:extLst>
              <a:ext uri="{FF2B5EF4-FFF2-40B4-BE49-F238E27FC236}">
                <a16:creationId xmlns:a16="http://schemas.microsoft.com/office/drawing/2014/main" id="{B2E95951-37FB-5444-9FDF-CEB3727973F3}"/>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2776988" y="4145592"/>
            <a:ext cx="243827" cy="426697"/>
          </a:xfrm>
          <a:prstGeom prst="rect">
            <a:avLst/>
          </a:prstGeom>
        </p:spPr>
      </p:pic>
      <p:pic>
        <p:nvPicPr>
          <p:cNvPr id="23" name="Picture 22" descr="A picture containing logo&#10;&#10;Description automatically generated">
            <a:extLst>
              <a:ext uri="{FF2B5EF4-FFF2-40B4-BE49-F238E27FC236}">
                <a16:creationId xmlns:a16="http://schemas.microsoft.com/office/drawing/2014/main" id="{709225BB-2F5B-D145-90FD-4A5A5602ADA8}"/>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2101668" y="4392238"/>
            <a:ext cx="382847" cy="254235"/>
          </a:xfrm>
          <a:prstGeom prst="rect">
            <a:avLst/>
          </a:prstGeom>
        </p:spPr>
      </p:pic>
      <p:pic>
        <p:nvPicPr>
          <p:cNvPr id="24" name="Picture 23" descr="A picture containing text, silhouette&#10;&#10;Description automatically generated">
            <a:extLst>
              <a:ext uri="{FF2B5EF4-FFF2-40B4-BE49-F238E27FC236}">
                <a16:creationId xmlns:a16="http://schemas.microsoft.com/office/drawing/2014/main" id="{D607F11F-B34D-B240-AAAC-3D12B0A3A54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2106959" y="4755289"/>
            <a:ext cx="329586" cy="254399"/>
          </a:xfrm>
          <a:prstGeom prst="rect">
            <a:avLst/>
          </a:prstGeom>
        </p:spPr>
      </p:pic>
      <p:pic>
        <p:nvPicPr>
          <p:cNvPr id="25" name="Picture 24" descr="A picture containing logo&#10;&#10;Description automatically generated">
            <a:extLst>
              <a:ext uri="{FF2B5EF4-FFF2-40B4-BE49-F238E27FC236}">
                <a16:creationId xmlns:a16="http://schemas.microsoft.com/office/drawing/2014/main" id="{CE5D8A94-4B4B-F149-B1E2-B266C278BB0E}"/>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783632" y="4711815"/>
            <a:ext cx="469338" cy="323536"/>
          </a:xfrm>
          <a:prstGeom prst="rect">
            <a:avLst/>
          </a:prstGeom>
        </p:spPr>
      </p:pic>
      <p:pic>
        <p:nvPicPr>
          <p:cNvPr id="26" name="Picture 25" descr="A picture containing blue, satellite, hydrozoan&#10;&#10;Description automatically generated">
            <a:extLst>
              <a:ext uri="{FF2B5EF4-FFF2-40B4-BE49-F238E27FC236}">
                <a16:creationId xmlns:a16="http://schemas.microsoft.com/office/drawing/2014/main" id="{0850BA95-3709-824C-80A6-ABE370CE47B7}"/>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3191096" y="5050544"/>
            <a:ext cx="312616" cy="196550"/>
          </a:xfrm>
          <a:prstGeom prst="rect">
            <a:avLst/>
          </a:prstGeom>
        </p:spPr>
      </p:pic>
      <p:pic>
        <p:nvPicPr>
          <p:cNvPr id="27" name="Picture 26" descr="Two babies lying on a bed&#10;&#10;Description automatically generated with low confidence">
            <a:extLst>
              <a:ext uri="{FF2B5EF4-FFF2-40B4-BE49-F238E27FC236}">
                <a16:creationId xmlns:a16="http://schemas.microsoft.com/office/drawing/2014/main" id="{2F749BD2-E9AB-544B-8E99-4D5E03E38BC6}"/>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2227087" y="5009074"/>
            <a:ext cx="372878" cy="279659"/>
          </a:xfrm>
          <a:prstGeom prst="rect">
            <a:avLst/>
          </a:prstGeom>
        </p:spPr>
      </p:pic>
      <p:pic>
        <p:nvPicPr>
          <p:cNvPr id="28" name="Picture 27" descr="A picture containing dark, night sky&#10;&#10;Description automatically generated">
            <a:extLst>
              <a:ext uri="{FF2B5EF4-FFF2-40B4-BE49-F238E27FC236}">
                <a16:creationId xmlns:a16="http://schemas.microsoft.com/office/drawing/2014/main" id="{0BBEF710-7306-F847-A4E0-5FC1F158D9DC}"/>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7369" y="5408092"/>
            <a:ext cx="409290" cy="321676"/>
          </a:xfrm>
          <a:prstGeom prst="rect">
            <a:avLst/>
          </a:prstGeom>
        </p:spPr>
      </p:pic>
      <p:pic>
        <p:nvPicPr>
          <p:cNvPr id="29" name="Picture 28">
            <a:extLst>
              <a:ext uri="{FF2B5EF4-FFF2-40B4-BE49-F238E27FC236}">
                <a16:creationId xmlns:a16="http://schemas.microsoft.com/office/drawing/2014/main" id="{4C939EAA-A1EF-4542-8E7F-910C80ED1EA8}"/>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3007041" y="5781341"/>
            <a:ext cx="444885" cy="242602"/>
          </a:xfrm>
          <a:prstGeom prst="rect">
            <a:avLst/>
          </a:prstGeom>
        </p:spPr>
      </p:pic>
      <p:pic>
        <p:nvPicPr>
          <p:cNvPr id="30" name="Picture 29" descr="A bowl of rice&#10;&#10;Description automatically generated with medium confidence">
            <a:extLst>
              <a:ext uri="{FF2B5EF4-FFF2-40B4-BE49-F238E27FC236}">
                <a16:creationId xmlns:a16="http://schemas.microsoft.com/office/drawing/2014/main" id="{E8F17FFD-366C-A84A-A8C1-DE3BD6FFBFD5}"/>
              </a:ext>
            </a:extLst>
          </p:cNvPr>
          <p:cNvPicPr>
            <a:picLocks noChangeAspect="1"/>
          </p:cNvPicPr>
          <p:nvPr/>
        </p:nvPicPr>
        <p:blipFill rotWithShape="1">
          <a:blip r:embed="rId40" cstate="print">
            <a:extLst>
              <a:ext uri="{28A0092B-C50C-407E-A947-70E740481C1C}">
                <a14:useLocalDpi xmlns:a14="http://schemas.microsoft.com/office/drawing/2010/main" val="0"/>
              </a:ext>
            </a:extLst>
          </a:blip>
          <a:srcRect l="15014" t="2751" r="21311" b="1861"/>
          <a:stretch/>
        </p:blipFill>
        <p:spPr>
          <a:xfrm>
            <a:off x="2087629" y="5359023"/>
            <a:ext cx="313490" cy="312963"/>
          </a:xfrm>
          <a:prstGeom prst="rect">
            <a:avLst/>
          </a:prstGeom>
        </p:spPr>
      </p:pic>
      <p:pic>
        <p:nvPicPr>
          <p:cNvPr id="31" name="Picture 30" descr="Icon&#10;&#10;Description automatically generated">
            <a:extLst>
              <a:ext uri="{FF2B5EF4-FFF2-40B4-BE49-F238E27FC236}">
                <a16:creationId xmlns:a16="http://schemas.microsoft.com/office/drawing/2014/main" id="{003EB2F7-0F60-9C4F-BFB7-DC206E74F7E4}"/>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2082702" y="5715397"/>
            <a:ext cx="332265" cy="316171"/>
          </a:xfrm>
          <a:prstGeom prst="rect">
            <a:avLst/>
          </a:prstGeom>
        </p:spPr>
      </p:pic>
      <p:pic>
        <p:nvPicPr>
          <p:cNvPr id="32" name="Picture 31" descr="A person riding a bicycle on a road&#10;&#10;Description automatically generated with medium confidence">
            <a:extLst>
              <a:ext uri="{FF2B5EF4-FFF2-40B4-BE49-F238E27FC236}">
                <a16:creationId xmlns:a16="http://schemas.microsoft.com/office/drawing/2014/main" id="{7D64D330-6520-384A-91E1-14E9372EBCBC}"/>
              </a:ext>
            </a:extLst>
          </p:cNvPr>
          <p:cNvPicPr>
            <a:picLocks noChangeAspect="1"/>
          </p:cNvPicPr>
          <p:nvPr/>
        </p:nvPicPr>
        <p:blipFill rotWithShape="1">
          <a:blip r:embed="rId42" cstate="print">
            <a:extLst>
              <a:ext uri="{28A0092B-C50C-407E-A947-70E740481C1C}">
                <a14:useLocalDpi xmlns:a14="http://schemas.microsoft.com/office/drawing/2010/main" val="0"/>
              </a:ext>
            </a:extLst>
          </a:blip>
          <a:srcRect l="29624" t="22000" r="31007"/>
          <a:stretch/>
        </p:blipFill>
        <p:spPr>
          <a:xfrm>
            <a:off x="2590577" y="5346586"/>
            <a:ext cx="312985" cy="412755"/>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28</TotalTime>
  <Words>1482</Words>
  <Application>Microsoft Office PowerPoint</Application>
  <PresentationFormat>Widescreen</PresentationFormat>
  <Paragraphs>174</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DD</vt:lpstr>
      <vt:lpstr>Usage of Comparatives</vt:lpstr>
      <vt:lpstr>Set A</vt:lpstr>
      <vt:lpstr>Set A</vt:lpstr>
      <vt:lpstr>PowerPoint Presentation</vt:lpstr>
      <vt:lpstr>Set B</vt:lpstr>
      <vt:lpstr>Set C</vt:lpstr>
      <vt:lpstr>Set C</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SNEHA</cp:lastModifiedBy>
  <cp:revision>106</cp:revision>
  <dcterms:created xsi:type="dcterms:W3CDTF">2020-08-28T09:38:22Z</dcterms:created>
  <dcterms:modified xsi:type="dcterms:W3CDTF">2021-12-06T07:27:52Z</dcterms:modified>
</cp:coreProperties>
</file>