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3792" autoAdjust="0"/>
  </p:normalViewPr>
  <p:slideViewPr>
    <p:cSldViewPr>
      <p:cViewPr varScale="1">
        <p:scale>
          <a:sx n="63" d="100"/>
          <a:sy n="63" d="100"/>
        </p:scale>
        <p:origin x="708" y="6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12/4/2021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Aim is for </a:t>
            </a:r>
            <a:r>
              <a:rPr lang="en-IN" sz="1800" b="0" i="0" u="none" strike="noStrike" kern="1200" dirty="0">
                <a:solidFill>
                  <a:srgbClr val="000000"/>
                </a:solidFill>
                <a:effectLst/>
                <a:latin typeface="Calibri" panose="020F0502020204030204" pitchFamily="34" charset="0"/>
                <a:ea typeface="+mn-ea"/>
                <a:cs typeface="+mn-cs"/>
              </a:rPr>
              <a:t>s</a:t>
            </a:r>
            <a:r>
              <a:rPr lang="en-IN" sz="1800" dirty="0">
                <a:solidFill>
                  <a:srgbClr val="000000"/>
                </a:solidFill>
                <a:effectLst/>
                <a:latin typeface="Calibri" panose="020F0502020204030204" pitchFamily="34" charset="0"/>
                <a:ea typeface="Calibri" panose="020F0502020204030204" pitchFamily="34" charset="0"/>
              </a:rPr>
              <a:t>tudents to identify and apply the concept of comparative adjectives in the given exercises. </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Degree of comparison: https://pixabay.com/vectors/justice-scales-orange-libra-311699/</a:t>
            </a:r>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r>
              <a:rPr lang="en-IN" sz="1200" b="0" i="0" u="none" strike="noStrike" kern="1200" baseline="0" dirty="0">
                <a:solidFill>
                  <a:schemeClr val="tx1"/>
                </a:solidFill>
                <a:latin typeface="+mn-lt"/>
                <a:ea typeface="+mn-ea"/>
                <a:cs typeface="+mn-cs"/>
              </a:rPr>
              <a:t>&lt;teacher&gt;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/vectors/blonde-teacher-woman-female-school-160653/&gt;</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152298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extLst>
      <p:ext uri="{BB962C8B-B14F-4D97-AF65-F5344CB8AC3E}">
        <p14:creationId xmlns:p14="http://schemas.microsoft.com/office/powerpoint/2010/main" val="3631977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vectors/justice-scales-orange-libra-311699/"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pixabay.com/vectors/blonde-teacher-woman-female-school-1606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03954"/>
            <a:ext cx="12192000" cy="754385"/>
          </a:xfrm>
          <a:solidFill>
            <a:srgbClr val="FFD653"/>
          </a:solidFill>
          <a:ln>
            <a:noFill/>
          </a:ln>
        </p:spPr>
        <p:txBody>
          <a:bodyPr/>
          <a:lstStyle/>
          <a:p>
            <a:r>
              <a:rPr lang="en-IN" b="1"/>
              <a:t>I can Recognise Degrees of Comparisons </a:t>
            </a:r>
            <a:endParaRPr lang="en-IN" b="1" dirty="0"/>
          </a:p>
        </p:txBody>
      </p:sp>
      <p:pic>
        <p:nvPicPr>
          <p:cNvPr id="4" name="Picture 3" descr="A picture containing shape&#10;&#10;Description automatically generated">
            <a:extLst>
              <a:ext uri="{FF2B5EF4-FFF2-40B4-BE49-F238E27FC236}">
                <a16:creationId xmlns:a16="http://schemas.microsoft.com/office/drawing/2014/main" id="{F9AEE318-EFC9-A241-A8D1-C6211DF7C3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4781" y="2148401"/>
            <a:ext cx="3285763" cy="2864775"/>
          </a:xfrm>
          <a:prstGeom prst="rect">
            <a:avLst/>
          </a:prstGeom>
          <a:ln>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0412" y="115363"/>
            <a:ext cx="5731176" cy="604826"/>
          </a:xfrm>
          <a:solidFill>
            <a:srgbClr val="FFD653"/>
          </a:solidFill>
        </p:spPr>
        <p:txBody>
          <a:bodyPr anchor="ctr">
            <a:noAutofit/>
          </a:bodyPr>
          <a:lstStyle/>
          <a:p>
            <a:r>
              <a:rPr lang="en-IN" b="1" i="1" u="sng" dirty="0"/>
              <a:t>Exercise 1</a:t>
            </a:r>
            <a:endParaRPr lang="en-IN" u="sng" dirty="0"/>
          </a:p>
        </p:txBody>
      </p:sp>
      <p:sp>
        <p:nvSpPr>
          <p:cNvPr id="3" name="Text Placeholder 2"/>
          <p:cNvSpPr>
            <a:spLocks noGrp="1"/>
          </p:cNvSpPr>
          <p:nvPr>
            <p:ph type="body" sz="quarter" idx="10"/>
          </p:nvPr>
        </p:nvSpPr>
        <p:spPr>
          <a:xfrm>
            <a:off x="353195" y="1412776"/>
            <a:ext cx="11575453" cy="4637387"/>
          </a:xfrm>
          <a:ln>
            <a:solidFill>
              <a:schemeClr val="tx1"/>
            </a:solidFill>
          </a:ln>
        </p:spPr>
        <p:txBody>
          <a:bodyPr/>
          <a:lstStyle/>
          <a:p>
            <a:pPr marL="514350" indent="-514350">
              <a:buFont typeface="+mj-lt"/>
              <a:buAutoNum type="arabicPeriod"/>
            </a:pPr>
            <a:r>
              <a:rPr lang="en-IN" sz="2800" dirty="0"/>
              <a:t>She is ___________</a:t>
            </a:r>
            <a:r>
              <a:rPr lang="en-IN" sz="2800" i="1" dirty="0"/>
              <a:t> </a:t>
            </a:r>
            <a:r>
              <a:rPr lang="en-IN" sz="2800" dirty="0"/>
              <a:t>her classmates.</a:t>
            </a:r>
            <a:r>
              <a:rPr lang="en-IN" dirty="0"/>
              <a:t>(</a:t>
            </a:r>
            <a:r>
              <a:rPr lang="en-IN" sz="2400" dirty="0"/>
              <a:t>brighter than/ bright/ the brightest</a:t>
            </a:r>
            <a:r>
              <a:rPr lang="en-IN" dirty="0"/>
              <a:t>)</a:t>
            </a:r>
          </a:p>
          <a:p>
            <a:pPr marL="514350" indent="-514350">
              <a:buFont typeface="+mj-lt"/>
              <a:buAutoNum type="arabicPeriod"/>
            </a:pPr>
            <a:r>
              <a:rPr lang="en-IN" sz="2800" dirty="0"/>
              <a:t>Ashok is ____________ his brother.(</a:t>
            </a:r>
            <a:r>
              <a:rPr lang="en-IN" sz="2400" dirty="0"/>
              <a:t>the smartest/ smarter than/ smart</a:t>
            </a:r>
            <a:r>
              <a:rPr lang="en-IN" dirty="0"/>
              <a:t>)</a:t>
            </a:r>
          </a:p>
          <a:p>
            <a:pPr marL="514350" indent="-514350">
              <a:buFont typeface="+mj-lt"/>
              <a:buAutoNum type="arabicPeriod"/>
            </a:pPr>
            <a:r>
              <a:rPr lang="en-IN" sz="2800" dirty="0" err="1"/>
              <a:t>Supriya</a:t>
            </a:r>
            <a:r>
              <a:rPr lang="en-IN" sz="2800" dirty="0"/>
              <a:t> is __________________ all the girls in the class.(</a:t>
            </a:r>
            <a:r>
              <a:rPr lang="en-IN" sz="2400" dirty="0"/>
              <a:t>intelligent/ more intelligent than/ the most intelligent</a:t>
            </a:r>
            <a:r>
              <a:rPr lang="en-IN" sz="2800" dirty="0"/>
              <a:t>)</a:t>
            </a:r>
          </a:p>
          <a:p>
            <a:pPr marL="514350" indent="-514350">
              <a:buFont typeface="+mj-lt"/>
              <a:buAutoNum type="arabicPeriod"/>
            </a:pPr>
            <a:r>
              <a:rPr lang="en-IN" sz="2800" dirty="0"/>
              <a:t>Santosh speaks English__________</a:t>
            </a:r>
            <a:r>
              <a:rPr lang="en-IN" sz="2800" b="1" dirty="0"/>
              <a:t> </a:t>
            </a:r>
            <a:r>
              <a:rPr lang="en-IN" sz="2800" dirty="0"/>
              <a:t>his friends.(</a:t>
            </a:r>
            <a:r>
              <a:rPr lang="en-IN" sz="2400" dirty="0"/>
              <a:t>well/ better than/ the best</a:t>
            </a:r>
            <a:r>
              <a:rPr lang="en-IN" sz="2800" dirty="0"/>
              <a:t>) </a:t>
            </a:r>
          </a:p>
          <a:p>
            <a:pPr marL="514350" indent="-514350">
              <a:buFont typeface="+mj-lt"/>
              <a:buAutoNum type="arabicPeriod"/>
            </a:pPr>
            <a:r>
              <a:rPr lang="en-IN" sz="2800" dirty="0"/>
              <a:t>Bed is____________________ a sofa. (</a:t>
            </a:r>
            <a:r>
              <a:rPr lang="en-IN" sz="2400" dirty="0"/>
              <a:t>comfortable/ the most comfortable/ more comfortable than</a:t>
            </a:r>
            <a:r>
              <a:rPr lang="en-IN" sz="2800" dirty="0"/>
              <a:t>)</a:t>
            </a:r>
          </a:p>
          <a:p>
            <a:pPr marL="514350" indent="-514350">
              <a:buFont typeface="+mj-lt"/>
              <a:buAutoNum type="arabicPeriod"/>
            </a:pPr>
            <a:r>
              <a:rPr lang="en-IN" sz="2800" dirty="0"/>
              <a:t>He woke up ______________ all his cousins and made arrangements for the picnic.(</a:t>
            </a:r>
            <a:r>
              <a:rPr lang="en-IN" sz="2400" dirty="0"/>
              <a:t>earlier than/ the earliest/ early</a:t>
            </a:r>
            <a:r>
              <a:rPr lang="en-IN" sz="2800" dirty="0"/>
              <a:t>) </a:t>
            </a:r>
            <a:endParaRPr lang="en-IN" dirty="0"/>
          </a:p>
        </p:txBody>
      </p:sp>
      <p:sp>
        <p:nvSpPr>
          <p:cNvPr id="4" name="TextBox 3">
            <a:extLst>
              <a:ext uri="{FF2B5EF4-FFF2-40B4-BE49-F238E27FC236}">
                <a16:creationId xmlns:a16="http://schemas.microsoft.com/office/drawing/2014/main" id="{A98B5A0B-9AF3-A342-A9F5-653248BAE816}"/>
              </a:ext>
            </a:extLst>
          </p:cNvPr>
          <p:cNvSpPr txBox="1"/>
          <p:nvPr/>
        </p:nvSpPr>
        <p:spPr>
          <a:xfrm>
            <a:off x="1820442" y="1461924"/>
            <a:ext cx="2088232" cy="523220"/>
          </a:xfrm>
          <a:prstGeom prst="rect">
            <a:avLst/>
          </a:prstGeom>
          <a:noFill/>
        </p:spPr>
        <p:txBody>
          <a:bodyPr wrap="square" rtlCol="0">
            <a:spAutoFit/>
          </a:bodyPr>
          <a:lstStyle/>
          <a:p>
            <a:r>
              <a:rPr lang="en-US" sz="2800" i="1" dirty="0">
                <a:solidFill>
                  <a:srgbClr val="C00000"/>
                </a:solidFill>
              </a:rPr>
              <a:t>brighter than</a:t>
            </a:r>
          </a:p>
        </p:txBody>
      </p:sp>
      <p:sp>
        <p:nvSpPr>
          <p:cNvPr id="5" name="TextBox 4">
            <a:extLst>
              <a:ext uri="{FF2B5EF4-FFF2-40B4-BE49-F238E27FC236}">
                <a16:creationId xmlns:a16="http://schemas.microsoft.com/office/drawing/2014/main" id="{A435726C-F9F8-1548-BA78-5E8DECAECD87}"/>
              </a:ext>
            </a:extLst>
          </p:cNvPr>
          <p:cNvSpPr txBox="1"/>
          <p:nvPr/>
        </p:nvSpPr>
        <p:spPr>
          <a:xfrm>
            <a:off x="2252490" y="2057152"/>
            <a:ext cx="2088232" cy="523220"/>
          </a:xfrm>
          <a:prstGeom prst="rect">
            <a:avLst/>
          </a:prstGeom>
          <a:noFill/>
        </p:spPr>
        <p:txBody>
          <a:bodyPr wrap="square" rtlCol="0">
            <a:spAutoFit/>
          </a:bodyPr>
          <a:lstStyle/>
          <a:p>
            <a:r>
              <a:rPr lang="en-US" sz="2800" i="1" dirty="0">
                <a:solidFill>
                  <a:srgbClr val="C00000"/>
                </a:solidFill>
              </a:rPr>
              <a:t>smarter than</a:t>
            </a:r>
          </a:p>
        </p:txBody>
      </p:sp>
      <p:sp>
        <p:nvSpPr>
          <p:cNvPr id="6" name="TextBox 5">
            <a:extLst>
              <a:ext uri="{FF2B5EF4-FFF2-40B4-BE49-F238E27FC236}">
                <a16:creationId xmlns:a16="http://schemas.microsoft.com/office/drawing/2014/main" id="{849B8A65-C7C8-4045-8967-C8B4394AD8C3}"/>
              </a:ext>
            </a:extLst>
          </p:cNvPr>
          <p:cNvSpPr txBox="1"/>
          <p:nvPr/>
        </p:nvSpPr>
        <p:spPr>
          <a:xfrm>
            <a:off x="2396506" y="2577501"/>
            <a:ext cx="3240360" cy="523220"/>
          </a:xfrm>
          <a:prstGeom prst="rect">
            <a:avLst/>
          </a:prstGeom>
          <a:noFill/>
        </p:spPr>
        <p:txBody>
          <a:bodyPr wrap="square" rtlCol="0">
            <a:spAutoFit/>
          </a:bodyPr>
          <a:lstStyle/>
          <a:p>
            <a:r>
              <a:rPr lang="en-US" sz="2800" i="1" dirty="0">
                <a:solidFill>
                  <a:srgbClr val="C00000"/>
                </a:solidFill>
              </a:rPr>
              <a:t>more intelligent than</a:t>
            </a:r>
          </a:p>
        </p:txBody>
      </p:sp>
      <p:sp>
        <p:nvSpPr>
          <p:cNvPr id="7" name="TextBox 6">
            <a:extLst>
              <a:ext uri="{FF2B5EF4-FFF2-40B4-BE49-F238E27FC236}">
                <a16:creationId xmlns:a16="http://schemas.microsoft.com/office/drawing/2014/main" id="{1237E9A7-AB4A-0442-9B02-1BD98D2EABDA}"/>
              </a:ext>
            </a:extLst>
          </p:cNvPr>
          <p:cNvSpPr txBox="1"/>
          <p:nvPr/>
        </p:nvSpPr>
        <p:spPr>
          <a:xfrm>
            <a:off x="4250384" y="3519007"/>
            <a:ext cx="1872208" cy="523220"/>
          </a:xfrm>
          <a:prstGeom prst="rect">
            <a:avLst/>
          </a:prstGeom>
          <a:noFill/>
        </p:spPr>
        <p:txBody>
          <a:bodyPr wrap="square" rtlCol="0">
            <a:spAutoFit/>
          </a:bodyPr>
          <a:lstStyle/>
          <a:p>
            <a:r>
              <a:rPr lang="en-US" sz="2800" i="1" dirty="0">
                <a:solidFill>
                  <a:srgbClr val="C00000"/>
                </a:solidFill>
              </a:rPr>
              <a:t>better than</a:t>
            </a:r>
          </a:p>
        </p:txBody>
      </p:sp>
      <p:sp>
        <p:nvSpPr>
          <p:cNvPr id="8" name="TextBox 7">
            <a:extLst>
              <a:ext uri="{FF2B5EF4-FFF2-40B4-BE49-F238E27FC236}">
                <a16:creationId xmlns:a16="http://schemas.microsoft.com/office/drawing/2014/main" id="{FF3FEE42-808E-0442-9EE2-54C2D04518D8}"/>
              </a:ext>
            </a:extLst>
          </p:cNvPr>
          <p:cNvSpPr txBox="1"/>
          <p:nvPr/>
        </p:nvSpPr>
        <p:spPr>
          <a:xfrm>
            <a:off x="1889022" y="4017932"/>
            <a:ext cx="3600400" cy="523220"/>
          </a:xfrm>
          <a:prstGeom prst="rect">
            <a:avLst/>
          </a:prstGeom>
          <a:noFill/>
        </p:spPr>
        <p:txBody>
          <a:bodyPr wrap="square" rtlCol="0">
            <a:spAutoFit/>
          </a:bodyPr>
          <a:lstStyle/>
          <a:p>
            <a:r>
              <a:rPr lang="en-US" sz="2800" i="1" dirty="0">
                <a:solidFill>
                  <a:srgbClr val="C00000"/>
                </a:solidFill>
              </a:rPr>
              <a:t>more comfortable than</a:t>
            </a:r>
          </a:p>
        </p:txBody>
      </p:sp>
      <p:sp>
        <p:nvSpPr>
          <p:cNvPr id="9" name="TextBox 8">
            <a:extLst>
              <a:ext uri="{FF2B5EF4-FFF2-40B4-BE49-F238E27FC236}">
                <a16:creationId xmlns:a16="http://schemas.microsoft.com/office/drawing/2014/main" id="{158887E2-92A7-5142-BAC8-4C8CF3F82EBF}"/>
              </a:ext>
            </a:extLst>
          </p:cNvPr>
          <p:cNvSpPr txBox="1"/>
          <p:nvPr/>
        </p:nvSpPr>
        <p:spPr>
          <a:xfrm>
            <a:off x="2853647" y="4968202"/>
            <a:ext cx="2088232" cy="523220"/>
          </a:xfrm>
          <a:prstGeom prst="rect">
            <a:avLst/>
          </a:prstGeom>
          <a:noFill/>
        </p:spPr>
        <p:txBody>
          <a:bodyPr wrap="square" rtlCol="0">
            <a:spAutoFit/>
          </a:bodyPr>
          <a:lstStyle/>
          <a:p>
            <a:r>
              <a:rPr lang="en-US" sz="2800" i="1" dirty="0">
                <a:solidFill>
                  <a:srgbClr val="C00000"/>
                </a:solidFill>
              </a:rPr>
              <a:t>earlier than</a:t>
            </a:r>
          </a:p>
        </p:txBody>
      </p:sp>
      <p:sp>
        <p:nvSpPr>
          <p:cNvPr id="10" name="TextBox 9">
            <a:extLst>
              <a:ext uri="{FF2B5EF4-FFF2-40B4-BE49-F238E27FC236}">
                <a16:creationId xmlns:a16="http://schemas.microsoft.com/office/drawing/2014/main" id="{4CBB7F3F-DDEA-4E5D-BBA4-7C4FA3D3A729}"/>
              </a:ext>
            </a:extLst>
          </p:cNvPr>
          <p:cNvSpPr txBox="1"/>
          <p:nvPr/>
        </p:nvSpPr>
        <p:spPr>
          <a:xfrm>
            <a:off x="1919536" y="817548"/>
            <a:ext cx="8446862" cy="523220"/>
          </a:xfrm>
          <a:prstGeom prst="rect">
            <a:avLst/>
          </a:prstGeom>
          <a:noFill/>
        </p:spPr>
        <p:txBody>
          <a:bodyPr wrap="square" rtlCol="0">
            <a:spAutoFit/>
          </a:bodyPr>
          <a:lstStyle/>
          <a:p>
            <a:r>
              <a:rPr lang="en-IN" sz="2800" i="1" dirty="0"/>
              <a:t>Complete the following sentence using the right adjective</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ssolv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9824" y="332656"/>
            <a:ext cx="5772350" cy="654032"/>
          </a:xfrm>
          <a:solidFill>
            <a:srgbClr val="FFD653"/>
          </a:solidFill>
        </p:spPr>
        <p:txBody>
          <a:bodyPr anchor="ctr">
            <a:noAutofit/>
          </a:bodyPr>
          <a:lstStyle/>
          <a:p>
            <a:r>
              <a:rPr lang="en-IN" b="1" i="1" u="sng" dirty="0"/>
              <a:t>Exercise 2</a:t>
            </a:r>
            <a:endParaRPr lang="en-IN" u="sng" dirty="0"/>
          </a:p>
        </p:txBody>
      </p:sp>
      <p:graphicFrame>
        <p:nvGraphicFramePr>
          <p:cNvPr id="4" name="Table 3">
            <a:extLst>
              <a:ext uri="{FF2B5EF4-FFF2-40B4-BE49-F238E27FC236}">
                <a16:creationId xmlns:a16="http://schemas.microsoft.com/office/drawing/2014/main" id="{078E8CE8-9711-3F42-AFB3-48D6FFE95F66}"/>
              </a:ext>
            </a:extLst>
          </p:cNvPr>
          <p:cNvGraphicFramePr>
            <a:graphicFrameLocks noGrp="1"/>
          </p:cNvGraphicFramePr>
          <p:nvPr>
            <p:extLst>
              <p:ext uri="{D42A27DB-BD31-4B8C-83A1-F6EECF244321}">
                <p14:modId xmlns:p14="http://schemas.microsoft.com/office/powerpoint/2010/main" val="2836457783"/>
              </p:ext>
            </p:extLst>
          </p:nvPr>
        </p:nvGraphicFramePr>
        <p:xfrm>
          <a:off x="1415479" y="2126497"/>
          <a:ext cx="3886956" cy="2310615"/>
        </p:xfrm>
        <a:graphic>
          <a:graphicData uri="http://schemas.openxmlformats.org/drawingml/2006/table">
            <a:tbl>
              <a:tblPr bandRow="1">
                <a:tableStyleId>{5C22544A-7EE6-4342-B048-85BDC9FD1C3A}</a:tableStyleId>
              </a:tblPr>
              <a:tblGrid>
                <a:gridCol w="1800201">
                  <a:extLst>
                    <a:ext uri="{9D8B030D-6E8A-4147-A177-3AD203B41FA5}">
                      <a16:colId xmlns:a16="http://schemas.microsoft.com/office/drawing/2014/main" val="1779291787"/>
                    </a:ext>
                  </a:extLst>
                </a:gridCol>
                <a:gridCol w="2086755">
                  <a:extLst>
                    <a:ext uri="{9D8B030D-6E8A-4147-A177-3AD203B41FA5}">
                      <a16:colId xmlns:a16="http://schemas.microsoft.com/office/drawing/2014/main" val="270865590"/>
                    </a:ext>
                  </a:extLst>
                </a:gridCol>
              </a:tblGrid>
              <a:tr h="462123">
                <a:tc>
                  <a:txBody>
                    <a:bodyPr/>
                    <a:lstStyle/>
                    <a:p>
                      <a:pPr algn="ctr">
                        <a:lnSpc>
                          <a:spcPct val="115000"/>
                        </a:lnSpc>
                        <a:spcAft>
                          <a:spcPts val="1000"/>
                        </a:spcAft>
                      </a:pPr>
                      <a:r>
                        <a:rPr lang="en-IN" sz="2400" b="1" i="1" u="sng" dirty="0">
                          <a:effectLst/>
                        </a:rPr>
                        <a:t>Positive</a:t>
                      </a:r>
                      <a:endParaRPr lang="en-IN" sz="2400" b="1" i="1" u="sng"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r>
                        <a:rPr lang="en-IN" sz="2400" b="1" i="1" u="sng" dirty="0">
                          <a:effectLst/>
                        </a:rPr>
                        <a:t>Comparative</a:t>
                      </a:r>
                      <a:r>
                        <a:rPr lang="en-IN" sz="2400" b="1" i="1" dirty="0">
                          <a:effectLst/>
                        </a:rPr>
                        <a:t> </a:t>
                      </a:r>
                      <a:endParaRPr lang="en-IN" sz="2400" b="1" i="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381911855"/>
                  </a:ext>
                </a:extLst>
              </a:tr>
              <a:tr h="462123">
                <a:tc>
                  <a:txBody>
                    <a:bodyPr/>
                    <a:lstStyle/>
                    <a:p>
                      <a:pPr algn="ctr">
                        <a:lnSpc>
                          <a:spcPct val="115000"/>
                        </a:lnSpc>
                        <a:spcAft>
                          <a:spcPts val="1000"/>
                        </a:spcAft>
                      </a:pP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r>
                        <a:rPr lang="en-IN" sz="2400" dirty="0">
                          <a:effectLst/>
                        </a:rPr>
                        <a:t>Easier</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1739538631"/>
                  </a:ext>
                </a:extLst>
              </a:tr>
              <a:tr h="462123">
                <a:tc>
                  <a:txBody>
                    <a:bodyPr/>
                    <a:lstStyle/>
                    <a:p>
                      <a:pPr algn="ctr">
                        <a:lnSpc>
                          <a:spcPct val="115000"/>
                        </a:lnSpc>
                        <a:spcAft>
                          <a:spcPts val="1000"/>
                        </a:spcAft>
                      </a:pPr>
                      <a:r>
                        <a:rPr lang="en-IN" sz="2400" dirty="0">
                          <a:effectLst/>
                        </a:rPr>
                        <a:t>Dirty</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1145974783"/>
                  </a:ext>
                </a:extLst>
              </a:tr>
              <a:tr h="462123">
                <a:tc>
                  <a:txBody>
                    <a:bodyPr/>
                    <a:lstStyle/>
                    <a:p>
                      <a:pPr algn="ctr">
                        <a:lnSpc>
                          <a:spcPct val="115000"/>
                        </a:lnSpc>
                        <a:spcAft>
                          <a:spcPts val="1000"/>
                        </a:spcAft>
                      </a:pPr>
                      <a:r>
                        <a:rPr lang="en-IN" sz="2400" dirty="0">
                          <a:effectLst/>
                        </a:rPr>
                        <a:t>Good</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3671357043"/>
                  </a:ext>
                </a:extLst>
              </a:tr>
              <a:tr h="462123">
                <a:tc>
                  <a:txBody>
                    <a:bodyPr/>
                    <a:lstStyle/>
                    <a:p>
                      <a:pPr algn="ctr">
                        <a:lnSpc>
                          <a:spcPct val="115000"/>
                        </a:lnSpc>
                        <a:spcAft>
                          <a:spcPts val="1000"/>
                        </a:spcAft>
                      </a:pPr>
                      <a:r>
                        <a:rPr lang="en-IN" sz="2400" dirty="0">
                          <a:effectLst/>
                        </a:rPr>
                        <a:t>Beautiful</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3178775396"/>
                  </a:ext>
                </a:extLst>
              </a:tr>
            </a:tbl>
          </a:graphicData>
        </a:graphic>
      </p:graphicFrame>
      <p:graphicFrame>
        <p:nvGraphicFramePr>
          <p:cNvPr id="5" name="Table 4">
            <a:extLst>
              <a:ext uri="{FF2B5EF4-FFF2-40B4-BE49-F238E27FC236}">
                <a16:creationId xmlns:a16="http://schemas.microsoft.com/office/drawing/2014/main" id="{F2FBFF0A-280D-BB49-B82C-DED4A3D7761D}"/>
              </a:ext>
            </a:extLst>
          </p:cNvPr>
          <p:cNvGraphicFramePr>
            <a:graphicFrameLocks noGrp="1"/>
          </p:cNvGraphicFramePr>
          <p:nvPr>
            <p:extLst>
              <p:ext uri="{D42A27DB-BD31-4B8C-83A1-F6EECF244321}">
                <p14:modId xmlns:p14="http://schemas.microsoft.com/office/powerpoint/2010/main" val="3605359231"/>
              </p:ext>
            </p:extLst>
          </p:nvPr>
        </p:nvGraphicFramePr>
        <p:xfrm>
          <a:off x="5846494" y="2126497"/>
          <a:ext cx="3633882" cy="2310615"/>
        </p:xfrm>
        <a:graphic>
          <a:graphicData uri="http://schemas.openxmlformats.org/drawingml/2006/table">
            <a:tbl>
              <a:tblPr bandRow="1">
                <a:tableStyleId>{5C22544A-7EE6-4342-B048-85BDC9FD1C3A}</a:tableStyleId>
              </a:tblPr>
              <a:tblGrid>
                <a:gridCol w="1816941">
                  <a:extLst>
                    <a:ext uri="{9D8B030D-6E8A-4147-A177-3AD203B41FA5}">
                      <a16:colId xmlns:a16="http://schemas.microsoft.com/office/drawing/2014/main" val="3607776622"/>
                    </a:ext>
                  </a:extLst>
                </a:gridCol>
                <a:gridCol w="1816941">
                  <a:extLst>
                    <a:ext uri="{9D8B030D-6E8A-4147-A177-3AD203B41FA5}">
                      <a16:colId xmlns:a16="http://schemas.microsoft.com/office/drawing/2014/main" val="1700286305"/>
                    </a:ext>
                  </a:extLst>
                </a:gridCol>
              </a:tblGrid>
              <a:tr h="462123">
                <a:tc>
                  <a:txBody>
                    <a:bodyPr/>
                    <a:lstStyle/>
                    <a:p>
                      <a:pPr algn="ctr">
                        <a:lnSpc>
                          <a:spcPct val="115000"/>
                        </a:lnSpc>
                        <a:spcAft>
                          <a:spcPts val="1000"/>
                        </a:spcAft>
                      </a:pPr>
                      <a:r>
                        <a:rPr lang="en-IN" sz="2400" b="1" i="1" u="sng" dirty="0">
                          <a:effectLst/>
                        </a:rPr>
                        <a:t>Positive</a:t>
                      </a:r>
                      <a:endParaRPr lang="en-IN" sz="2400" b="1" i="1" u="sng"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r>
                        <a:rPr lang="en-IN" sz="2400" b="1" i="1" u="sng" dirty="0">
                          <a:effectLst/>
                        </a:rPr>
                        <a:t>Comparative</a:t>
                      </a:r>
                      <a:endParaRPr lang="en-IN" sz="2400" b="1" i="1" u="sng"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381911855"/>
                  </a:ext>
                </a:extLst>
              </a:tr>
              <a:tr h="462123">
                <a:tc>
                  <a:txBody>
                    <a:bodyPr/>
                    <a:lstStyle/>
                    <a:p>
                      <a:pPr algn="ctr">
                        <a:lnSpc>
                          <a:spcPct val="115000"/>
                        </a:lnSpc>
                        <a:spcAft>
                          <a:spcPts val="1000"/>
                        </a:spcAft>
                      </a:pPr>
                      <a:r>
                        <a:rPr lang="en-IN" sz="2400" dirty="0">
                          <a:effectLst/>
                        </a:rPr>
                        <a:t>Bad</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1739538631"/>
                  </a:ext>
                </a:extLst>
              </a:tr>
              <a:tr h="462123">
                <a:tc>
                  <a:txBody>
                    <a:bodyPr/>
                    <a:lstStyle/>
                    <a:p>
                      <a:pPr algn="ctr">
                        <a:lnSpc>
                          <a:spcPct val="115000"/>
                        </a:lnSpc>
                        <a:spcAft>
                          <a:spcPts val="1000"/>
                        </a:spcAft>
                      </a:pPr>
                      <a:r>
                        <a:rPr lang="en-IN" sz="2400" dirty="0">
                          <a:effectLst/>
                        </a:rPr>
                        <a:t>Little</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1145974783"/>
                  </a:ext>
                </a:extLst>
              </a:tr>
              <a:tr h="462123">
                <a:tc>
                  <a:txBody>
                    <a:bodyPr/>
                    <a:lstStyle/>
                    <a:p>
                      <a:pPr algn="ctr">
                        <a:lnSpc>
                          <a:spcPct val="115000"/>
                        </a:lnSpc>
                        <a:spcAft>
                          <a:spcPts val="1000"/>
                        </a:spcAft>
                      </a:pP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r>
                        <a:rPr lang="en-IN" sz="2400" dirty="0">
                          <a:effectLst/>
                        </a:rPr>
                        <a:t>Farther</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3671357043"/>
                  </a:ext>
                </a:extLst>
              </a:tr>
              <a:tr h="462123">
                <a:tc>
                  <a:txBody>
                    <a:bodyPr/>
                    <a:lstStyle/>
                    <a:p>
                      <a:pPr algn="ctr">
                        <a:lnSpc>
                          <a:spcPct val="115000"/>
                        </a:lnSpc>
                        <a:spcAft>
                          <a:spcPts val="1000"/>
                        </a:spcAft>
                      </a:pP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algn="ctr">
                        <a:lnSpc>
                          <a:spcPct val="115000"/>
                        </a:lnSpc>
                        <a:spcAft>
                          <a:spcPts val="1000"/>
                        </a:spcAft>
                      </a:pPr>
                      <a:r>
                        <a:rPr lang="en-IN" sz="2400" dirty="0">
                          <a:effectLst/>
                        </a:rPr>
                        <a:t>More</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val="3178775396"/>
                  </a:ext>
                </a:extLst>
              </a:tr>
            </a:tbl>
          </a:graphicData>
        </a:graphic>
      </p:graphicFrame>
      <p:pic>
        <p:nvPicPr>
          <p:cNvPr id="6" name="Picture 5" descr="A picture containing text, toy, doll, vector graphics&#10;&#10;Description automatically generated">
            <a:extLst>
              <a:ext uri="{FF2B5EF4-FFF2-40B4-BE49-F238E27FC236}">
                <a16:creationId xmlns:a16="http://schemas.microsoft.com/office/drawing/2014/main" id="{6F1FA1CC-F3A4-B145-90C7-E6EA9D66D8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2945" y="1765438"/>
            <a:ext cx="2025703" cy="3358677"/>
          </a:xfrm>
          <a:prstGeom prst="rect">
            <a:avLst/>
          </a:prstGeom>
        </p:spPr>
      </p:pic>
      <p:sp>
        <p:nvSpPr>
          <p:cNvPr id="7" name="TextBox 6">
            <a:extLst>
              <a:ext uri="{FF2B5EF4-FFF2-40B4-BE49-F238E27FC236}">
                <a16:creationId xmlns:a16="http://schemas.microsoft.com/office/drawing/2014/main" id="{887DAE33-98E5-F545-84F7-DAA24CF53CB2}"/>
              </a:ext>
            </a:extLst>
          </p:cNvPr>
          <p:cNvSpPr txBox="1"/>
          <p:nvPr/>
        </p:nvSpPr>
        <p:spPr>
          <a:xfrm>
            <a:off x="1991544" y="2636912"/>
            <a:ext cx="792088" cy="461665"/>
          </a:xfrm>
          <a:prstGeom prst="rect">
            <a:avLst/>
          </a:prstGeom>
          <a:noFill/>
        </p:spPr>
        <p:txBody>
          <a:bodyPr wrap="square" rtlCol="0">
            <a:spAutoFit/>
          </a:bodyPr>
          <a:lstStyle/>
          <a:p>
            <a:r>
              <a:rPr lang="en-US" sz="2400" dirty="0"/>
              <a:t>Easy</a:t>
            </a:r>
          </a:p>
        </p:txBody>
      </p:sp>
      <p:sp>
        <p:nvSpPr>
          <p:cNvPr id="8" name="TextBox 7">
            <a:extLst>
              <a:ext uri="{FF2B5EF4-FFF2-40B4-BE49-F238E27FC236}">
                <a16:creationId xmlns:a16="http://schemas.microsoft.com/office/drawing/2014/main" id="{03A4CF8E-B4BD-3040-B509-A01640DD89A7}"/>
              </a:ext>
            </a:extLst>
          </p:cNvPr>
          <p:cNvSpPr txBox="1"/>
          <p:nvPr/>
        </p:nvSpPr>
        <p:spPr>
          <a:xfrm>
            <a:off x="3648271" y="3029592"/>
            <a:ext cx="1008112" cy="461665"/>
          </a:xfrm>
          <a:prstGeom prst="rect">
            <a:avLst/>
          </a:prstGeom>
          <a:noFill/>
        </p:spPr>
        <p:txBody>
          <a:bodyPr wrap="square" rtlCol="0">
            <a:spAutoFit/>
          </a:bodyPr>
          <a:lstStyle/>
          <a:p>
            <a:r>
              <a:rPr lang="en-US" sz="2400" dirty="0"/>
              <a:t>Dirtier</a:t>
            </a:r>
          </a:p>
        </p:txBody>
      </p:sp>
      <p:sp>
        <p:nvSpPr>
          <p:cNvPr id="9" name="TextBox 8">
            <a:extLst>
              <a:ext uri="{FF2B5EF4-FFF2-40B4-BE49-F238E27FC236}">
                <a16:creationId xmlns:a16="http://schemas.microsoft.com/office/drawing/2014/main" id="{E3710F56-E3EA-304E-A0DB-A9AAE791609B}"/>
              </a:ext>
            </a:extLst>
          </p:cNvPr>
          <p:cNvSpPr txBox="1"/>
          <p:nvPr/>
        </p:nvSpPr>
        <p:spPr>
          <a:xfrm>
            <a:off x="3611724" y="3519183"/>
            <a:ext cx="1008112" cy="461665"/>
          </a:xfrm>
          <a:prstGeom prst="rect">
            <a:avLst/>
          </a:prstGeom>
          <a:noFill/>
        </p:spPr>
        <p:txBody>
          <a:bodyPr wrap="square" rtlCol="0">
            <a:spAutoFit/>
          </a:bodyPr>
          <a:lstStyle/>
          <a:p>
            <a:r>
              <a:rPr lang="en-US" sz="2400" dirty="0"/>
              <a:t>Better</a:t>
            </a:r>
          </a:p>
        </p:txBody>
      </p:sp>
      <p:sp>
        <p:nvSpPr>
          <p:cNvPr id="10" name="TextBox 9">
            <a:extLst>
              <a:ext uri="{FF2B5EF4-FFF2-40B4-BE49-F238E27FC236}">
                <a16:creationId xmlns:a16="http://schemas.microsoft.com/office/drawing/2014/main" id="{1809EC77-1328-9346-A500-41203FBC1A8A}"/>
              </a:ext>
            </a:extLst>
          </p:cNvPr>
          <p:cNvSpPr txBox="1"/>
          <p:nvPr/>
        </p:nvSpPr>
        <p:spPr>
          <a:xfrm>
            <a:off x="3214205" y="3978148"/>
            <a:ext cx="2088232" cy="461665"/>
          </a:xfrm>
          <a:prstGeom prst="rect">
            <a:avLst/>
          </a:prstGeom>
          <a:noFill/>
        </p:spPr>
        <p:txBody>
          <a:bodyPr wrap="square" rtlCol="0">
            <a:spAutoFit/>
          </a:bodyPr>
          <a:lstStyle/>
          <a:p>
            <a:r>
              <a:rPr lang="en-US" sz="2400" dirty="0"/>
              <a:t>More Beautiful</a:t>
            </a:r>
          </a:p>
        </p:txBody>
      </p:sp>
      <p:sp>
        <p:nvSpPr>
          <p:cNvPr id="11" name="TextBox 10">
            <a:extLst>
              <a:ext uri="{FF2B5EF4-FFF2-40B4-BE49-F238E27FC236}">
                <a16:creationId xmlns:a16="http://schemas.microsoft.com/office/drawing/2014/main" id="{AFBE96A0-A0F4-7948-B514-87E6892211F3}"/>
              </a:ext>
            </a:extLst>
          </p:cNvPr>
          <p:cNvSpPr txBox="1"/>
          <p:nvPr/>
        </p:nvSpPr>
        <p:spPr>
          <a:xfrm>
            <a:off x="8010677" y="2589986"/>
            <a:ext cx="1008112" cy="461665"/>
          </a:xfrm>
          <a:prstGeom prst="rect">
            <a:avLst/>
          </a:prstGeom>
          <a:noFill/>
        </p:spPr>
        <p:txBody>
          <a:bodyPr wrap="square" rtlCol="0">
            <a:spAutoFit/>
          </a:bodyPr>
          <a:lstStyle/>
          <a:p>
            <a:r>
              <a:rPr lang="en-US" sz="2400" dirty="0"/>
              <a:t>Worse</a:t>
            </a:r>
          </a:p>
        </p:txBody>
      </p:sp>
      <p:sp>
        <p:nvSpPr>
          <p:cNvPr id="12" name="TextBox 11">
            <a:extLst>
              <a:ext uri="{FF2B5EF4-FFF2-40B4-BE49-F238E27FC236}">
                <a16:creationId xmlns:a16="http://schemas.microsoft.com/office/drawing/2014/main" id="{CD8A124F-E66E-D647-A113-D43DDE583C44}"/>
              </a:ext>
            </a:extLst>
          </p:cNvPr>
          <p:cNvSpPr txBox="1"/>
          <p:nvPr/>
        </p:nvSpPr>
        <p:spPr>
          <a:xfrm>
            <a:off x="8094266" y="3060118"/>
            <a:ext cx="727600" cy="461665"/>
          </a:xfrm>
          <a:prstGeom prst="rect">
            <a:avLst/>
          </a:prstGeom>
          <a:noFill/>
        </p:spPr>
        <p:txBody>
          <a:bodyPr wrap="square" rtlCol="0">
            <a:spAutoFit/>
          </a:bodyPr>
          <a:lstStyle/>
          <a:p>
            <a:r>
              <a:rPr lang="en-US" sz="2400" dirty="0"/>
              <a:t>Less</a:t>
            </a:r>
          </a:p>
        </p:txBody>
      </p:sp>
      <p:sp>
        <p:nvSpPr>
          <p:cNvPr id="13" name="TextBox 12">
            <a:extLst>
              <a:ext uri="{FF2B5EF4-FFF2-40B4-BE49-F238E27FC236}">
                <a16:creationId xmlns:a16="http://schemas.microsoft.com/office/drawing/2014/main" id="{91653227-5BC1-AD4C-902C-8DE30E862FCD}"/>
              </a:ext>
            </a:extLst>
          </p:cNvPr>
          <p:cNvSpPr txBox="1"/>
          <p:nvPr/>
        </p:nvSpPr>
        <p:spPr>
          <a:xfrm>
            <a:off x="6353261" y="3508142"/>
            <a:ext cx="727600" cy="461665"/>
          </a:xfrm>
          <a:prstGeom prst="rect">
            <a:avLst/>
          </a:prstGeom>
          <a:noFill/>
        </p:spPr>
        <p:txBody>
          <a:bodyPr wrap="square" rtlCol="0">
            <a:spAutoFit/>
          </a:bodyPr>
          <a:lstStyle/>
          <a:p>
            <a:r>
              <a:rPr lang="en-US" sz="2400" dirty="0"/>
              <a:t>Far</a:t>
            </a:r>
          </a:p>
        </p:txBody>
      </p:sp>
      <p:sp>
        <p:nvSpPr>
          <p:cNvPr id="14" name="TextBox 13">
            <a:extLst>
              <a:ext uri="{FF2B5EF4-FFF2-40B4-BE49-F238E27FC236}">
                <a16:creationId xmlns:a16="http://schemas.microsoft.com/office/drawing/2014/main" id="{FEB58171-FBAB-8046-8EA2-455B3E4C2AC2}"/>
              </a:ext>
            </a:extLst>
          </p:cNvPr>
          <p:cNvSpPr txBox="1"/>
          <p:nvPr/>
        </p:nvSpPr>
        <p:spPr>
          <a:xfrm>
            <a:off x="6213005" y="3972747"/>
            <a:ext cx="1008112" cy="461665"/>
          </a:xfrm>
          <a:prstGeom prst="rect">
            <a:avLst/>
          </a:prstGeom>
          <a:noFill/>
        </p:spPr>
        <p:txBody>
          <a:bodyPr wrap="square" rtlCol="0">
            <a:spAutoFit/>
          </a:bodyPr>
          <a:lstStyle/>
          <a:p>
            <a:r>
              <a:rPr lang="en-US" sz="2400" dirty="0"/>
              <a:t>Much</a:t>
            </a:r>
          </a:p>
        </p:txBody>
      </p:sp>
      <p:sp>
        <p:nvSpPr>
          <p:cNvPr id="3" name="TextBox 2">
            <a:extLst>
              <a:ext uri="{FF2B5EF4-FFF2-40B4-BE49-F238E27FC236}">
                <a16:creationId xmlns:a16="http://schemas.microsoft.com/office/drawing/2014/main" id="{6C6E3063-2277-420E-A760-8F09EA4E4A45}"/>
              </a:ext>
            </a:extLst>
          </p:cNvPr>
          <p:cNvSpPr txBox="1"/>
          <p:nvPr/>
        </p:nvSpPr>
        <p:spPr>
          <a:xfrm>
            <a:off x="4581461" y="1196752"/>
            <a:ext cx="3056895" cy="523220"/>
          </a:xfrm>
          <a:prstGeom prst="rect">
            <a:avLst/>
          </a:prstGeom>
          <a:noFill/>
        </p:spPr>
        <p:txBody>
          <a:bodyPr wrap="square" rtlCol="0">
            <a:spAutoFit/>
          </a:bodyPr>
          <a:lstStyle/>
          <a:p>
            <a:pPr algn="ctr"/>
            <a:r>
              <a:rPr lang="en-IN" sz="2800" i="1" dirty="0"/>
              <a:t>Complete the table</a:t>
            </a:r>
            <a:endParaRPr lang="en-US" sz="2800" dirty="0"/>
          </a:p>
        </p:txBody>
      </p:sp>
    </p:spTree>
    <p:extLst>
      <p:ext uri="{BB962C8B-B14F-4D97-AF65-F5344CB8AC3E}">
        <p14:creationId xmlns:p14="http://schemas.microsoft.com/office/powerpoint/2010/main" val="78870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linds(horizontal)">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8582" y="300790"/>
            <a:ext cx="5361446" cy="594578"/>
          </a:xfrm>
          <a:solidFill>
            <a:srgbClr val="FFD653"/>
          </a:solidFill>
        </p:spPr>
        <p:txBody>
          <a:bodyPr>
            <a:noAutofit/>
          </a:bodyPr>
          <a:lstStyle/>
          <a:p>
            <a:r>
              <a:rPr lang="en-IN" b="1" i="1" u="sng" dirty="0"/>
              <a:t>Exercise 3</a:t>
            </a:r>
            <a:endParaRPr lang="en-IN" u="sng" dirty="0"/>
          </a:p>
        </p:txBody>
      </p:sp>
      <p:sp>
        <p:nvSpPr>
          <p:cNvPr id="5" name="Text Placeholder 4">
            <a:extLst>
              <a:ext uri="{FF2B5EF4-FFF2-40B4-BE49-F238E27FC236}">
                <a16:creationId xmlns:a16="http://schemas.microsoft.com/office/drawing/2014/main" id="{CE1C7688-1C26-B642-9F6A-EDF71B928591}"/>
              </a:ext>
            </a:extLst>
          </p:cNvPr>
          <p:cNvSpPr>
            <a:spLocks noGrp="1"/>
          </p:cNvSpPr>
          <p:nvPr>
            <p:ph type="body" sz="quarter" idx="10"/>
          </p:nvPr>
        </p:nvSpPr>
        <p:spPr>
          <a:xfrm>
            <a:off x="1150976" y="2996952"/>
            <a:ext cx="9841568" cy="2808312"/>
          </a:xfrm>
          <a:ln>
            <a:solidFill>
              <a:schemeClr val="tx1"/>
            </a:solidFill>
          </a:ln>
        </p:spPr>
        <p:txBody>
          <a:bodyPr/>
          <a:lstStyle/>
          <a:p>
            <a:pPr marL="514350" indent="-514350">
              <a:buFont typeface="+mj-lt"/>
              <a:buAutoNum type="arabicPeriod"/>
            </a:pPr>
            <a:r>
              <a:rPr lang="en-IN" sz="2800" dirty="0"/>
              <a:t>Hot     ___________________________________________</a:t>
            </a:r>
          </a:p>
          <a:p>
            <a:pPr marL="514350" indent="-514350">
              <a:buFont typeface="+mj-lt"/>
              <a:buAutoNum type="arabicPeriod"/>
            </a:pPr>
            <a:r>
              <a:rPr lang="en-IN" sz="2800" dirty="0"/>
              <a:t>Good  ___________________________________________</a:t>
            </a:r>
          </a:p>
          <a:p>
            <a:pPr marL="514350" indent="-514350">
              <a:buFont typeface="+mj-lt"/>
              <a:buAutoNum type="arabicPeriod"/>
            </a:pPr>
            <a:r>
              <a:rPr lang="en-IN" sz="2800" dirty="0"/>
              <a:t>Bright  ___________________________________________</a:t>
            </a:r>
          </a:p>
          <a:p>
            <a:pPr marL="514350" indent="-514350">
              <a:buFont typeface="+mj-lt"/>
              <a:buAutoNum type="arabicPeriod"/>
            </a:pPr>
            <a:r>
              <a:rPr lang="en-IN" sz="2800" dirty="0"/>
              <a:t>Sweet  ___________________________________________</a:t>
            </a:r>
          </a:p>
          <a:p>
            <a:pPr marL="514350" indent="-514350">
              <a:buFont typeface="+mj-lt"/>
              <a:buAutoNum type="arabicPeriod"/>
            </a:pPr>
            <a:r>
              <a:rPr lang="en-IN" sz="2800" dirty="0"/>
              <a:t>Clean   ___________________________________________</a:t>
            </a:r>
          </a:p>
          <a:p>
            <a:pPr marL="514350" indent="-514350">
              <a:buFont typeface="+mj-lt"/>
              <a:buAutoNum type="arabicPeriod"/>
            </a:pPr>
            <a:endParaRPr lang="en-US" sz="2800" dirty="0"/>
          </a:p>
        </p:txBody>
      </p:sp>
      <p:sp>
        <p:nvSpPr>
          <p:cNvPr id="6" name="Text Placeholder 2">
            <a:extLst>
              <a:ext uri="{FF2B5EF4-FFF2-40B4-BE49-F238E27FC236}">
                <a16:creationId xmlns:a16="http://schemas.microsoft.com/office/drawing/2014/main" id="{960998ED-A8AD-7142-AB60-E510BDAC2515}"/>
              </a:ext>
            </a:extLst>
          </p:cNvPr>
          <p:cNvSpPr txBox="1">
            <a:spLocks/>
          </p:cNvSpPr>
          <p:nvPr/>
        </p:nvSpPr>
        <p:spPr>
          <a:xfrm>
            <a:off x="3143672" y="2379318"/>
            <a:ext cx="5876669" cy="473618"/>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N" sz="2400" i="1" dirty="0"/>
              <a:t>Example</a:t>
            </a:r>
            <a:r>
              <a:rPr lang="en-IN" sz="2400" dirty="0"/>
              <a:t> :  Cold</a:t>
            </a:r>
            <a:r>
              <a:rPr lang="en-IN" sz="2400" i="1" dirty="0"/>
              <a:t> - </a:t>
            </a:r>
            <a:r>
              <a:rPr lang="en-IN" sz="2400" dirty="0"/>
              <a:t>Srinagar is </a:t>
            </a:r>
            <a:r>
              <a:rPr lang="en-IN" sz="2400" i="1" dirty="0"/>
              <a:t>colder</a:t>
            </a:r>
            <a:r>
              <a:rPr lang="en-IN" sz="2400" dirty="0"/>
              <a:t> than Delhi</a:t>
            </a:r>
            <a:r>
              <a:rPr lang="en-IN" sz="2400" i="1" dirty="0"/>
              <a:t>.</a:t>
            </a:r>
          </a:p>
        </p:txBody>
      </p:sp>
      <p:sp>
        <p:nvSpPr>
          <p:cNvPr id="7" name="Rectangle 6">
            <a:extLst>
              <a:ext uri="{FF2B5EF4-FFF2-40B4-BE49-F238E27FC236}">
                <a16:creationId xmlns:a16="http://schemas.microsoft.com/office/drawing/2014/main" id="{732A3844-9A66-974E-A47E-58C99CA02341}"/>
              </a:ext>
            </a:extLst>
          </p:cNvPr>
          <p:cNvSpPr/>
          <p:nvPr/>
        </p:nvSpPr>
        <p:spPr>
          <a:xfrm>
            <a:off x="2647006" y="2996952"/>
            <a:ext cx="7678192" cy="523220"/>
          </a:xfrm>
          <a:prstGeom prst="rect">
            <a:avLst/>
          </a:prstGeom>
        </p:spPr>
        <p:txBody>
          <a:bodyPr wrap="none">
            <a:spAutoFit/>
          </a:bodyPr>
          <a:lstStyle/>
          <a:p>
            <a:r>
              <a:rPr lang="en-IN" sz="2800" dirty="0">
                <a:solidFill>
                  <a:srgbClr val="C00000"/>
                </a:solidFill>
                <a:latin typeface="Calibri" panose="020F0502020204030204" pitchFamily="34" charset="0"/>
                <a:ea typeface="Calibri" panose="020F0502020204030204" pitchFamily="34" charset="0"/>
                <a:cs typeface="Calibri" panose="020F0502020204030204" pitchFamily="34" charset="0"/>
              </a:rPr>
              <a:t>Jaipur is </a:t>
            </a:r>
            <a:r>
              <a:rPr lang="en-IN" sz="2800" i="1" dirty="0">
                <a:solidFill>
                  <a:srgbClr val="C00000"/>
                </a:solidFill>
                <a:latin typeface="Calibri" panose="020F0502020204030204" pitchFamily="34" charset="0"/>
                <a:ea typeface="Calibri" panose="020F0502020204030204" pitchFamily="34" charset="0"/>
                <a:cs typeface="Calibri" panose="020F0502020204030204" pitchFamily="34" charset="0"/>
              </a:rPr>
              <a:t>hotter</a:t>
            </a:r>
            <a:r>
              <a:rPr lang="en-IN" sz="2800" dirty="0">
                <a:solidFill>
                  <a:srgbClr val="C00000"/>
                </a:solidFill>
                <a:latin typeface="Calibri" panose="020F0502020204030204" pitchFamily="34" charset="0"/>
                <a:ea typeface="Calibri" panose="020F0502020204030204" pitchFamily="34" charset="0"/>
                <a:cs typeface="Calibri" panose="020F0502020204030204" pitchFamily="34" charset="0"/>
              </a:rPr>
              <a:t> than Mumbai in the month of June.</a:t>
            </a:r>
            <a:r>
              <a:rPr lang="en-IN" sz="2800" dirty="0">
                <a:solidFill>
                  <a:srgbClr val="C00000"/>
                </a:solidFill>
              </a:rPr>
              <a:t> </a:t>
            </a:r>
            <a:endParaRPr lang="en-US" sz="2800" dirty="0">
              <a:solidFill>
                <a:srgbClr val="C00000"/>
              </a:solidFill>
            </a:endParaRPr>
          </a:p>
        </p:txBody>
      </p:sp>
      <p:sp>
        <p:nvSpPr>
          <p:cNvPr id="8" name="Rectangle 7">
            <a:extLst>
              <a:ext uri="{FF2B5EF4-FFF2-40B4-BE49-F238E27FC236}">
                <a16:creationId xmlns:a16="http://schemas.microsoft.com/office/drawing/2014/main" id="{283AB0E0-180C-464B-B6C9-5504C22137F3}"/>
              </a:ext>
            </a:extLst>
          </p:cNvPr>
          <p:cNvSpPr/>
          <p:nvPr/>
        </p:nvSpPr>
        <p:spPr>
          <a:xfrm>
            <a:off x="2647006" y="3518694"/>
            <a:ext cx="6172908" cy="523220"/>
          </a:xfrm>
          <a:prstGeom prst="rect">
            <a:avLst/>
          </a:prstGeom>
        </p:spPr>
        <p:txBody>
          <a:bodyPr wrap="none">
            <a:spAutoFit/>
          </a:bodyPr>
          <a:lstStyle/>
          <a:p>
            <a:r>
              <a:rPr lang="en-IN" sz="2800" dirty="0">
                <a:solidFill>
                  <a:srgbClr val="C00000"/>
                </a:solidFill>
              </a:rPr>
              <a:t>Anil is </a:t>
            </a:r>
            <a:r>
              <a:rPr lang="en-IN" sz="2800" i="1" dirty="0">
                <a:solidFill>
                  <a:srgbClr val="C00000"/>
                </a:solidFill>
              </a:rPr>
              <a:t>better than </a:t>
            </a:r>
            <a:r>
              <a:rPr lang="en-IN" sz="2800" dirty="0">
                <a:solidFill>
                  <a:srgbClr val="C00000"/>
                </a:solidFill>
              </a:rPr>
              <a:t>his brother in Science. </a:t>
            </a:r>
            <a:endParaRPr lang="en-US" sz="2800" dirty="0">
              <a:solidFill>
                <a:srgbClr val="C00000"/>
              </a:solidFill>
            </a:endParaRPr>
          </a:p>
        </p:txBody>
      </p:sp>
      <p:sp>
        <p:nvSpPr>
          <p:cNvPr id="9" name="Rectangle 8">
            <a:extLst>
              <a:ext uri="{FF2B5EF4-FFF2-40B4-BE49-F238E27FC236}">
                <a16:creationId xmlns:a16="http://schemas.microsoft.com/office/drawing/2014/main" id="{06CA0D80-84AA-3748-B38B-17340E95FD2D}"/>
              </a:ext>
            </a:extLst>
          </p:cNvPr>
          <p:cNvSpPr/>
          <p:nvPr/>
        </p:nvSpPr>
        <p:spPr>
          <a:xfrm>
            <a:off x="2647006" y="4041914"/>
            <a:ext cx="6847516" cy="523220"/>
          </a:xfrm>
          <a:prstGeom prst="rect">
            <a:avLst/>
          </a:prstGeom>
        </p:spPr>
        <p:txBody>
          <a:bodyPr wrap="none">
            <a:spAutoFit/>
          </a:bodyPr>
          <a:lstStyle/>
          <a:p>
            <a:r>
              <a:rPr lang="en-IN" sz="2800" dirty="0">
                <a:solidFill>
                  <a:srgbClr val="C00000"/>
                </a:solidFill>
              </a:rPr>
              <a:t>The stars are shining </a:t>
            </a:r>
            <a:r>
              <a:rPr lang="en-IN" sz="2800" i="1" dirty="0">
                <a:solidFill>
                  <a:srgbClr val="C00000"/>
                </a:solidFill>
              </a:rPr>
              <a:t>brighter</a:t>
            </a:r>
            <a:r>
              <a:rPr lang="en-IN" sz="2800" dirty="0">
                <a:solidFill>
                  <a:srgbClr val="C00000"/>
                </a:solidFill>
              </a:rPr>
              <a:t> than the moon. </a:t>
            </a:r>
            <a:endParaRPr lang="en-US" sz="2800" dirty="0">
              <a:solidFill>
                <a:srgbClr val="C00000"/>
              </a:solidFill>
            </a:endParaRPr>
          </a:p>
        </p:txBody>
      </p:sp>
      <p:sp>
        <p:nvSpPr>
          <p:cNvPr id="10" name="Rectangle 9">
            <a:extLst>
              <a:ext uri="{FF2B5EF4-FFF2-40B4-BE49-F238E27FC236}">
                <a16:creationId xmlns:a16="http://schemas.microsoft.com/office/drawing/2014/main" id="{3625666F-4B10-0649-A12A-28CEA086DD8C}"/>
              </a:ext>
            </a:extLst>
          </p:cNvPr>
          <p:cNvSpPr/>
          <p:nvPr/>
        </p:nvSpPr>
        <p:spPr>
          <a:xfrm>
            <a:off x="2647006" y="4560990"/>
            <a:ext cx="8047891" cy="523220"/>
          </a:xfrm>
          <a:prstGeom prst="rect">
            <a:avLst/>
          </a:prstGeom>
        </p:spPr>
        <p:txBody>
          <a:bodyPr wrap="square">
            <a:spAutoFit/>
          </a:bodyPr>
          <a:lstStyle/>
          <a:p>
            <a:r>
              <a:rPr lang="en-IN" sz="2800" dirty="0">
                <a:solidFill>
                  <a:srgbClr val="C00000"/>
                </a:solidFill>
              </a:rPr>
              <a:t>This green mango is </a:t>
            </a:r>
            <a:r>
              <a:rPr lang="en-IN" sz="2800" i="1" dirty="0">
                <a:solidFill>
                  <a:srgbClr val="C00000"/>
                </a:solidFill>
              </a:rPr>
              <a:t>sweeter</a:t>
            </a:r>
            <a:r>
              <a:rPr lang="en-IN" sz="2800" dirty="0">
                <a:solidFill>
                  <a:srgbClr val="C00000"/>
                </a:solidFill>
              </a:rPr>
              <a:t> than that yellow mango.</a:t>
            </a:r>
          </a:p>
        </p:txBody>
      </p:sp>
      <p:sp>
        <p:nvSpPr>
          <p:cNvPr id="11" name="Rectangle 10">
            <a:extLst>
              <a:ext uri="{FF2B5EF4-FFF2-40B4-BE49-F238E27FC236}">
                <a16:creationId xmlns:a16="http://schemas.microsoft.com/office/drawing/2014/main" id="{4CA3515F-5DF8-134B-9918-A76BF7F379D1}"/>
              </a:ext>
            </a:extLst>
          </p:cNvPr>
          <p:cNvSpPr/>
          <p:nvPr/>
        </p:nvSpPr>
        <p:spPr>
          <a:xfrm>
            <a:off x="2647006" y="5080066"/>
            <a:ext cx="4926798" cy="523220"/>
          </a:xfrm>
          <a:prstGeom prst="rect">
            <a:avLst/>
          </a:prstGeom>
        </p:spPr>
        <p:txBody>
          <a:bodyPr wrap="none">
            <a:spAutoFit/>
          </a:bodyPr>
          <a:lstStyle/>
          <a:p>
            <a:r>
              <a:rPr lang="en-IN" sz="2800" dirty="0">
                <a:solidFill>
                  <a:srgbClr val="C00000"/>
                </a:solidFill>
              </a:rPr>
              <a:t>Your house is </a:t>
            </a:r>
            <a:r>
              <a:rPr lang="en-IN" sz="2800" i="1" dirty="0">
                <a:solidFill>
                  <a:srgbClr val="C00000"/>
                </a:solidFill>
              </a:rPr>
              <a:t>cleaner</a:t>
            </a:r>
            <a:r>
              <a:rPr lang="en-IN" sz="2800" dirty="0">
                <a:solidFill>
                  <a:srgbClr val="C00000"/>
                </a:solidFill>
              </a:rPr>
              <a:t> than mine.</a:t>
            </a:r>
          </a:p>
        </p:txBody>
      </p:sp>
      <p:sp>
        <p:nvSpPr>
          <p:cNvPr id="3" name="TextBox 2">
            <a:extLst>
              <a:ext uri="{FF2B5EF4-FFF2-40B4-BE49-F238E27FC236}">
                <a16:creationId xmlns:a16="http://schemas.microsoft.com/office/drawing/2014/main" id="{603A3673-74E9-46EB-8540-C9F79A9D9B43}"/>
              </a:ext>
            </a:extLst>
          </p:cNvPr>
          <p:cNvSpPr txBox="1"/>
          <p:nvPr/>
        </p:nvSpPr>
        <p:spPr>
          <a:xfrm>
            <a:off x="1559496" y="1106741"/>
            <a:ext cx="9001000" cy="954107"/>
          </a:xfrm>
          <a:prstGeom prst="rect">
            <a:avLst/>
          </a:prstGeom>
          <a:noFill/>
        </p:spPr>
        <p:txBody>
          <a:bodyPr wrap="square" rtlCol="0">
            <a:spAutoFit/>
          </a:bodyPr>
          <a:lstStyle/>
          <a:p>
            <a:pPr algn="ctr"/>
            <a:r>
              <a:rPr lang="en-IN" sz="2800" i="1" dirty="0"/>
              <a:t>Make sentences of your own with the correct form of comparatives of the adjectives.</a:t>
            </a:r>
            <a:endParaRPr lang="en-US" sz="2800" i="1" dirty="0"/>
          </a:p>
        </p:txBody>
      </p:sp>
    </p:spTree>
    <p:extLst>
      <p:ext uri="{BB962C8B-B14F-4D97-AF65-F5344CB8AC3E}">
        <p14:creationId xmlns:p14="http://schemas.microsoft.com/office/powerpoint/2010/main" val="427707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409880788"/>
              </p:ext>
            </p:extLst>
          </p:nvPr>
        </p:nvGraphicFramePr>
        <p:xfrm>
          <a:off x="1127448" y="1289871"/>
          <a:ext cx="9937104" cy="1791393"/>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8199">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Degree of comparison: </a:t>
                      </a:r>
                      <a:r>
                        <a:rPr lang="en-IN" sz="900" dirty="0">
                          <a:hlinkClick r:id="rId3"/>
                        </a:rPr>
                        <a:t>https://pixabay.com/vectors/justice-scales-orange-libra-311699/</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txBody>
                  <a:tcPr/>
                </a:tc>
                <a:extLst>
                  <a:ext uri="{0D108BD9-81ED-4DB2-BD59-A6C34878D82A}">
                    <a16:rowId xmlns:a16="http://schemas.microsoft.com/office/drawing/2014/main" val="10001"/>
                  </a:ext>
                </a:extLst>
              </a:tr>
              <a:tr h="389313">
                <a:tc>
                  <a:txBody>
                    <a:bodyPr/>
                    <a:lstStyle/>
                    <a:p>
                      <a:r>
                        <a:rPr lang="en-IN" sz="900" dirty="0"/>
                        <a:t>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rPr>
                        <a:t>Teacher: </a:t>
                      </a:r>
                      <a:r>
                        <a:rPr lang="en-IN" sz="900" b="0" i="0" u="none" strike="noStrike" kern="1200" baseline="0" dirty="0">
                          <a:solidFill>
                            <a:schemeClr val="tx1"/>
                          </a:solidFill>
                          <a:latin typeface="+mn-lt"/>
                          <a:ea typeface="+mn-ea"/>
                          <a:cs typeface="+mn-cs"/>
                          <a:hlinkClick r:id="rId4"/>
                        </a:rPr>
                        <a:t>https://pixabay.com/vectors/blonde-teacher-woman-female-school-160653/</a:t>
                      </a:r>
                      <a:endParaRPr lang="en-IN" sz="900" b="0" i="0" u="none" strike="noStrike" kern="1200" baseline="0" dirty="0">
                        <a:solidFill>
                          <a:schemeClr val="tx1"/>
                        </a:solidFill>
                        <a:latin typeface="+mn-lt"/>
                        <a:ea typeface="+mn-ea"/>
                        <a:cs typeface="+mn-cs"/>
                      </a:endParaRPr>
                    </a:p>
                    <a:p>
                      <a:endParaRPr lang="en-IN" sz="900" dirty="0"/>
                    </a:p>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bl>
          </a:graphicData>
        </a:graphic>
      </p:graphicFrame>
      <p:pic>
        <p:nvPicPr>
          <p:cNvPr id="4" name="Picture 3" descr="A picture containing shape&#10;&#10;Description automatically generated">
            <a:extLst>
              <a:ext uri="{FF2B5EF4-FFF2-40B4-BE49-F238E27FC236}">
                <a16:creationId xmlns:a16="http://schemas.microsoft.com/office/drawing/2014/main" id="{B23B8722-A1F1-5E42-BA73-E3612B49D3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33752" y="1780199"/>
            <a:ext cx="321888" cy="280649"/>
          </a:xfrm>
          <a:prstGeom prst="rect">
            <a:avLst/>
          </a:prstGeom>
        </p:spPr>
      </p:pic>
      <p:pic>
        <p:nvPicPr>
          <p:cNvPr id="7" name="Picture 6" descr="A picture containing text, toy, doll, vector graphics&#10;&#10;Description automatically generated">
            <a:extLst>
              <a:ext uri="{FF2B5EF4-FFF2-40B4-BE49-F238E27FC236}">
                <a16:creationId xmlns:a16="http://schemas.microsoft.com/office/drawing/2014/main" id="{4D6B9FD5-94D9-5141-B471-1BEDEE5A8D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48351" y="2209726"/>
            <a:ext cx="257638" cy="427171"/>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601</Words>
  <Application>Microsoft Office PowerPoint</Application>
  <PresentationFormat>Widescreen</PresentationFormat>
  <Paragraphs>80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I can Recognise Degrees of Comparisons </vt:lpstr>
      <vt:lpstr>Exercise 1</vt:lpstr>
      <vt:lpstr>Exercise 2</vt:lpstr>
      <vt:lpstr>Exercise 3</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55</cp:revision>
  <dcterms:created xsi:type="dcterms:W3CDTF">2020-08-28T09:38:22Z</dcterms:created>
  <dcterms:modified xsi:type="dcterms:W3CDTF">2021-12-04T11:28:55Z</dcterms:modified>
</cp:coreProperties>
</file>