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9" autoAdjust="0"/>
  </p:normalViewPr>
  <p:slideViewPr>
    <p:cSldViewPr>
      <p:cViewPr>
        <p:scale>
          <a:sx n="51" d="100"/>
          <a:sy n="51" d="100"/>
        </p:scale>
        <p:origin x="116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11/30/2021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All images are taken from MS power point icons</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Bus - https://pixabay.com/photos/coach-bus-holiday-modern-bus-3206326/</a:t>
            </a:r>
          </a:p>
          <a:p>
            <a:r>
              <a:rPr lang="en-IN" dirty="0"/>
              <a:t>Buses - https://pixabay.com/vectors/city-bus-tourist-bus-transport-4677487/</a:t>
            </a:r>
          </a:p>
          <a:p>
            <a:r>
              <a:rPr lang="en-US" dirty="0"/>
              <a:t>Baby: SSSVV: Search Keyword “baby”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Babies: SSSVV: Search Keyword “baby”</a:t>
            </a:r>
          </a:p>
          <a:p>
            <a:r>
              <a:rPr lang="en-IN" dirty="0"/>
              <a:t>Book - https://pixabay.com/illustrations/fantasies-books-traps-love-stories-4063346/</a:t>
            </a:r>
          </a:p>
          <a:p>
            <a:r>
              <a:rPr lang="en-IN" dirty="0"/>
              <a:t>Books - https://pixabay.com/vectors/book-books-library-books-reading-2022464/</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41829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Boys - https://pixabay.com/photos/boys-indian-portrait-children-kids-1158803/</a:t>
            </a:r>
          </a:p>
          <a:p>
            <a:pPr rtl="0"/>
            <a:r>
              <a:rPr lang="en-IN" sz="1200" b="0" i="0" u="none" strike="noStrike" kern="1200" baseline="0" dirty="0">
                <a:solidFill>
                  <a:schemeClr val="tx1"/>
                </a:solidFill>
                <a:latin typeface="+mn-lt"/>
                <a:ea typeface="+mn-ea"/>
                <a:cs typeface="+mn-cs"/>
              </a:rPr>
              <a:t>Keys - https://pixabay.com/photos/key-house-key-beard-key-castle-979593/</a:t>
            </a:r>
          </a:p>
          <a:p>
            <a:pPr rtl="0"/>
            <a:r>
              <a:rPr lang="en-IN" sz="1200" b="0" i="0" u="none" strike="noStrike" kern="1200" baseline="0" dirty="0">
                <a:solidFill>
                  <a:schemeClr val="tx1"/>
                </a:solidFill>
                <a:latin typeface="+mn-lt"/>
                <a:ea typeface="+mn-ea"/>
                <a:cs typeface="+mn-cs"/>
              </a:rPr>
              <a:t>Days - https://pixabay.com/illustrations/time-management-week-calendar-days-2323612/</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72424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Tomatoes - https://pixabay.com/photos/tomatoes-fruit-food-harvest-1280859/</a:t>
            </a:r>
          </a:p>
          <a:p>
            <a:pPr rtl="0"/>
            <a:r>
              <a:rPr lang="en-IN" sz="1200" b="0" i="0" u="none" strike="noStrike" kern="1200" baseline="0" dirty="0">
                <a:solidFill>
                  <a:schemeClr val="tx1"/>
                </a:solidFill>
                <a:latin typeface="+mn-lt"/>
                <a:ea typeface="+mn-ea"/>
                <a:cs typeface="+mn-cs"/>
              </a:rPr>
              <a:t>Potatoes -  https://pixabay.com/photos/potatoes-vegetables-food-raw-411975/</a:t>
            </a:r>
          </a:p>
          <a:p>
            <a:pPr rtl="0"/>
            <a:r>
              <a:rPr lang="en-IN" sz="1200" b="0" i="0" u="none" strike="noStrike" kern="1200" baseline="0" dirty="0">
                <a:solidFill>
                  <a:schemeClr val="tx1"/>
                </a:solidFill>
                <a:latin typeface="+mn-lt"/>
                <a:ea typeface="+mn-ea"/>
                <a:cs typeface="+mn-cs"/>
              </a:rPr>
              <a:t>Hero - https://pixabay.com/illustrations/superman-kid-hero-superhero-hero-2478978/</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59632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Radios - https://pxhere.com/en/photo/486262</a:t>
            </a:r>
          </a:p>
          <a:p>
            <a:pPr rtl="0"/>
            <a:r>
              <a:rPr lang="en-IN" sz="1200" b="0" i="0" u="none" strike="noStrike" kern="1200" baseline="0" dirty="0">
                <a:solidFill>
                  <a:schemeClr val="tx1"/>
                </a:solidFill>
                <a:latin typeface="+mn-lt"/>
                <a:ea typeface="+mn-ea"/>
                <a:cs typeface="+mn-cs"/>
              </a:rPr>
              <a:t>Studio - https://pixabay.com/photos/music-studio-music-studio-sound-1290087/</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00125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404159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jpeg"/><Relationship Id="rId3" Type="http://schemas.openxmlformats.org/officeDocument/2006/relationships/image" Target="../media/image16.png"/><Relationship Id="rId7" Type="http://schemas.openxmlformats.org/officeDocument/2006/relationships/image" Target="../media/image24.png"/><Relationship Id="rId12" Type="http://schemas.openxmlformats.org/officeDocument/2006/relationships/image" Target="../media/image35.jpeg"/><Relationship Id="rId2" Type="http://schemas.openxmlformats.org/officeDocument/2006/relationships/notesSlide" Target="../notesSlides/notesSlide8.xml"/><Relationship Id="rId16"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image" Target="../media/image30.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72407"/>
            <a:ext cx="12192000" cy="3624745"/>
          </a:xfrm>
          <a:solidFill>
            <a:srgbClr val="FFC000"/>
          </a:solidFill>
        </p:spPr>
        <p:txBody>
          <a:bodyPr/>
          <a:lstStyle/>
          <a:p>
            <a:r>
              <a:rPr lang="en-IN" b="1" dirty="0">
                <a:solidFill>
                  <a:schemeClr val="accent2">
                    <a:lumMod val="50000"/>
                  </a:schemeClr>
                </a:solidFill>
              </a:rPr>
              <a:t>RULES </a:t>
            </a:r>
            <a:r>
              <a:rPr lang="en-IN" b="1">
                <a:solidFill>
                  <a:schemeClr val="accent2">
                    <a:lumMod val="50000"/>
                  </a:schemeClr>
                </a:solidFill>
              </a:rPr>
              <a:t>FOR CHANGING</a:t>
            </a:r>
            <a:br>
              <a:rPr lang="en-IN" b="1" dirty="0">
                <a:solidFill>
                  <a:schemeClr val="accent2">
                    <a:lumMod val="50000"/>
                  </a:schemeClr>
                </a:solidFill>
              </a:rPr>
            </a:br>
            <a:r>
              <a:rPr lang="en-IN" b="1" i="1" dirty="0">
                <a:solidFill>
                  <a:srgbClr val="FF0000"/>
                </a:solidFill>
              </a:rPr>
              <a:t>SINGULAR</a:t>
            </a:r>
            <a:r>
              <a:rPr lang="en-IN" b="1" dirty="0">
                <a:solidFill>
                  <a:schemeClr val="accent2">
                    <a:lumMod val="50000"/>
                  </a:schemeClr>
                </a:solidFill>
              </a:rPr>
              <a:t> </a:t>
            </a:r>
            <a:br>
              <a:rPr lang="en-IN" b="1" dirty="0">
                <a:solidFill>
                  <a:schemeClr val="accent2">
                    <a:lumMod val="50000"/>
                  </a:schemeClr>
                </a:solidFill>
              </a:rPr>
            </a:br>
            <a:r>
              <a:rPr lang="en-IN" b="1" dirty="0">
                <a:solidFill>
                  <a:schemeClr val="accent2">
                    <a:lumMod val="50000"/>
                  </a:schemeClr>
                </a:solidFill>
              </a:rPr>
              <a:t>AND</a:t>
            </a:r>
            <a:br>
              <a:rPr lang="en-IN" b="1" dirty="0">
                <a:solidFill>
                  <a:schemeClr val="accent2">
                    <a:lumMod val="50000"/>
                  </a:schemeClr>
                </a:solidFill>
              </a:rPr>
            </a:br>
            <a:r>
              <a:rPr lang="en-IN" b="1" dirty="0">
                <a:solidFill>
                  <a:schemeClr val="accent2">
                    <a:lumMod val="50000"/>
                  </a:schemeClr>
                </a:solidFill>
              </a:rPr>
              <a:t> </a:t>
            </a:r>
            <a:r>
              <a:rPr lang="en-IN" b="1" i="1" dirty="0">
                <a:solidFill>
                  <a:srgbClr val="FF0000"/>
                </a:solidFill>
              </a:rPr>
              <a:t>PLURAL NOUNS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797636571"/>
              </p:ext>
            </p:extLst>
          </p:nvPr>
        </p:nvGraphicFramePr>
        <p:xfrm>
          <a:off x="1127448" y="700345"/>
          <a:ext cx="9937104" cy="593529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3</a:t>
                      </a:r>
                    </a:p>
                  </a:txBody>
                  <a:tcPr/>
                </a:tc>
                <a:tc>
                  <a:txBody>
                    <a:bodyPr/>
                    <a:lstStyle/>
                    <a:p>
                      <a:endParaRPr lang="en-IN" sz="900" dirty="0"/>
                    </a:p>
                  </a:txBody>
                  <a:tcPr/>
                </a:tc>
                <a:tc>
                  <a:txBody>
                    <a:bodyPr/>
                    <a:lstStyle/>
                    <a:p>
                      <a:r>
                        <a:rPr lang="en-IN" sz="900" dirty="0"/>
                        <a:t>Bus - https://pixabay.com/photos/coach-bus-holiday-modern-bus-3206326/</a:t>
                      </a:r>
                    </a:p>
                    <a:p>
                      <a:r>
                        <a:rPr lang="en-IN" sz="900" dirty="0"/>
                        <a:t>Buses - https://pixabay.com/vectors/city-bus-tourist-bus-transport-4677487/</a:t>
                      </a:r>
                    </a:p>
                  </a:txBody>
                  <a:tcPr/>
                </a:tc>
                <a:extLst>
                  <a:ext uri="{0D108BD9-81ED-4DB2-BD59-A6C34878D82A}">
                    <a16:rowId xmlns:a16="http://schemas.microsoft.com/office/drawing/2014/main" val="10001"/>
                  </a:ext>
                </a:extLst>
              </a:tr>
              <a:tr h="389313">
                <a:tc>
                  <a:txBody>
                    <a:bodyPr/>
                    <a:lstStyle/>
                    <a:p>
                      <a:pPr algn="ctr"/>
                      <a:r>
                        <a:rPr lang="en-IN" sz="900" dirty="0"/>
                        <a:t>3</a:t>
                      </a:r>
                    </a:p>
                  </a:txBody>
                  <a:tcPr/>
                </a:tc>
                <a:tc>
                  <a:txBody>
                    <a:bodyPr/>
                    <a:lstStyle/>
                    <a:p>
                      <a:endParaRPr lang="en-IN" sz="900" dirty="0"/>
                    </a:p>
                  </a:txBody>
                  <a:tcPr/>
                </a:tc>
                <a:tc>
                  <a:txBody>
                    <a:bodyPr/>
                    <a:lstStyle/>
                    <a:p>
                      <a:r>
                        <a:rPr lang="en-US" sz="900" dirty="0"/>
                        <a:t>Baby: SSSVV: Search Keyword “baby”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Babies: SSSVV: Search Keyword “baby”</a:t>
                      </a:r>
                    </a:p>
                    <a:p>
                      <a:r>
                        <a:rPr lang="en-IN" sz="900" dirty="0"/>
                        <a:t>Book - https://pixabay.com/illustrations/fantasies-books-traps-love-stories-4063346/</a:t>
                      </a:r>
                    </a:p>
                    <a:p>
                      <a:r>
                        <a:rPr lang="en-IN" sz="900" dirty="0"/>
                        <a:t>Books - https://pixabay.com/vectors/book-books-library-books-reading-2022464/</a:t>
                      </a:r>
                    </a:p>
                  </a:txBody>
                  <a:tcPr/>
                </a:tc>
                <a:extLst>
                  <a:ext uri="{0D108BD9-81ED-4DB2-BD59-A6C34878D82A}">
                    <a16:rowId xmlns:a16="http://schemas.microsoft.com/office/drawing/2014/main" val="10002"/>
                  </a:ext>
                </a:extLst>
              </a:tr>
              <a:tr h="389313">
                <a:tc>
                  <a:txBody>
                    <a:bodyPr/>
                    <a:lstStyle/>
                    <a:p>
                      <a:pPr algn="ctr"/>
                      <a:r>
                        <a:rPr lang="en-IN" sz="900" dirty="0"/>
                        <a:t>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Boys - https://pixabay.com/photos/boys-indian-portrait-children-kids-1158803/</a:t>
                      </a:r>
                    </a:p>
                    <a:p>
                      <a:pPr rtl="0"/>
                      <a:r>
                        <a:rPr lang="en-IN" sz="900" b="0" i="0" u="none" strike="noStrike" kern="1200" baseline="0" dirty="0">
                          <a:solidFill>
                            <a:schemeClr val="tx1"/>
                          </a:solidFill>
                          <a:latin typeface="+mn-lt"/>
                          <a:ea typeface="+mn-ea"/>
                          <a:cs typeface="+mn-cs"/>
                        </a:rPr>
                        <a:t>Keys - https://pixabay.com/photos/key-house-key-beard-key-castle-979593/</a:t>
                      </a:r>
                    </a:p>
                    <a:p>
                      <a:pPr rtl="0"/>
                      <a:r>
                        <a:rPr lang="en-IN" sz="900" b="0" i="0" u="none" strike="noStrike" kern="1200" baseline="0" dirty="0">
                          <a:solidFill>
                            <a:schemeClr val="tx1"/>
                          </a:solidFill>
                          <a:latin typeface="+mn-lt"/>
                          <a:ea typeface="+mn-ea"/>
                          <a:cs typeface="+mn-cs"/>
                        </a:rPr>
                        <a:t>Days - https://pixabay.com/illustrations/time-management-week-calendar-days-2323612/</a:t>
                      </a:r>
                      <a:endParaRPr lang="en-IN" sz="900" b="0" dirty="0"/>
                    </a:p>
                  </a:txBody>
                  <a:tcPr/>
                </a:tc>
                <a:extLst>
                  <a:ext uri="{0D108BD9-81ED-4DB2-BD59-A6C34878D82A}">
                    <a16:rowId xmlns:a16="http://schemas.microsoft.com/office/drawing/2014/main" val="10003"/>
                  </a:ext>
                </a:extLst>
              </a:tr>
              <a:tr h="389313">
                <a:tc>
                  <a:txBody>
                    <a:bodyPr/>
                    <a:lstStyle/>
                    <a:p>
                      <a:pPr algn="ctr"/>
                      <a:r>
                        <a:rPr lang="en-IN" sz="900" dirty="0"/>
                        <a:t>5</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Tomatoes - https://pixabay.com/photos/tomatoes-fruit-food-harvest-1280859/</a:t>
                      </a:r>
                    </a:p>
                    <a:p>
                      <a:pPr rtl="0"/>
                      <a:r>
                        <a:rPr lang="en-IN" sz="900" b="0" i="0" u="none" strike="noStrike" kern="1200" baseline="0" dirty="0">
                          <a:solidFill>
                            <a:schemeClr val="tx1"/>
                          </a:solidFill>
                          <a:latin typeface="+mn-lt"/>
                          <a:ea typeface="+mn-ea"/>
                          <a:cs typeface="+mn-cs"/>
                        </a:rPr>
                        <a:t>Potatoes -  https://pixabay.com/photos/potatoes-vegetables-food-raw-411975/</a:t>
                      </a:r>
                    </a:p>
                    <a:p>
                      <a:pPr rtl="0"/>
                      <a:r>
                        <a:rPr lang="en-IN" sz="900" b="0" i="0" u="none" strike="noStrike" kern="1200" baseline="0" dirty="0">
                          <a:solidFill>
                            <a:schemeClr val="tx1"/>
                          </a:solidFill>
                          <a:latin typeface="+mn-lt"/>
                          <a:ea typeface="+mn-ea"/>
                          <a:cs typeface="+mn-cs"/>
                        </a:rPr>
                        <a:t>Hero - https://pixabay.com/illustrations/superman-kid-hero-superhero-hero-2478978/</a:t>
                      </a:r>
                    </a:p>
                  </a:txBody>
                  <a:tcPr/>
                </a:tc>
                <a:extLst>
                  <a:ext uri="{0D108BD9-81ED-4DB2-BD59-A6C34878D82A}">
                    <a16:rowId xmlns:a16="http://schemas.microsoft.com/office/drawing/2014/main" val="10004"/>
                  </a:ext>
                </a:extLst>
              </a:tr>
              <a:tr h="389313">
                <a:tc>
                  <a:txBody>
                    <a:bodyPr/>
                    <a:lstStyle/>
                    <a:p>
                      <a:pPr algn="ctr"/>
                      <a:r>
                        <a:rPr lang="en-IN" sz="900" dirty="0"/>
                        <a:t>6</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Radios - https://pxhere.com/en/photo/486262</a:t>
                      </a:r>
                    </a:p>
                    <a:p>
                      <a:pPr rtl="0"/>
                      <a:r>
                        <a:rPr lang="en-IN" sz="900" b="0" i="0" u="none" strike="noStrike" kern="1200" baseline="0" dirty="0">
                          <a:solidFill>
                            <a:schemeClr val="tx1"/>
                          </a:solidFill>
                          <a:latin typeface="+mn-lt"/>
                          <a:ea typeface="+mn-ea"/>
                          <a:cs typeface="+mn-cs"/>
                        </a:rPr>
                        <a:t>Studio - https://pixabay.com/photos/music-studio-music-studio-sound-1290087/</a:t>
                      </a:r>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9" name="Picture 8">
            <a:extLst>
              <a:ext uri="{FF2B5EF4-FFF2-40B4-BE49-F238E27FC236}">
                <a16:creationId xmlns:a16="http://schemas.microsoft.com/office/drawing/2014/main" id="{54EF890D-1ECF-4DBA-B7A9-85838AC3916B}"/>
              </a:ext>
            </a:extLst>
          </p:cNvPr>
          <p:cNvPicPr>
            <a:picLocks noChangeAspect="1"/>
          </p:cNvPicPr>
          <p:nvPr/>
        </p:nvPicPr>
        <p:blipFill>
          <a:blip r:embed="rId3"/>
          <a:stretch>
            <a:fillRect/>
          </a:stretch>
        </p:blipFill>
        <p:spPr>
          <a:xfrm>
            <a:off x="2853874" y="1165019"/>
            <a:ext cx="259071" cy="180000"/>
          </a:xfrm>
          <a:prstGeom prst="rect">
            <a:avLst/>
          </a:prstGeom>
        </p:spPr>
      </p:pic>
      <p:pic>
        <p:nvPicPr>
          <p:cNvPr id="10" name="Picture 9">
            <a:extLst>
              <a:ext uri="{FF2B5EF4-FFF2-40B4-BE49-F238E27FC236}">
                <a16:creationId xmlns:a16="http://schemas.microsoft.com/office/drawing/2014/main" id="{4EA14BF9-2825-470A-9D63-E0E17A147BDA}"/>
              </a:ext>
            </a:extLst>
          </p:cNvPr>
          <p:cNvPicPr>
            <a:picLocks noChangeAspect="1"/>
          </p:cNvPicPr>
          <p:nvPr/>
        </p:nvPicPr>
        <p:blipFill>
          <a:blip r:embed="rId4"/>
          <a:stretch>
            <a:fillRect/>
          </a:stretch>
        </p:blipFill>
        <p:spPr>
          <a:xfrm flipH="1">
            <a:off x="2405227" y="1165019"/>
            <a:ext cx="270000" cy="180000"/>
          </a:xfrm>
          <a:prstGeom prst="rect">
            <a:avLst/>
          </a:prstGeom>
        </p:spPr>
      </p:pic>
      <p:pic>
        <p:nvPicPr>
          <p:cNvPr id="13" name="Picture 12">
            <a:extLst>
              <a:ext uri="{FF2B5EF4-FFF2-40B4-BE49-F238E27FC236}">
                <a16:creationId xmlns:a16="http://schemas.microsoft.com/office/drawing/2014/main" id="{BDB11BB0-4126-420F-8646-2DB119F252D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07568" y="2226030"/>
            <a:ext cx="247443" cy="180000"/>
          </a:xfrm>
          <a:prstGeom prst="rect">
            <a:avLst/>
          </a:prstGeom>
        </p:spPr>
      </p:pic>
      <p:pic>
        <p:nvPicPr>
          <p:cNvPr id="14" name="Picture 13">
            <a:extLst>
              <a:ext uri="{FF2B5EF4-FFF2-40B4-BE49-F238E27FC236}">
                <a16:creationId xmlns:a16="http://schemas.microsoft.com/office/drawing/2014/main" id="{5F32C72F-985B-4DE9-9C6F-6BADD3A6DE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75227" y="2226030"/>
            <a:ext cx="240000" cy="180000"/>
          </a:xfrm>
          <a:prstGeom prst="rect">
            <a:avLst/>
          </a:prstGeom>
        </p:spPr>
      </p:pic>
      <p:pic>
        <p:nvPicPr>
          <p:cNvPr id="15" name="Picture 14">
            <a:extLst>
              <a:ext uri="{FF2B5EF4-FFF2-40B4-BE49-F238E27FC236}">
                <a16:creationId xmlns:a16="http://schemas.microsoft.com/office/drawing/2014/main" id="{A7518808-4385-458B-9C0F-3D56125D856B}"/>
              </a:ext>
            </a:extLst>
          </p:cNvPr>
          <p:cNvPicPr>
            <a:picLocks noChangeAspect="1"/>
          </p:cNvPicPr>
          <p:nvPr/>
        </p:nvPicPr>
        <p:blipFill>
          <a:blip r:embed="rId7"/>
          <a:stretch>
            <a:fillRect/>
          </a:stretch>
        </p:blipFill>
        <p:spPr>
          <a:xfrm>
            <a:off x="3071664" y="2226030"/>
            <a:ext cx="204851" cy="180000"/>
          </a:xfrm>
          <a:prstGeom prst="rect">
            <a:avLst/>
          </a:prstGeom>
        </p:spPr>
      </p:pic>
      <p:pic>
        <p:nvPicPr>
          <p:cNvPr id="16" name="Picture 15">
            <a:extLst>
              <a:ext uri="{FF2B5EF4-FFF2-40B4-BE49-F238E27FC236}">
                <a16:creationId xmlns:a16="http://schemas.microsoft.com/office/drawing/2014/main" id="{444C19D8-197A-4C97-B928-09CAC953EA9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207568" y="2690226"/>
            <a:ext cx="273418" cy="180000"/>
          </a:xfrm>
          <a:prstGeom prst="rect">
            <a:avLst/>
          </a:prstGeom>
        </p:spPr>
      </p:pic>
      <p:pic>
        <p:nvPicPr>
          <p:cNvPr id="17" name="Picture 16">
            <a:extLst>
              <a:ext uri="{FF2B5EF4-FFF2-40B4-BE49-F238E27FC236}">
                <a16:creationId xmlns:a16="http://schemas.microsoft.com/office/drawing/2014/main" id="{BCC6ADF9-5477-4901-A073-72A8772869A5}"/>
              </a:ext>
            </a:extLst>
          </p:cNvPr>
          <p:cNvPicPr>
            <a:picLocks noChangeAspect="1"/>
          </p:cNvPicPr>
          <p:nvPr/>
        </p:nvPicPr>
        <p:blipFill>
          <a:blip r:embed="rId9"/>
          <a:stretch>
            <a:fillRect/>
          </a:stretch>
        </p:blipFill>
        <p:spPr>
          <a:xfrm>
            <a:off x="2639616" y="2690226"/>
            <a:ext cx="270000" cy="180000"/>
          </a:xfrm>
          <a:prstGeom prst="rect">
            <a:avLst/>
          </a:prstGeom>
        </p:spPr>
      </p:pic>
      <p:pic>
        <p:nvPicPr>
          <p:cNvPr id="18" name="Picture 17">
            <a:extLst>
              <a:ext uri="{FF2B5EF4-FFF2-40B4-BE49-F238E27FC236}">
                <a16:creationId xmlns:a16="http://schemas.microsoft.com/office/drawing/2014/main" id="{1442E278-CAB0-4176-931A-608746E07FC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207568" y="3212976"/>
            <a:ext cx="270000" cy="180000"/>
          </a:xfrm>
          <a:prstGeom prst="rect">
            <a:avLst/>
          </a:prstGeom>
        </p:spPr>
      </p:pic>
      <p:pic>
        <p:nvPicPr>
          <p:cNvPr id="19" name="Picture 18">
            <a:extLst>
              <a:ext uri="{FF2B5EF4-FFF2-40B4-BE49-F238E27FC236}">
                <a16:creationId xmlns:a16="http://schemas.microsoft.com/office/drawing/2014/main" id="{6F92BD5C-76D8-4C25-82D1-772216EB8DA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783632" y="3212976"/>
            <a:ext cx="297418" cy="180000"/>
          </a:xfrm>
          <a:prstGeom prst="rect">
            <a:avLst/>
          </a:prstGeom>
        </p:spPr>
      </p:pic>
      <p:pic>
        <p:nvPicPr>
          <p:cNvPr id="20" name="Picture 2" descr="Superman, Kid Hero, Superhero, Hero, Child, Power, Fun">
            <a:extLst>
              <a:ext uri="{FF2B5EF4-FFF2-40B4-BE49-F238E27FC236}">
                <a16:creationId xmlns:a16="http://schemas.microsoft.com/office/drawing/2014/main" id="{BE7EBD9A-CBA1-4B22-A393-CFFD8D67596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0299" y="2677088"/>
            <a:ext cx="275909" cy="3572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antasies, Books, Traps, Love Stories, Reading">
            <a:extLst>
              <a:ext uri="{FF2B5EF4-FFF2-40B4-BE49-F238E27FC236}">
                <a16:creationId xmlns:a16="http://schemas.microsoft.com/office/drawing/2014/main" id="{B94C7189-C70A-45FA-858D-83DFA0373E8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36409" y="1546336"/>
            <a:ext cx="357293" cy="3572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Book, Books, Library Books, Reading, Verbs">
            <a:extLst>
              <a:ext uri="{FF2B5EF4-FFF2-40B4-BE49-F238E27FC236}">
                <a16:creationId xmlns:a16="http://schemas.microsoft.com/office/drawing/2014/main" id="{659545BF-A910-4C2F-8962-6A22E36FA52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74343" y="1520012"/>
            <a:ext cx="331579" cy="3248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Two children lying on a bed&#10;&#10;Description automatically generated with low confidence">
            <a:extLst>
              <a:ext uri="{FF2B5EF4-FFF2-40B4-BE49-F238E27FC236}">
                <a16:creationId xmlns:a16="http://schemas.microsoft.com/office/drawing/2014/main" id="{FFB43FB9-9B03-4FC0-A754-A1E00D74F4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07860" y="1528340"/>
            <a:ext cx="531756" cy="316484"/>
          </a:xfrm>
          <a:prstGeom prst="rect">
            <a:avLst/>
          </a:prstGeom>
        </p:spPr>
      </p:pic>
      <p:pic>
        <p:nvPicPr>
          <p:cNvPr id="24" name="Picture 23" descr="A child playing in the sand&#10;&#10;Description automatically generated with medium confidence">
            <a:extLst>
              <a:ext uri="{FF2B5EF4-FFF2-40B4-BE49-F238E27FC236}">
                <a16:creationId xmlns:a16="http://schemas.microsoft.com/office/drawing/2014/main" id="{3AF649BB-93D0-45A3-AC2A-434F56EC092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40540" y="1855865"/>
            <a:ext cx="462769" cy="2440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68D93D4-3092-4183-B020-DAF2D02A326F}"/>
              </a:ext>
            </a:extLst>
          </p:cNvPr>
          <p:cNvSpPr/>
          <p:nvPr/>
        </p:nvSpPr>
        <p:spPr>
          <a:xfrm>
            <a:off x="1631504" y="116632"/>
            <a:ext cx="89289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Singular and Plural Nouns</a:t>
            </a:r>
          </a:p>
        </p:txBody>
      </p:sp>
      <p:sp>
        <p:nvSpPr>
          <p:cNvPr id="7" name="TextBox 6">
            <a:extLst>
              <a:ext uri="{FF2B5EF4-FFF2-40B4-BE49-F238E27FC236}">
                <a16:creationId xmlns:a16="http://schemas.microsoft.com/office/drawing/2014/main" id="{4DE60D1F-8F50-4192-8C4B-B1413D58F5AA}"/>
              </a:ext>
            </a:extLst>
          </p:cNvPr>
          <p:cNvSpPr txBox="1"/>
          <p:nvPr/>
        </p:nvSpPr>
        <p:spPr>
          <a:xfrm>
            <a:off x="1138878" y="1620089"/>
            <a:ext cx="2808312" cy="584775"/>
          </a:xfrm>
          <a:prstGeom prst="rect">
            <a:avLst/>
          </a:prstGeom>
          <a:solidFill>
            <a:schemeClr val="accent2"/>
          </a:solidFill>
        </p:spPr>
        <p:txBody>
          <a:bodyPr wrap="square" rtlCol="0">
            <a:spAutoFit/>
          </a:bodyPr>
          <a:lstStyle/>
          <a:p>
            <a:pPr algn="ctr"/>
            <a:r>
              <a:rPr lang="en-IN" sz="3200" u="sng" dirty="0">
                <a:solidFill>
                  <a:schemeClr val="bg1"/>
                </a:solidFill>
              </a:rPr>
              <a:t>Singular Nouns</a:t>
            </a:r>
          </a:p>
        </p:txBody>
      </p:sp>
      <p:sp>
        <p:nvSpPr>
          <p:cNvPr id="8" name="TextBox 7">
            <a:extLst>
              <a:ext uri="{FF2B5EF4-FFF2-40B4-BE49-F238E27FC236}">
                <a16:creationId xmlns:a16="http://schemas.microsoft.com/office/drawing/2014/main" id="{819B7842-CB34-429D-A689-E9C42414E576}"/>
              </a:ext>
            </a:extLst>
          </p:cNvPr>
          <p:cNvSpPr txBox="1"/>
          <p:nvPr/>
        </p:nvSpPr>
        <p:spPr>
          <a:xfrm>
            <a:off x="7752184" y="1620089"/>
            <a:ext cx="2808312" cy="584775"/>
          </a:xfrm>
          <a:prstGeom prst="rect">
            <a:avLst/>
          </a:prstGeom>
          <a:solidFill>
            <a:schemeClr val="accent2"/>
          </a:solidFill>
        </p:spPr>
        <p:txBody>
          <a:bodyPr wrap="square" rtlCol="0">
            <a:spAutoFit/>
          </a:bodyPr>
          <a:lstStyle/>
          <a:p>
            <a:pPr algn="ctr"/>
            <a:r>
              <a:rPr lang="en-IN" sz="3200" u="sng" dirty="0">
                <a:solidFill>
                  <a:schemeClr val="bg1"/>
                </a:solidFill>
              </a:rPr>
              <a:t>Plural Nouns</a:t>
            </a:r>
          </a:p>
        </p:txBody>
      </p:sp>
      <p:pic>
        <p:nvPicPr>
          <p:cNvPr id="10" name="Graphic 9" descr="Closed book outline">
            <a:extLst>
              <a:ext uri="{FF2B5EF4-FFF2-40B4-BE49-F238E27FC236}">
                <a16:creationId xmlns:a16="http://schemas.microsoft.com/office/drawing/2014/main" id="{8C4F9580-2322-4E03-9A0E-34300E8768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846" y="2789639"/>
            <a:ext cx="900000" cy="900000"/>
          </a:xfrm>
          <a:prstGeom prst="rect">
            <a:avLst/>
          </a:prstGeom>
        </p:spPr>
      </p:pic>
      <p:pic>
        <p:nvPicPr>
          <p:cNvPr id="12" name="Graphic 11" descr="Books outline">
            <a:extLst>
              <a:ext uri="{FF2B5EF4-FFF2-40B4-BE49-F238E27FC236}">
                <a16:creationId xmlns:a16="http://schemas.microsoft.com/office/drawing/2014/main" id="{55CB2F89-F318-4BA2-983A-0B2F1A7931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1486" y="2730624"/>
            <a:ext cx="914400" cy="914400"/>
          </a:xfrm>
          <a:prstGeom prst="rect">
            <a:avLst/>
          </a:prstGeom>
        </p:spPr>
      </p:pic>
      <p:cxnSp>
        <p:nvCxnSpPr>
          <p:cNvPr id="14" name="Straight Connector 13">
            <a:extLst>
              <a:ext uri="{FF2B5EF4-FFF2-40B4-BE49-F238E27FC236}">
                <a16:creationId xmlns:a16="http://schemas.microsoft.com/office/drawing/2014/main" id="{05A577A5-280B-498A-8621-EC5763E08000}"/>
              </a:ext>
            </a:extLst>
          </p:cNvPr>
          <p:cNvCxnSpPr>
            <a:cxnSpLocks/>
          </p:cNvCxnSpPr>
          <p:nvPr/>
        </p:nvCxnSpPr>
        <p:spPr>
          <a:xfrm>
            <a:off x="6095289" y="2213575"/>
            <a:ext cx="0" cy="4527793"/>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620E873-5271-4BAF-A467-5440C3285CBE}"/>
              </a:ext>
            </a:extLst>
          </p:cNvPr>
          <p:cNvSpPr txBox="1"/>
          <p:nvPr/>
        </p:nvSpPr>
        <p:spPr>
          <a:xfrm>
            <a:off x="2207568" y="2905780"/>
            <a:ext cx="1512159" cy="523220"/>
          </a:xfrm>
          <a:prstGeom prst="rect">
            <a:avLst/>
          </a:prstGeom>
          <a:noFill/>
        </p:spPr>
        <p:txBody>
          <a:bodyPr wrap="square" rtlCol="0">
            <a:spAutoFit/>
          </a:bodyPr>
          <a:lstStyle/>
          <a:p>
            <a:r>
              <a:rPr lang="en-IN" sz="2800" dirty="0"/>
              <a:t>Book </a:t>
            </a:r>
          </a:p>
        </p:txBody>
      </p:sp>
      <p:sp>
        <p:nvSpPr>
          <p:cNvPr id="20" name="TextBox 19">
            <a:extLst>
              <a:ext uri="{FF2B5EF4-FFF2-40B4-BE49-F238E27FC236}">
                <a16:creationId xmlns:a16="http://schemas.microsoft.com/office/drawing/2014/main" id="{8F14AE55-702A-4A35-9CA1-158E0831BDD2}"/>
              </a:ext>
            </a:extLst>
          </p:cNvPr>
          <p:cNvSpPr txBox="1"/>
          <p:nvPr/>
        </p:nvSpPr>
        <p:spPr>
          <a:xfrm>
            <a:off x="8400256" y="2905780"/>
            <a:ext cx="1512159" cy="523220"/>
          </a:xfrm>
          <a:prstGeom prst="rect">
            <a:avLst/>
          </a:prstGeom>
          <a:noFill/>
        </p:spPr>
        <p:txBody>
          <a:bodyPr wrap="square" rtlCol="0">
            <a:spAutoFit/>
          </a:bodyPr>
          <a:lstStyle/>
          <a:p>
            <a:r>
              <a:rPr lang="en-IN" sz="2800" dirty="0"/>
              <a:t>Books </a:t>
            </a:r>
          </a:p>
        </p:txBody>
      </p:sp>
      <p:pic>
        <p:nvPicPr>
          <p:cNvPr id="22" name="Graphic 21" descr="Sport balls with solid fill">
            <a:extLst>
              <a:ext uri="{FF2B5EF4-FFF2-40B4-BE49-F238E27FC236}">
                <a16:creationId xmlns:a16="http://schemas.microsoft.com/office/drawing/2014/main" id="{A8F709CB-6878-4DC6-898E-075D4936C3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0484" y="3861048"/>
            <a:ext cx="914400" cy="914400"/>
          </a:xfrm>
          <a:prstGeom prst="rect">
            <a:avLst/>
          </a:prstGeom>
        </p:spPr>
      </p:pic>
      <p:pic>
        <p:nvPicPr>
          <p:cNvPr id="26" name="Graphic 25" descr="Volleyball with solid fill">
            <a:extLst>
              <a:ext uri="{FF2B5EF4-FFF2-40B4-BE49-F238E27FC236}">
                <a16:creationId xmlns:a16="http://schemas.microsoft.com/office/drawing/2014/main" id="{1917D3F3-C4D2-471A-BE10-B192152EAB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8421" y="4032747"/>
            <a:ext cx="448489" cy="448489"/>
          </a:xfrm>
          <a:prstGeom prst="rect">
            <a:avLst/>
          </a:prstGeom>
        </p:spPr>
      </p:pic>
      <p:sp>
        <p:nvSpPr>
          <p:cNvPr id="27" name="TextBox 26">
            <a:extLst>
              <a:ext uri="{FF2B5EF4-FFF2-40B4-BE49-F238E27FC236}">
                <a16:creationId xmlns:a16="http://schemas.microsoft.com/office/drawing/2014/main" id="{17A50D65-E76F-43B1-8370-7DA462D4D027}"/>
              </a:ext>
            </a:extLst>
          </p:cNvPr>
          <p:cNvSpPr txBox="1"/>
          <p:nvPr/>
        </p:nvSpPr>
        <p:spPr>
          <a:xfrm>
            <a:off x="2207568" y="4014018"/>
            <a:ext cx="1512159" cy="523220"/>
          </a:xfrm>
          <a:prstGeom prst="rect">
            <a:avLst/>
          </a:prstGeom>
          <a:noFill/>
        </p:spPr>
        <p:txBody>
          <a:bodyPr wrap="square" rtlCol="0">
            <a:spAutoFit/>
          </a:bodyPr>
          <a:lstStyle/>
          <a:p>
            <a:r>
              <a:rPr lang="en-IN" sz="2800" dirty="0"/>
              <a:t>Ball </a:t>
            </a:r>
          </a:p>
        </p:txBody>
      </p:sp>
      <p:sp>
        <p:nvSpPr>
          <p:cNvPr id="28" name="TextBox 27">
            <a:extLst>
              <a:ext uri="{FF2B5EF4-FFF2-40B4-BE49-F238E27FC236}">
                <a16:creationId xmlns:a16="http://schemas.microsoft.com/office/drawing/2014/main" id="{410B8EAE-19C5-46DA-8537-7588DD7B278E}"/>
              </a:ext>
            </a:extLst>
          </p:cNvPr>
          <p:cNvSpPr txBox="1"/>
          <p:nvPr/>
        </p:nvSpPr>
        <p:spPr>
          <a:xfrm>
            <a:off x="8400256" y="4014018"/>
            <a:ext cx="1512159" cy="523220"/>
          </a:xfrm>
          <a:prstGeom prst="rect">
            <a:avLst/>
          </a:prstGeom>
          <a:noFill/>
        </p:spPr>
        <p:txBody>
          <a:bodyPr wrap="square" rtlCol="0">
            <a:spAutoFit/>
          </a:bodyPr>
          <a:lstStyle/>
          <a:p>
            <a:r>
              <a:rPr lang="en-IN" sz="2800" dirty="0"/>
              <a:t>Balls </a:t>
            </a:r>
          </a:p>
        </p:txBody>
      </p:sp>
      <p:pic>
        <p:nvPicPr>
          <p:cNvPr id="30" name="Graphic 29" descr="Rating 3 Star with solid fill">
            <a:extLst>
              <a:ext uri="{FF2B5EF4-FFF2-40B4-BE49-F238E27FC236}">
                <a16:creationId xmlns:a16="http://schemas.microsoft.com/office/drawing/2014/main" id="{2067CECA-718D-41C3-BBB4-947EA54F8AB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83494" y="4962872"/>
            <a:ext cx="914400" cy="914400"/>
          </a:xfrm>
          <a:prstGeom prst="rect">
            <a:avLst/>
          </a:prstGeom>
        </p:spPr>
      </p:pic>
      <p:pic>
        <p:nvPicPr>
          <p:cNvPr id="32" name="Graphic 31" descr="Star with solid fill">
            <a:extLst>
              <a:ext uri="{FF2B5EF4-FFF2-40B4-BE49-F238E27FC236}">
                <a16:creationId xmlns:a16="http://schemas.microsoft.com/office/drawing/2014/main" id="{7C93BCAF-1C27-40E5-A87E-A305B85884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8415" y="5178896"/>
            <a:ext cx="448490" cy="448490"/>
          </a:xfrm>
          <a:prstGeom prst="rect">
            <a:avLst/>
          </a:prstGeom>
        </p:spPr>
      </p:pic>
      <p:sp>
        <p:nvSpPr>
          <p:cNvPr id="33" name="TextBox 32">
            <a:extLst>
              <a:ext uri="{FF2B5EF4-FFF2-40B4-BE49-F238E27FC236}">
                <a16:creationId xmlns:a16="http://schemas.microsoft.com/office/drawing/2014/main" id="{0B1E6F6B-05DA-4420-8710-AC937F75E72D}"/>
              </a:ext>
            </a:extLst>
          </p:cNvPr>
          <p:cNvSpPr txBox="1"/>
          <p:nvPr/>
        </p:nvSpPr>
        <p:spPr>
          <a:xfrm>
            <a:off x="2207568" y="5151516"/>
            <a:ext cx="1512159" cy="523220"/>
          </a:xfrm>
          <a:prstGeom prst="rect">
            <a:avLst/>
          </a:prstGeom>
          <a:noFill/>
        </p:spPr>
        <p:txBody>
          <a:bodyPr wrap="square" rtlCol="0">
            <a:spAutoFit/>
          </a:bodyPr>
          <a:lstStyle/>
          <a:p>
            <a:r>
              <a:rPr lang="en-IN" sz="2800" dirty="0"/>
              <a:t>Star</a:t>
            </a:r>
          </a:p>
        </p:txBody>
      </p:sp>
      <p:sp>
        <p:nvSpPr>
          <p:cNvPr id="34" name="TextBox 33">
            <a:extLst>
              <a:ext uri="{FF2B5EF4-FFF2-40B4-BE49-F238E27FC236}">
                <a16:creationId xmlns:a16="http://schemas.microsoft.com/office/drawing/2014/main" id="{D6467AE9-0B35-42B8-AED0-CA2E47D6EF27}"/>
              </a:ext>
            </a:extLst>
          </p:cNvPr>
          <p:cNvSpPr txBox="1"/>
          <p:nvPr/>
        </p:nvSpPr>
        <p:spPr>
          <a:xfrm>
            <a:off x="8400256" y="5151516"/>
            <a:ext cx="1512159" cy="523220"/>
          </a:xfrm>
          <a:prstGeom prst="rect">
            <a:avLst/>
          </a:prstGeom>
          <a:noFill/>
        </p:spPr>
        <p:txBody>
          <a:bodyPr wrap="square" rtlCol="0">
            <a:spAutoFit/>
          </a:bodyPr>
          <a:lstStyle/>
          <a:p>
            <a:r>
              <a:rPr lang="en-IN" sz="2800" dirty="0"/>
              <a:t>Stars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00"/>
                                        <p:tgtEl>
                                          <p:spTgt spid="12"/>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5000"/>
                            </p:stCondLst>
                            <p:childTnLst>
                              <p:par>
                                <p:cTn id="21" presetID="22" presetClass="entr" presetSubtype="4" fill="hold" nodeType="after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1000"/>
                                        <p:tgtEl>
                                          <p:spTgt spid="26"/>
                                        </p:tgtEl>
                                      </p:cBhvr>
                                    </p:animEffect>
                                  </p:childTnLst>
                                </p:cTn>
                              </p:par>
                            </p:childTnLst>
                          </p:cTn>
                        </p:par>
                        <p:par>
                          <p:cTn id="24" fill="hold">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8000"/>
                            </p:stCondLst>
                            <p:childTnLst>
                              <p:par>
                                <p:cTn id="29" presetID="22" presetClass="entr" presetSubtype="4"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1000"/>
                                        <p:tgtEl>
                                          <p:spTgt spid="22"/>
                                        </p:tgtEl>
                                      </p:cBhvr>
                                    </p:animEffect>
                                  </p:childTnLst>
                                </p:cTn>
                              </p:par>
                            </p:childTnLst>
                          </p:cTn>
                        </p:par>
                        <p:par>
                          <p:cTn id="32" fill="hold">
                            <p:stCondLst>
                              <p:cond delay="9500"/>
                            </p:stCondLst>
                            <p:childTnLst>
                              <p:par>
                                <p:cTn id="33" presetID="10" presetClass="entr" presetSubtype="0" fill="hold" grpId="0" nodeType="after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par>
                          <p:cTn id="36" fill="hold">
                            <p:stCondLst>
                              <p:cond delay="11000"/>
                            </p:stCondLst>
                            <p:childTnLst>
                              <p:par>
                                <p:cTn id="37" presetID="22" presetClass="entr" presetSubtype="4" fill="hold" nodeType="after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1000"/>
                                        <p:tgtEl>
                                          <p:spTgt spid="32"/>
                                        </p:tgtEl>
                                      </p:cBhvr>
                                    </p:animEffect>
                                  </p:childTnLst>
                                </p:cTn>
                              </p:par>
                            </p:childTnLst>
                          </p:cTn>
                        </p:par>
                        <p:par>
                          <p:cTn id="40" fill="hold">
                            <p:stCondLst>
                              <p:cond delay="12500"/>
                            </p:stCondLst>
                            <p:childTnLst>
                              <p:par>
                                <p:cTn id="41" presetID="10" presetClass="entr" presetSubtype="0" fill="hold" grpId="0" nodeType="after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childTnLst>
                                </p:cTn>
                              </p:par>
                            </p:childTnLst>
                          </p:cTn>
                        </p:par>
                        <p:par>
                          <p:cTn id="44" fill="hold">
                            <p:stCondLst>
                              <p:cond delay="14000"/>
                            </p:stCondLst>
                            <p:childTnLst>
                              <p:par>
                                <p:cTn id="45" presetID="22" presetClass="entr" presetSubtype="4" fill="hold" nodeType="afterEffect">
                                  <p:stCondLst>
                                    <p:cond delay="50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1000"/>
                                        <p:tgtEl>
                                          <p:spTgt spid="30"/>
                                        </p:tgtEl>
                                      </p:cBhvr>
                                    </p:animEffect>
                                  </p:childTnLst>
                                </p:cTn>
                              </p:par>
                            </p:childTnLst>
                          </p:cTn>
                        </p:par>
                        <p:par>
                          <p:cTn id="48" fill="hold">
                            <p:stCondLst>
                              <p:cond delay="15500"/>
                            </p:stCondLst>
                            <p:childTnLst>
                              <p:par>
                                <p:cTn id="49" presetID="10" presetClass="entr" presetSubtype="0" fill="hold" nodeType="afterEffect">
                                  <p:stCondLst>
                                    <p:cond delay="50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1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68D93D4-3092-4183-B020-DAF2D02A326F}"/>
              </a:ext>
            </a:extLst>
          </p:cNvPr>
          <p:cNvSpPr/>
          <p:nvPr/>
        </p:nvSpPr>
        <p:spPr>
          <a:xfrm>
            <a:off x="1631504" y="116632"/>
            <a:ext cx="89289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Irregular Plural Nouns</a:t>
            </a:r>
          </a:p>
        </p:txBody>
      </p:sp>
      <p:sp>
        <p:nvSpPr>
          <p:cNvPr id="7" name="TextBox 6">
            <a:extLst>
              <a:ext uri="{FF2B5EF4-FFF2-40B4-BE49-F238E27FC236}">
                <a16:creationId xmlns:a16="http://schemas.microsoft.com/office/drawing/2014/main" id="{4DE60D1F-8F50-4192-8C4B-B1413D58F5AA}"/>
              </a:ext>
            </a:extLst>
          </p:cNvPr>
          <p:cNvSpPr txBox="1"/>
          <p:nvPr/>
        </p:nvSpPr>
        <p:spPr>
          <a:xfrm>
            <a:off x="1264608" y="1421487"/>
            <a:ext cx="2808312" cy="584775"/>
          </a:xfrm>
          <a:prstGeom prst="rect">
            <a:avLst/>
          </a:prstGeom>
          <a:solidFill>
            <a:schemeClr val="accent2"/>
          </a:solidFill>
        </p:spPr>
        <p:txBody>
          <a:bodyPr wrap="square" rtlCol="0">
            <a:spAutoFit/>
          </a:bodyPr>
          <a:lstStyle/>
          <a:p>
            <a:pPr algn="ctr"/>
            <a:r>
              <a:rPr lang="en-IN" sz="3200" u="sng" dirty="0">
                <a:solidFill>
                  <a:schemeClr val="bg1"/>
                </a:solidFill>
              </a:rPr>
              <a:t>Singular Nouns</a:t>
            </a:r>
          </a:p>
        </p:txBody>
      </p:sp>
      <p:sp>
        <p:nvSpPr>
          <p:cNvPr id="8" name="TextBox 7">
            <a:extLst>
              <a:ext uri="{FF2B5EF4-FFF2-40B4-BE49-F238E27FC236}">
                <a16:creationId xmlns:a16="http://schemas.microsoft.com/office/drawing/2014/main" id="{819B7842-CB34-429D-A689-E9C42414E576}"/>
              </a:ext>
            </a:extLst>
          </p:cNvPr>
          <p:cNvSpPr txBox="1"/>
          <p:nvPr/>
        </p:nvSpPr>
        <p:spPr>
          <a:xfrm>
            <a:off x="8104222" y="1412776"/>
            <a:ext cx="2808312" cy="584775"/>
          </a:xfrm>
          <a:prstGeom prst="rect">
            <a:avLst/>
          </a:prstGeom>
          <a:solidFill>
            <a:schemeClr val="accent2"/>
          </a:solidFill>
        </p:spPr>
        <p:txBody>
          <a:bodyPr wrap="square" rtlCol="0">
            <a:spAutoFit/>
          </a:bodyPr>
          <a:lstStyle/>
          <a:p>
            <a:pPr algn="ctr"/>
            <a:r>
              <a:rPr lang="en-IN" sz="3200" u="sng" dirty="0">
                <a:solidFill>
                  <a:schemeClr val="bg1"/>
                </a:solidFill>
              </a:rPr>
              <a:t>Plural Nouns</a:t>
            </a:r>
          </a:p>
        </p:txBody>
      </p:sp>
      <p:cxnSp>
        <p:nvCxnSpPr>
          <p:cNvPr id="14" name="Straight Connector 13">
            <a:extLst>
              <a:ext uri="{FF2B5EF4-FFF2-40B4-BE49-F238E27FC236}">
                <a16:creationId xmlns:a16="http://schemas.microsoft.com/office/drawing/2014/main" id="{05A577A5-280B-498A-8621-EC5763E08000}"/>
              </a:ext>
            </a:extLst>
          </p:cNvPr>
          <p:cNvCxnSpPr>
            <a:cxnSpLocks/>
          </p:cNvCxnSpPr>
          <p:nvPr/>
        </p:nvCxnSpPr>
        <p:spPr>
          <a:xfrm>
            <a:off x="6083859" y="2213575"/>
            <a:ext cx="0" cy="4527793"/>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620E873-5271-4BAF-A467-5440C3285CBE}"/>
              </a:ext>
            </a:extLst>
          </p:cNvPr>
          <p:cNvSpPr txBox="1"/>
          <p:nvPr/>
        </p:nvSpPr>
        <p:spPr>
          <a:xfrm>
            <a:off x="3431713" y="2501607"/>
            <a:ext cx="1512159" cy="523220"/>
          </a:xfrm>
          <a:prstGeom prst="rect">
            <a:avLst/>
          </a:prstGeom>
          <a:noFill/>
        </p:spPr>
        <p:txBody>
          <a:bodyPr wrap="square" rtlCol="0">
            <a:spAutoFit/>
          </a:bodyPr>
          <a:lstStyle/>
          <a:p>
            <a:r>
              <a:rPr lang="en-IN" sz="2800" dirty="0"/>
              <a:t>Bus </a:t>
            </a:r>
          </a:p>
        </p:txBody>
      </p:sp>
      <p:sp>
        <p:nvSpPr>
          <p:cNvPr id="20" name="TextBox 19">
            <a:extLst>
              <a:ext uri="{FF2B5EF4-FFF2-40B4-BE49-F238E27FC236}">
                <a16:creationId xmlns:a16="http://schemas.microsoft.com/office/drawing/2014/main" id="{8F14AE55-702A-4A35-9CA1-158E0831BDD2}"/>
              </a:ext>
            </a:extLst>
          </p:cNvPr>
          <p:cNvSpPr txBox="1"/>
          <p:nvPr/>
        </p:nvSpPr>
        <p:spPr>
          <a:xfrm>
            <a:off x="9192344" y="2501607"/>
            <a:ext cx="1512159" cy="523220"/>
          </a:xfrm>
          <a:prstGeom prst="rect">
            <a:avLst/>
          </a:prstGeom>
          <a:noFill/>
        </p:spPr>
        <p:txBody>
          <a:bodyPr wrap="square" rtlCol="0">
            <a:spAutoFit/>
          </a:bodyPr>
          <a:lstStyle/>
          <a:p>
            <a:r>
              <a:rPr lang="en-IN" sz="2800" dirty="0"/>
              <a:t>Buses </a:t>
            </a:r>
          </a:p>
        </p:txBody>
      </p:sp>
      <p:sp>
        <p:nvSpPr>
          <p:cNvPr id="27" name="TextBox 26">
            <a:extLst>
              <a:ext uri="{FF2B5EF4-FFF2-40B4-BE49-F238E27FC236}">
                <a16:creationId xmlns:a16="http://schemas.microsoft.com/office/drawing/2014/main" id="{17A50D65-E76F-43B1-8370-7DA462D4D027}"/>
              </a:ext>
            </a:extLst>
          </p:cNvPr>
          <p:cNvSpPr txBox="1"/>
          <p:nvPr/>
        </p:nvSpPr>
        <p:spPr>
          <a:xfrm>
            <a:off x="3431713" y="4085783"/>
            <a:ext cx="1512159" cy="523220"/>
          </a:xfrm>
          <a:prstGeom prst="rect">
            <a:avLst/>
          </a:prstGeom>
          <a:noFill/>
        </p:spPr>
        <p:txBody>
          <a:bodyPr wrap="square" rtlCol="0">
            <a:spAutoFit/>
          </a:bodyPr>
          <a:lstStyle/>
          <a:p>
            <a:r>
              <a:rPr lang="en-IN" sz="2800" dirty="0"/>
              <a:t>Baby </a:t>
            </a:r>
          </a:p>
        </p:txBody>
      </p:sp>
      <p:sp>
        <p:nvSpPr>
          <p:cNvPr id="28" name="TextBox 27">
            <a:extLst>
              <a:ext uri="{FF2B5EF4-FFF2-40B4-BE49-F238E27FC236}">
                <a16:creationId xmlns:a16="http://schemas.microsoft.com/office/drawing/2014/main" id="{410B8EAE-19C5-46DA-8537-7588DD7B278E}"/>
              </a:ext>
            </a:extLst>
          </p:cNvPr>
          <p:cNvSpPr txBox="1"/>
          <p:nvPr/>
        </p:nvSpPr>
        <p:spPr>
          <a:xfrm>
            <a:off x="9192344" y="4085783"/>
            <a:ext cx="1512159" cy="523220"/>
          </a:xfrm>
          <a:prstGeom prst="rect">
            <a:avLst/>
          </a:prstGeom>
          <a:noFill/>
        </p:spPr>
        <p:txBody>
          <a:bodyPr wrap="square" rtlCol="0">
            <a:spAutoFit/>
          </a:bodyPr>
          <a:lstStyle/>
          <a:p>
            <a:r>
              <a:rPr lang="en-IN" sz="2800" dirty="0"/>
              <a:t>Babies</a:t>
            </a:r>
          </a:p>
        </p:txBody>
      </p:sp>
      <p:sp>
        <p:nvSpPr>
          <p:cNvPr id="33" name="TextBox 32">
            <a:extLst>
              <a:ext uri="{FF2B5EF4-FFF2-40B4-BE49-F238E27FC236}">
                <a16:creationId xmlns:a16="http://schemas.microsoft.com/office/drawing/2014/main" id="{0B1E6F6B-05DA-4420-8710-AC937F75E72D}"/>
              </a:ext>
            </a:extLst>
          </p:cNvPr>
          <p:cNvSpPr txBox="1"/>
          <p:nvPr/>
        </p:nvSpPr>
        <p:spPr>
          <a:xfrm>
            <a:off x="3431713" y="5553109"/>
            <a:ext cx="1512159" cy="523220"/>
          </a:xfrm>
          <a:prstGeom prst="rect">
            <a:avLst/>
          </a:prstGeom>
          <a:noFill/>
        </p:spPr>
        <p:txBody>
          <a:bodyPr wrap="square" rtlCol="0">
            <a:spAutoFit/>
          </a:bodyPr>
          <a:lstStyle/>
          <a:p>
            <a:r>
              <a:rPr lang="en-IN" sz="2800" dirty="0"/>
              <a:t>Story</a:t>
            </a:r>
          </a:p>
        </p:txBody>
      </p:sp>
      <p:sp>
        <p:nvSpPr>
          <p:cNvPr id="34" name="TextBox 33">
            <a:extLst>
              <a:ext uri="{FF2B5EF4-FFF2-40B4-BE49-F238E27FC236}">
                <a16:creationId xmlns:a16="http://schemas.microsoft.com/office/drawing/2014/main" id="{D6467AE9-0B35-42B8-AED0-CA2E47D6EF27}"/>
              </a:ext>
            </a:extLst>
          </p:cNvPr>
          <p:cNvSpPr txBox="1"/>
          <p:nvPr/>
        </p:nvSpPr>
        <p:spPr>
          <a:xfrm>
            <a:off x="9192344" y="5553109"/>
            <a:ext cx="1512159" cy="523220"/>
          </a:xfrm>
          <a:prstGeom prst="rect">
            <a:avLst/>
          </a:prstGeom>
          <a:noFill/>
        </p:spPr>
        <p:txBody>
          <a:bodyPr wrap="square" rtlCol="0">
            <a:spAutoFit/>
          </a:bodyPr>
          <a:lstStyle/>
          <a:p>
            <a:r>
              <a:rPr lang="en-IN" sz="2800" dirty="0"/>
              <a:t>Stories</a:t>
            </a:r>
          </a:p>
        </p:txBody>
      </p:sp>
      <p:pic>
        <p:nvPicPr>
          <p:cNvPr id="2" name="Picture 1">
            <a:extLst>
              <a:ext uri="{FF2B5EF4-FFF2-40B4-BE49-F238E27FC236}">
                <a16:creationId xmlns:a16="http://schemas.microsoft.com/office/drawing/2014/main" id="{6B180E70-C57A-4A14-9701-A1D216259CE9}"/>
              </a:ext>
            </a:extLst>
          </p:cNvPr>
          <p:cNvPicPr>
            <a:picLocks noChangeAspect="1"/>
          </p:cNvPicPr>
          <p:nvPr/>
        </p:nvPicPr>
        <p:blipFill>
          <a:blip r:embed="rId3"/>
          <a:stretch>
            <a:fillRect/>
          </a:stretch>
        </p:blipFill>
        <p:spPr>
          <a:xfrm>
            <a:off x="6500093" y="2132856"/>
            <a:ext cx="1845951" cy="1282551"/>
          </a:xfrm>
          <a:prstGeom prst="rect">
            <a:avLst/>
          </a:prstGeom>
        </p:spPr>
      </p:pic>
      <p:pic>
        <p:nvPicPr>
          <p:cNvPr id="3" name="Picture 2">
            <a:extLst>
              <a:ext uri="{FF2B5EF4-FFF2-40B4-BE49-F238E27FC236}">
                <a16:creationId xmlns:a16="http://schemas.microsoft.com/office/drawing/2014/main" id="{8D6EAF3F-7643-46D2-BB6A-D7D915A2D9F0}"/>
              </a:ext>
            </a:extLst>
          </p:cNvPr>
          <p:cNvPicPr>
            <a:picLocks noChangeAspect="1"/>
          </p:cNvPicPr>
          <p:nvPr/>
        </p:nvPicPr>
        <p:blipFill>
          <a:blip r:embed="rId4"/>
          <a:stretch>
            <a:fillRect/>
          </a:stretch>
        </p:blipFill>
        <p:spPr>
          <a:xfrm flipH="1">
            <a:off x="741985" y="2060848"/>
            <a:ext cx="2127038" cy="1418025"/>
          </a:xfrm>
          <a:prstGeom prst="rect">
            <a:avLst/>
          </a:prstGeom>
        </p:spPr>
      </p:pic>
      <p:pic>
        <p:nvPicPr>
          <p:cNvPr id="2052" name="Picture 4" descr="Fantasies, Books, Traps, Love Stories, Reading">
            <a:extLst>
              <a:ext uri="{FF2B5EF4-FFF2-40B4-BE49-F238E27FC236}">
                <a16:creationId xmlns:a16="http://schemas.microsoft.com/office/drawing/2014/main" id="{B5A20D7F-A7A4-4027-9137-CC79C8661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9914" y="5125926"/>
            <a:ext cx="1356818" cy="13568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ok, Books, Library Books, Reading, Verbs">
            <a:extLst>
              <a:ext uri="{FF2B5EF4-FFF2-40B4-BE49-F238E27FC236}">
                <a16:creationId xmlns:a16="http://schemas.microsoft.com/office/drawing/2014/main" id="{3E84FE01-DB3D-4F55-BD0C-A9340B6DDD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897" y="5210240"/>
            <a:ext cx="1259169" cy="12334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Two children lying on a bed&#10;&#10;Description automatically generated with low confidence">
            <a:extLst>
              <a:ext uri="{FF2B5EF4-FFF2-40B4-BE49-F238E27FC236}">
                <a16:creationId xmlns:a16="http://schemas.microsoft.com/office/drawing/2014/main" id="{CB472896-17C4-4F6D-9181-599C960E69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0093" y="3659872"/>
            <a:ext cx="1762705" cy="1322029"/>
          </a:xfrm>
          <a:prstGeom prst="rect">
            <a:avLst/>
          </a:prstGeom>
        </p:spPr>
      </p:pic>
      <p:pic>
        <p:nvPicPr>
          <p:cNvPr id="21" name="Picture 20" descr="A child playing in the sand&#10;&#10;Description automatically generated with medium confidence">
            <a:extLst>
              <a:ext uri="{FF2B5EF4-FFF2-40B4-BE49-F238E27FC236}">
                <a16:creationId xmlns:a16="http://schemas.microsoft.com/office/drawing/2014/main" id="{9B8FC162-7E5A-4A1B-8398-F17DE8AAB0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2586" y="3517248"/>
            <a:ext cx="1591473" cy="1492500"/>
          </a:xfrm>
          <a:prstGeom prst="rect">
            <a:avLst/>
          </a:prstGeom>
        </p:spPr>
      </p:pic>
    </p:spTree>
    <p:extLst>
      <p:ext uri="{BB962C8B-B14F-4D97-AF65-F5344CB8AC3E}">
        <p14:creationId xmlns:p14="http://schemas.microsoft.com/office/powerpoint/2010/main" val="3117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000"/>
                                        <p:tgtEl>
                                          <p:spTgt spid="21"/>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55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1000"/>
                                        <p:tgtEl>
                                          <p:spTgt spid="18"/>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par>
                          <p:cTn id="36" fill="hold">
                            <p:stCondLst>
                              <p:cond delay="7500"/>
                            </p:stCondLst>
                            <p:childTnLst>
                              <p:par>
                                <p:cTn id="37" presetID="22" presetClass="entr" presetSubtype="4"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wipe(down)">
                                      <p:cBhvr>
                                        <p:cTn id="39" dur="1000"/>
                                        <p:tgtEl>
                                          <p:spTgt spid="2052"/>
                                        </p:tgtEl>
                                      </p:cBhvr>
                                    </p:animEffect>
                                  </p:childTnLst>
                                </p:cTn>
                              </p:par>
                            </p:childTnLst>
                          </p:cTn>
                        </p:par>
                        <p:par>
                          <p:cTn id="40" fill="hold">
                            <p:stCondLst>
                              <p:cond delay="8500"/>
                            </p:stCondLst>
                            <p:childTnLst>
                              <p:par>
                                <p:cTn id="41" presetID="22" presetClass="entr" presetSubtype="4" fill="hold"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wipe(down)">
                                      <p:cBhvr>
                                        <p:cTn id="43" dur="1000"/>
                                        <p:tgtEl>
                                          <p:spTgt spid="33">
                                            <p:txEl>
                                              <p:pRg st="0" end="0"/>
                                            </p:txEl>
                                          </p:spTgt>
                                        </p:tgtEl>
                                      </p:cBhvr>
                                    </p:animEffect>
                                  </p:childTnLst>
                                </p:cTn>
                              </p:par>
                            </p:childTnLst>
                          </p:cTn>
                        </p:par>
                        <p:par>
                          <p:cTn id="44" fill="hold">
                            <p:stCondLst>
                              <p:cond delay="9500"/>
                            </p:stCondLst>
                            <p:childTnLst>
                              <p:par>
                                <p:cTn id="45" presetID="22" presetClass="entr" presetSubtype="4" fill="hold" nodeType="after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wipe(down)">
                                      <p:cBhvr>
                                        <p:cTn id="47" dur="1000"/>
                                        <p:tgtEl>
                                          <p:spTgt spid="2056"/>
                                        </p:tgtEl>
                                      </p:cBhvr>
                                    </p:animEffect>
                                  </p:childTnLst>
                                </p:cTn>
                              </p:par>
                            </p:childTnLst>
                          </p:cTn>
                        </p:par>
                        <p:par>
                          <p:cTn id="48" fill="hold">
                            <p:stCondLst>
                              <p:cond delay="10500"/>
                            </p:stCondLst>
                            <p:childTnLst>
                              <p:par>
                                <p:cTn id="49" presetID="22" presetClass="entr" presetSubtype="4" fill="hold" nodeType="after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wipe(down)">
                                      <p:cBhvr>
                                        <p:cTn id="51" dur="1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68D93D4-3092-4183-B020-DAF2D02A326F}"/>
              </a:ext>
            </a:extLst>
          </p:cNvPr>
          <p:cNvSpPr/>
          <p:nvPr/>
        </p:nvSpPr>
        <p:spPr>
          <a:xfrm>
            <a:off x="1631504" y="116632"/>
            <a:ext cx="89289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Irregular Plural Nouns  - Rule No 4</a:t>
            </a:r>
          </a:p>
        </p:txBody>
      </p:sp>
      <p:sp>
        <p:nvSpPr>
          <p:cNvPr id="7" name="TextBox 6">
            <a:extLst>
              <a:ext uri="{FF2B5EF4-FFF2-40B4-BE49-F238E27FC236}">
                <a16:creationId xmlns:a16="http://schemas.microsoft.com/office/drawing/2014/main" id="{4DE60D1F-8F50-4192-8C4B-B1413D58F5AA}"/>
              </a:ext>
            </a:extLst>
          </p:cNvPr>
          <p:cNvSpPr txBox="1"/>
          <p:nvPr/>
        </p:nvSpPr>
        <p:spPr>
          <a:xfrm>
            <a:off x="57150" y="1628800"/>
            <a:ext cx="12072664" cy="584775"/>
          </a:xfrm>
          <a:prstGeom prst="rect">
            <a:avLst/>
          </a:prstGeom>
          <a:solidFill>
            <a:schemeClr val="accent2"/>
          </a:solidFill>
        </p:spPr>
        <p:txBody>
          <a:bodyPr wrap="square" rtlCol="0">
            <a:spAutoFit/>
          </a:bodyPr>
          <a:lstStyle/>
          <a:p>
            <a:pPr algn="ctr"/>
            <a:r>
              <a:rPr lang="en-IN" sz="3200" dirty="0">
                <a:solidFill>
                  <a:schemeClr val="bg1"/>
                </a:solidFill>
              </a:rPr>
              <a:t>If a noun ends in a </a:t>
            </a:r>
            <a:r>
              <a:rPr lang="en-IN" sz="3200" b="1" dirty="0">
                <a:solidFill>
                  <a:schemeClr val="bg1"/>
                </a:solidFill>
              </a:rPr>
              <a:t>VOWEL </a:t>
            </a:r>
            <a:r>
              <a:rPr lang="en-IN" sz="3200" dirty="0">
                <a:solidFill>
                  <a:schemeClr val="bg1"/>
                </a:solidFill>
              </a:rPr>
              <a:t>followed by ‘y’,  add ‘s’ to make it Plural.</a:t>
            </a:r>
          </a:p>
        </p:txBody>
      </p:sp>
      <p:sp>
        <p:nvSpPr>
          <p:cNvPr id="20" name="TextBox 19">
            <a:extLst>
              <a:ext uri="{FF2B5EF4-FFF2-40B4-BE49-F238E27FC236}">
                <a16:creationId xmlns:a16="http://schemas.microsoft.com/office/drawing/2014/main" id="{8F14AE55-702A-4A35-9CA1-158E0831BDD2}"/>
              </a:ext>
            </a:extLst>
          </p:cNvPr>
          <p:cNvSpPr txBox="1"/>
          <p:nvPr/>
        </p:nvSpPr>
        <p:spPr>
          <a:xfrm>
            <a:off x="839417" y="5399551"/>
            <a:ext cx="2016224" cy="523220"/>
          </a:xfrm>
          <a:prstGeom prst="rect">
            <a:avLst/>
          </a:prstGeom>
          <a:noFill/>
        </p:spPr>
        <p:txBody>
          <a:bodyPr wrap="square" rtlCol="0">
            <a:spAutoFit/>
          </a:bodyPr>
          <a:lstStyle/>
          <a:p>
            <a:pPr algn="ctr"/>
            <a:r>
              <a:rPr lang="en-IN" sz="2800" dirty="0"/>
              <a:t>Boy - Boys </a:t>
            </a:r>
          </a:p>
        </p:txBody>
      </p:sp>
      <p:sp>
        <p:nvSpPr>
          <p:cNvPr id="28" name="TextBox 27">
            <a:extLst>
              <a:ext uri="{FF2B5EF4-FFF2-40B4-BE49-F238E27FC236}">
                <a16:creationId xmlns:a16="http://schemas.microsoft.com/office/drawing/2014/main" id="{410B8EAE-19C5-46DA-8537-7588DD7B278E}"/>
              </a:ext>
            </a:extLst>
          </p:cNvPr>
          <p:cNvSpPr txBox="1"/>
          <p:nvPr/>
        </p:nvSpPr>
        <p:spPr>
          <a:xfrm>
            <a:off x="5087888" y="5399551"/>
            <a:ext cx="2016224" cy="523220"/>
          </a:xfrm>
          <a:prstGeom prst="rect">
            <a:avLst/>
          </a:prstGeom>
          <a:noFill/>
        </p:spPr>
        <p:txBody>
          <a:bodyPr wrap="square" rtlCol="0">
            <a:spAutoFit/>
          </a:bodyPr>
          <a:lstStyle/>
          <a:p>
            <a:pPr algn="ctr"/>
            <a:r>
              <a:rPr lang="en-IN" sz="2800" dirty="0"/>
              <a:t>Key - Keys</a:t>
            </a:r>
          </a:p>
        </p:txBody>
      </p:sp>
      <p:sp>
        <p:nvSpPr>
          <p:cNvPr id="34" name="TextBox 33">
            <a:extLst>
              <a:ext uri="{FF2B5EF4-FFF2-40B4-BE49-F238E27FC236}">
                <a16:creationId xmlns:a16="http://schemas.microsoft.com/office/drawing/2014/main" id="{D6467AE9-0B35-42B8-AED0-CA2E47D6EF27}"/>
              </a:ext>
            </a:extLst>
          </p:cNvPr>
          <p:cNvSpPr txBox="1"/>
          <p:nvPr/>
        </p:nvSpPr>
        <p:spPr>
          <a:xfrm>
            <a:off x="9336359" y="5399551"/>
            <a:ext cx="2016225" cy="523220"/>
          </a:xfrm>
          <a:prstGeom prst="rect">
            <a:avLst/>
          </a:prstGeom>
          <a:noFill/>
        </p:spPr>
        <p:txBody>
          <a:bodyPr wrap="square" rtlCol="0">
            <a:spAutoFit/>
          </a:bodyPr>
          <a:lstStyle/>
          <a:p>
            <a:pPr algn="ctr"/>
            <a:r>
              <a:rPr lang="en-IN" sz="2800" dirty="0"/>
              <a:t>Day - Days </a:t>
            </a:r>
          </a:p>
        </p:txBody>
      </p:sp>
      <p:pic>
        <p:nvPicPr>
          <p:cNvPr id="2" name="Picture 1">
            <a:extLst>
              <a:ext uri="{FF2B5EF4-FFF2-40B4-BE49-F238E27FC236}">
                <a16:creationId xmlns:a16="http://schemas.microsoft.com/office/drawing/2014/main" id="{6B180E70-C57A-4A14-9701-A1D216259C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4990" y="2492896"/>
            <a:ext cx="3930068" cy="2858895"/>
          </a:xfrm>
          <a:prstGeom prst="rect">
            <a:avLst/>
          </a:prstGeom>
        </p:spPr>
      </p:pic>
      <p:pic>
        <p:nvPicPr>
          <p:cNvPr id="4" name="Picture 3">
            <a:extLst>
              <a:ext uri="{FF2B5EF4-FFF2-40B4-BE49-F238E27FC236}">
                <a16:creationId xmlns:a16="http://schemas.microsoft.com/office/drawing/2014/main" id="{FEBB346A-9F87-4929-943E-5D40E01CC3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83840" y="2492896"/>
            <a:ext cx="3686377" cy="2764781"/>
          </a:xfrm>
          <a:prstGeom prst="rect">
            <a:avLst/>
          </a:prstGeom>
        </p:spPr>
      </p:pic>
      <p:pic>
        <p:nvPicPr>
          <p:cNvPr id="10" name="Picture 9">
            <a:extLst>
              <a:ext uri="{FF2B5EF4-FFF2-40B4-BE49-F238E27FC236}">
                <a16:creationId xmlns:a16="http://schemas.microsoft.com/office/drawing/2014/main" id="{F27D9768-4C03-40D4-870A-07534F2BCDCF}"/>
              </a:ext>
            </a:extLst>
          </p:cNvPr>
          <p:cNvPicPr>
            <a:picLocks noChangeAspect="1"/>
          </p:cNvPicPr>
          <p:nvPr/>
        </p:nvPicPr>
        <p:blipFill>
          <a:blip r:embed="rId5"/>
          <a:stretch>
            <a:fillRect/>
          </a:stretch>
        </p:blipFill>
        <p:spPr>
          <a:xfrm>
            <a:off x="8699000" y="2492896"/>
            <a:ext cx="3253600" cy="2858895"/>
          </a:xfrm>
          <a:prstGeom prst="rect">
            <a:avLst/>
          </a:prstGeom>
        </p:spPr>
      </p:pic>
    </p:spTree>
    <p:extLst>
      <p:ext uri="{BB962C8B-B14F-4D97-AF65-F5344CB8AC3E}">
        <p14:creationId xmlns:p14="http://schemas.microsoft.com/office/powerpoint/2010/main" val="2941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fade">
                                      <p:cBhvr>
                                        <p:cTn id="19" dur="500"/>
                                        <p:tgtEl>
                                          <p:spTgt spid="28">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68D93D4-3092-4183-B020-DAF2D02A326F}"/>
              </a:ext>
            </a:extLst>
          </p:cNvPr>
          <p:cNvSpPr/>
          <p:nvPr/>
        </p:nvSpPr>
        <p:spPr>
          <a:xfrm>
            <a:off x="1620074" y="101774"/>
            <a:ext cx="89289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Irregular Plural Nouns  - Rule No 5</a:t>
            </a:r>
          </a:p>
        </p:txBody>
      </p:sp>
      <p:sp>
        <p:nvSpPr>
          <p:cNvPr id="7" name="TextBox 6">
            <a:extLst>
              <a:ext uri="{FF2B5EF4-FFF2-40B4-BE49-F238E27FC236}">
                <a16:creationId xmlns:a16="http://schemas.microsoft.com/office/drawing/2014/main" id="{4DE60D1F-8F50-4192-8C4B-B1413D58F5AA}"/>
              </a:ext>
            </a:extLst>
          </p:cNvPr>
          <p:cNvSpPr txBox="1"/>
          <p:nvPr/>
        </p:nvSpPr>
        <p:spPr>
          <a:xfrm>
            <a:off x="690608" y="1299622"/>
            <a:ext cx="10830217" cy="1077218"/>
          </a:xfrm>
          <a:prstGeom prst="rect">
            <a:avLst/>
          </a:prstGeom>
          <a:solidFill>
            <a:schemeClr val="accent2"/>
          </a:solidFill>
        </p:spPr>
        <p:txBody>
          <a:bodyPr wrap="square" rtlCol="0">
            <a:spAutoFit/>
          </a:bodyPr>
          <a:lstStyle/>
          <a:p>
            <a:pPr algn="ctr"/>
            <a:r>
              <a:rPr lang="en-IN" sz="3200" dirty="0">
                <a:solidFill>
                  <a:schemeClr val="bg1"/>
                </a:solidFill>
              </a:rPr>
              <a:t>If a noun ends in a </a:t>
            </a:r>
            <a:r>
              <a:rPr lang="en-IN" sz="3200" b="1" dirty="0">
                <a:solidFill>
                  <a:schemeClr val="bg1"/>
                </a:solidFill>
              </a:rPr>
              <a:t>CONSONANT </a:t>
            </a:r>
            <a:r>
              <a:rPr lang="en-IN" sz="3200" dirty="0">
                <a:solidFill>
                  <a:schemeClr val="bg1"/>
                </a:solidFill>
              </a:rPr>
              <a:t>followed by ‘o’,  add ‘es’ to </a:t>
            </a:r>
            <a:r>
              <a:rPr lang="en-IN" sz="3200">
                <a:solidFill>
                  <a:schemeClr val="bg1"/>
                </a:solidFill>
              </a:rPr>
              <a:t>make it </a:t>
            </a:r>
            <a:r>
              <a:rPr lang="en-IN" sz="3200" dirty="0">
                <a:solidFill>
                  <a:schemeClr val="bg1"/>
                </a:solidFill>
              </a:rPr>
              <a:t>Plural.</a:t>
            </a:r>
          </a:p>
        </p:txBody>
      </p:sp>
      <p:sp>
        <p:nvSpPr>
          <p:cNvPr id="20" name="TextBox 19">
            <a:extLst>
              <a:ext uri="{FF2B5EF4-FFF2-40B4-BE49-F238E27FC236}">
                <a16:creationId xmlns:a16="http://schemas.microsoft.com/office/drawing/2014/main" id="{8F14AE55-702A-4A35-9CA1-158E0831BDD2}"/>
              </a:ext>
            </a:extLst>
          </p:cNvPr>
          <p:cNvSpPr txBox="1"/>
          <p:nvPr/>
        </p:nvSpPr>
        <p:spPr>
          <a:xfrm>
            <a:off x="527424" y="5498068"/>
            <a:ext cx="3408337" cy="523220"/>
          </a:xfrm>
          <a:prstGeom prst="rect">
            <a:avLst/>
          </a:prstGeom>
          <a:noFill/>
        </p:spPr>
        <p:txBody>
          <a:bodyPr wrap="square" rtlCol="0">
            <a:spAutoFit/>
          </a:bodyPr>
          <a:lstStyle/>
          <a:p>
            <a:pPr algn="ctr"/>
            <a:r>
              <a:rPr lang="en-IN" sz="2800" dirty="0"/>
              <a:t>Tomato - Tomatoes </a:t>
            </a:r>
          </a:p>
        </p:txBody>
      </p:sp>
      <p:sp>
        <p:nvSpPr>
          <p:cNvPr id="28" name="TextBox 27">
            <a:extLst>
              <a:ext uri="{FF2B5EF4-FFF2-40B4-BE49-F238E27FC236}">
                <a16:creationId xmlns:a16="http://schemas.microsoft.com/office/drawing/2014/main" id="{410B8EAE-19C5-46DA-8537-7588DD7B278E}"/>
              </a:ext>
            </a:extLst>
          </p:cNvPr>
          <p:cNvSpPr txBox="1"/>
          <p:nvPr/>
        </p:nvSpPr>
        <p:spPr>
          <a:xfrm>
            <a:off x="5015881" y="5498068"/>
            <a:ext cx="3096343" cy="523220"/>
          </a:xfrm>
          <a:prstGeom prst="rect">
            <a:avLst/>
          </a:prstGeom>
          <a:noFill/>
        </p:spPr>
        <p:txBody>
          <a:bodyPr wrap="square" rtlCol="0">
            <a:spAutoFit/>
          </a:bodyPr>
          <a:lstStyle/>
          <a:p>
            <a:pPr algn="ctr"/>
            <a:r>
              <a:rPr lang="en-IN" sz="2800" dirty="0"/>
              <a:t>Potato - Potatoes</a:t>
            </a:r>
          </a:p>
        </p:txBody>
      </p:sp>
      <p:sp>
        <p:nvSpPr>
          <p:cNvPr id="34" name="TextBox 33">
            <a:extLst>
              <a:ext uri="{FF2B5EF4-FFF2-40B4-BE49-F238E27FC236}">
                <a16:creationId xmlns:a16="http://schemas.microsoft.com/office/drawing/2014/main" id="{D6467AE9-0B35-42B8-AED0-CA2E47D6EF27}"/>
              </a:ext>
            </a:extLst>
          </p:cNvPr>
          <p:cNvSpPr txBox="1"/>
          <p:nvPr/>
        </p:nvSpPr>
        <p:spPr>
          <a:xfrm>
            <a:off x="9264352" y="5498068"/>
            <a:ext cx="2396067" cy="521208"/>
          </a:xfrm>
          <a:prstGeom prst="rect">
            <a:avLst/>
          </a:prstGeom>
          <a:noFill/>
        </p:spPr>
        <p:txBody>
          <a:bodyPr wrap="square" rtlCol="0">
            <a:spAutoFit/>
          </a:bodyPr>
          <a:lstStyle/>
          <a:p>
            <a:pPr algn="ctr"/>
            <a:r>
              <a:rPr lang="en-IN" sz="2800" dirty="0"/>
              <a:t>Hero - Heroes</a:t>
            </a:r>
          </a:p>
        </p:txBody>
      </p:sp>
      <p:pic>
        <p:nvPicPr>
          <p:cNvPr id="1026" name="Picture 2" descr="Superman, Kid Hero, Superhero, Hero, Child, Power, Fun">
            <a:extLst>
              <a:ext uri="{FF2B5EF4-FFF2-40B4-BE49-F238E27FC236}">
                <a16:creationId xmlns:a16="http://schemas.microsoft.com/office/drawing/2014/main" id="{1A3BA52A-7EA8-46DA-A587-FE8EDE00C6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2608772"/>
            <a:ext cx="2245978" cy="2908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B180E70-C57A-4A14-9701-A1D216259C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4990" y="2636912"/>
            <a:ext cx="3930068" cy="2587294"/>
          </a:xfrm>
          <a:prstGeom prst="rect">
            <a:avLst/>
          </a:prstGeom>
        </p:spPr>
      </p:pic>
      <p:pic>
        <p:nvPicPr>
          <p:cNvPr id="3" name="Picture 2">
            <a:extLst>
              <a:ext uri="{FF2B5EF4-FFF2-40B4-BE49-F238E27FC236}">
                <a16:creationId xmlns:a16="http://schemas.microsoft.com/office/drawing/2014/main" id="{8DBA99A3-D3AC-4093-ACA6-3B7B5AD441EE}"/>
              </a:ext>
            </a:extLst>
          </p:cNvPr>
          <p:cNvPicPr>
            <a:picLocks noChangeAspect="1"/>
          </p:cNvPicPr>
          <p:nvPr/>
        </p:nvPicPr>
        <p:blipFill>
          <a:blip r:embed="rId5"/>
          <a:stretch>
            <a:fillRect/>
          </a:stretch>
        </p:blipFill>
        <p:spPr>
          <a:xfrm>
            <a:off x="4901619" y="2636912"/>
            <a:ext cx="3570645" cy="2380430"/>
          </a:xfrm>
          <a:prstGeom prst="rect">
            <a:avLst/>
          </a:prstGeom>
        </p:spPr>
      </p:pic>
    </p:spTree>
    <p:extLst>
      <p:ext uri="{BB962C8B-B14F-4D97-AF65-F5344CB8AC3E}">
        <p14:creationId xmlns:p14="http://schemas.microsoft.com/office/powerpoint/2010/main" val="27166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68D93D4-3092-4183-B020-DAF2D02A326F}"/>
              </a:ext>
            </a:extLst>
          </p:cNvPr>
          <p:cNvSpPr/>
          <p:nvPr/>
        </p:nvSpPr>
        <p:spPr>
          <a:xfrm>
            <a:off x="1631504" y="188640"/>
            <a:ext cx="89289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Irregular Plural Nouns  - Rule No 6</a:t>
            </a:r>
          </a:p>
        </p:txBody>
      </p:sp>
      <p:sp>
        <p:nvSpPr>
          <p:cNvPr id="7" name="TextBox 6">
            <a:extLst>
              <a:ext uri="{FF2B5EF4-FFF2-40B4-BE49-F238E27FC236}">
                <a16:creationId xmlns:a16="http://schemas.microsoft.com/office/drawing/2014/main" id="{4DE60D1F-8F50-4192-8C4B-B1413D58F5AA}"/>
              </a:ext>
            </a:extLst>
          </p:cNvPr>
          <p:cNvSpPr txBox="1"/>
          <p:nvPr/>
        </p:nvSpPr>
        <p:spPr>
          <a:xfrm>
            <a:off x="242324" y="1628800"/>
            <a:ext cx="11712612" cy="584775"/>
          </a:xfrm>
          <a:prstGeom prst="rect">
            <a:avLst/>
          </a:prstGeom>
          <a:solidFill>
            <a:schemeClr val="accent2"/>
          </a:solidFill>
        </p:spPr>
        <p:txBody>
          <a:bodyPr wrap="square" rtlCol="0">
            <a:spAutoFit/>
          </a:bodyPr>
          <a:lstStyle/>
          <a:p>
            <a:pPr algn="ctr"/>
            <a:r>
              <a:rPr lang="en-IN" sz="3200" dirty="0">
                <a:solidFill>
                  <a:schemeClr val="bg1"/>
                </a:solidFill>
              </a:rPr>
              <a:t>If a noun ends in a </a:t>
            </a:r>
            <a:r>
              <a:rPr lang="en-IN" sz="3200" b="1" dirty="0">
                <a:solidFill>
                  <a:schemeClr val="bg1"/>
                </a:solidFill>
              </a:rPr>
              <a:t>VOWEL </a:t>
            </a:r>
            <a:r>
              <a:rPr lang="en-IN" sz="3200" dirty="0">
                <a:solidFill>
                  <a:schemeClr val="bg1"/>
                </a:solidFill>
              </a:rPr>
              <a:t>followed by ‘o’, add ‘s’ to make it Plural.</a:t>
            </a:r>
          </a:p>
        </p:txBody>
      </p:sp>
      <p:sp>
        <p:nvSpPr>
          <p:cNvPr id="20" name="TextBox 19">
            <a:extLst>
              <a:ext uri="{FF2B5EF4-FFF2-40B4-BE49-F238E27FC236}">
                <a16:creationId xmlns:a16="http://schemas.microsoft.com/office/drawing/2014/main" id="{8F14AE55-702A-4A35-9CA1-158E0831BDD2}"/>
              </a:ext>
            </a:extLst>
          </p:cNvPr>
          <p:cNvSpPr txBox="1"/>
          <p:nvPr/>
        </p:nvSpPr>
        <p:spPr>
          <a:xfrm>
            <a:off x="1199456" y="5642084"/>
            <a:ext cx="3024335" cy="523220"/>
          </a:xfrm>
          <a:prstGeom prst="rect">
            <a:avLst/>
          </a:prstGeom>
          <a:noFill/>
        </p:spPr>
        <p:txBody>
          <a:bodyPr wrap="square" rtlCol="0">
            <a:spAutoFit/>
          </a:bodyPr>
          <a:lstStyle/>
          <a:p>
            <a:pPr algn="ctr"/>
            <a:r>
              <a:rPr lang="en-IN" sz="2800" dirty="0"/>
              <a:t>Radio - Radios </a:t>
            </a:r>
          </a:p>
        </p:txBody>
      </p:sp>
      <p:sp>
        <p:nvSpPr>
          <p:cNvPr id="28" name="TextBox 27">
            <a:extLst>
              <a:ext uri="{FF2B5EF4-FFF2-40B4-BE49-F238E27FC236}">
                <a16:creationId xmlns:a16="http://schemas.microsoft.com/office/drawing/2014/main" id="{410B8EAE-19C5-46DA-8537-7588DD7B278E}"/>
              </a:ext>
            </a:extLst>
          </p:cNvPr>
          <p:cNvSpPr txBox="1"/>
          <p:nvPr/>
        </p:nvSpPr>
        <p:spPr>
          <a:xfrm>
            <a:off x="7752184" y="5642084"/>
            <a:ext cx="2880320" cy="523220"/>
          </a:xfrm>
          <a:prstGeom prst="rect">
            <a:avLst/>
          </a:prstGeom>
          <a:noFill/>
        </p:spPr>
        <p:txBody>
          <a:bodyPr wrap="square" rtlCol="0">
            <a:spAutoFit/>
          </a:bodyPr>
          <a:lstStyle/>
          <a:p>
            <a:pPr algn="ctr"/>
            <a:r>
              <a:rPr lang="en-IN" sz="2800" dirty="0"/>
              <a:t>Studio - Studios</a:t>
            </a:r>
          </a:p>
        </p:txBody>
      </p:sp>
      <p:pic>
        <p:nvPicPr>
          <p:cNvPr id="2" name="Picture 1">
            <a:extLst>
              <a:ext uri="{FF2B5EF4-FFF2-40B4-BE49-F238E27FC236}">
                <a16:creationId xmlns:a16="http://schemas.microsoft.com/office/drawing/2014/main" id="{6B180E70-C57A-4A14-9701-A1D216259C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6389" y="2812316"/>
            <a:ext cx="3930068" cy="2620045"/>
          </a:xfrm>
          <a:prstGeom prst="rect">
            <a:avLst/>
          </a:prstGeom>
        </p:spPr>
      </p:pic>
      <p:pic>
        <p:nvPicPr>
          <p:cNvPr id="4" name="Picture 3">
            <a:extLst>
              <a:ext uri="{FF2B5EF4-FFF2-40B4-BE49-F238E27FC236}">
                <a16:creationId xmlns:a16="http://schemas.microsoft.com/office/drawing/2014/main" id="{FEBB346A-9F87-4929-943E-5D40E01CC3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23423" y="2812316"/>
            <a:ext cx="4329161" cy="2620044"/>
          </a:xfrm>
          <a:prstGeom prst="rect">
            <a:avLst/>
          </a:prstGeom>
        </p:spPr>
      </p:pic>
    </p:spTree>
    <p:extLst>
      <p:ext uri="{BB962C8B-B14F-4D97-AF65-F5344CB8AC3E}">
        <p14:creationId xmlns:p14="http://schemas.microsoft.com/office/powerpoint/2010/main" val="9958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2C6AC5B-7A21-4F5F-9845-EDD8D989BB62}"/>
              </a:ext>
            </a:extLst>
          </p:cNvPr>
          <p:cNvSpPr/>
          <p:nvPr/>
        </p:nvSpPr>
        <p:spPr>
          <a:xfrm>
            <a:off x="3863752" y="116632"/>
            <a:ext cx="4464496"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Summary </a:t>
            </a:r>
          </a:p>
        </p:txBody>
      </p:sp>
      <p:sp>
        <p:nvSpPr>
          <p:cNvPr id="5" name="TextBox 4">
            <a:extLst>
              <a:ext uri="{FF2B5EF4-FFF2-40B4-BE49-F238E27FC236}">
                <a16:creationId xmlns:a16="http://schemas.microsoft.com/office/drawing/2014/main" id="{B079EB31-AF4A-4F41-B3CC-16900E9D7EE1}"/>
              </a:ext>
            </a:extLst>
          </p:cNvPr>
          <p:cNvSpPr txBox="1"/>
          <p:nvPr/>
        </p:nvSpPr>
        <p:spPr>
          <a:xfrm>
            <a:off x="1271464" y="2708920"/>
            <a:ext cx="7632848" cy="523220"/>
          </a:xfrm>
          <a:prstGeom prst="rect">
            <a:avLst/>
          </a:prstGeom>
          <a:noFill/>
        </p:spPr>
        <p:txBody>
          <a:bodyPr wrap="square" rtlCol="0">
            <a:spAutoFit/>
          </a:bodyPr>
          <a:lstStyle/>
          <a:p>
            <a:pPr marL="457200" indent="-457200">
              <a:buFont typeface="Wingdings" panose="05000000000000000000" pitchFamily="2" charset="2"/>
              <a:buChar char="Ø"/>
            </a:pPr>
            <a:r>
              <a:rPr lang="en-IN" sz="2400" dirty="0"/>
              <a:t> </a:t>
            </a:r>
            <a:r>
              <a:rPr lang="en-IN" sz="2800" u="none" strike="noStrike" dirty="0">
                <a:effectLst/>
                <a:ea typeface="Arial" panose="020B0604020202020204" pitchFamily="34" charset="0"/>
              </a:rPr>
              <a:t>A noun names</a:t>
            </a:r>
            <a:r>
              <a:rPr lang="en-IN" sz="2800" b="1" u="none" strike="noStrike" dirty="0">
                <a:effectLst/>
                <a:ea typeface="Arial" panose="020B0604020202020204" pitchFamily="34" charset="0"/>
              </a:rPr>
              <a:t> a person, place, animal or thing.</a:t>
            </a:r>
            <a:endParaRPr lang="en-IN" sz="2800" u="none" strike="noStrike" dirty="0">
              <a:effectLst/>
              <a:ea typeface="Arial" panose="020B0604020202020204" pitchFamily="34" charset="0"/>
            </a:endParaRPr>
          </a:p>
        </p:txBody>
      </p:sp>
      <p:sp>
        <p:nvSpPr>
          <p:cNvPr id="6" name="TextBox 5">
            <a:extLst>
              <a:ext uri="{FF2B5EF4-FFF2-40B4-BE49-F238E27FC236}">
                <a16:creationId xmlns:a16="http://schemas.microsoft.com/office/drawing/2014/main" id="{28DB67B4-026D-44D9-B535-7549518E1DEA}"/>
              </a:ext>
            </a:extLst>
          </p:cNvPr>
          <p:cNvSpPr txBox="1"/>
          <p:nvPr/>
        </p:nvSpPr>
        <p:spPr>
          <a:xfrm>
            <a:off x="1271464" y="3666219"/>
            <a:ext cx="10657183" cy="523220"/>
          </a:xfrm>
          <a:prstGeom prst="rect">
            <a:avLst/>
          </a:prstGeom>
          <a:noFill/>
        </p:spPr>
        <p:txBody>
          <a:bodyPr wrap="square" rtlCol="0">
            <a:spAutoFit/>
          </a:bodyPr>
          <a:lstStyle/>
          <a:p>
            <a:pPr marL="457200" indent="-457200">
              <a:buFont typeface="Wingdings" panose="05000000000000000000" pitchFamily="2" charset="2"/>
              <a:buChar char="Ø"/>
            </a:pPr>
            <a:r>
              <a:rPr lang="en-IN" sz="2400" dirty="0"/>
              <a:t> </a:t>
            </a:r>
            <a:r>
              <a:rPr lang="en-IN" sz="2800" b="1" u="none" strike="noStrike" dirty="0">
                <a:effectLst/>
                <a:ea typeface="Arial" panose="020B0604020202020204" pitchFamily="34" charset="0"/>
              </a:rPr>
              <a:t>A singular noun </a:t>
            </a:r>
            <a:r>
              <a:rPr lang="en-IN" sz="2800" u="none" strike="noStrike" dirty="0">
                <a:effectLst/>
                <a:ea typeface="Arial" panose="020B0604020202020204" pitchFamily="34" charset="0"/>
              </a:rPr>
              <a:t>refers to </a:t>
            </a:r>
            <a:r>
              <a:rPr lang="en-IN" sz="2800" b="1" u="none" strike="noStrike" dirty="0">
                <a:effectLst/>
                <a:ea typeface="Arial" panose="020B0604020202020204" pitchFamily="34" charset="0"/>
              </a:rPr>
              <a:t>only one </a:t>
            </a:r>
            <a:r>
              <a:rPr lang="en-IN" sz="2800" u="none" strike="noStrike" dirty="0">
                <a:effectLst/>
                <a:ea typeface="Arial" panose="020B0604020202020204" pitchFamily="34" charset="0"/>
              </a:rPr>
              <a:t>person, place, animal or thing.</a:t>
            </a:r>
          </a:p>
        </p:txBody>
      </p:sp>
      <p:sp>
        <p:nvSpPr>
          <p:cNvPr id="7" name="TextBox 6">
            <a:extLst>
              <a:ext uri="{FF2B5EF4-FFF2-40B4-BE49-F238E27FC236}">
                <a16:creationId xmlns:a16="http://schemas.microsoft.com/office/drawing/2014/main" id="{28DB67B4-026D-44D9-B535-7549518E1DEA}"/>
              </a:ext>
            </a:extLst>
          </p:cNvPr>
          <p:cNvSpPr txBox="1"/>
          <p:nvPr/>
        </p:nvSpPr>
        <p:spPr>
          <a:xfrm>
            <a:off x="1271464" y="4561964"/>
            <a:ext cx="10657183" cy="954107"/>
          </a:xfrm>
          <a:prstGeom prst="rect">
            <a:avLst/>
          </a:prstGeom>
          <a:noFill/>
        </p:spPr>
        <p:txBody>
          <a:bodyPr wrap="square" rtlCol="0">
            <a:spAutoFit/>
          </a:bodyPr>
          <a:lstStyle/>
          <a:p>
            <a:pPr marL="457200" indent="-457200">
              <a:buFont typeface="Wingdings" panose="05000000000000000000" pitchFamily="2" charset="2"/>
              <a:buChar char="Ø"/>
            </a:pPr>
            <a:r>
              <a:rPr lang="en-IN" sz="2400" dirty="0"/>
              <a:t> </a:t>
            </a:r>
            <a:r>
              <a:rPr lang="en-IN" sz="2800" b="1" u="none" strike="noStrike" dirty="0">
                <a:effectLst/>
                <a:ea typeface="Arial" panose="020B0604020202020204" pitchFamily="34" charset="0"/>
              </a:rPr>
              <a:t>A plural noun </a:t>
            </a:r>
            <a:r>
              <a:rPr lang="en-IN" sz="2800" u="none" strike="noStrike" dirty="0">
                <a:effectLst/>
                <a:ea typeface="Arial" panose="020B0604020202020204" pitchFamily="34" charset="0"/>
              </a:rPr>
              <a:t>refers to </a:t>
            </a:r>
            <a:r>
              <a:rPr lang="en-IN" sz="2800" b="1" u="none" strike="noStrike" dirty="0">
                <a:effectLst/>
                <a:ea typeface="Arial" panose="020B0604020202020204" pitchFamily="34" charset="0"/>
              </a:rPr>
              <a:t>two or more than two </a:t>
            </a:r>
            <a:r>
              <a:rPr lang="en-IN" sz="2800" u="none" strike="noStrike" dirty="0">
                <a:effectLst/>
                <a:ea typeface="Arial" panose="020B0604020202020204" pitchFamily="34" charset="0"/>
              </a:rPr>
              <a:t>people, places, animals or things.</a:t>
            </a:r>
          </a:p>
        </p:txBody>
      </p:sp>
    </p:spTree>
    <p:extLst>
      <p:ext uri="{BB962C8B-B14F-4D97-AF65-F5344CB8AC3E}">
        <p14:creationId xmlns:p14="http://schemas.microsoft.com/office/powerpoint/2010/main" val="28331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2C0EC91-60C3-43FB-9DBA-AF5B06ACFD3D}"/>
              </a:ext>
            </a:extLst>
          </p:cNvPr>
          <p:cNvSpPr/>
          <p:nvPr/>
        </p:nvSpPr>
        <p:spPr>
          <a:xfrm>
            <a:off x="4331804" y="44624"/>
            <a:ext cx="3528392"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Summary</a:t>
            </a:r>
            <a:r>
              <a:rPr lang="en-IN" sz="4000" b="1" dirty="0">
                <a:solidFill>
                  <a:srgbClr val="C00000"/>
                </a:solidFill>
              </a:rPr>
              <a:t> </a:t>
            </a:r>
          </a:p>
        </p:txBody>
      </p:sp>
      <p:graphicFrame>
        <p:nvGraphicFramePr>
          <p:cNvPr id="6" name="Table 6">
            <a:extLst>
              <a:ext uri="{FF2B5EF4-FFF2-40B4-BE49-F238E27FC236}">
                <a16:creationId xmlns:a16="http://schemas.microsoft.com/office/drawing/2014/main" id="{407081B2-6E1D-4113-9FB0-AAE9CF4864E7}"/>
              </a:ext>
            </a:extLst>
          </p:cNvPr>
          <p:cNvGraphicFramePr>
            <a:graphicFrameLocks noGrp="1"/>
          </p:cNvGraphicFramePr>
          <p:nvPr>
            <p:extLst>
              <p:ext uri="{D42A27DB-BD31-4B8C-83A1-F6EECF244321}">
                <p14:modId xmlns:p14="http://schemas.microsoft.com/office/powerpoint/2010/main" val="3323217264"/>
              </p:ext>
            </p:extLst>
          </p:nvPr>
        </p:nvGraphicFramePr>
        <p:xfrm>
          <a:off x="187915" y="1317909"/>
          <a:ext cx="11809313" cy="4583766"/>
        </p:xfrm>
        <a:graphic>
          <a:graphicData uri="http://schemas.openxmlformats.org/drawingml/2006/table">
            <a:tbl>
              <a:tblPr firstRow="1" bandRow="1">
                <a:tableStyleId>{16D9F66E-5EB9-4882-86FB-DCBF35E3C3E4}</a:tableStyleId>
              </a:tblPr>
              <a:tblGrid>
                <a:gridCol w="4867717">
                  <a:extLst>
                    <a:ext uri="{9D8B030D-6E8A-4147-A177-3AD203B41FA5}">
                      <a16:colId xmlns:a16="http://schemas.microsoft.com/office/drawing/2014/main" val="1705670807"/>
                    </a:ext>
                  </a:extLst>
                </a:gridCol>
                <a:gridCol w="1986823">
                  <a:extLst>
                    <a:ext uri="{9D8B030D-6E8A-4147-A177-3AD203B41FA5}">
                      <a16:colId xmlns:a16="http://schemas.microsoft.com/office/drawing/2014/main" val="1857771384"/>
                    </a:ext>
                  </a:extLst>
                </a:gridCol>
                <a:gridCol w="2002445">
                  <a:extLst>
                    <a:ext uri="{9D8B030D-6E8A-4147-A177-3AD203B41FA5}">
                      <a16:colId xmlns:a16="http://schemas.microsoft.com/office/drawing/2014/main" val="3482841066"/>
                    </a:ext>
                  </a:extLst>
                </a:gridCol>
                <a:gridCol w="2952328">
                  <a:extLst>
                    <a:ext uri="{9D8B030D-6E8A-4147-A177-3AD203B41FA5}">
                      <a16:colId xmlns:a16="http://schemas.microsoft.com/office/drawing/2014/main" val="954981918"/>
                    </a:ext>
                  </a:extLst>
                </a:gridCol>
              </a:tblGrid>
              <a:tr h="920180">
                <a:tc>
                  <a:txBody>
                    <a:bodyPr/>
                    <a:lstStyle/>
                    <a:p>
                      <a:pPr algn="ctr"/>
                      <a:r>
                        <a:rPr lang="en-IN" sz="2800" u="sng" dirty="0">
                          <a:solidFill>
                            <a:sysClr val="windowText" lastClr="000000"/>
                          </a:solidFill>
                        </a:rPr>
                        <a:t>Rule</a:t>
                      </a:r>
                      <a:r>
                        <a:rPr lang="en-IN" sz="2800" dirty="0">
                          <a:solidFill>
                            <a:sysClr val="windowText" lastClr="000000"/>
                          </a:solidFill>
                        </a:rPr>
                        <a:t> </a:t>
                      </a:r>
                    </a:p>
                  </a:txBody>
                  <a:tcPr/>
                </a:tc>
                <a:tc>
                  <a:txBody>
                    <a:bodyPr/>
                    <a:lstStyle/>
                    <a:p>
                      <a:pPr algn="ctr"/>
                      <a:r>
                        <a:rPr lang="en-IN" sz="2800" u="sng" dirty="0"/>
                        <a:t>Singular Noun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u="sng" dirty="0"/>
                        <a:t>Plural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u="sng" dirty="0"/>
                        <a:t>Noun</a:t>
                      </a:r>
                      <a:endParaRPr lang="en-IN" u="sng"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u="sng" dirty="0"/>
                        <a:t>Exceptions</a:t>
                      </a:r>
                    </a:p>
                  </a:txBody>
                  <a:tcPr/>
                </a:tc>
                <a:extLst>
                  <a:ext uri="{0D108BD9-81ED-4DB2-BD59-A6C34878D82A}">
                    <a16:rowId xmlns:a16="http://schemas.microsoft.com/office/drawing/2014/main" val="3121298462"/>
                  </a:ext>
                </a:extLst>
              </a:tr>
              <a:tr h="801447">
                <a:tc>
                  <a:txBody>
                    <a:bodyPr/>
                    <a:lstStyle/>
                    <a:p>
                      <a:pPr algn="ctr"/>
                      <a:r>
                        <a:rPr lang="en-IN" sz="2400" dirty="0"/>
                        <a:t>If a noun ends in </a:t>
                      </a:r>
                      <a:r>
                        <a:rPr lang="en-IN" sz="2400" b="1" dirty="0"/>
                        <a:t>‘y’</a:t>
                      </a:r>
                      <a:r>
                        <a:rPr lang="en-IN" sz="2400" dirty="0"/>
                        <a:t> and has a </a:t>
                      </a:r>
                      <a:r>
                        <a:rPr lang="en-IN" sz="2400" b="1" dirty="0"/>
                        <a:t>vowel </a:t>
                      </a:r>
                      <a:r>
                        <a:rPr lang="en-IN" sz="2400" b="0" dirty="0"/>
                        <a:t> before it - just add </a:t>
                      </a:r>
                      <a:r>
                        <a:rPr lang="en-IN" sz="2400" b="1" dirty="0"/>
                        <a:t>‘s’</a:t>
                      </a:r>
                    </a:p>
                  </a:txBody>
                  <a:tcPr/>
                </a:tc>
                <a:tc>
                  <a:txBody>
                    <a:bodyPr/>
                    <a:lstStyle/>
                    <a:p>
                      <a:pPr algn="ctr"/>
                      <a:r>
                        <a:rPr lang="en-IN" sz="2400" dirty="0"/>
                        <a:t>Boy </a:t>
                      </a:r>
                    </a:p>
                  </a:txBody>
                  <a:tcPr/>
                </a:tc>
                <a:tc>
                  <a:txBody>
                    <a:bodyPr/>
                    <a:lstStyle/>
                    <a:p>
                      <a:pPr algn="ctr"/>
                      <a:r>
                        <a:rPr lang="en-IN" sz="2400" dirty="0"/>
                        <a:t>Boys </a:t>
                      </a:r>
                    </a:p>
                  </a:txBody>
                  <a:tcPr/>
                </a:tc>
                <a:tc>
                  <a:txBody>
                    <a:bodyPr/>
                    <a:lstStyle/>
                    <a:p>
                      <a:pPr algn="ctr"/>
                      <a:r>
                        <a:rPr lang="en-IN" sz="2400" dirty="0"/>
                        <a:t>-</a:t>
                      </a:r>
                    </a:p>
                  </a:txBody>
                  <a:tcPr/>
                </a:tc>
                <a:extLst>
                  <a:ext uri="{0D108BD9-81ED-4DB2-BD59-A6C34878D82A}">
                    <a16:rowId xmlns:a16="http://schemas.microsoft.com/office/drawing/2014/main" val="3110331358"/>
                  </a:ext>
                </a:extLst>
              </a:tr>
              <a:tr h="1870042">
                <a:tc>
                  <a:txBody>
                    <a:bodyPr/>
                    <a:lstStyle/>
                    <a:p>
                      <a:pPr algn="ctr"/>
                      <a:r>
                        <a:rPr lang="en-IN" sz="2400" dirty="0"/>
                        <a:t>If a noun ends in </a:t>
                      </a:r>
                      <a:r>
                        <a:rPr lang="en-IN" sz="2400" b="1" dirty="0"/>
                        <a:t>‘o’</a:t>
                      </a:r>
                      <a:r>
                        <a:rPr lang="en-IN" sz="2400" dirty="0"/>
                        <a:t> and has a </a:t>
                      </a:r>
                      <a:r>
                        <a:rPr lang="en-IN" sz="2400" b="1" dirty="0"/>
                        <a:t>consonant </a:t>
                      </a:r>
                      <a:r>
                        <a:rPr lang="en-IN" sz="2400" b="0" dirty="0"/>
                        <a:t>before it - add </a:t>
                      </a:r>
                      <a:r>
                        <a:rPr lang="en-IN" sz="2400" b="1" dirty="0"/>
                        <a:t>‘es’</a:t>
                      </a:r>
                      <a:endParaRPr lang="en-IN" sz="2400" dirty="0"/>
                    </a:p>
                  </a:txBody>
                  <a:tcPr/>
                </a:tc>
                <a:tc>
                  <a:txBody>
                    <a:bodyPr/>
                    <a:lstStyle/>
                    <a:p>
                      <a:pPr algn="ctr"/>
                      <a:r>
                        <a:rPr lang="en-IN" sz="2400" dirty="0"/>
                        <a:t>Tomato</a:t>
                      </a:r>
                    </a:p>
                  </a:txBody>
                  <a:tcPr/>
                </a:tc>
                <a:tc>
                  <a:txBody>
                    <a:bodyPr/>
                    <a:lstStyle/>
                    <a:p>
                      <a:pPr algn="ctr"/>
                      <a:r>
                        <a:rPr lang="en-IN" sz="2400" dirty="0"/>
                        <a:t>Tomatoes</a:t>
                      </a:r>
                    </a:p>
                  </a:txBody>
                  <a:tcPr/>
                </a:tc>
                <a:tc>
                  <a:txBody>
                    <a:bodyPr/>
                    <a:lstStyle/>
                    <a:p>
                      <a:r>
                        <a:rPr lang="en-IN" sz="2400" kern="1200" dirty="0">
                          <a:solidFill>
                            <a:schemeClr val="dk1"/>
                          </a:solidFill>
                          <a:effectLst/>
                        </a:rPr>
                        <a:t>There are some exceptions to this rule:  </a:t>
                      </a:r>
                    </a:p>
                    <a:p>
                      <a:r>
                        <a:rPr lang="en-IN" sz="2400" u="none" strike="noStrike" kern="1200" dirty="0">
                          <a:solidFill>
                            <a:schemeClr val="dk1"/>
                          </a:solidFill>
                          <a:effectLst/>
                        </a:rPr>
                        <a:t>piano - pianos </a:t>
                      </a:r>
                    </a:p>
                    <a:p>
                      <a:r>
                        <a:rPr lang="en-IN" sz="2400" kern="1200" dirty="0">
                          <a:solidFill>
                            <a:schemeClr val="dk1"/>
                          </a:solidFill>
                          <a:effectLst/>
                        </a:rPr>
                        <a:t>halo - halos</a:t>
                      </a:r>
                      <a:endParaRPr lang="en-IN" sz="2400" dirty="0"/>
                    </a:p>
                  </a:txBody>
                  <a:tcPr/>
                </a:tc>
                <a:extLst>
                  <a:ext uri="{0D108BD9-81ED-4DB2-BD59-A6C34878D82A}">
                    <a16:rowId xmlns:a16="http://schemas.microsoft.com/office/drawing/2014/main" val="125356248"/>
                  </a:ext>
                </a:extLst>
              </a:tr>
              <a:tr h="895686">
                <a:tc>
                  <a:txBody>
                    <a:bodyPr/>
                    <a:lstStyle/>
                    <a:p>
                      <a:pPr algn="ctr"/>
                      <a:r>
                        <a:rPr lang="en-IN" sz="2400" dirty="0"/>
                        <a:t>If a noun ends in </a:t>
                      </a:r>
                      <a:r>
                        <a:rPr lang="en-IN" sz="2400" b="1" dirty="0"/>
                        <a:t>‘o’</a:t>
                      </a:r>
                      <a:r>
                        <a:rPr lang="en-IN" sz="2400" dirty="0"/>
                        <a:t> and has a </a:t>
                      </a:r>
                      <a:r>
                        <a:rPr lang="en-IN" sz="2400" b="1" dirty="0"/>
                        <a:t>vowel</a:t>
                      </a:r>
                      <a:r>
                        <a:rPr lang="en-IN" sz="2400" b="0" dirty="0"/>
                        <a:t>  before it - add </a:t>
                      </a:r>
                      <a:r>
                        <a:rPr lang="en-IN" sz="2400" b="1" dirty="0"/>
                        <a:t>‘s’</a:t>
                      </a:r>
                    </a:p>
                  </a:txBody>
                  <a:tcPr/>
                </a:tc>
                <a:tc>
                  <a:txBody>
                    <a:bodyPr/>
                    <a:lstStyle/>
                    <a:p>
                      <a:pPr algn="ctr"/>
                      <a:r>
                        <a:rPr lang="en-IN" sz="2400" dirty="0"/>
                        <a:t>Studio</a:t>
                      </a:r>
                    </a:p>
                    <a:p>
                      <a:pPr algn="ctr"/>
                      <a:r>
                        <a:rPr lang="en-IN" sz="2400" dirty="0"/>
                        <a:t>Radio</a:t>
                      </a:r>
                    </a:p>
                  </a:txBody>
                  <a:tcPr/>
                </a:tc>
                <a:tc>
                  <a:txBody>
                    <a:bodyPr/>
                    <a:lstStyle/>
                    <a:p>
                      <a:pPr algn="ctr"/>
                      <a:r>
                        <a:rPr lang="en-IN" sz="2400" dirty="0"/>
                        <a:t>Studios</a:t>
                      </a:r>
                    </a:p>
                    <a:p>
                      <a:pPr algn="ctr"/>
                      <a:r>
                        <a:rPr lang="en-IN" sz="2400" dirty="0"/>
                        <a:t>Radios</a:t>
                      </a:r>
                    </a:p>
                  </a:txBody>
                  <a:tcPr/>
                </a:tc>
                <a:tc>
                  <a:txBody>
                    <a:bodyPr/>
                    <a:lstStyle/>
                    <a:p>
                      <a:pPr algn="ctr"/>
                      <a:endParaRPr lang="en-IN" sz="2400" dirty="0"/>
                    </a:p>
                  </a:txBody>
                  <a:tcPr/>
                </a:tc>
                <a:extLst>
                  <a:ext uri="{0D108BD9-81ED-4DB2-BD59-A6C34878D82A}">
                    <a16:rowId xmlns:a16="http://schemas.microsoft.com/office/drawing/2014/main" val="3080050193"/>
                  </a:ext>
                </a:extLst>
              </a:tr>
            </a:tbl>
          </a:graphicData>
        </a:graphic>
      </p:graphicFrame>
    </p:spTree>
    <p:extLst>
      <p:ext uri="{BB962C8B-B14F-4D97-AF65-F5344CB8AC3E}">
        <p14:creationId xmlns:p14="http://schemas.microsoft.com/office/powerpoint/2010/main" val="371175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3280F47-A98E-44C9-BE44-5A48878A9BAF}"/>
              </a:ext>
            </a:extLst>
          </p:cNvPr>
          <p:cNvSpPr/>
          <p:nvPr/>
        </p:nvSpPr>
        <p:spPr>
          <a:xfrm>
            <a:off x="2976796" y="116632"/>
            <a:ext cx="6264696" cy="1008112"/>
          </a:xfrm>
          <a:custGeom>
            <a:avLst/>
            <a:gdLst>
              <a:gd name="connsiteX0" fmla="*/ 8915755 w 8928992"/>
              <a:gd name="connsiteY0" fmla="*/ 960087 h 1008112"/>
              <a:gd name="connsiteX1" fmla="*/ 8928992 w 8928992"/>
              <a:gd name="connsiteY1" fmla="*/ 981322 h 1008112"/>
              <a:gd name="connsiteX2" fmla="*/ 8915755 w 8928992"/>
              <a:gd name="connsiteY2" fmla="*/ 981322 h 1008112"/>
              <a:gd name="connsiteX3" fmla="*/ 8912292 w 8928992"/>
              <a:gd name="connsiteY3" fmla="*/ 26790 h 1008112"/>
              <a:gd name="connsiteX4" fmla="*/ 8915755 w 8928992"/>
              <a:gd name="connsiteY4" fmla="*/ 26790 h 1008112"/>
              <a:gd name="connsiteX5" fmla="*/ 8915755 w 8928992"/>
              <a:gd name="connsiteY5" fmla="*/ 960087 h 1008112"/>
              <a:gd name="connsiteX6" fmla="*/ 8623131 w 8928992"/>
              <a:gd name="connsiteY6" fmla="*/ 490661 h 1008112"/>
              <a:gd name="connsiteX7" fmla="*/ 270204 w 8928992"/>
              <a:gd name="connsiteY7" fmla="*/ 26790 h 1008112"/>
              <a:gd name="connsiteX8" fmla="*/ 8714097 w 8928992"/>
              <a:gd name="connsiteY8" fmla="*/ 26790 h 1008112"/>
              <a:gd name="connsiteX9" fmla="*/ 8424936 w 8928992"/>
              <a:gd name="connsiteY9" fmla="*/ 490661 h 1008112"/>
              <a:gd name="connsiteX10" fmla="*/ 8730797 w 8928992"/>
              <a:gd name="connsiteY10" fmla="*/ 981322 h 1008112"/>
              <a:gd name="connsiteX11" fmla="*/ 8915755 w 8928992"/>
              <a:gd name="connsiteY11" fmla="*/ 981322 h 1008112"/>
              <a:gd name="connsiteX12" fmla="*/ 8915755 w 8928992"/>
              <a:gd name="connsiteY12" fmla="*/ 1008112 h 1008112"/>
              <a:gd name="connsiteX13" fmla="*/ 270204 w 8928992"/>
              <a:gd name="connsiteY13" fmla="*/ 1008112 h 1008112"/>
              <a:gd name="connsiteX14" fmla="*/ 576064 w 8928992"/>
              <a:gd name="connsiteY14" fmla="*/ 517451 h 1008112"/>
              <a:gd name="connsiteX15" fmla="*/ 0 w 8928992"/>
              <a:gd name="connsiteY15" fmla="*/ 26790 h 1008112"/>
              <a:gd name="connsiteX16" fmla="*/ 72008 w 8928992"/>
              <a:gd name="connsiteY16" fmla="*/ 26790 h 1008112"/>
              <a:gd name="connsiteX17" fmla="*/ 377869 w 8928992"/>
              <a:gd name="connsiteY17" fmla="*/ 517451 h 1008112"/>
              <a:gd name="connsiteX18" fmla="*/ 72008 w 8928992"/>
              <a:gd name="connsiteY18" fmla="*/ 1008112 h 1008112"/>
              <a:gd name="connsiteX19" fmla="*/ 0 w 8928992"/>
              <a:gd name="connsiteY19" fmla="*/ 1008112 h 1008112"/>
              <a:gd name="connsiteX20" fmla="*/ 8730797 w 8928992"/>
              <a:gd name="connsiteY20" fmla="*/ 0 h 1008112"/>
              <a:gd name="connsiteX21" fmla="*/ 8928992 w 8928992"/>
              <a:gd name="connsiteY21" fmla="*/ 0 h 1008112"/>
              <a:gd name="connsiteX22" fmla="*/ 8912292 w 8928992"/>
              <a:gd name="connsiteY22" fmla="*/ 26790 h 1008112"/>
              <a:gd name="connsiteX23" fmla="*/ 8714097 w 8928992"/>
              <a:gd name="connsiteY23" fmla="*/ 2679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8992" h="1008112">
                <a:moveTo>
                  <a:pt x="8915755" y="960087"/>
                </a:moveTo>
                <a:lnTo>
                  <a:pt x="8928992" y="981322"/>
                </a:lnTo>
                <a:lnTo>
                  <a:pt x="8915755" y="981322"/>
                </a:lnTo>
                <a:close/>
                <a:moveTo>
                  <a:pt x="8912292" y="26790"/>
                </a:moveTo>
                <a:lnTo>
                  <a:pt x="8915755" y="26790"/>
                </a:lnTo>
                <a:lnTo>
                  <a:pt x="8915755" y="960087"/>
                </a:lnTo>
                <a:lnTo>
                  <a:pt x="8623131" y="490661"/>
                </a:lnTo>
                <a:close/>
                <a:moveTo>
                  <a:pt x="270204" y="26790"/>
                </a:moveTo>
                <a:lnTo>
                  <a:pt x="8714097" y="26790"/>
                </a:lnTo>
                <a:lnTo>
                  <a:pt x="8424936" y="490661"/>
                </a:lnTo>
                <a:lnTo>
                  <a:pt x="8730797" y="981322"/>
                </a:lnTo>
                <a:lnTo>
                  <a:pt x="8915755" y="981322"/>
                </a:lnTo>
                <a:lnTo>
                  <a:pt x="8915755" y="1008112"/>
                </a:lnTo>
                <a:lnTo>
                  <a:pt x="270204" y="1008112"/>
                </a:lnTo>
                <a:lnTo>
                  <a:pt x="576064" y="517451"/>
                </a:lnTo>
                <a:close/>
                <a:moveTo>
                  <a:pt x="0" y="26790"/>
                </a:moveTo>
                <a:lnTo>
                  <a:pt x="72008" y="26790"/>
                </a:lnTo>
                <a:lnTo>
                  <a:pt x="377869" y="517451"/>
                </a:lnTo>
                <a:lnTo>
                  <a:pt x="72008" y="1008112"/>
                </a:lnTo>
                <a:lnTo>
                  <a:pt x="0" y="1008112"/>
                </a:lnTo>
                <a:close/>
                <a:moveTo>
                  <a:pt x="8730797" y="0"/>
                </a:moveTo>
                <a:lnTo>
                  <a:pt x="8928992" y="0"/>
                </a:lnTo>
                <a:lnTo>
                  <a:pt x="8912292" y="26790"/>
                </a:lnTo>
                <a:lnTo>
                  <a:pt x="8714097" y="2679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dirty="0">
                <a:solidFill>
                  <a:srgbClr val="C00000"/>
                </a:solidFill>
              </a:rPr>
              <a:t>List of some Plural Nouns </a:t>
            </a:r>
          </a:p>
        </p:txBody>
      </p:sp>
      <p:graphicFrame>
        <p:nvGraphicFramePr>
          <p:cNvPr id="5" name="Table 5">
            <a:extLst>
              <a:ext uri="{FF2B5EF4-FFF2-40B4-BE49-F238E27FC236}">
                <a16:creationId xmlns:a16="http://schemas.microsoft.com/office/drawing/2014/main" id="{E04B37E3-E3B1-414A-B54B-476B786F1FE0}"/>
              </a:ext>
            </a:extLst>
          </p:cNvPr>
          <p:cNvGraphicFramePr>
            <a:graphicFrameLocks noGrp="1"/>
          </p:cNvGraphicFramePr>
          <p:nvPr>
            <p:extLst>
              <p:ext uri="{D42A27DB-BD31-4B8C-83A1-F6EECF244321}">
                <p14:modId xmlns:p14="http://schemas.microsoft.com/office/powerpoint/2010/main" val="2409498682"/>
              </p:ext>
            </p:extLst>
          </p:nvPr>
        </p:nvGraphicFramePr>
        <p:xfrm>
          <a:off x="2677334" y="1542400"/>
          <a:ext cx="6840760" cy="4656608"/>
        </p:xfrm>
        <a:graphic>
          <a:graphicData uri="http://schemas.openxmlformats.org/drawingml/2006/table">
            <a:tbl>
              <a:tblPr firstRow="1" bandRow="1">
                <a:tableStyleId>{16D9F66E-5EB9-4882-86FB-DCBF35E3C3E4}</a:tableStyleId>
              </a:tblPr>
              <a:tblGrid>
                <a:gridCol w="3420380">
                  <a:extLst>
                    <a:ext uri="{9D8B030D-6E8A-4147-A177-3AD203B41FA5}">
                      <a16:colId xmlns:a16="http://schemas.microsoft.com/office/drawing/2014/main" val="2844222588"/>
                    </a:ext>
                  </a:extLst>
                </a:gridCol>
                <a:gridCol w="3420380">
                  <a:extLst>
                    <a:ext uri="{9D8B030D-6E8A-4147-A177-3AD203B41FA5}">
                      <a16:colId xmlns:a16="http://schemas.microsoft.com/office/drawing/2014/main" val="1650566908"/>
                    </a:ext>
                  </a:extLst>
                </a:gridCol>
              </a:tblGrid>
              <a:tr h="541808">
                <a:tc>
                  <a:txBody>
                    <a:bodyPr/>
                    <a:lstStyle/>
                    <a:p>
                      <a:pPr algn="ctr"/>
                      <a:r>
                        <a:rPr lang="en-IN" sz="2800" b="0" u="sng" dirty="0"/>
                        <a:t>Adding</a:t>
                      </a:r>
                      <a:r>
                        <a:rPr lang="en-IN" sz="2800" u="sng" dirty="0"/>
                        <a:t> ‘s’</a:t>
                      </a:r>
                    </a:p>
                  </a:txBody>
                  <a:tcPr/>
                </a:tc>
                <a:tc>
                  <a:txBody>
                    <a:bodyPr/>
                    <a:lstStyle/>
                    <a:p>
                      <a:pPr algn="ctr"/>
                      <a:r>
                        <a:rPr lang="en-IN" sz="2800" b="0" u="sng" dirty="0"/>
                        <a:t>Adding </a:t>
                      </a:r>
                      <a:r>
                        <a:rPr lang="en-IN" sz="2800" b="1" u="sng" dirty="0"/>
                        <a:t>‘es’</a:t>
                      </a:r>
                      <a:endParaRPr lang="en-IN" sz="2800" b="0" u="sng" dirty="0"/>
                    </a:p>
                  </a:txBody>
                  <a:tcPr/>
                </a:tc>
                <a:extLst>
                  <a:ext uri="{0D108BD9-81ED-4DB2-BD59-A6C34878D82A}">
                    <a16:rowId xmlns:a16="http://schemas.microsoft.com/office/drawing/2014/main" val="2045138717"/>
                  </a:ext>
                </a:extLst>
              </a:tr>
              <a:tr h="427743">
                <a:tc>
                  <a:txBody>
                    <a:bodyPr/>
                    <a:lstStyle/>
                    <a:p>
                      <a:pPr algn="ctr"/>
                      <a:r>
                        <a:rPr lang="en-IN" sz="2400" dirty="0"/>
                        <a:t>day</a:t>
                      </a:r>
                      <a:r>
                        <a:rPr lang="en-IN" sz="2400" b="1" dirty="0"/>
                        <a:t>s</a:t>
                      </a:r>
                      <a:endParaRPr lang="en-IN" sz="2400" dirty="0"/>
                    </a:p>
                  </a:txBody>
                  <a:tcPr/>
                </a:tc>
                <a:tc>
                  <a:txBody>
                    <a:bodyPr/>
                    <a:lstStyle/>
                    <a:p>
                      <a:pPr algn="ctr"/>
                      <a:r>
                        <a:rPr lang="en-IN" sz="2400" dirty="0"/>
                        <a:t>tomato</a:t>
                      </a:r>
                      <a:r>
                        <a:rPr lang="en-IN" sz="2400" b="1" dirty="0"/>
                        <a:t>es</a:t>
                      </a:r>
                      <a:endParaRPr lang="en-IN" sz="2400" dirty="0"/>
                    </a:p>
                  </a:txBody>
                  <a:tcPr/>
                </a:tc>
                <a:extLst>
                  <a:ext uri="{0D108BD9-81ED-4DB2-BD59-A6C34878D82A}">
                    <a16:rowId xmlns:a16="http://schemas.microsoft.com/office/drawing/2014/main" val="1331176650"/>
                  </a:ext>
                </a:extLst>
              </a:tr>
              <a:tr h="427743">
                <a:tc>
                  <a:txBody>
                    <a:bodyPr/>
                    <a:lstStyle/>
                    <a:p>
                      <a:pPr algn="ctr"/>
                      <a:r>
                        <a:rPr lang="en-IN" sz="2400" dirty="0"/>
                        <a:t>boy</a:t>
                      </a:r>
                      <a:r>
                        <a:rPr lang="en-IN" sz="2400" b="1" dirty="0"/>
                        <a:t>s</a:t>
                      </a:r>
                      <a:endParaRPr lang="en-IN" sz="2400" dirty="0"/>
                    </a:p>
                  </a:txBody>
                  <a:tcPr/>
                </a:tc>
                <a:tc>
                  <a:txBody>
                    <a:bodyPr/>
                    <a:lstStyle/>
                    <a:p>
                      <a:pPr algn="ctr"/>
                      <a:r>
                        <a:rPr lang="en-IN" sz="2400" dirty="0"/>
                        <a:t>potato</a:t>
                      </a:r>
                      <a:r>
                        <a:rPr lang="en-IN" sz="2400" b="1" dirty="0"/>
                        <a:t>es</a:t>
                      </a:r>
                      <a:endParaRPr lang="en-IN" sz="2400" dirty="0"/>
                    </a:p>
                  </a:txBody>
                  <a:tcPr/>
                </a:tc>
                <a:extLst>
                  <a:ext uri="{0D108BD9-81ED-4DB2-BD59-A6C34878D82A}">
                    <a16:rowId xmlns:a16="http://schemas.microsoft.com/office/drawing/2014/main" val="892095720"/>
                  </a:ext>
                </a:extLst>
              </a:tr>
              <a:tr h="427743">
                <a:tc>
                  <a:txBody>
                    <a:bodyPr/>
                    <a:lstStyle/>
                    <a:p>
                      <a:pPr algn="ctr"/>
                      <a:r>
                        <a:rPr lang="en-IN" sz="2400" dirty="0"/>
                        <a:t>toy</a:t>
                      </a:r>
                      <a:r>
                        <a:rPr lang="en-IN" sz="2400" b="1" dirty="0"/>
                        <a:t>s</a:t>
                      </a:r>
                      <a:endParaRPr lang="en-IN" sz="2400" dirty="0"/>
                    </a:p>
                  </a:txBody>
                  <a:tcPr/>
                </a:tc>
                <a:tc>
                  <a:txBody>
                    <a:bodyPr/>
                    <a:lstStyle/>
                    <a:p>
                      <a:pPr algn="ctr"/>
                      <a:r>
                        <a:rPr lang="en-IN" sz="2400" dirty="0"/>
                        <a:t>hero</a:t>
                      </a:r>
                      <a:r>
                        <a:rPr lang="en-IN" sz="2400" b="1" dirty="0"/>
                        <a:t>es</a:t>
                      </a:r>
                      <a:endParaRPr lang="en-IN" sz="2400" dirty="0"/>
                    </a:p>
                  </a:txBody>
                  <a:tcPr/>
                </a:tc>
                <a:extLst>
                  <a:ext uri="{0D108BD9-81ED-4DB2-BD59-A6C34878D82A}">
                    <a16:rowId xmlns:a16="http://schemas.microsoft.com/office/drawing/2014/main" val="202697175"/>
                  </a:ext>
                </a:extLst>
              </a:tr>
              <a:tr h="427743">
                <a:tc>
                  <a:txBody>
                    <a:bodyPr/>
                    <a:lstStyle/>
                    <a:p>
                      <a:pPr algn="ctr"/>
                      <a:r>
                        <a:rPr lang="en-IN" sz="2400" dirty="0"/>
                        <a:t>monkey</a:t>
                      </a:r>
                      <a:r>
                        <a:rPr lang="en-IN" sz="2400" b="1" dirty="0"/>
                        <a:t>s</a:t>
                      </a:r>
                      <a:endParaRPr lang="en-IN" sz="2400" dirty="0"/>
                    </a:p>
                  </a:txBody>
                  <a:tcPr/>
                </a:tc>
                <a:tc>
                  <a:txBody>
                    <a:bodyPr/>
                    <a:lstStyle/>
                    <a:p>
                      <a:pPr algn="ctr"/>
                      <a:r>
                        <a:rPr lang="en-IN" sz="2400" dirty="0"/>
                        <a:t>mosquito</a:t>
                      </a:r>
                      <a:r>
                        <a:rPr lang="en-IN" sz="2400" b="1" dirty="0"/>
                        <a:t>es</a:t>
                      </a:r>
                      <a:endParaRPr lang="en-IN" sz="2400" dirty="0"/>
                    </a:p>
                  </a:txBody>
                  <a:tcPr/>
                </a:tc>
                <a:extLst>
                  <a:ext uri="{0D108BD9-81ED-4DB2-BD59-A6C34878D82A}">
                    <a16:rowId xmlns:a16="http://schemas.microsoft.com/office/drawing/2014/main" val="1977862967"/>
                  </a:ext>
                </a:extLst>
              </a:tr>
              <a:tr h="427743">
                <a:tc>
                  <a:txBody>
                    <a:bodyPr/>
                    <a:lstStyle/>
                    <a:p>
                      <a:pPr algn="ctr"/>
                      <a:r>
                        <a:rPr lang="en-IN" sz="2400" dirty="0"/>
                        <a:t>studio</a:t>
                      </a:r>
                      <a:r>
                        <a:rPr lang="en-IN" sz="2400" b="1" dirty="0"/>
                        <a:t>s</a:t>
                      </a:r>
                      <a:endParaRPr lang="en-IN" sz="2400" dirty="0"/>
                    </a:p>
                  </a:txBody>
                  <a:tcPr/>
                </a:tc>
                <a:tc>
                  <a:txBody>
                    <a:bodyPr/>
                    <a:lstStyle/>
                    <a:p>
                      <a:pPr algn="ctr"/>
                      <a:r>
                        <a:rPr lang="en-IN" sz="2400" dirty="0"/>
                        <a:t>buffalo</a:t>
                      </a:r>
                      <a:r>
                        <a:rPr lang="en-IN" sz="2400" b="1" dirty="0"/>
                        <a:t>es</a:t>
                      </a:r>
                      <a:endParaRPr lang="en-IN" sz="2400" dirty="0"/>
                    </a:p>
                  </a:txBody>
                  <a:tcPr/>
                </a:tc>
                <a:extLst>
                  <a:ext uri="{0D108BD9-81ED-4DB2-BD59-A6C34878D82A}">
                    <a16:rowId xmlns:a16="http://schemas.microsoft.com/office/drawing/2014/main" val="2727024411"/>
                  </a:ext>
                </a:extLst>
              </a:tr>
              <a:tr h="427743">
                <a:tc>
                  <a:txBody>
                    <a:bodyPr/>
                    <a:lstStyle/>
                    <a:p>
                      <a:pPr algn="ctr"/>
                      <a:r>
                        <a:rPr lang="en-IN" sz="2400" dirty="0"/>
                        <a:t>piano</a:t>
                      </a:r>
                      <a:r>
                        <a:rPr lang="en-IN" sz="2400" b="1" dirty="0"/>
                        <a:t>s</a:t>
                      </a:r>
                      <a:endParaRPr lang="en-IN" sz="2400" dirty="0"/>
                    </a:p>
                  </a:txBody>
                  <a:tcPr/>
                </a:tc>
                <a:tc>
                  <a:txBody>
                    <a:bodyPr/>
                    <a:lstStyle/>
                    <a:p>
                      <a:pPr algn="ctr"/>
                      <a:r>
                        <a:rPr lang="en-IN" sz="2400" dirty="0"/>
                        <a:t>echo</a:t>
                      </a:r>
                      <a:r>
                        <a:rPr lang="en-IN" sz="2400" b="1" dirty="0"/>
                        <a:t>es</a:t>
                      </a:r>
                    </a:p>
                  </a:txBody>
                  <a:tcPr/>
                </a:tc>
                <a:extLst>
                  <a:ext uri="{0D108BD9-81ED-4DB2-BD59-A6C34878D82A}">
                    <a16:rowId xmlns:a16="http://schemas.microsoft.com/office/drawing/2014/main" val="1708955487"/>
                  </a:ext>
                </a:extLst>
              </a:tr>
              <a:tr h="427743">
                <a:tc>
                  <a:txBody>
                    <a:bodyPr/>
                    <a:lstStyle/>
                    <a:p>
                      <a:pPr algn="ctr"/>
                      <a:r>
                        <a:rPr lang="en-IN" sz="2400" dirty="0"/>
                        <a:t>radio</a:t>
                      </a:r>
                      <a:r>
                        <a:rPr lang="en-IN" sz="2400" b="1" dirty="0"/>
                        <a:t>s</a:t>
                      </a:r>
                      <a:endParaRPr lang="en-IN" sz="2400" dirty="0"/>
                    </a:p>
                  </a:txBody>
                  <a:tcPr/>
                </a:tc>
                <a:tc>
                  <a:txBody>
                    <a:bodyPr/>
                    <a:lstStyle/>
                    <a:p>
                      <a:pPr algn="ctr"/>
                      <a:r>
                        <a:rPr lang="en-IN" sz="2400" dirty="0"/>
                        <a:t>volcano</a:t>
                      </a:r>
                      <a:r>
                        <a:rPr lang="en-IN" sz="2400" b="1" dirty="0"/>
                        <a:t>es</a:t>
                      </a:r>
                    </a:p>
                  </a:txBody>
                  <a:tcPr/>
                </a:tc>
                <a:extLst>
                  <a:ext uri="{0D108BD9-81ED-4DB2-BD59-A6C34878D82A}">
                    <a16:rowId xmlns:a16="http://schemas.microsoft.com/office/drawing/2014/main" val="2935750169"/>
                  </a:ext>
                </a:extLst>
              </a:tr>
              <a:tr h="427743">
                <a:tc>
                  <a:txBody>
                    <a:bodyPr/>
                    <a:lstStyle/>
                    <a:p>
                      <a:pPr algn="ctr"/>
                      <a:r>
                        <a:rPr lang="en-IN" sz="2400" dirty="0"/>
                        <a:t>zoo</a:t>
                      </a:r>
                      <a:r>
                        <a:rPr lang="en-IN" sz="2400" b="1" dirty="0"/>
                        <a:t>s</a:t>
                      </a:r>
                      <a:endParaRPr lang="en-IN" sz="2400" dirty="0"/>
                    </a:p>
                  </a:txBody>
                  <a:tcPr/>
                </a:tc>
                <a:tc>
                  <a:txBody>
                    <a:bodyPr/>
                    <a:lstStyle/>
                    <a:p>
                      <a:pPr algn="ctr"/>
                      <a:endParaRPr lang="en-IN" sz="2400" dirty="0"/>
                    </a:p>
                  </a:txBody>
                  <a:tcPr/>
                </a:tc>
                <a:extLst>
                  <a:ext uri="{0D108BD9-81ED-4DB2-BD59-A6C34878D82A}">
                    <a16:rowId xmlns:a16="http://schemas.microsoft.com/office/drawing/2014/main" val="1243416560"/>
                  </a:ext>
                </a:extLst>
              </a:tr>
              <a:tr h="427743">
                <a:tc>
                  <a:txBody>
                    <a:bodyPr/>
                    <a:lstStyle/>
                    <a:p>
                      <a:pPr algn="ctr"/>
                      <a:r>
                        <a:rPr lang="en-IN" sz="2400" dirty="0"/>
                        <a:t>kangaroo</a:t>
                      </a:r>
                      <a:r>
                        <a:rPr lang="en-IN" sz="2400" b="1" dirty="0"/>
                        <a:t>s</a:t>
                      </a:r>
                      <a:endParaRPr lang="en-IN" sz="2400" dirty="0"/>
                    </a:p>
                  </a:txBody>
                  <a:tcPr/>
                </a:tc>
                <a:tc>
                  <a:txBody>
                    <a:bodyPr/>
                    <a:lstStyle/>
                    <a:p>
                      <a:pPr algn="ctr"/>
                      <a:endParaRPr lang="en-IN" sz="2400" dirty="0"/>
                    </a:p>
                  </a:txBody>
                  <a:tcPr/>
                </a:tc>
                <a:extLst>
                  <a:ext uri="{0D108BD9-81ED-4DB2-BD59-A6C34878D82A}">
                    <a16:rowId xmlns:a16="http://schemas.microsoft.com/office/drawing/2014/main" val="404954826"/>
                  </a:ext>
                </a:extLst>
              </a:tr>
            </a:tbl>
          </a:graphicData>
        </a:graphic>
      </p:graphicFrame>
    </p:spTree>
    <p:extLst>
      <p:ext uri="{BB962C8B-B14F-4D97-AF65-F5344CB8AC3E}">
        <p14:creationId xmlns:p14="http://schemas.microsoft.com/office/powerpoint/2010/main" val="27325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1061</Words>
  <Application>Microsoft Office PowerPoint</Application>
  <PresentationFormat>Widescreen</PresentationFormat>
  <Paragraphs>144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DD</vt:lpstr>
      <vt:lpstr>RULES FOR CHANGING SINGULAR  AND  PLURAL NOUNS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73</cp:revision>
  <dcterms:created xsi:type="dcterms:W3CDTF">2020-08-28T09:38:22Z</dcterms:created>
  <dcterms:modified xsi:type="dcterms:W3CDTF">2021-11-30T12:08:28Z</dcterms:modified>
</cp:coreProperties>
</file>