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1" r:id="rId4"/>
    <p:sldId id="263" r:id="rId5"/>
    <p:sldId id="262" r:id="rId6"/>
    <p:sldId id="264" r:id="rId7"/>
    <p:sldId id="260" r:id="rId8"/>
    <p:sldId id="265" r:id="rId9"/>
    <p:sldId id="267" r:id="rId10"/>
    <p:sldId id="266"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05" autoAdjust="0"/>
    <p:restoredTop sz="93792" autoAdjust="0"/>
  </p:normalViewPr>
  <p:slideViewPr>
    <p:cSldViewPr>
      <p:cViewPr varScale="1">
        <p:scale>
          <a:sx n="63" d="100"/>
          <a:sy n="63" d="100"/>
        </p:scale>
        <p:origin x="728" y="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11/10/2021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illustrations/sign-board-wood-signpost-label-237763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the-old-roof-the-roof-of-the-3491354/"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creativecommons.org/licenses/by-nc/2.0/?ref=ccsearch&amp;atype=rich" TargetMode="External"/><Relationship Id="rId5" Type="http://schemas.openxmlformats.org/officeDocument/2006/relationships/hyperlink" Target="https://www.flickr.com/photos/42795492@N07" TargetMode="External"/><Relationship Id="rId4" Type="http://schemas.openxmlformats.org/officeDocument/2006/relationships/hyperlink" Target="https://www.flickr.com/photos/42795492@N07/834164741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rtl="0">
              <a:buFont typeface="Arial" pitchFamily="34" charset="0"/>
              <a:buChar char="•"/>
            </a:pPr>
            <a:r>
              <a:rPr lang="en-IN" sz="1200" b="1" i="0" u="none" strike="noStrike" kern="1200" dirty="0">
                <a:solidFill>
                  <a:schemeClr val="tx1"/>
                </a:solidFill>
                <a:latin typeface="+mn-lt"/>
                <a:ea typeface="+mn-ea"/>
                <a:cs typeface="+mn-cs"/>
              </a:rPr>
              <a:t>https://pixabay.com/photos/house-architecture-front-yard-1836070/</a:t>
            </a:r>
          </a:p>
          <a:p>
            <a:pPr rtl="0">
              <a:buFont typeface="Arial" pitchFamily="34" charset="0"/>
              <a:buChar char="•"/>
            </a:pPr>
            <a:r>
              <a:rPr lang="en-IN" sz="1200" b="1" i="0" u="none" strike="noStrike" kern="1200" dirty="0">
                <a:solidFill>
                  <a:schemeClr val="tx1"/>
                </a:solidFill>
                <a:latin typeface="+mn-lt"/>
                <a:ea typeface="+mn-ea"/>
                <a:cs typeface="+mn-cs"/>
              </a:rPr>
              <a:t>https://pixabay.com/photos/san-francisco-skyline-house-tourism-4674351/</a:t>
            </a:r>
          </a:p>
          <a:p>
            <a:pPr rtl="0"/>
            <a:endParaRPr lang="en-IN" sz="1200" b="1"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p>
          <a:p>
            <a:r>
              <a:rPr lang="en-US" sz="1200" b="1" kern="1200" dirty="0">
                <a:solidFill>
                  <a:schemeClr val="tx1"/>
                </a:solidFill>
                <a:latin typeface="+mn-lt"/>
                <a:ea typeface="+mn-ea"/>
                <a:cs typeface="+mn-cs"/>
              </a:rPr>
              <a:t>Singular and Plural Nouns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teacher can begin the class by recapitulating nouns and some rules for changing the regular singular nouns to their plural form, from their previous class. The rules being, when to add ‘</a:t>
            </a:r>
            <a:r>
              <a:rPr lang="en-US" sz="1200" b="1" kern="1200" dirty="0">
                <a:solidFill>
                  <a:schemeClr val="tx1"/>
                </a:solidFill>
                <a:latin typeface="+mn-lt"/>
                <a:ea typeface="+mn-ea"/>
                <a:cs typeface="+mn-cs"/>
              </a:rPr>
              <a:t>-s, -</a:t>
            </a:r>
            <a:r>
              <a:rPr lang="en-US" sz="1200" b="1" kern="1200" dirty="0" err="1">
                <a:solidFill>
                  <a:schemeClr val="tx1"/>
                </a:solidFill>
                <a:latin typeface="+mn-lt"/>
                <a:ea typeface="+mn-ea"/>
                <a:cs typeface="+mn-cs"/>
              </a:rPr>
              <a:t>es</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ies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 From here </a:t>
            </a:r>
            <a:r>
              <a:rPr lang="en-US" sz="1200" b="1" kern="1200" dirty="0">
                <a:solidFill>
                  <a:schemeClr val="tx1"/>
                </a:solidFill>
                <a:latin typeface="+mn-lt"/>
                <a:ea typeface="+mn-ea"/>
                <a:cs typeface="+mn-cs"/>
              </a:rPr>
              <a:t>Irregular Plural Nouns </a:t>
            </a:r>
            <a:r>
              <a:rPr lang="en-US" sz="1200" kern="1200" dirty="0">
                <a:solidFill>
                  <a:schemeClr val="tx1"/>
                </a:solidFill>
                <a:latin typeface="+mn-lt"/>
                <a:ea typeface="+mn-ea"/>
                <a:cs typeface="+mn-cs"/>
              </a:rPr>
              <a:t>can be taken.</a:t>
            </a:r>
          </a:p>
          <a:p>
            <a:r>
              <a:rPr lang="en-US" sz="1200" kern="1200" dirty="0">
                <a:solidFill>
                  <a:schemeClr val="tx1"/>
                </a:solidFill>
                <a:latin typeface="+mn-lt"/>
                <a:ea typeface="+mn-ea"/>
                <a:cs typeface="+mn-cs"/>
              </a:rPr>
              <a:t> </a:t>
            </a:r>
          </a:p>
          <a:p>
            <a:pPr rtl="0"/>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sng" kern="1200" dirty="0">
                <a:solidFill>
                  <a:schemeClr val="tx1"/>
                </a:solidFill>
                <a:latin typeface="+mn-lt"/>
                <a:ea typeface="+mn-ea"/>
                <a:cs typeface="+mn-cs"/>
                <a:hlinkClick r:id="rId3"/>
              </a:rPr>
              <a:t>https://pixabay.com/illustrations/sign-board-wood-signpost-label-2377639/</a:t>
            </a:r>
            <a:endParaRPr lang="en-US" sz="1200" u="sng"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https://pixabay.com/vectors/detective-searching-man-search-1424831/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a:solidFill>
                <a:schemeClr val="tx1"/>
              </a:solidFill>
              <a:latin typeface="+mn-lt"/>
              <a:ea typeface="+mn-ea"/>
              <a:cs typeface="+mn-cs"/>
            </a:endParaRPr>
          </a:p>
          <a:p>
            <a:pPr rtl="0"/>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1"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Knives: </a:t>
            </a:r>
            <a:r>
              <a:rPr lang="en-US" sz="1200" kern="1200" dirty="0">
                <a:solidFill>
                  <a:schemeClr val="tx1"/>
                </a:solidFill>
                <a:latin typeface="+mn-lt"/>
                <a:ea typeface="+mn-ea"/>
                <a:cs typeface="+mn-cs"/>
              </a:rPr>
              <a:t>https://pixabay.com/vectors/knife-kitchen-sharp-kitchen-tools-1088529/</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kern="120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rtl="0"/>
            <a:r>
              <a:rPr lang="en-IN" sz="1200" b="1" i="0" u="none" strike="noStrike" kern="1200">
                <a:solidFill>
                  <a:schemeClr val="tx1"/>
                </a:solidFill>
                <a:latin typeface="+mn-lt"/>
                <a:ea typeface="+mn-ea"/>
                <a:cs typeface="+mn-cs"/>
              </a:rPr>
              <a:t>–</a:t>
            </a:r>
            <a:endParaRPr lang="en-IN" sz="1200" b="1"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 roof: https://pixabay.com/vectors/house-home-windows-door-roof-48579/</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sng" kern="1200" dirty="0">
                <a:solidFill>
                  <a:schemeClr val="tx1"/>
                </a:solidFill>
                <a:latin typeface="+mn-lt"/>
                <a:ea typeface="+mn-ea"/>
                <a:cs typeface="+mn-cs"/>
                <a:hlinkClick r:id="rId3"/>
              </a:rPr>
              <a:t>Roofs: https://pixabay.com/photos/the-old-roof-the-roof-of-the-3491354</a:t>
            </a:r>
            <a:r>
              <a:rPr lang="en-US" sz="1200" u="none" strike="noStrike" kern="1200" dirty="0">
                <a:solidFill>
                  <a:schemeClr val="tx1"/>
                </a:solidFill>
                <a:latin typeface="+mn-lt"/>
                <a:ea typeface="+mn-ea"/>
                <a:cs typeface="+mn-cs"/>
                <a:hlinkClick r:id="rId3"/>
              </a:rPr>
              <a:t> </a:t>
            </a:r>
            <a:r>
              <a:rPr lang="en-US" sz="1200" u="sng" kern="1200" dirty="0">
                <a:solidFill>
                  <a:schemeClr val="tx1"/>
                </a:solidFill>
                <a:latin typeface="+mn-lt"/>
                <a:ea typeface="+mn-ea"/>
                <a:cs typeface="+mn-cs"/>
                <a:hlinkClick r:id="rId3"/>
              </a:rPr>
              <a:t>/</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Chef/chefs: https://pixabay.com/vectors/chef-character-cook-gourmet-1417239/</a:t>
            </a:r>
          </a:p>
          <a:p>
            <a:r>
              <a:rPr lang="en-US" sz="1200" u="sng" kern="1200" dirty="0">
                <a:solidFill>
                  <a:schemeClr val="tx1"/>
                </a:solidFill>
                <a:latin typeface="+mn-lt"/>
                <a:ea typeface="+mn-ea"/>
                <a:cs typeface="+mn-cs"/>
                <a:hlinkClick r:id="rId4"/>
              </a:rPr>
              <a:t>Handkerchief/s: "Handkerchiefs"</a:t>
            </a:r>
            <a:r>
              <a:rPr lang="en-US" sz="1200" kern="1200" dirty="0">
                <a:solidFill>
                  <a:schemeClr val="tx1"/>
                </a:solidFill>
                <a:latin typeface="+mn-lt"/>
                <a:ea typeface="+mn-ea"/>
                <a:cs typeface="+mn-cs"/>
              </a:rPr>
              <a:t> by </a:t>
            </a:r>
            <a:r>
              <a:rPr lang="en-US" sz="1200" u="sng" kern="1200" dirty="0">
                <a:solidFill>
                  <a:schemeClr val="tx1"/>
                </a:solidFill>
                <a:latin typeface="+mn-lt"/>
                <a:ea typeface="+mn-ea"/>
                <a:cs typeface="+mn-cs"/>
                <a:hlinkClick r:id="rId5"/>
              </a:rPr>
              <a:t>mushab00m</a:t>
            </a:r>
            <a:r>
              <a:rPr lang="en-US" sz="1200" kern="1200" dirty="0">
                <a:solidFill>
                  <a:schemeClr val="tx1"/>
                </a:solidFill>
                <a:latin typeface="+mn-lt"/>
                <a:ea typeface="+mn-ea"/>
                <a:cs typeface="+mn-cs"/>
              </a:rPr>
              <a:t> is licensed under </a:t>
            </a:r>
            <a:r>
              <a:rPr lang="en-US" sz="1200" u="sng" kern="1200" dirty="0">
                <a:solidFill>
                  <a:schemeClr val="tx1"/>
                </a:solidFill>
                <a:latin typeface="+mn-lt"/>
                <a:ea typeface="+mn-ea"/>
                <a:cs typeface="+mn-cs"/>
                <a:hlinkClick r:id="rId6"/>
              </a:rPr>
              <a:t>CC BY-NC 2.0</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https://www.flickr.com/photos/42795492@N07/8341647410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a:solidFill>
                <a:schemeClr val="tx1"/>
              </a:solidFill>
              <a:latin typeface="+mn-lt"/>
              <a:ea typeface="+mn-ea"/>
              <a:cs typeface="+mn-cs"/>
            </a:endParaRPr>
          </a:p>
          <a:p>
            <a:pPr rtl="0"/>
            <a:endParaRPr lang="en-IN" sz="1200" b="1" i="0" u="none" strike="noStrike" kern="1200" dirty="0">
              <a:solidFill>
                <a:schemeClr val="tx1"/>
              </a:solidFill>
              <a:latin typeface="+mn-lt"/>
              <a:ea typeface="+mn-ea"/>
              <a:cs typeface="+mn-cs"/>
            </a:endParaRPr>
          </a:p>
          <a:p>
            <a:pPr rtl="0"/>
            <a:endParaRPr lang="en-IN" sz="1200" b="1"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p>
          <a:p>
            <a:pPr rtl="0">
              <a:buFont typeface="Arial" pitchFamily="34" charset="0"/>
              <a:buChar char="•"/>
            </a:pPr>
            <a:r>
              <a:rPr lang="en-IN" sz="1200" b="0" i="0" u="none" strike="noStrike" kern="1200" dirty="0" err="1">
                <a:solidFill>
                  <a:schemeClr val="tx1"/>
                </a:solidFill>
                <a:latin typeface="+mn-lt"/>
                <a:ea typeface="+mn-ea"/>
                <a:cs typeface="+mn-cs"/>
              </a:rPr>
              <a:t>Tooth:https</a:t>
            </a:r>
            <a:r>
              <a:rPr lang="en-IN" sz="1200" b="0" i="0" u="none" strike="noStrike" kern="1200" dirty="0">
                <a:solidFill>
                  <a:schemeClr val="tx1"/>
                </a:solidFill>
                <a:latin typeface="+mn-lt"/>
                <a:ea typeface="+mn-ea"/>
                <a:cs typeface="+mn-cs"/>
              </a:rPr>
              <a:t>://pixabay.com/vectors/tooth-molar-dental-dentist-outline-310332/</a:t>
            </a:r>
          </a:p>
          <a:p>
            <a:pPr rtl="0">
              <a:buFont typeface="Arial" pitchFamily="34" charset="0"/>
              <a:buChar char="•"/>
            </a:pPr>
            <a:r>
              <a:rPr lang="en-IN" sz="1200" b="0" i="0" u="none" strike="noStrike" kern="1200" dirty="0" err="1">
                <a:solidFill>
                  <a:schemeClr val="tx1"/>
                </a:solidFill>
                <a:latin typeface="+mn-lt"/>
                <a:ea typeface="+mn-ea"/>
                <a:cs typeface="+mn-cs"/>
              </a:rPr>
              <a:t>Teeth:https</a:t>
            </a:r>
            <a:r>
              <a:rPr lang="en-IN" sz="1200" b="0" i="0" u="none" strike="noStrike" kern="1200" dirty="0">
                <a:solidFill>
                  <a:schemeClr val="tx1"/>
                </a:solidFill>
                <a:latin typeface="+mn-lt"/>
                <a:ea typeface="+mn-ea"/>
                <a:cs typeface="+mn-cs"/>
              </a:rPr>
              <a:t>://pixabay.com/photos/teeth-mouth-dental-dentist-tooth-887338/</a:t>
            </a:r>
          </a:p>
          <a:p>
            <a:pPr rtl="0">
              <a:buFont typeface="Arial" pitchFamily="34" charset="0"/>
              <a:buChar char="•"/>
            </a:pPr>
            <a:r>
              <a:rPr lang="en-IN" sz="1200" b="0" i="0" u="none" strike="noStrike" kern="1200" dirty="0">
                <a:solidFill>
                  <a:schemeClr val="tx1"/>
                </a:solidFill>
                <a:latin typeface="+mn-lt"/>
                <a:ea typeface="+mn-ea"/>
                <a:cs typeface="+mn-cs"/>
              </a:rPr>
              <a:t>Child: https://pixabay.com/photos/children-infant-girl-school-306607/</a:t>
            </a:r>
          </a:p>
          <a:p>
            <a:pPr rtl="0">
              <a:buFont typeface="Arial" pitchFamily="34" charset="0"/>
              <a:buChar char="•"/>
            </a:pPr>
            <a:r>
              <a:rPr lang="en-IN" sz="1200" b="0" i="0" u="none" strike="noStrike" kern="1200" dirty="0">
                <a:solidFill>
                  <a:schemeClr val="tx1"/>
                </a:solidFill>
                <a:latin typeface="+mn-lt"/>
                <a:ea typeface="+mn-ea"/>
                <a:cs typeface="+mn-cs"/>
              </a:rPr>
              <a:t>Children: https://pixabay.com/photos/children-india-education-classroom-876543/</a:t>
            </a:r>
          </a:p>
          <a:p>
            <a:pPr rtl="0">
              <a:buFont typeface="Arial" pitchFamily="34" charset="0"/>
              <a:buChar char="•"/>
            </a:pPr>
            <a:r>
              <a:rPr lang="en-IN" sz="1200" b="0" i="0" u="none" strike="noStrike" kern="1200" dirty="0">
                <a:solidFill>
                  <a:schemeClr val="tx1"/>
                </a:solidFill>
                <a:latin typeface="+mn-lt"/>
                <a:ea typeface="+mn-ea"/>
                <a:cs typeface="+mn-cs"/>
              </a:rPr>
              <a:t>Woman: https://pixabay.com/photos/fashion-woman-indian-girl-young-5255195/</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200" b="0" i="0" u="none" strike="noStrike" kern="1200" dirty="0">
                <a:solidFill>
                  <a:schemeClr val="tx1"/>
                </a:solidFill>
                <a:latin typeface="+mn-lt"/>
                <a:ea typeface="+mn-ea"/>
                <a:cs typeface="+mn-cs"/>
              </a:rPr>
              <a:t>Women: https://www.flickr.com/photos/39082836@N07/5393274908 by </a:t>
            </a:r>
            <a:r>
              <a:rPr lang="en-US" b="0" i="0" dirty="0">
                <a:solidFill>
                  <a:srgbClr val="FFFFFF"/>
                </a:solidFill>
                <a:effectLst/>
                <a:latin typeface="Proxima Nova"/>
              </a:rPr>
              <a:t>PAN Photo</a:t>
            </a:r>
            <a:r>
              <a:rPr lang="en-IN" sz="1200" b="0" i="0" u="none" strike="noStrike" kern="1200" dirty="0">
                <a:solidFill>
                  <a:schemeClr val="tx1"/>
                </a:solidFill>
                <a:latin typeface="+mn-lt"/>
                <a:ea typeface="+mn-ea"/>
                <a:cs typeface="+mn-cs"/>
              </a:rPr>
              <a:t> </a:t>
            </a:r>
          </a:p>
          <a:p>
            <a:pPr rtl="0">
              <a:buFont typeface="Arial" pitchFamily="34" charset="0"/>
              <a:buChar char="•"/>
            </a:pPr>
            <a:r>
              <a:rPr lang="en-IN" sz="1200" b="0" i="0" u="none" strike="noStrike" kern="1200" dirty="0">
                <a:solidFill>
                  <a:schemeClr val="tx1"/>
                </a:solidFill>
                <a:latin typeface="+mn-lt"/>
                <a:ea typeface="+mn-ea"/>
                <a:cs typeface="+mn-cs"/>
              </a:rPr>
              <a:t>Person: https://pixabay.com/photos/indian-girl-female-fashion-asian-4985302/</a:t>
            </a:r>
          </a:p>
          <a:p>
            <a:pPr rtl="0">
              <a:buFont typeface="Arial" pitchFamily="34" charset="0"/>
              <a:buChar char="•"/>
            </a:pPr>
            <a:r>
              <a:rPr lang="en-IN" sz="1200" b="0" i="0" u="none" strike="noStrike" kern="1200" dirty="0" err="1">
                <a:solidFill>
                  <a:schemeClr val="tx1"/>
                </a:solidFill>
                <a:latin typeface="+mn-lt"/>
                <a:ea typeface="+mn-ea"/>
                <a:cs typeface="+mn-cs"/>
              </a:rPr>
              <a:t>People:https</a:t>
            </a:r>
            <a:r>
              <a:rPr lang="en-IN" sz="1200" b="0" i="0" u="none" strike="noStrike" kern="1200" dirty="0">
                <a:solidFill>
                  <a:schemeClr val="tx1"/>
                </a:solidFill>
                <a:latin typeface="+mn-lt"/>
                <a:ea typeface="+mn-ea"/>
                <a:cs typeface="+mn-cs"/>
              </a:rPr>
              <a:t>://pixabay.com/illustrations/citizens-crowd-people-men-women-5665873/</a:t>
            </a:r>
          </a:p>
          <a:p>
            <a:pPr rtl="0">
              <a:buFont typeface="Arial" pitchFamily="34" charset="0"/>
              <a:buChar char="•"/>
            </a:pPr>
            <a:r>
              <a:rPr lang="en-IN" sz="1200" b="0" i="0" u="none" strike="noStrike" kern="1200" dirty="0">
                <a:solidFill>
                  <a:schemeClr val="tx1"/>
                </a:solidFill>
                <a:latin typeface="+mn-lt"/>
                <a:ea typeface="+mn-ea"/>
                <a:cs typeface="+mn-cs"/>
              </a:rPr>
              <a:t>Man: https://pixabay.com/photos/india-man-turban-indian-787720/</a:t>
            </a:r>
          </a:p>
          <a:p>
            <a:pPr rtl="0">
              <a:buFont typeface="Arial" pitchFamily="34" charset="0"/>
              <a:buChar char="•"/>
            </a:pPr>
            <a:r>
              <a:rPr lang="en-IN" sz="1200" b="0" i="0" u="none" strike="noStrike" kern="1200" dirty="0">
                <a:solidFill>
                  <a:schemeClr val="tx1"/>
                </a:solidFill>
                <a:latin typeface="+mn-lt"/>
                <a:ea typeface="+mn-ea"/>
                <a:cs typeface="+mn-cs"/>
              </a:rPr>
              <a:t>Men: https://www.flickr.com/photos/58419684@N00/5356170563 by </a:t>
            </a:r>
            <a:r>
              <a:rPr lang="en-IN" sz="1200" b="0" i="0" u="none" strike="noStrike" kern="1200" dirty="0" err="1">
                <a:solidFill>
                  <a:schemeClr val="tx1"/>
                </a:solidFill>
                <a:latin typeface="+mn-lt"/>
                <a:ea typeface="+mn-ea"/>
                <a:cs typeface="+mn-cs"/>
              </a:rPr>
              <a:t>Jaskirat</a:t>
            </a:r>
            <a:r>
              <a:rPr lang="en-IN" sz="1200" b="0" i="0" u="none" strike="noStrike" kern="1200" dirty="0">
                <a:solidFill>
                  <a:schemeClr val="tx1"/>
                </a:solidFill>
                <a:latin typeface="+mn-lt"/>
                <a:ea typeface="+mn-ea"/>
                <a:cs typeface="+mn-cs"/>
              </a:rPr>
              <a:t> Singh </a:t>
            </a:r>
            <a:r>
              <a:rPr lang="en-IN" sz="1200" b="0" i="0" u="none" strike="noStrike" kern="1200" dirty="0" err="1">
                <a:solidFill>
                  <a:schemeClr val="tx1"/>
                </a:solidFill>
                <a:latin typeface="+mn-lt"/>
                <a:ea typeface="+mn-ea"/>
                <a:cs typeface="+mn-cs"/>
              </a:rPr>
              <a:t>Bawa</a:t>
            </a:r>
            <a:endParaRPr lang="en-IN" sz="1200" b="0" i="0" u="none" strike="noStrike" kern="1200" dirty="0">
              <a:solidFill>
                <a:schemeClr val="tx1"/>
              </a:solidFill>
              <a:latin typeface="+mn-lt"/>
              <a:ea typeface="+mn-ea"/>
              <a:cs typeface="+mn-cs"/>
            </a:endParaRPr>
          </a:p>
          <a:p>
            <a:pPr rtl="0">
              <a:buFont typeface="Arial" pitchFamily="34" charset="0"/>
              <a:buNone/>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p>
          <a:p>
            <a:pPr rtl="0"/>
            <a:r>
              <a:rPr lang="en-IN" sz="1200" b="1" i="0" u="none" strike="noStrike" kern="1200" dirty="0">
                <a:solidFill>
                  <a:schemeClr val="tx1"/>
                </a:solidFill>
                <a:latin typeface="+mn-lt"/>
                <a:ea typeface="+mn-ea"/>
                <a:cs typeface="+mn-cs"/>
              </a:rPr>
              <a:t>Deer: https://pixabay.com/photos/deer-mammal-young-animal-wild-1367217/</a:t>
            </a:r>
          </a:p>
          <a:p>
            <a:pPr rtl="0"/>
            <a:r>
              <a:rPr lang="en-IN" sz="1200" b="1" i="0" u="none" strike="noStrike" kern="1200" dirty="0">
                <a:solidFill>
                  <a:schemeClr val="tx1"/>
                </a:solidFill>
                <a:latin typeface="+mn-lt"/>
                <a:ea typeface="+mn-ea"/>
                <a:cs typeface="+mn-cs"/>
              </a:rPr>
              <a:t>Deer:  https://pixabay.com/photos/fallow-deer-antler-antler-carrier-722410/</a:t>
            </a:r>
          </a:p>
          <a:p>
            <a:pPr rtl="0"/>
            <a:r>
              <a:rPr lang="en-IN" sz="1200" b="1" i="0" u="none" strike="noStrike" kern="1200" dirty="0">
                <a:solidFill>
                  <a:schemeClr val="tx1"/>
                </a:solidFill>
                <a:latin typeface="+mn-lt"/>
                <a:ea typeface="+mn-ea"/>
                <a:cs typeface="+mn-cs"/>
              </a:rPr>
              <a:t>Sheep: https://pixabay.com/photos/lamb-farm-sheep-livestock-2216160/</a:t>
            </a:r>
          </a:p>
          <a:p>
            <a:pPr rtl="0"/>
            <a:r>
              <a:rPr lang="en-IN" sz="1200" b="1" i="0" u="none" strike="noStrike" kern="1200" dirty="0">
                <a:solidFill>
                  <a:schemeClr val="tx1"/>
                </a:solidFill>
                <a:latin typeface="+mn-lt"/>
                <a:ea typeface="+mn-ea"/>
                <a:cs typeface="+mn-cs"/>
              </a:rPr>
              <a:t> </a:t>
            </a:r>
            <a:r>
              <a:rPr lang="en-IN" sz="1200" b="0" i="0" u="none" strike="noStrike" kern="1200" dirty="0">
                <a:solidFill>
                  <a:schemeClr val="tx1"/>
                </a:solidFill>
                <a:latin typeface="+mn-lt"/>
                <a:ea typeface="+mn-ea"/>
                <a:cs typeface="+mn-cs"/>
              </a:rPr>
              <a:t>Sheep: https://pixabay.com/photos/sheep-herd-pasture-flock-animals-1246204/</a:t>
            </a:r>
          </a:p>
          <a:p>
            <a:pPr rtl="0"/>
            <a:r>
              <a:rPr lang="en-IN" sz="1200" b="0" i="0" u="none" strike="noStrike" kern="1200" dirty="0">
                <a:solidFill>
                  <a:schemeClr val="tx1"/>
                </a:solidFill>
                <a:latin typeface="+mn-lt"/>
                <a:ea typeface="+mn-ea"/>
                <a:cs typeface="+mn-cs"/>
              </a:rPr>
              <a:t>Fish: https://pixabay.com/photos/discus-fish-fish-aquarium-fauna-1943755/</a:t>
            </a:r>
          </a:p>
          <a:p>
            <a:pPr rtl="0"/>
            <a:r>
              <a:rPr lang="en-IN" sz="1200" b="0" i="0" u="none" strike="noStrike" kern="1200" dirty="0">
                <a:solidFill>
                  <a:schemeClr val="tx1"/>
                </a:solidFill>
                <a:latin typeface="+mn-lt"/>
                <a:ea typeface="+mn-ea"/>
                <a:cs typeface="+mn-cs"/>
              </a:rPr>
              <a:t>Fish: https://pixabay.com/photos/fishes-school-of-fish-2817329/</a:t>
            </a:r>
          </a:p>
          <a:p>
            <a:pPr rtl="0"/>
            <a:r>
              <a:rPr lang="en-IN" sz="1200" b="0" i="0" u="none" strike="noStrike" kern="1200" dirty="0">
                <a:solidFill>
                  <a:schemeClr val="tx1"/>
                </a:solidFill>
                <a:latin typeface="+mn-lt"/>
                <a:ea typeface="+mn-ea"/>
                <a:cs typeface="+mn-cs"/>
              </a:rPr>
              <a:t>&lt;Please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33.jpeg"/><Relationship Id="rId18" Type="http://schemas.openxmlformats.org/officeDocument/2006/relationships/image" Target="../media/image38.jpeg"/><Relationship Id="rId26" Type="http://schemas.openxmlformats.org/officeDocument/2006/relationships/image" Target="../media/image46.png"/><Relationship Id="rId39" Type="http://schemas.openxmlformats.org/officeDocument/2006/relationships/image" Target="../media/image59.jpeg"/><Relationship Id="rId21" Type="http://schemas.openxmlformats.org/officeDocument/2006/relationships/image" Target="../media/image41.png"/><Relationship Id="rId34" Type="http://schemas.openxmlformats.org/officeDocument/2006/relationships/image" Target="../media/image54.jpeg"/><Relationship Id="rId42" Type="http://schemas.openxmlformats.org/officeDocument/2006/relationships/image" Target="../media/image62.jpeg"/><Relationship Id="rId7" Type="http://schemas.openxmlformats.org/officeDocument/2006/relationships/hyperlink" Target="https://www.flickr.com/photos/42795492@N07/8341647410" TargetMode="External"/><Relationship Id="rId2" Type="http://schemas.openxmlformats.org/officeDocument/2006/relationships/notesSlide" Target="../notesSlides/notesSlide11.xml"/><Relationship Id="rId16" Type="http://schemas.openxmlformats.org/officeDocument/2006/relationships/image" Target="../media/image36.png"/><Relationship Id="rId20" Type="http://schemas.openxmlformats.org/officeDocument/2006/relationships/image" Target="../media/image40.jpeg"/><Relationship Id="rId29" Type="http://schemas.openxmlformats.org/officeDocument/2006/relationships/image" Target="../media/image49.jpeg"/><Relationship Id="rId41" Type="http://schemas.openxmlformats.org/officeDocument/2006/relationships/image" Target="../media/image61.jpeg"/><Relationship Id="rId1" Type="http://schemas.openxmlformats.org/officeDocument/2006/relationships/slideLayout" Target="../slideLayouts/slideLayout3.xml"/><Relationship Id="rId6" Type="http://schemas.openxmlformats.org/officeDocument/2006/relationships/hyperlink" Target="https://pixabay.com/photos/the-old-roof-the-roof-of-the-3491354/" TargetMode="External"/><Relationship Id="rId11" Type="http://schemas.openxmlformats.org/officeDocument/2006/relationships/hyperlink" Target="https://pixabay.com/photos/discus-fish-fish-aquarium-fauna-1943755" TargetMode="External"/><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jpeg"/><Relationship Id="rId40" Type="http://schemas.openxmlformats.org/officeDocument/2006/relationships/image" Target="../media/image60.jpeg"/><Relationship Id="rId5" Type="http://schemas.openxmlformats.org/officeDocument/2006/relationships/hyperlink" Target="https://pixabay.com/vectors/bookshelf-empty-design-shelf-2907509/" TargetMode="External"/><Relationship Id="rId15" Type="http://schemas.openxmlformats.org/officeDocument/2006/relationships/image" Target="../media/image35.png"/><Relationship Id="rId23" Type="http://schemas.openxmlformats.org/officeDocument/2006/relationships/image" Target="../media/image43.jpeg"/><Relationship Id="rId28" Type="http://schemas.openxmlformats.org/officeDocument/2006/relationships/image" Target="../media/image48.jpeg"/><Relationship Id="rId36" Type="http://schemas.openxmlformats.org/officeDocument/2006/relationships/image" Target="../media/image56.jpeg"/><Relationship Id="rId10" Type="http://schemas.openxmlformats.org/officeDocument/2006/relationships/hyperlink" Target="https://pixabay.com/photos/lamb-farm-sheep-livestock-2216160" TargetMode="External"/><Relationship Id="rId19" Type="http://schemas.openxmlformats.org/officeDocument/2006/relationships/image" Target="../media/image39.png"/><Relationship Id="rId31" Type="http://schemas.openxmlformats.org/officeDocument/2006/relationships/image" Target="../media/image51.jpeg"/><Relationship Id="rId4" Type="http://schemas.openxmlformats.org/officeDocument/2006/relationships/hyperlink" Target="https://pixabay.com/illustrations/sign-board-wood-signpost-label-2377639/" TargetMode="External"/><Relationship Id="rId9" Type="http://schemas.openxmlformats.org/officeDocument/2006/relationships/hyperlink" Target="https://pixabay.com/photos/deer-mammal-young-animal-wild-1367217/" TargetMode="External"/><Relationship Id="rId14" Type="http://schemas.openxmlformats.org/officeDocument/2006/relationships/image" Target="../media/image34.jpeg"/><Relationship Id="rId22" Type="http://schemas.openxmlformats.org/officeDocument/2006/relationships/image" Target="../media/image42.jpeg"/><Relationship Id="rId27" Type="http://schemas.openxmlformats.org/officeDocument/2006/relationships/image" Target="../media/image47.jpeg"/><Relationship Id="rId30" Type="http://schemas.openxmlformats.org/officeDocument/2006/relationships/image" Target="../media/image50.jpeg"/><Relationship Id="rId35" Type="http://schemas.openxmlformats.org/officeDocument/2006/relationships/image" Target="../media/image55.jpeg"/><Relationship Id="rId8" Type="http://schemas.openxmlformats.org/officeDocument/2006/relationships/hyperlink" Target="https://pixabay.com/photos/teeth-mouth-dental-dentist-tooth-887338/" TargetMode="External"/><Relationship Id="rId3" Type="http://schemas.openxmlformats.org/officeDocument/2006/relationships/hyperlink" Target="https://pixabay.com/photos/house-architecture-front-yard-1836070/" TargetMode="External"/><Relationship Id="rId12" Type="http://schemas.openxmlformats.org/officeDocument/2006/relationships/hyperlink" Target="https://pixabay.com/photos/fishes-school-of-fish-2817329" TargetMode="External"/><Relationship Id="rId17" Type="http://schemas.openxmlformats.org/officeDocument/2006/relationships/image" Target="../media/image37.png"/><Relationship Id="rId25" Type="http://schemas.openxmlformats.org/officeDocument/2006/relationships/image" Target="../media/image45.jpeg"/><Relationship Id="rId33" Type="http://schemas.openxmlformats.org/officeDocument/2006/relationships/image" Target="../media/image53.png"/><Relationship Id="rId38"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38000" y="981069"/>
            <a:ext cx="10116000" cy="1655843"/>
          </a:xfrm>
        </p:spPr>
        <p:txBody>
          <a:bodyPr/>
          <a:lstStyle/>
          <a:p>
            <a:r>
              <a:rPr lang="en-IN" dirty="0"/>
              <a:t>Rules </a:t>
            </a:r>
            <a:r>
              <a:rPr lang="en-IN"/>
              <a:t>for Changing </a:t>
            </a:r>
            <a:r>
              <a:rPr lang="en-IN" dirty="0"/>
              <a:t>Singular and Plural Nouns</a:t>
            </a:r>
            <a:endParaRPr lang="en-US" dirty="0"/>
          </a:p>
        </p:txBody>
      </p:sp>
      <p:pic>
        <p:nvPicPr>
          <p:cNvPr id="16386" name="Picture 2" descr="House, Architecture, Front Yard, Garage"/>
          <p:cNvPicPr>
            <a:picLocks noChangeAspect="1" noChangeArrowheads="1"/>
          </p:cNvPicPr>
          <p:nvPr/>
        </p:nvPicPr>
        <p:blipFill>
          <a:blip r:embed="rId3"/>
          <a:srcRect/>
          <a:stretch>
            <a:fillRect/>
          </a:stretch>
        </p:blipFill>
        <p:spPr bwMode="auto">
          <a:xfrm>
            <a:off x="1662087" y="2826697"/>
            <a:ext cx="3781100" cy="2376000"/>
          </a:xfrm>
          <a:prstGeom prst="rect">
            <a:avLst/>
          </a:prstGeom>
          <a:noFill/>
        </p:spPr>
      </p:pic>
      <p:pic>
        <p:nvPicPr>
          <p:cNvPr id="16388" name="Picture 4" descr="San Francisco, Skyline, House, Tourism"/>
          <p:cNvPicPr>
            <a:picLocks noChangeAspect="1" noChangeArrowheads="1"/>
          </p:cNvPicPr>
          <p:nvPr/>
        </p:nvPicPr>
        <p:blipFill>
          <a:blip r:embed="rId4"/>
          <a:srcRect/>
          <a:stretch>
            <a:fillRect/>
          </a:stretch>
        </p:blipFill>
        <p:spPr bwMode="auto">
          <a:xfrm>
            <a:off x="7000880" y="2826697"/>
            <a:ext cx="3563998" cy="2376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609" y="261920"/>
            <a:ext cx="7717536" cy="612648"/>
          </a:xfrm>
          <a:solidFill>
            <a:schemeClr val="bg2">
              <a:lumMod val="90000"/>
            </a:schemeClr>
          </a:solidFill>
        </p:spPr>
        <p:txBody>
          <a:bodyPr>
            <a:noAutofit/>
          </a:bodyPr>
          <a:lstStyle/>
          <a:p>
            <a:r>
              <a:rPr lang="en-IN" u="sng" dirty="0"/>
              <a:t>List of Plural nouns</a:t>
            </a:r>
          </a:p>
        </p:txBody>
      </p:sp>
      <p:sp>
        <p:nvSpPr>
          <p:cNvPr id="4" name="Rectangle 3"/>
          <p:cNvSpPr/>
          <p:nvPr/>
        </p:nvSpPr>
        <p:spPr>
          <a:xfrm>
            <a:off x="304768" y="3131882"/>
            <a:ext cx="2895616" cy="633416"/>
          </a:xfrm>
          <a:prstGeom prst="rect">
            <a:avLst/>
          </a:prstGeom>
          <a:solidFill>
            <a:schemeClr val="accent2">
              <a:lumMod val="20000"/>
              <a:lumOff val="80000"/>
            </a:schemeClr>
          </a:solidFill>
          <a:ln w="38100">
            <a:solidFill>
              <a:schemeClr val="accent2">
                <a:lumMod val="60000"/>
                <a:lumOff val="4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rPr>
              <a:t>No Change</a:t>
            </a:r>
            <a:endParaRPr lang="en-US" sz="32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58303412"/>
              </p:ext>
            </p:extLst>
          </p:nvPr>
        </p:nvGraphicFramePr>
        <p:xfrm>
          <a:off x="3821950" y="1088688"/>
          <a:ext cx="4561076" cy="4795862"/>
        </p:xfrm>
        <a:graphic>
          <a:graphicData uri="http://schemas.openxmlformats.org/drawingml/2006/table">
            <a:tbl>
              <a:tblPr firstRow="1" lastCol="1">
                <a:tableStyleId>{17292A2E-F333-43FB-9621-5CBBE7FDCDCB}</a:tableStyleId>
              </a:tblPr>
              <a:tblGrid>
                <a:gridCol w="1022624">
                  <a:extLst>
                    <a:ext uri="{9D8B030D-6E8A-4147-A177-3AD203B41FA5}">
                      <a16:colId xmlns:a16="http://schemas.microsoft.com/office/drawing/2014/main" val="20000"/>
                    </a:ext>
                  </a:extLst>
                </a:gridCol>
                <a:gridCol w="1743998">
                  <a:extLst>
                    <a:ext uri="{9D8B030D-6E8A-4147-A177-3AD203B41FA5}">
                      <a16:colId xmlns:a16="http://schemas.microsoft.com/office/drawing/2014/main" val="20001"/>
                    </a:ext>
                  </a:extLst>
                </a:gridCol>
                <a:gridCol w="1794454">
                  <a:extLst>
                    <a:ext uri="{9D8B030D-6E8A-4147-A177-3AD203B41FA5}">
                      <a16:colId xmlns:a16="http://schemas.microsoft.com/office/drawing/2014/main" val="20002"/>
                    </a:ext>
                  </a:extLst>
                </a:gridCol>
              </a:tblGrid>
              <a:tr h="692420">
                <a:tc>
                  <a:txBody>
                    <a:bodyPr/>
                    <a:lstStyle/>
                    <a:p>
                      <a:pPr algn="ctr"/>
                      <a:r>
                        <a:rPr lang="en-IN" sz="2800" dirty="0" err="1">
                          <a:solidFill>
                            <a:schemeClr val="tx1"/>
                          </a:solidFill>
                        </a:rPr>
                        <a:t>S.No</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2800" dirty="0">
                          <a:solidFill>
                            <a:schemeClr val="tx1"/>
                          </a:solidFill>
                        </a:rPr>
                        <a:t>Singular</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2800" dirty="0">
                          <a:solidFill>
                            <a:schemeClr val="tx1"/>
                          </a:solidFill>
                        </a:rPr>
                        <a:t>Plural</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83907">
                <a:tc>
                  <a:txBody>
                    <a:bodyPr/>
                    <a:lstStyle/>
                    <a:p>
                      <a:pPr algn="ctr"/>
                      <a:r>
                        <a:rPr lang="en-IN" sz="2800" dirty="0"/>
                        <a:t>1</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dirty="0"/>
                        <a:t>deer</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b="0" dirty="0"/>
                        <a:t>deer</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683907">
                <a:tc>
                  <a:txBody>
                    <a:bodyPr/>
                    <a:lstStyle/>
                    <a:p>
                      <a:pPr algn="ctr"/>
                      <a:r>
                        <a:rPr lang="en-IN" sz="2800" dirty="0"/>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dirty="0"/>
                        <a:t>sheep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b="0" dirty="0"/>
                        <a:t>sheep</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683907">
                <a:tc>
                  <a:txBody>
                    <a:bodyPr/>
                    <a:lstStyle/>
                    <a:p>
                      <a:pPr algn="ctr"/>
                      <a:r>
                        <a:rPr lang="en-IN" sz="2800" dirty="0"/>
                        <a:t>3</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dirty="0"/>
                        <a:t>fish</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b="0" dirty="0"/>
                        <a:t>fish</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683907">
                <a:tc>
                  <a:txBody>
                    <a:bodyPr/>
                    <a:lstStyle/>
                    <a:p>
                      <a:pPr algn="ctr"/>
                      <a:r>
                        <a:rPr lang="en-IN" sz="2800" dirty="0"/>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dirty="0"/>
                        <a:t>scissors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b="0" dirty="0"/>
                        <a:t>scissors</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683907">
                <a:tc>
                  <a:txBody>
                    <a:bodyPr/>
                    <a:lstStyle/>
                    <a:p>
                      <a:pPr algn="ctr"/>
                      <a:r>
                        <a:rPr lang="en-IN" sz="2800" dirty="0"/>
                        <a:t>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dirty="0"/>
                        <a:t>aircraft</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b="0" dirty="0"/>
                        <a:t>aircraft</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683907">
                <a:tc>
                  <a:txBody>
                    <a:bodyPr/>
                    <a:lstStyle/>
                    <a:p>
                      <a:pPr algn="ctr"/>
                      <a:r>
                        <a:rPr lang="en-IN" sz="2800" dirty="0"/>
                        <a:t>6</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dirty="0"/>
                        <a:t>bison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2800" b="0" dirty="0"/>
                        <a:t>bison</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2377092832"/>
              </p:ext>
            </p:extLst>
          </p:nvPr>
        </p:nvGraphicFramePr>
        <p:xfrm>
          <a:off x="1127448" y="700344"/>
          <a:ext cx="9919213" cy="5330417"/>
        </p:xfrm>
        <a:graphic>
          <a:graphicData uri="http://schemas.openxmlformats.org/drawingml/2006/table">
            <a:tbl>
              <a:tblPr firstRow="1" bandRow="1">
                <a:tableStyleId>{5C22544A-7EE6-4342-B048-85BDC9FD1C3A}</a:tableStyleId>
              </a:tblPr>
              <a:tblGrid>
                <a:gridCol w="927030">
                  <a:extLst>
                    <a:ext uri="{9D8B030D-6E8A-4147-A177-3AD203B41FA5}">
                      <a16:colId xmlns:a16="http://schemas.microsoft.com/office/drawing/2014/main" val="20000"/>
                    </a:ext>
                  </a:extLst>
                </a:gridCol>
                <a:gridCol w="1483247">
                  <a:extLst>
                    <a:ext uri="{9D8B030D-6E8A-4147-A177-3AD203B41FA5}">
                      <a16:colId xmlns:a16="http://schemas.microsoft.com/office/drawing/2014/main" val="20001"/>
                    </a:ext>
                  </a:extLst>
                </a:gridCol>
                <a:gridCol w="7508936">
                  <a:extLst>
                    <a:ext uri="{9D8B030D-6E8A-4147-A177-3AD203B41FA5}">
                      <a16:colId xmlns:a16="http://schemas.microsoft.com/office/drawing/2014/main" val="20002"/>
                    </a:ext>
                  </a:extLst>
                </a:gridCol>
              </a:tblGrid>
              <a:tr h="412896">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405678">
                <a:tc>
                  <a:txBody>
                    <a:bodyPr/>
                    <a:lstStyle/>
                    <a:p>
                      <a:r>
                        <a:rPr lang="en-IN" sz="900" dirty="0"/>
                        <a:t>1</a:t>
                      </a:r>
                    </a:p>
                  </a:txBody>
                  <a:tcPr/>
                </a:tc>
                <a:tc>
                  <a:txBody>
                    <a:bodyPr/>
                    <a:lstStyle/>
                    <a:p>
                      <a:endParaRPr lang="en-IN" sz="900" dirty="0"/>
                    </a:p>
                  </a:txBody>
                  <a:tcPr/>
                </a:tc>
                <a:tc>
                  <a:txBody>
                    <a:bodyPr/>
                    <a:lstStyle/>
                    <a:p>
                      <a:r>
                        <a:rPr lang="en-IN" sz="900" dirty="0">
                          <a:hlinkClick r:id="rId3"/>
                        </a:rPr>
                        <a:t>https://pixabay.com/photos/house-architecture-front-yard-1836070/</a:t>
                      </a:r>
                      <a:endParaRPr lang="en-IN" sz="900" dirty="0"/>
                    </a:p>
                    <a:p>
                      <a:r>
                        <a:rPr lang="en-IN" sz="900" dirty="0"/>
                        <a:t>https://pixabay.com/photos/san-francisco-skyline-house-tourism-4674351/</a:t>
                      </a:r>
                    </a:p>
                  </a:txBody>
                  <a:tcPr/>
                </a:tc>
                <a:extLst>
                  <a:ext uri="{0D108BD9-81ED-4DB2-BD59-A6C34878D82A}">
                    <a16:rowId xmlns:a16="http://schemas.microsoft.com/office/drawing/2014/main" val="10001"/>
                  </a:ext>
                </a:extLst>
              </a:tr>
              <a:tr h="476142">
                <a:tc>
                  <a:txBody>
                    <a:bodyPr/>
                    <a:lstStyle/>
                    <a:p>
                      <a:r>
                        <a:rPr lang="en-IN" sz="900" dirty="0"/>
                        <a:t>2</a:t>
                      </a:r>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u="sng" kern="1200" dirty="0">
                          <a:solidFill>
                            <a:schemeClr val="dk1"/>
                          </a:solidFill>
                          <a:latin typeface="+mn-lt"/>
                          <a:ea typeface="+mn-ea"/>
                          <a:cs typeface="+mn-cs"/>
                          <a:hlinkClick r:id="rId4"/>
                        </a:rPr>
                        <a:t>https://pixabay.com/illustrations/sign-board-wood-signpost-label-2377639/</a:t>
                      </a:r>
                      <a:endParaRPr lang="en-US" sz="9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https://pixabay.com/vectors/detective-searching-man-search-1424831/</a:t>
                      </a:r>
                    </a:p>
                  </a:txBody>
                  <a:tcPr/>
                </a:tc>
                <a:extLst>
                  <a:ext uri="{0D108BD9-81ED-4DB2-BD59-A6C34878D82A}">
                    <a16:rowId xmlns:a16="http://schemas.microsoft.com/office/drawing/2014/main" val="10002"/>
                  </a:ext>
                </a:extLst>
              </a:tr>
              <a:tr h="809912">
                <a:tc>
                  <a:txBody>
                    <a:bodyPr/>
                    <a:lstStyle/>
                    <a:p>
                      <a:r>
                        <a:rPr lang="en-IN" sz="900" dirty="0"/>
                        <a:t>3</a:t>
                      </a:r>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Shelf: </a:t>
                      </a:r>
                      <a:r>
                        <a:rPr lang="en-US" sz="900" u="sng" kern="1200" dirty="0">
                          <a:solidFill>
                            <a:schemeClr val="dk1"/>
                          </a:solidFill>
                          <a:latin typeface="+mn-lt"/>
                          <a:ea typeface="+mn-ea"/>
                          <a:cs typeface="+mn-cs"/>
                          <a:hlinkClick r:id="rId5"/>
                        </a:rPr>
                        <a:t>https://pixabay.com/vectors/bookshelf-empty-design-shelf-2907509/</a:t>
                      </a:r>
                      <a:endParaRPr lang="en-IN" sz="9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Knives: https://pixabay.com/photos/knife-the-coolest-steel-equipment-3144662/</a:t>
                      </a:r>
                      <a:endParaRPr lang="en-IN" sz="9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Knife: https://pixabay.com/vectors/knife-kitchen-sharp-kitchen-tools-1088529/</a:t>
                      </a:r>
                    </a:p>
                    <a:p>
                      <a:r>
                        <a:rPr lang="en-US" sz="900" kern="1200" dirty="0">
                          <a:solidFill>
                            <a:schemeClr val="dk1"/>
                          </a:solidFill>
                          <a:latin typeface="+mn-lt"/>
                          <a:ea typeface="+mn-ea"/>
                          <a:cs typeface="+mn-cs"/>
                        </a:rPr>
                        <a:t>Scarves: https://pixabay.com/photos/neck-scarves-market-selection-287657/</a:t>
                      </a:r>
                    </a:p>
                    <a:p>
                      <a:r>
                        <a:rPr lang="en-US" sz="900" kern="1200" dirty="0">
                          <a:solidFill>
                            <a:schemeClr val="dk1"/>
                          </a:solidFill>
                          <a:latin typeface="+mn-lt"/>
                          <a:ea typeface="+mn-ea"/>
                          <a:cs typeface="+mn-cs"/>
                        </a:rPr>
                        <a:t>Scarf: https://pixabay.com/illustrations/scarf-clothing-winter-clothes-hygge-5816155/</a:t>
                      </a:r>
                      <a:endParaRPr lang="en-IN" sz="900" dirty="0"/>
                    </a:p>
                  </a:txBody>
                  <a:tcPr/>
                </a:tc>
                <a:extLst>
                  <a:ext uri="{0D108BD9-81ED-4DB2-BD59-A6C34878D82A}">
                    <a16:rowId xmlns:a16="http://schemas.microsoft.com/office/drawing/2014/main" val="10003"/>
                  </a:ext>
                </a:extLst>
              </a:tr>
              <a:tr h="809912">
                <a:tc>
                  <a:txBody>
                    <a:bodyPr/>
                    <a:lstStyle/>
                    <a:p>
                      <a:r>
                        <a:rPr lang="en-IN" sz="900" dirty="0"/>
                        <a:t>4</a:t>
                      </a:r>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Home: https://pixabay.com/vectors/house-home-windows-door-roof-48579/</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Homes: </a:t>
                      </a:r>
                      <a:r>
                        <a:rPr lang="en-US" sz="900" u="sng" kern="1200" dirty="0">
                          <a:solidFill>
                            <a:schemeClr val="dk1"/>
                          </a:solidFill>
                          <a:latin typeface="+mn-lt"/>
                          <a:ea typeface="+mn-ea"/>
                          <a:cs typeface="+mn-cs"/>
                          <a:hlinkClick r:id="rId6"/>
                        </a:rPr>
                        <a:t>https://pixabay.com/photos/the-old-roof-the-roof-of-the-3491354/</a:t>
                      </a:r>
                      <a:endParaRPr lang="en-IN" sz="900" dirty="0"/>
                    </a:p>
                    <a:p>
                      <a:r>
                        <a:rPr lang="en-US" sz="900" kern="1200" dirty="0">
                          <a:solidFill>
                            <a:schemeClr val="dk1"/>
                          </a:solidFill>
                          <a:latin typeface="+mn-lt"/>
                          <a:ea typeface="+mn-ea"/>
                          <a:cs typeface="+mn-cs"/>
                        </a:rPr>
                        <a:t>Chef: https://pixabay.com/vectors/chef-character-cook-gourmet-1417239/</a:t>
                      </a:r>
                      <a:endParaRPr lang="en-IN" sz="900" dirty="0"/>
                    </a:p>
                    <a:p>
                      <a:r>
                        <a:rPr lang="en-US" sz="900" kern="1200" dirty="0">
                          <a:solidFill>
                            <a:schemeClr val="dk1"/>
                          </a:solidFill>
                          <a:latin typeface="+mn-lt"/>
                          <a:ea typeface="+mn-ea"/>
                          <a:cs typeface="+mn-cs"/>
                        </a:rPr>
                        <a:t>Handkerchiefs: </a:t>
                      </a:r>
                      <a:r>
                        <a:rPr lang="en-US" sz="900" kern="1200" dirty="0">
                          <a:solidFill>
                            <a:schemeClr val="dk1"/>
                          </a:solidFill>
                          <a:latin typeface="+mn-lt"/>
                          <a:ea typeface="+mn-ea"/>
                          <a:cs typeface="+mn-cs"/>
                          <a:hlinkClick r:id="rId7"/>
                        </a:rPr>
                        <a:t>https://www.flickr.com/photos/42795492@N07/8341647410</a:t>
                      </a:r>
                      <a:r>
                        <a:rPr lang="en-US" sz="900" kern="1200" dirty="0">
                          <a:solidFill>
                            <a:schemeClr val="dk1"/>
                          </a:solidFill>
                          <a:latin typeface="+mn-lt"/>
                          <a:ea typeface="+mn-ea"/>
                          <a:cs typeface="+mn-cs"/>
                        </a:rPr>
                        <a:t> by Bianca J</a:t>
                      </a:r>
                    </a:p>
                  </a:txBody>
                  <a:tcPr/>
                </a:tc>
                <a:extLst>
                  <a:ext uri="{0D108BD9-81ED-4DB2-BD59-A6C34878D82A}">
                    <a16:rowId xmlns:a16="http://schemas.microsoft.com/office/drawing/2014/main" val="10004"/>
                  </a:ext>
                </a:extLst>
              </a:tr>
              <a:tr h="1381614">
                <a:tc>
                  <a:txBody>
                    <a:bodyPr/>
                    <a:lstStyle/>
                    <a:p>
                      <a:r>
                        <a:rPr lang="en-IN" sz="900" dirty="0"/>
                        <a:t>5</a:t>
                      </a:r>
                    </a:p>
                  </a:txBody>
                  <a:tcPr/>
                </a:tc>
                <a:tc>
                  <a:txBody>
                    <a:bodyPr/>
                    <a:lstStyle/>
                    <a:p>
                      <a:endParaRPr lang="en-IN" sz="900" dirty="0"/>
                    </a:p>
                  </a:txBody>
                  <a:tcPr/>
                </a:tc>
                <a:tc>
                  <a:txBody>
                    <a:bodyPr/>
                    <a:lstStyle/>
                    <a:p>
                      <a:pPr rtl="0">
                        <a:buFont typeface="Arial" pitchFamily="34" charset="0"/>
                        <a:buNone/>
                      </a:pPr>
                      <a:r>
                        <a:rPr lang="en-IN" sz="900" b="0" i="0" u="none" strike="noStrike" kern="1200" dirty="0">
                          <a:solidFill>
                            <a:schemeClr val="tx1"/>
                          </a:solidFill>
                          <a:latin typeface="+mn-lt"/>
                          <a:ea typeface="+mn-ea"/>
                          <a:cs typeface="+mn-cs"/>
                        </a:rPr>
                        <a:t>Tooth: https://pixabay.com/vectors/tooth-molar-dental-dentist-outline-310332/</a:t>
                      </a:r>
                    </a:p>
                    <a:p>
                      <a:pPr rtl="0">
                        <a:buFont typeface="Arial" pitchFamily="34" charset="0"/>
                        <a:buNone/>
                      </a:pPr>
                      <a:r>
                        <a:rPr lang="en-IN" sz="900" b="0" i="0" u="none" strike="noStrike" kern="1200" dirty="0">
                          <a:solidFill>
                            <a:schemeClr val="tx1"/>
                          </a:solidFill>
                          <a:latin typeface="+mn-lt"/>
                          <a:ea typeface="+mn-ea"/>
                          <a:cs typeface="+mn-cs"/>
                        </a:rPr>
                        <a:t>Teeth: </a:t>
                      </a:r>
                      <a:r>
                        <a:rPr lang="en-IN" sz="900" b="0" i="0" u="none" strike="noStrike" kern="1200" dirty="0">
                          <a:solidFill>
                            <a:schemeClr val="tx1"/>
                          </a:solidFill>
                          <a:latin typeface="+mn-lt"/>
                          <a:ea typeface="+mn-ea"/>
                          <a:cs typeface="+mn-cs"/>
                          <a:hlinkClick r:id="rId8"/>
                        </a:rPr>
                        <a:t>https://pixabay.com/photos/teeth-mouth-dental-dentist-tooth-887338/</a:t>
                      </a:r>
                      <a:endParaRPr lang="en-IN" sz="900" b="0" i="0" u="none" strike="noStrike" kern="1200" dirty="0">
                        <a:solidFill>
                          <a:schemeClr val="tx1"/>
                        </a:solidFill>
                        <a:latin typeface="+mn-lt"/>
                        <a:ea typeface="+mn-ea"/>
                        <a:cs typeface="+mn-cs"/>
                      </a:endParaRPr>
                    </a:p>
                    <a:p>
                      <a:pPr rtl="0">
                        <a:buFont typeface="Arial" pitchFamily="34" charset="0"/>
                        <a:buNone/>
                      </a:pPr>
                      <a:r>
                        <a:rPr lang="en-IN" sz="900" b="0" i="0" u="none" strike="noStrike" kern="1200" dirty="0">
                          <a:solidFill>
                            <a:schemeClr val="tx1"/>
                          </a:solidFill>
                          <a:latin typeface="+mn-lt"/>
                          <a:ea typeface="+mn-ea"/>
                          <a:cs typeface="+mn-cs"/>
                        </a:rPr>
                        <a:t>Child: https://pixabay.com/photos/children-infant-girl-school-306607/</a:t>
                      </a:r>
                    </a:p>
                    <a:p>
                      <a:pPr rtl="0">
                        <a:buFont typeface="Arial" pitchFamily="34" charset="0"/>
                        <a:buNone/>
                      </a:pPr>
                      <a:r>
                        <a:rPr lang="en-IN" sz="900" b="0" i="0" u="none" strike="noStrike" kern="1200" dirty="0">
                          <a:solidFill>
                            <a:schemeClr val="tx1"/>
                          </a:solidFill>
                          <a:latin typeface="+mn-lt"/>
                          <a:ea typeface="+mn-ea"/>
                          <a:cs typeface="+mn-cs"/>
                        </a:rPr>
                        <a:t>Children: https://pixabay.com/photos/children-india-education-classroom-876543/</a:t>
                      </a:r>
                    </a:p>
                    <a:p>
                      <a:pPr rtl="0">
                        <a:buFont typeface="Arial" pitchFamily="34" charset="0"/>
                        <a:buNone/>
                      </a:pPr>
                      <a:r>
                        <a:rPr lang="en-IN" sz="900" b="0" i="0" u="none" strike="noStrike" kern="1200" dirty="0">
                          <a:solidFill>
                            <a:schemeClr val="tx1"/>
                          </a:solidFill>
                          <a:latin typeface="+mn-lt"/>
                          <a:ea typeface="+mn-ea"/>
                          <a:cs typeface="+mn-cs"/>
                        </a:rPr>
                        <a:t>Woman: https://pixabay.com/photos/fashion-woman-indian-girl-young-5255195/</a:t>
                      </a:r>
                    </a:p>
                    <a:p>
                      <a:pPr rtl="0">
                        <a:buFont typeface="Arial" pitchFamily="34" charset="0"/>
                        <a:buNone/>
                      </a:pPr>
                      <a:r>
                        <a:rPr lang="en-IN" sz="900" b="0" i="0" u="none" strike="noStrike" kern="1200" dirty="0">
                          <a:solidFill>
                            <a:schemeClr val="tx1"/>
                          </a:solidFill>
                          <a:latin typeface="+mn-lt"/>
                          <a:ea typeface="+mn-ea"/>
                          <a:cs typeface="+mn-cs"/>
                        </a:rPr>
                        <a:t>Women: https://www.flickr.com/photos/39082836@N07/5393274908 by </a:t>
                      </a:r>
                      <a:r>
                        <a:rPr lang="en-US" sz="900" b="0" i="0" dirty="0">
                          <a:solidFill>
                            <a:schemeClr val="tx1"/>
                          </a:solidFill>
                          <a:effectLst/>
                          <a:latin typeface="+mn-lt"/>
                        </a:rPr>
                        <a:t>PAN Photo</a:t>
                      </a:r>
                      <a:endParaRPr lang="en-IN" sz="900" b="0" i="0" u="none" strike="noStrike" kern="1200" dirty="0">
                        <a:solidFill>
                          <a:schemeClr val="tx1"/>
                        </a:solidFill>
                        <a:latin typeface="+mn-lt"/>
                        <a:ea typeface="+mn-ea"/>
                        <a:cs typeface="+mn-cs"/>
                      </a:endParaRPr>
                    </a:p>
                    <a:p>
                      <a:pPr rtl="0">
                        <a:buFont typeface="Arial" pitchFamily="34" charset="0"/>
                        <a:buNone/>
                      </a:pPr>
                      <a:r>
                        <a:rPr lang="en-IN" sz="900" b="0" i="0" u="none" strike="noStrike" kern="1200" dirty="0">
                          <a:solidFill>
                            <a:schemeClr val="tx1"/>
                          </a:solidFill>
                          <a:latin typeface="+mn-lt"/>
                          <a:ea typeface="+mn-ea"/>
                          <a:cs typeface="+mn-cs"/>
                        </a:rPr>
                        <a:t>Person: https://pixabay.com/photos/indian-girl-female-fashion-asian-4985302/</a:t>
                      </a:r>
                    </a:p>
                    <a:p>
                      <a:pPr rtl="0">
                        <a:buFont typeface="Arial" pitchFamily="34" charset="0"/>
                        <a:buNone/>
                      </a:pPr>
                      <a:r>
                        <a:rPr lang="en-IN" sz="900" b="0" i="0" u="none" strike="noStrike" kern="1200" dirty="0">
                          <a:solidFill>
                            <a:schemeClr val="tx1"/>
                          </a:solidFill>
                          <a:latin typeface="+mn-lt"/>
                          <a:ea typeface="+mn-ea"/>
                          <a:cs typeface="+mn-cs"/>
                        </a:rPr>
                        <a:t>People: https://pixabay.com/illustrations/citizens-crowd-people-men-women-5665873/</a:t>
                      </a:r>
                    </a:p>
                    <a:p>
                      <a:pPr rtl="0">
                        <a:buFont typeface="Arial" pitchFamily="34" charset="0"/>
                        <a:buNone/>
                      </a:pPr>
                      <a:r>
                        <a:rPr lang="en-IN" sz="900" b="0" i="0" u="none" strike="noStrike" kern="1200" dirty="0">
                          <a:solidFill>
                            <a:schemeClr val="tx1"/>
                          </a:solidFill>
                          <a:latin typeface="+mn-lt"/>
                          <a:ea typeface="+mn-ea"/>
                          <a:cs typeface="+mn-cs"/>
                        </a:rPr>
                        <a:t>Man:  https://pixabay.com/photos/india-man-turban-indian-787720/</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IN" sz="900" b="0" i="0" u="none" strike="noStrike" kern="1200" dirty="0">
                          <a:solidFill>
                            <a:schemeClr val="tx1"/>
                          </a:solidFill>
                          <a:latin typeface="+mn-lt"/>
                          <a:ea typeface="+mn-ea"/>
                          <a:cs typeface="+mn-cs"/>
                        </a:rPr>
                        <a:t>Men: https://www.flickr.com/photos/58419684@N00/5356170563 by </a:t>
                      </a:r>
                      <a:r>
                        <a:rPr lang="en-IN" sz="900" b="0" i="0" u="none" strike="noStrike" kern="1200" dirty="0" err="1">
                          <a:solidFill>
                            <a:schemeClr val="tx1"/>
                          </a:solidFill>
                          <a:latin typeface="+mn-lt"/>
                          <a:ea typeface="+mn-ea"/>
                          <a:cs typeface="+mn-cs"/>
                        </a:rPr>
                        <a:t>Jaskirat</a:t>
                      </a:r>
                      <a:r>
                        <a:rPr lang="en-IN" sz="900" b="0" i="0" u="none" strike="noStrike" kern="1200" dirty="0">
                          <a:solidFill>
                            <a:schemeClr val="tx1"/>
                          </a:solidFill>
                          <a:latin typeface="+mn-lt"/>
                          <a:ea typeface="+mn-ea"/>
                          <a:cs typeface="+mn-cs"/>
                        </a:rPr>
                        <a:t> Singh </a:t>
                      </a:r>
                      <a:r>
                        <a:rPr lang="en-IN" sz="900" b="0" i="0" u="none" strike="noStrike" kern="1200" dirty="0" err="1">
                          <a:solidFill>
                            <a:schemeClr val="tx1"/>
                          </a:solidFill>
                          <a:latin typeface="+mn-lt"/>
                          <a:ea typeface="+mn-ea"/>
                          <a:cs typeface="+mn-cs"/>
                        </a:rPr>
                        <a:t>Bawa</a:t>
                      </a:r>
                      <a:endParaRPr lang="en-IN" sz="9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10005"/>
                  </a:ext>
                </a:extLst>
              </a:tr>
              <a:tr h="952837">
                <a:tc>
                  <a:txBody>
                    <a:bodyPr/>
                    <a:lstStyle/>
                    <a:p>
                      <a:r>
                        <a:rPr lang="en-IN" sz="900" dirty="0"/>
                        <a:t>6</a:t>
                      </a:r>
                    </a:p>
                  </a:txBody>
                  <a:tcPr/>
                </a:tc>
                <a:tc>
                  <a:txBody>
                    <a:bodyPr/>
                    <a:lstStyle/>
                    <a:p>
                      <a:endParaRPr lang="en-IN" sz="900" dirty="0"/>
                    </a:p>
                  </a:txBody>
                  <a:tcPr/>
                </a:tc>
                <a:tc>
                  <a:txBody>
                    <a:bodyPr/>
                    <a:lstStyle/>
                    <a:p>
                      <a:r>
                        <a:rPr lang="en-IN" sz="900" b="0" i="0" u="none" strike="noStrike" kern="1200" dirty="0">
                          <a:solidFill>
                            <a:schemeClr val="tx1"/>
                          </a:solidFill>
                          <a:latin typeface="+mn-lt"/>
                          <a:ea typeface="+mn-ea"/>
                          <a:cs typeface="+mn-cs"/>
                        </a:rPr>
                        <a:t>Deer: </a:t>
                      </a:r>
                      <a:r>
                        <a:rPr lang="en-IN" sz="900" b="0" i="0" u="none" strike="noStrike" kern="1200" dirty="0">
                          <a:solidFill>
                            <a:schemeClr val="tx1"/>
                          </a:solidFill>
                          <a:latin typeface="+mn-lt"/>
                          <a:ea typeface="+mn-ea"/>
                          <a:cs typeface="+mn-cs"/>
                          <a:hlinkClick r:id="rId9"/>
                        </a:rPr>
                        <a:t>https://pixabay.com/photos/deer-mammal-young-animal-wild-1367217/</a:t>
                      </a:r>
                      <a:endParaRPr lang="en-IN" sz="900" b="0" i="0" u="none" strike="noStrike" kern="1200" dirty="0">
                        <a:solidFill>
                          <a:schemeClr val="tx1"/>
                        </a:solidFill>
                        <a:latin typeface="+mn-lt"/>
                        <a:ea typeface="+mn-ea"/>
                        <a:cs typeface="+mn-cs"/>
                      </a:endParaRPr>
                    </a:p>
                    <a:p>
                      <a:pPr rtl="0"/>
                      <a:r>
                        <a:rPr lang="en-IN" sz="900" b="0" i="0" u="none" strike="noStrike" kern="1200" dirty="0">
                          <a:solidFill>
                            <a:schemeClr val="tx1"/>
                          </a:solidFill>
                          <a:latin typeface="+mn-lt"/>
                          <a:ea typeface="+mn-ea"/>
                          <a:cs typeface="+mn-cs"/>
                        </a:rPr>
                        <a:t>Deer: https://pixabay.com/photos/fallow-deer-antler-antler-carrier-722410/</a:t>
                      </a:r>
                    </a:p>
                    <a:p>
                      <a:pPr rtl="0"/>
                      <a:r>
                        <a:rPr lang="en-IN" sz="900" b="0" i="0" u="none" strike="noStrike" kern="1200" dirty="0">
                          <a:solidFill>
                            <a:schemeClr val="tx1"/>
                          </a:solidFill>
                          <a:latin typeface="+mn-lt"/>
                          <a:ea typeface="+mn-ea"/>
                          <a:cs typeface="+mn-cs"/>
                        </a:rPr>
                        <a:t>Sheep: </a:t>
                      </a:r>
                      <a:r>
                        <a:rPr lang="en-IN" sz="900" b="0" i="0" u="none" strike="noStrike" kern="1200" dirty="0">
                          <a:solidFill>
                            <a:schemeClr val="tx1"/>
                          </a:solidFill>
                          <a:latin typeface="+mn-lt"/>
                          <a:ea typeface="+mn-ea"/>
                          <a:cs typeface="+mn-cs"/>
                          <a:hlinkClick r:id="rId10"/>
                        </a:rPr>
                        <a:t>https://pixabay.com/photos/lamb-farm-sheep-livestock-2216160</a:t>
                      </a:r>
                      <a:endParaRPr lang="en-IN" sz="900" b="0" i="0" u="none" strike="noStrike" kern="1200" dirty="0">
                        <a:solidFill>
                          <a:schemeClr val="tx1"/>
                        </a:solidFill>
                        <a:latin typeface="+mn-lt"/>
                        <a:ea typeface="+mn-ea"/>
                        <a:cs typeface="+mn-cs"/>
                      </a:endParaRPr>
                    </a:p>
                    <a:p>
                      <a:pPr rtl="0"/>
                      <a:r>
                        <a:rPr lang="en-IN" sz="900" b="0" i="0" u="none" strike="noStrike" kern="1200" dirty="0">
                          <a:solidFill>
                            <a:schemeClr val="tx1"/>
                          </a:solidFill>
                          <a:latin typeface="+mn-lt"/>
                          <a:ea typeface="+mn-ea"/>
                          <a:cs typeface="+mn-cs"/>
                        </a:rPr>
                        <a:t>Sheep: https://pixabay.com/photos/sheep-herd-pasture-flock-animals-1246204/</a:t>
                      </a:r>
                    </a:p>
                    <a:p>
                      <a:pPr rtl="0"/>
                      <a:r>
                        <a:rPr lang="en-IN" sz="900" b="0" i="0" u="none" strike="noStrike" kern="1200" dirty="0">
                          <a:solidFill>
                            <a:schemeClr val="tx1"/>
                          </a:solidFill>
                          <a:latin typeface="+mn-lt"/>
                          <a:ea typeface="+mn-ea"/>
                          <a:cs typeface="+mn-cs"/>
                        </a:rPr>
                        <a:t>Fish: </a:t>
                      </a:r>
                      <a:r>
                        <a:rPr lang="en-IN" sz="900" b="0" i="0" u="none" strike="noStrike" kern="1200" dirty="0">
                          <a:solidFill>
                            <a:schemeClr val="tx1"/>
                          </a:solidFill>
                          <a:latin typeface="+mn-lt"/>
                          <a:ea typeface="+mn-ea"/>
                          <a:cs typeface="+mn-cs"/>
                          <a:hlinkClick r:id="rId11"/>
                        </a:rPr>
                        <a:t>https://pixabay.com/photos/discus-fish-fish-aquarium-fauna-1943755</a:t>
                      </a:r>
                      <a:endParaRPr lang="en-IN" sz="900" b="0" i="0" u="none" strike="noStrike" kern="1200" dirty="0">
                        <a:solidFill>
                          <a:schemeClr val="tx1"/>
                        </a:solidFill>
                        <a:latin typeface="+mn-lt"/>
                        <a:ea typeface="+mn-ea"/>
                        <a:cs typeface="+mn-cs"/>
                      </a:endParaRPr>
                    </a:p>
                    <a:p>
                      <a:pPr rtl="0"/>
                      <a:r>
                        <a:rPr lang="en-IN" sz="900" b="0" i="0" u="none" strike="noStrike" kern="1200" dirty="0">
                          <a:solidFill>
                            <a:schemeClr val="tx1"/>
                          </a:solidFill>
                          <a:latin typeface="+mn-lt"/>
                          <a:ea typeface="+mn-ea"/>
                          <a:cs typeface="+mn-cs"/>
                        </a:rPr>
                        <a:t>Fish: </a:t>
                      </a:r>
                      <a:r>
                        <a:rPr lang="en-IN" sz="900" b="0" i="0" u="none" strike="noStrike" kern="1200" dirty="0">
                          <a:solidFill>
                            <a:schemeClr val="tx1"/>
                          </a:solidFill>
                          <a:latin typeface="+mn-lt"/>
                          <a:ea typeface="+mn-ea"/>
                          <a:cs typeface="+mn-cs"/>
                          <a:hlinkClick r:id="rId12"/>
                        </a:rPr>
                        <a:t>https://pixabay.com/photos/fishes-school-of-fish-2817329</a:t>
                      </a:r>
                      <a:endParaRPr lang="en-IN" sz="900" dirty="0"/>
                    </a:p>
                  </a:txBody>
                  <a:tcPr/>
                </a:tc>
                <a:extLst>
                  <a:ext uri="{0D108BD9-81ED-4DB2-BD59-A6C34878D82A}">
                    <a16:rowId xmlns:a16="http://schemas.microsoft.com/office/drawing/2014/main" val="10009"/>
                  </a:ext>
                </a:extLst>
              </a:tr>
            </a:tbl>
          </a:graphicData>
        </a:graphic>
      </p:graphicFrame>
      <p:pic>
        <p:nvPicPr>
          <p:cNvPr id="12290" name="Picture 2" descr="House, Architecture, Front Yard, Garage"/>
          <p:cNvPicPr>
            <a:picLocks noChangeAspect="1" noChangeArrowheads="1"/>
          </p:cNvPicPr>
          <p:nvPr/>
        </p:nvPicPr>
        <p:blipFill>
          <a:blip r:embed="rId13" cstate="print"/>
          <a:srcRect/>
          <a:stretch>
            <a:fillRect/>
          </a:stretch>
        </p:blipFill>
        <p:spPr bwMode="auto">
          <a:xfrm>
            <a:off x="2114528" y="1166800"/>
            <a:ext cx="432000" cy="288000"/>
          </a:xfrm>
          <a:prstGeom prst="rect">
            <a:avLst/>
          </a:prstGeom>
          <a:noFill/>
        </p:spPr>
      </p:pic>
      <p:pic>
        <p:nvPicPr>
          <p:cNvPr id="12292" name="Picture 4" descr="San Francisco, Skyline, House, Tourism, Buildings"/>
          <p:cNvPicPr>
            <a:picLocks noChangeAspect="1" noChangeArrowheads="1"/>
          </p:cNvPicPr>
          <p:nvPr/>
        </p:nvPicPr>
        <p:blipFill>
          <a:blip r:embed="rId14" cstate="print"/>
          <a:srcRect/>
          <a:stretch>
            <a:fillRect/>
          </a:stretch>
        </p:blipFill>
        <p:spPr bwMode="auto">
          <a:xfrm>
            <a:off x="2657456" y="1076312"/>
            <a:ext cx="576232" cy="384155"/>
          </a:xfrm>
          <a:prstGeom prst="rect">
            <a:avLst/>
          </a:prstGeom>
          <a:noFill/>
        </p:spPr>
      </p:pic>
      <p:pic>
        <p:nvPicPr>
          <p:cNvPr id="6" name="Picture 5" descr="Shield, Board, Wood, Directory, Label"/>
          <p:cNvPicPr/>
          <p:nvPr/>
        </p:nvPicPr>
        <p:blipFill>
          <a:blip r:embed="rId15" cstate="print"/>
          <a:srcRect t="27649" r="66488" b="-7"/>
          <a:stretch>
            <a:fillRect/>
          </a:stretch>
        </p:blipFill>
        <p:spPr bwMode="auto">
          <a:xfrm>
            <a:off x="2024040" y="1709728"/>
            <a:ext cx="648000" cy="252000"/>
          </a:xfrm>
          <a:prstGeom prst="rect">
            <a:avLst/>
          </a:prstGeom>
          <a:noFill/>
          <a:ln w="9525">
            <a:noFill/>
            <a:miter lim="800000"/>
            <a:headEnd/>
            <a:tailEnd/>
          </a:ln>
        </p:spPr>
      </p:pic>
      <p:pic>
        <p:nvPicPr>
          <p:cNvPr id="7" name="Picture 6" descr="Detective, Searching, Man, Search"/>
          <p:cNvPicPr/>
          <p:nvPr/>
        </p:nvPicPr>
        <p:blipFill>
          <a:blip r:embed="rId16" cstate="print"/>
          <a:srcRect/>
          <a:stretch>
            <a:fillRect/>
          </a:stretch>
        </p:blipFill>
        <p:spPr bwMode="auto">
          <a:xfrm rot="358012">
            <a:off x="2871350" y="1640818"/>
            <a:ext cx="432000" cy="324000"/>
          </a:xfrm>
          <a:prstGeom prst="rect">
            <a:avLst/>
          </a:prstGeom>
          <a:noFill/>
          <a:ln w="9525">
            <a:noFill/>
            <a:miter lim="800000"/>
            <a:headEnd/>
            <a:tailEnd/>
          </a:ln>
        </p:spPr>
      </p:pic>
      <p:pic>
        <p:nvPicPr>
          <p:cNvPr id="8" name="Picture 7" descr="Scarf, Clothing, Winter Clothes, Hygge"/>
          <p:cNvPicPr/>
          <p:nvPr/>
        </p:nvPicPr>
        <p:blipFill>
          <a:blip r:embed="rId17" cstate="print"/>
          <a:srcRect/>
          <a:stretch>
            <a:fillRect/>
          </a:stretch>
        </p:blipFill>
        <p:spPr bwMode="auto">
          <a:xfrm>
            <a:off x="3200384" y="2071680"/>
            <a:ext cx="359091" cy="334750"/>
          </a:xfrm>
          <a:prstGeom prst="rect">
            <a:avLst/>
          </a:prstGeom>
          <a:noFill/>
          <a:ln w="9525">
            <a:noFill/>
            <a:miter lim="800000"/>
            <a:headEnd/>
            <a:tailEnd/>
          </a:ln>
        </p:spPr>
      </p:pic>
      <p:pic>
        <p:nvPicPr>
          <p:cNvPr id="9" name="Picture 8" descr="Neck Scarves, Market, Selection, Colors"/>
          <p:cNvPicPr/>
          <p:nvPr/>
        </p:nvPicPr>
        <p:blipFill>
          <a:blip r:embed="rId18" cstate="print"/>
          <a:srcRect/>
          <a:stretch>
            <a:fillRect/>
          </a:stretch>
        </p:blipFill>
        <p:spPr bwMode="auto">
          <a:xfrm>
            <a:off x="2838432" y="2524120"/>
            <a:ext cx="542928" cy="271464"/>
          </a:xfrm>
          <a:prstGeom prst="rect">
            <a:avLst/>
          </a:prstGeom>
          <a:noFill/>
          <a:ln w="9525">
            <a:noFill/>
            <a:miter lim="800000"/>
            <a:headEnd/>
            <a:tailEnd/>
          </a:ln>
        </p:spPr>
      </p:pic>
      <p:pic>
        <p:nvPicPr>
          <p:cNvPr id="10" name="Picture 9" descr="House, Home, Windows, Door, Roof, Window, Estate"/>
          <p:cNvPicPr/>
          <p:nvPr/>
        </p:nvPicPr>
        <p:blipFill>
          <a:blip r:embed="rId19" cstate="print"/>
          <a:srcRect/>
          <a:stretch>
            <a:fillRect/>
          </a:stretch>
        </p:blipFill>
        <p:spPr bwMode="auto">
          <a:xfrm>
            <a:off x="2114528" y="2886072"/>
            <a:ext cx="313031" cy="360000"/>
          </a:xfrm>
          <a:prstGeom prst="rect">
            <a:avLst/>
          </a:prstGeom>
          <a:noFill/>
          <a:ln w="9525">
            <a:noFill/>
            <a:miter lim="800000"/>
            <a:headEnd/>
            <a:tailEnd/>
          </a:ln>
        </p:spPr>
      </p:pic>
      <p:pic>
        <p:nvPicPr>
          <p:cNvPr id="11" name="Picture 10" descr="The Old Roof, The Roof Of The"/>
          <p:cNvPicPr/>
          <p:nvPr/>
        </p:nvPicPr>
        <p:blipFill>
          <a:blip r:embed="rId20" cstate="print"/>
          <a:srcRect/>
          <a:stretch>
            <a:fillRect/>
          </a:stretch>
        </p:blipFill>
        <p:spPr bwMode="auto">
          <a:xfrm>
            <a:off x="2114528" y="3248024"/>
            <a:ext cx="324000" cy="294031"/>
          </a:xfrm>
          <a:prstGeom prst="rect">
            <a:avLst/>
          </a:prstGeom>
          <a:noFill/>
          <a:ln w="9525">
            <a:noFill/>
            <a:miter lim="800000"/>
            <a:headEnd/>
            <a:tailEnd/>
          </a:ln>
        </p:spPr>
      </p:pic>
      <p:pic>
        <p:nvPicPr>
          <p:cNvPr id="13" name="Picture 12" descr="Chef, Character, Cook, Gourmet"/>
          <p:cNvPicPr/>
          <p:nvPr/>
        </p:nvPicPr>
        <p:blipFill>
          <a:blip r:embed="rId21" cstate="print"/>
          <a:srcRect/>
          <a:stretch>
            <a:fillRect/>
          </a:stretch>
        </p:blipFill>
        <p:spPr bwMode="auto">
          <a:xfrm>
            <a:off x="2295504" y="2886072"/>
            <a:ext cx="736610" cy="323061"/>
          </a:xfrm>
          <a:prstGeom prst="rect">
            <a:avLst/>
          </a:prstGeom>
          <a:noFill/>
          <a:ln w="9525">
            <a:noFill/>
            <a:miter lim="800000"/>
            <a:headEnd/>
            <a:tailEnd/>
          </a:ln>
        </p:spPr>
      </p:pic>
      <p:pic>
        <p:nvPicPr>
          <p:cNvPr id="14" name="Picture 13" descr="Handkerchiefs"/>
          <p:cNvPicPr/>
          <p:nvPr/>
        </p:nvPicPr>
        <p:blipFill>
          <a:blip r:embed="rId22" cstate="print"/>
          <a:srcRect l="66213" t="2664" r="1453" b="50545"/>
          <a:stretch>
            <a:fillRect/>
          </a:stretch>
        </p:blipFill>
        <p:spPr bwMode="auto">
          <a:xfrm>
            <a:off x="2556280" y="3275536"/>
            <a:ext cx="340799" cy="274389"/>
          </a:xfrm>
          <a:prstGeom prst="rect">
            <a:avLst/>
          </a:prstGeom>
          <a:noFill/>
          <a:ln w="9525">
            <a:noFill/>
            <a:miter lim="800000"/>
            <a:headEnd/>
            <a:tailEnd/>
          </a:ln>
        </p:spPr>
      </p:pic>
      <p:pic>
        <p:nvPicPr>
          <p:cNvPr id="15" name="Picture 14" descr="Handkerchiefs"/>
          <p:cNvPicPr/>
          <p:nvPr/>
        </p:nvPicPr>
        <p:blipFill>
          <a:blip r:embed="rId23" cstate="print"/>
          <a:srcRect l="33507" t="3313" r="35156" b="3313"/>
          <a:stretch>
            <a:fillRect/>
          </a:stretch>
        </p:blipFill>
        <p:spPr bwMode="auto">
          <a:xfrm>
            <a:off x="3089454" y="2937669"/>
            <a:ext cx="361952" cy="542928"/>
          </a:xfrm>
          <a:prstGeom prst="rect">
            <a:avLst/>
          </a:prstGeom>
          <a:noFill/>
          <a:ln w="9525">
            <a:noFill/>
            <a:miter lim="800000"/>
            <a:headEnd/>
            <a:tailEnd/>
          </a:ln>
        </p:spPr>
      </p:pic>
      <p:pic>
        <p:nvPicPr>
          <p:cNvPr id="16" name="Picture 15" descr="Bookshelf, Empty, Design, Shelf"/>
          <p:cNvPicPr/>
          <p:nvPr/>
        </p:nvPicPr>
        <p:blipFill>
          <a:blip r:embed="rId24" cstate="print"/>
          <a:srcRect/>
          <a:stretch>
            <a:fillRect/>
          </a:stretch>
        </p:blipFill>
        <p:spPr bwMode="auto">
          <a:xfrm>
            <a:off x="2114528" y="2071680"/>
            <a:ext cx="270675" cy="345425"/>
          </a:xfrm>
          <a:prstGeom prst="rect">
            <a:avLst/>
          </a:prstGeom>
          <a:noFill/>
          <a:ln w="9525">
            <a:noFill/>
            <a:miter lim="800000"/>
            <a:headEnd/>
            <a:tailEnd/>
          </a:ln>
        </p:spPr>
      </p:pic>
      <p:pic>
        <p:nvPicPr>
          <p:cNvPr id="17" name="Picture 16" descr="Knife, The Coolest, Steel, Equipment"/>
          <p:cNvPicPr/>
          <p:nvPr/>
        </p:nvPicPr>
        <p:blipFill>
          <a:blip r:embed="rId25" cstate="print"/>
          <a:srcRect/>
          <a:stretch>
            <a:fillRect/>
          </a:stretch>
        </p:blipFill>
        <p:spPr bwMode="auto">
          <a:xfrm>
            <a:off x="2114528" y="2433632"/>
            <a:ext cx="327118" cy="267502"/>
          </a:xfrm>
          <a:prstGeom prst="rect">
            <a:avLst/>
          </a:prstGeom>
          <a:noFill/>
          <a:ln w="9525">
            <a:noFill/>
            <a:miter lim="800000"/>
            <a:headEnd/>
            <a:tailEnd/>
          </a:ln>
        </p:spPr>
      </p:pic>
      <p:pic>
        <p:nvPicPr>
          <p:cNvPr id="18" name="Picture 17" descr="Knife, Kitchen, Sharp, Kitchen Tools, Steel, Equipment"/>
          <p:cNvPicPr/>
          <p:nvPr/>
        </p:nvPicPr>
        <p:blipFill>
          <a:blip r:embed="rId26" cstate="print"/>
          <a:srcRect/>
          <a:stretch>
            <a:fillRect/>
          </a:stretch>
        </p:blipFill>
        <p:spPr bwMode="auto">
          <a:xfrm>
            <a:off x="2476480" y="2162168"/>
            <a:ext cx="633416" cy="180976"/>
          </a:xfrm>
          <a:prstGeom prst="rect">
            <a:avLst/>
          </a:prstGeom>
          <a:noFill/>
          <a:ln w="9525">
            <a:noFill/>
            <a:miter lim="800000"/>
            <a:headEnd/>
            <a:tailEnd/>
          </a:ln>
        </p:spPr>
      </p:pic>
      <p:pic>
        <p:nvPicPr>
          <p:cNvPr id="20" name="Picture 2" descr="Deer, Mammal, Young, Animal, Wild"/>
          <p:cNvPicPr>
            <a:picLocks noChangeAspect="1" noChangeArrowheads="1"/>
          </p:cNvPicPr>
          <p:nvPr/>
        </p:nvPicPr>
        <p:blipFill>
          <a:blip r:embed="rId27" cstate="print"/>
          <a:srcRect l="21397" r="31530"/>
          <a:stretch>
            <a:fillRect/>
          </a:stretch>
        </p:blipFill>
        <p:spPr bwMode="auto">
          <a:xfrm>
            <a:off x="2114528" y="5057784"/>
            <a:ext cx="275749" cy="390528"/>
          </a:xfrm>
          <a:prstGeom prst="rect">
            <a:avLst/>
          </a:prstGeom>
          <a:noFill/>
        </p:spPr>
      </p:pic>
      <p:pic>
        <p:nvPicPr>
          <p:cNvPr id="21" name="Picture 4" descr="Fallow, Deer, Antler, Antler Carrier"/>
          <p:cNvPicPr>
            <a:picLocks noChangeAspect="1" noChangeArrowheads="1"/>
          </p:cNvPicPr>
          <p:nvPr/>
        </p:nvPicPr>
        <p:blipFill>
          <a:blip r:embed="rId28" cstate="print"/>
          <a:srcRect/>
          <a:stretch>
            <a:fillRect/>
          </a:stretch>
        </p:blipFill>
        <p:spPr bwMode="auto">
          <a:xfrm>
            <a:off x="2114528" y="5510224"/>
            <a:ext cx="404801" cy="271464"/>
          </a:xfrm>
          <a:prstGeom prst="rect">
            <a:avLst/>
          </a:prstGeom>
          <a:noFill/>
        </p:spPr>
      </p:pic>
      <p:pic>
        <p:nvPicPr>
          <p:cNvPr id="22" name="Picture 6" descr="Lamb, Farm, Sheep, Livestock"/>
          <p:cNvPicPr>
            <a:picLocks noChangeAspect="1" noChangeArrowheads="1"/>
          </p:cNvPicPr>
          <p:nvPr/>
        </p:nvPicPr>
        <p:blipFill>
          <a:blip r:embed="rId29" cstate="print"/>
          <a:srcRect l="13889" t="4167" r="5556" b="8333"/>
          <a:stretch>
            <a:fillRect/>
          </a:stretch>
        </p:blipFill>
        <p:spPr bwMode="auto">
          <a:xfrm>
            <a:off x="2657456" y="5057784"/>
            <a:ext cx="396000" cy="286758"/>
          </a:xfrm>
          <a:prstGeom prst="rect">
            <a:avLst/>
          </a:prstGeom>
          <a:noFill/>
        </p:spPr>
      </p:pic>
      <p:pic>
        <p:nvPicPr>
          <p:cNvPr id="23" name="Picture 8" descr="Sheep, Herd, Pasture, Flock, Animals"/>
          <p:cNvPicPr>
            <a:picLocks noChangeAspect="1" noChangeArrowheads="1"/>
          </p:cNvPicPr>
          <p:nvPr/>
        </p:nvPicPr>
        <p:blipFill>
          <a:blip r:embed="rId30" cstate="print"/>
          <a:srcRect/>
          <a:stretch>
            <a:fillRect/>
          </a:stretch>
        </p:blipFill>
        <p:spPr bwMode="auto">
          <a:xfrm>
            <a:off x="2657456" y="5510224"/>
            <a:ext cx="407196" cy="271464"/>
          </a:xfrm>
          <a:prstGeom prst="rect">
            <a:avLst/>
          </a:prstGeom>
          <a:noFill/>
        </p:spPr>
      </p:pic>
      <p:pic>
        <p:nvPicPr>
          <p:cNvPr id="24" name="Picture 10" descr="Discus Fish, Fish, Aquarium, Fauna"/>
          <p:cNvPicPr>
            <a:picLocks noChangeAspect="1" noChangeArrowheads="1"/>
          </p:cNvPicPr>
          <p:nvPr/>
        </p:nvPicPr>
        <p:blipFill>
          <a:blip r:embed="rId31" cstate="print"/>
          <a:srcRect l="25807" t="9658" r="22580" b="13073"/>
          <a:stretch>
            <a:fillRect/>
          </a:stretch>
        </p:blipFill>
        <p:spPr bwMode="auto">
          <a:xfrm>
            <a:off x="3109896" y="5057784"/>
            <a:ext cx="361952" cy="361952"/>
          </a:xfrm>
          <a:prstGeom prst="rect">
            <a:avLst/>
          </a:prstGeom>
          <a:noFill/>
        </p:spPr>
      </p:pic>
      <p:pic>
        <p:nvPicPr>
          <p:cNvPr id="25" name="Picture 12" descr="Fishes, School Of Fish, Underwater World"/>
          <p:cNvPicPr>
            <a:picLocks noChangeAspect="1" noChangeArrowheads="1"/>
          </p:cNvPicPr>
          <p:nvPr/>
        </p:nvPicPr>
        <p:blipFill>
          <a:blip r:embed="rId32" cstate="print"/>
          <a:srcRect t="4461" r="3333" b="10784"/>
          <a:stretch>
            <a:fillRect/>
          </a:stretch>
        </p:blipFill>
        <p:spPr bwMode="auto">
          <a:xfrm>
            <a:off x="3109896" y="5510224"/>
            <a:ext cx="452440" cy="296426"/>
          </a:xfrm>
          <a:prstGeom prst="rect">
            <a:avLst/>
          </a:prstGeom>
          <a:noFill/>
        </p:spPr>
      </p:pic>
      <p:pic>
        <p:nvPicPr>
          <p:cNvPr id="26" name="Picture 5" descr="Tooth, Molar, Dental, Dentist, Outline"/>
          <p:cNvPicPr>
            <a:picLocks noChangeAspect="1" noChangeArrowheads="1"/>
          </p:cNvPicPr>
          <p:nvPr/>
        </p:nvPicPr>
        <p:blipFill>
          <a:blip r:embed="rId33" cstate="print"/>
          <a:srcRect/>
          <a:stretch>
            <a:fillRect/>
          </a:stretch>
        </p:blipFill>
        <p:spPr bwMode="auto">
          <a:xfrm flipH="1">
            <a:off x="2085952" y="3643776"/>
            <a:ext cx="271464" cy="439514"/>
          </a:xfrm>
          <a:prstGeom prst="rect">
            <a:avLst/>
          </a:prstGeom>
          <a:noFill/>
        </p:spPr>
      </p:pic>
      <p:pic>
        <p:nvPicPr>
          <p:cNvPr id="27" name="Picture 3" descr="Teeth, Mouth, Dental, Dentist, Tooth"/>
          <p:cNvPicPr>
            <a:picLocks noChangeAspect="1" noChangeArrowheads="1"/>
          </p:cNvPicPr>
          <p:nvPr/>
        </p:nvPicPr>
        <p:blipFill>
          <a:blip r:embed="rId34" cstate="print"/>
          <a:srcRect l="11177" t="22353" r="21764" b="18970"/>
          <a:stretch>
            <a:fillRect/>
          </a:stretch>
        </p:blipFill>
        <p:spPr bwMode="auto">
          <a:xfrm>
            <a:off x="2383938" y="3694015"/>
            <a:ext cx="271544" cy="316800"/>
          </a:xfrm>
          <a:prstGeom prst="rect">
            <a:avLst/>
          </a:prstGeom>
          <a:noFill/>
        </p:spPr>
      </p:pic>
      <p:pic>
        <p:nvPicPr>
          <p:cNvPr id="35" name="Picture 34" descr="Citizens, Crowd, People, Men, Women"/>
          <p:cNvPicPr/>
          <p:nvPr/>
        </p:nvPicPr>
        <p:blipFill>
          <a:blip r:embed="rId35" cstate="print"/>
          <a:srcRect r="55277" b="-2362"/>
          <a:stretch>
            <a:fillRect/>
          </a:stretch>
        </p:blipFill>
        <p:spPr bwMode="auto">
          <a:xfrm>
            <a:off x="3043223" y="4419608"/>
            <a:ext cx="452440" cy="542928"/>
          </a:xfrm>
          <a:prstGeom prst="rect">
            <a:avLst/>
          </a:prstGeom>
          <a:noFill/>
          <a:ln w="9525">
            <a:noFill/>
            <a:miter lim="800000"/>
            <a:headEnd/>
            <a:tailEnd/>
          </a:ln>
        </p:spPr>
      </p:pic>
      <p:pic>
        <p:nvPicPr>
          <p:cNvPr id="36" name="Picture 2" descr="India, Man, Turban, Indian, Surveillance, Moustache">
            <a:extLst>
              <a:ext uri="{FF2B5EF4-FFF2-40B4-BE49-F238E27FC236}">
                <a16:creationId xmlns:a16="http://schemas.microsoft.com/office/drawing/2014/main" id="{CC008133-2005-4619-9869-C2C57821DE89}"/>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492235" y="4132233"/>
            <a:ext cx="524030" cy="3466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ashion, Woman, Indian, Girl, Young, Model, Pose, Smile">
            <a:extLst>
              <a:ext uri="{FF2B5EF4-FFF2-40B4-BE49-F238E27FC236}">
                <a16:creationId xmlns:a16="http://schemas.microsoft.com/office/drawing/2014/main" id="{C2699264-216D-4452-A036-5436F1D62682}"/>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137731" y="4105344"/>
            <a:ext cx="288215" cy="4323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Indian Girl, Female, Fashion, Asian, Portrait, Bridal">
            <a:extLst>
              <a:ext uri="{FF2B5EF4-FFF2-40B4-BE49-F238E27FC236}">
                <a16:creationId xmlns:a16="http://schemas.microsoft.com/office/drawing/2014/main" id="{0870D978-4E1B-41DF-947A-47C9157E76A1}"/>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085700" y="4602705"/>
            <a:ext cx="393712" cy="2624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a:extLst>
              <a:ext uri="{FF2B5EF4-FFF2-40B4-BE49-F238E27FC236}">
                <a16:creationId xmlns:a16="http://schemas.microsoft.com/office/drawing/2014/main" id="{256A6B4C-EE03-46E7-A3AA-C5BCB2173AC7}"/>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p:blipFill>
        <p:spPr bwMode="auto">
          <a:xfrm>
            <a:off x="2492105" y="4559038"/>
            <a:ext cx="476391" cy="31322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2C4989E1-DC72-416B-B964-C177AD19389C}"/>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p:blipFill>
        <p:spPr bwMode="auto">
          <a:xfrm>
            <a:off x="3045580" y="4052003"/>
            <a:ext cx="430928" cy="28872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a:extLst>
              <a:ext uri="{FF2B5EF4-FFF2-40B4-BE49-F238E27FC236}">
                <a16:creationId xmlns:a16="http://schemas.microsoft.com/office/drawing/2014/main" id="{03F5A7B8-BB0D-45EF-991A-9853E095C820}"/>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l="27967" r="27967"/>
          <a:stretch/>
        </p:blipFill>
        <p:spPr bwMode="auto">
          <a:xfrm>
            <a:off x="2678195" y="3698564"/>
            <a:ext cx="235902" cy="356330"/>
          </a:xfrm>
          <a:prstGeom prst="rect">
            <a:avLst/>
          </a:prstGeom>
          <a:noFill/>
        </p:spPr>
      </p:pic>
      <p:pic>
        <p:nvPicPr>
          <p:cNvPr id="43" name="Picture 9">
            <a:extLst>
              <a:ext uri="{FF2B5EF4-FFF2-40B4-BE49-F238E27FC236}">
                <a16:creationId xmlns:a16="http://schemas.microsoft.com/office/drawing/2014/main" id="{A0C4E9FD-652E-4351-A679-893014DC433B}"/>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t="15330" b="15330"/>
          <a:stretch/>
        </p:blipFill>
        <p:spPr bwMode="auto">
          <a:xfrm>
            <a:off x="2941142" y="3710484"/>
            <a:ext cx="567908" cy="2621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485" y="118914"/>
            <a:ext cx="5292000" cy="654032"/>
          </a:xfrm>
          <a:solidFill>
            <a:schemeClr val="accent4">
              <a:lumMod val="20000"/>
              <a:lumOff val="80000"/>
            </a:schemeClr>
          </a:solidFill>
          <a:ln w="38100">
            <a:solidFill>
              <a:srgbClr val="7030A0"/>
            </a:solidFill>
          </a:ln>
          <a:scene3d>
            <a:camera prst="orthographicFront"/>
            <a:lightRig rig="threePt" dir="t"/>
          </a:scene3d>
          <a:sp3d>
            <a:bevelT/>
          </a:sp3d>
        </p:spPr>
        <p:txBody>
          <a:bodyPr/>
          <a:lstStyle/>
          <a:p>
            <a:r>
              <a:rPr lang="en-IN" dirty="0"/>
              <a:t>Irregular Plural Nouns</a:t>
            </a:r>
          </a:p>
        </p:txBody>
      </p:sp>
      <p:pic>
        <p:nvPicPr>
          <p:cNvPr id="4" name="Picture 3" descr="Shield, Board, Wood, Directory, Label"/>
          <p:cNvPicPr/>
          <p:nvPr/>
        </p:nvPicPr>
        <p:blipFill>
          <a:blip r:embed="rId3"/>
          <a:srcRect t="27649" r="66488" b="26869"/>
          <a:stretch>
            <a:fillRect/>
          </a:stretch>
        </p:blipFill>
        <p:spPr bwMode="auto">
          <a:xfrm>
            <a:off x="2657456" y="985824"/>
            <a:ext cx="6912000" cy="1764000"/>
          </a:xfrm>
          <a:prstGeom prst="rect">
            <a:avLst/>
          </a:prstGeom>
          <a:noFill/>
          <a:ln w="9525">
            <a:noFill/>
            <a:miter lim="800000"/>
            <a:headEnd/>
            <a:tailEnd/>
          </a:ln>
        </p:spPr>
      </p:pic>
      <p:sp>
        <p:nvSpPr>
          <p:cNvPr id="5" name="TextBox 4"/>
          <p:cNvSpPr txBox="1"/>
          <p:nvPr/>
        </p:nvSpPr>
        <p:spPr>
          <a:xfrm>
            <a:off x="3381360" y="1166800"/>
            <a:ext cx="5436000" cy="1384995"/>
          </a:xfrm>
          <a:prstGeom prst="rect">
            <a:avLst/>
          </a:prstGeom>
          <a:noFill/>
        </p:spPr>
        <p:txBody>
          <a:bodyPr wrap="square" rtlCol="0">
            <a:spAutoFit/>
          </a:bodyPr>
          <a:lstStyle/>
          <a:p>
            <a:pPr algn="ctr"/>
            <a:r>
              <a:rPr lang="en-IN" sz="2800" b="1" dirty="0">
                <a:solidFill>
                  <a:schemeClr val="bg1"/>
                </a:solidFill>
              </a:rPr>
              <a:t>Some Plural Nouns are IRREGULAR as they do not follow the simple rules of adding -s, -es or -</a:t>
            </a:r>
            <a:r>
              <a:rPr lang="en-IN" sz="2800" b="1" dirty="0" err="1">
                <a:solidFill>
                  <a:schemeClr val="bg1"/>
                </a:solidFill>
              </a:rPr>
              <a:t>ies</a:t>
            </a:r>
            <a:endParaRPr lang="en-US" sz="2800" b="1" dirty="0">
              <a:solidFill>
                <a:schemeClr val="bg1"/>
              </a:solidFill>
            </a:endParaRPr>
          </a:p>
        </p:txBody>
      </p:sp>
      <p:pic>
        <p:nvPicPr>
          <p:cNvPr id="6" name="Picture 5" descr="Detective, Searching, Man, Search"/>
          <p:cNvPicPr/>
          <p:nvPr/>
        </p:nvPicPr>
        <p:blipFill>
          <a:blip r:embed="rId4"/>
          <a:srcRect/>
          <a:stretch>
            <a:fillRect/>
          </a:stretch>
        </p:blipFill>
        <p:spPr bwMode="auto">
          <a:xfrm rot="864277">
            <a:off x="7905760" y="2795584"/>
            <a:ext cx="3438544" cy="3710008"/>
          </a:xfrm>
          <a:prstGeom prst="rect">
            <a:avLst/>
          </a:prstGeom>
          <a:noFill/>
          <a:ln w="9525">
            <a:noFill/>
            <a:miter lim="800000"/>
            <a:headEnd/>
            <a:tailEnd/>
          </a:ln>
        </p:spPr>
      </p:pic>
      <p:grpSp>
        <p:nvGrpSpPr>
          <p:cNvPr id="31" name="Group 30"/>
          <p:cNvGrpSpPr/>
          <p:nvPr/>
        </p:nvGrpSpPr>
        <p:grpSpPr>
          <a:xfrm>
            <a:off x="1978796" y="2886072"/>
            <a:ext cx="4974978" cy="1791031"/>
            <a:chOff x="1933552" y="2886072"/>
            <a:chExt cx="4974978" cy="1791031"/>
          </a:xfrm>
        </p:grpSpPr>
        <p:grpSp>
          <p:nvGrpSpPr>
            <p:cNvPr id="11" name="Group 8">
              <a:extLst>
                <a:ext uri="{FF2B5EF4-FFF2-40B4-BE49-F238E27FC236}">
                  <a16:creationId xmlns:a16="http://schemas.microsoft.com/office/drawing/2014/main" id="{307E7459-41FB-488B-9843-08D54C3EA452}"/>
                </a:ext>
              </a:extLst>
            </p:cNvPr>
            <p:cNvGrpSpPr/>
            <p:nvPr/>
          </p:nvGrpSpPr>
          <p:grpSpPr>
            <a:xfrm flipH="1">
              <a:off x="1933552" y="2886072"/>
              <a:ext cx="4974978" cy="1737360"/>
              <a:chOff x="1240476" y="1133341"/>
              <a:chExt cx="4214869" cy="1471915"/>
            </a:xfrm>
          </p:grpSpPr>
          <p:sp>
            <p:nvSpPr>
              <p:cNvPr id="13" name="Flowchart: Delay 12">
                <a:extLst>
                  <a:ext uri="{FF2B5EF4-FFF2-40B4-BE49-F238E27FC236}">
                    <a16:creationId xmlns:a16="http://schemas.microsoft.com/office/drawing/2014/main" id="{1380F031-F13B-4BA6-AC12-83A86D86BAEC}"/>
                  </a:ext>
                </a:extLst>
              </p:cNvPr>
              <p:cNvSpPr/>
              <p:nvPr/>
            </p:nvSpPr>
            <p:spPr>
              <a:xfrm flipH="1">
                <a:off x="1342258" y="1729912"/>
                <a:ext cx="613345" cy="407818"/>
              </a:xfrm>
              <a:prstGeom prst="flowChartDelay">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77CB2DD0-69AC-4FE2-B43A-89AE27814FB0}"/>
                  </a:ext>
                </a:extLst>
              </p:cNvPr>
              <p:cNvSpPr/>
              <p:nvPr/>
            </p:nvSpPr>
            <p:spPr>
              <a:xfrm>
                <a:off x="1240476" y="1933822"/>
                <a:ext cx="3991428" cy="629928"/>
              </a:xfrm>
              <a:prstGeom prst="parallelogram">
                <a:avLst>
                  <a:gd name="adj" fmla="val 49051"/>
                </a:avLst>
              </a:prstGeom>
              <a:solidFill>
                <a:schemeClr val="bg1"/>
              </a:solidFill>
              <a:ln w="285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2">
                <a:extLst>
                  <a:ext uri="{FF2B5EF4-FFF2-40B4-BE49-F238E27FC236}">
                    <a16:creationId xmlns:a16="http://schemas.microsoft.com/office/drawing/2014/main" id="{C1FEBB66-2D40-4D1A-8EDB-D9031C3EA644}"/>
                  </a:ext>
                </a:extLst>
              </p:cNvPr>
              <p:cNvSpPr/>
              <p:nvPr/>
            </p:nvSpPr>
            <p:spPr>
              <a:xfrm rot="20599466">
                <a:off x="1353630" y="1133341"/>
                <a:ext cx="3256740" cy="1265956"/>
              </a:xfrm>
              <a:custGeom>
                <a:avLst/>
                <a:gdLst>
                  <a:gd name="connsiteX0" fmla="*/ 329115 w 3256740"/>
                  <a:gd name="connsiteY0" fmla="*/ 0 h 1265956"/>
                  <a:gd name="connsiteX1" fmla="*/ 3256740 w 3256740"/>
                  <a:gd name="connsiteY1" fmla="*/ 876969 h 1265956"/>
                  <a:gd name="connsiteX2" fmla="*/ 3140219 w 3256740"/>
                  <a:gd name="connsiteY2" fmla="*/ 1265956 h 1265956"/>
                  <a:gd name="connsiteX3" fmla="*/ 212595 w 3256740"/>
                  <a:gd name="connsiteY3" fmla="*/ 388987 h 1265956"/>
                  <a:gd name="connsiteX4" fmla="*/ 213957 w 3256740"/>
                  <a:gd name="connsiteY4" fmla="*/ 384440 h 1265956"/>
                  <a:gd name="connsiteX5" fmla="*/ 0 w 3256740"/>
                  <a:gd name="connsiteY5" fmla="*/ 320350 h 1265956"/>
                  <a:gd name="connsiteX6" fmla="*/ 7010 w 3256740"/>
                  <a:gd name="connsiteY6" fmla="*/ 263486 h 1265956"/>
                  <a:gd name="connsiteX7" fmla="*/ 327703 w 3256740"/>
                  <a:gd name="connsiteY7" fmla="*/ 3183 h 1265956"/>
                  <a:gd name="connsiteX8" fmla="*/ 319053 w 3256740"/>
                  <a:gd name="connsiteY8" fmla="*/ 33592 h 126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6740" h="1265956">
                    <a:moveTo>
                      <a:pt x="329115" y="0"/>
                    </a:moveTo>
                    <a:lnTo>
                      <a:pt x="3256740" y="876969"/>
                    </a:lnTo>
                    <a:lnTo>
                      <a:pt x="3140219" y="1265956"/>
                    </a:lnTo>
                    <a:lnTo>
                      <a:pt x="212595" y="388987"/>
                    </a:lnTo>
                    <a:lnTo>
                      <a:pt x="213957" y="384440"/>
                    </a:lnTo>
                    <a:lnTo>
                      <a:pt x="0" y="320350"/>
                    </a:lnTo>
                    <a:lnTo>
                      <a:pt x="7010" y="263486"/>
                    </a:lnTo>
                    <a:cubicBezTo>
                      <a:pt x="48437" y="117850"/>
                      <a:pt x="176661" y="13773"/>
                      <a:pt x="327703" y="3183"/>
                    </a:cubicBezTo>
                    <a:lnTo>
                      <a:pt x="319053" y="33592"/>
                    </a:lnTo>
                    <a:close/>
                  </a:path>
                </a:pathLst>
              </a:custGeom>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i="1" dirty="0"/>
              </a:p>
            </p:txBody>
          </p:sp>
          <p:grpSp>
            <p:nvGrpSpPr>
              <p:cNvPr id="16" name="Group 15">
                <a:extLst>
                  <a:ext uri="{FF2B5EF4-FFF2-40B4-BE49-F238E27FC236}">
                    <a16:creationId xmlns:a16="http://schemas.microsoft.com/office/drawing/2014/main" id="{52C94C81-FA11-4F49-A363-030C7EBD13D0}"/>
                  </a:ext>
                </a:extLst>
              </p:cNvPr>
              <p:cNvGrpSpPr>
                <a:grpSpLocks noChangeAspect="1"/>
              </p:cNvGrpSpPr>
              <p:nvPr/>
            </p:nvGrpSpPr>
            <p:grpSpPr>
              <a:xfrm>
                <a:off x="4290631" y="1440546"/>
                <a:ext cx="1164714" cy="1164710"/>
                <a:chOff x="2751631" y="2892943"/>
                <a:chExt cx="824090" cy="824088"/>
              </a:xfrm>
            </p:grpSpPr>
            <p:sp>
              <p:nvSpPr>
                <p:cNvPr id="17" name="Oval 16">
                  <a:extLst>
                    <a:ext uri="{FF2B5EF4-FFF2-40B4-BE49-F238E27FC236}">
                      <a16:creationId xmlns:a16="http://schemas.microsoft.com/office/drawing/2014/main" id="{97A05804-3D06-40D3-A81E-5AE87F30AFBD}"/>
                    </a:ext>
                  </a:extLst>
                </p:cNvPr>
                <p:cNvSpPr>
                  <a:spLocks noChangeAspect="1"/>
                </p:cNvSpPr>
                <p:nvPr/>
              </p:nvSpPr>
              <p:spPr>
                <a:xfrm flipV="1">
                  <a:off x="2751631" y="2892943"/>
                  <a:ext cx="824090" cy="824088"/>
                </a:xfrm>
                <a:prstGeom prst="ellipse">
                  <a:avLst/>
                </a:prstGeom>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226426D-06B8-4D99-BBE9-D4EC682300B4}"/>
                    </a:ext>
                  </a:extLst>
                </p:cNvPr>
                <p:cNvSpPr/>
                <p:nvPr/>
              </p:nvSpPr>
              <p:spPr>
                <a:xfrm flipV="1">
                  <a:off x="2855640" y="2996952"/>
                  <a:ext cx="616071" cy="616071"/>
                </a:xfrm>
                <a:prstGeom prst="ellipse">
                  <a:avLst/>
                </a:prstGeom>
                <a:gradFill>
                  <a:gsLst>
                    <a:gs pos="0">
                      <a:schemeClr val="bg1">
                        <a:lumMod val="85000"/>
                      </a:schemeClr>
                    </a:gs>
                    <a:gs pos="80000">
                      <a:schemeClr val="bg1">
                        <a:lumMod val="95000"/>
                      </a:schemeClr>
                    </a:gs>
                    <a:gs pos="100000">
                      <a:schemeClr val="bg1"/>
                    </a:gs>
                  </a:gsLst>
                </a:gradFill>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sp>
          <p:nvSpPr>
            <p:cNvPr id="12" name="TextBox 11">
              <a:extLst>
                <a:ext uri="{FF2B5EF4-FFF2-40B4-BE49-F238E27FC236}">
                  <a16:creationId xmlns:a16="http://schemas.microsoft.com/office/drawing/2014/main" id="{D4134E31-6C13-4131-9BB4-7614ED9A4DB0}"/>
                </a:ext>
              </a:extLst>
            </p:cNvPr>
            <p:cNvSpPr txBox="1"/>
            <p:nvPr/>
          </p:nvSpPr>
          <p:spPr>
            <a:xfrm>
              <a:off x="2271745" y="3657403"/>
              <a:ext cx="698378" cy="544922"/>
            </a:xfrm>
            <a:prstGeom prst="rect">
              <a:avLst/>
            </a:prstGeom>
            <a:noFill/>
          </p:spPr>
          <p:txBody>
            <a:bodyPr wrap="square" rtlCol="0" anchor="ctr">
              <a:spAutoFit/>
            </a:bodyPr>
            <a:lstStyle/>
            <a:p>
              <a:pPr algn="ctr"/>
              <a:r>
                <a:rPr lang="en-US" sz="2400" dirty="0"/>
                <a:t>1</a:t>
              </a:r>
            </a:p>
          </p:txBody>
        </p:sp>
        <p:sp>
          <p:nvSpPr>
            <p:cNvPr id="9" name="TextBox 8">
              <a:extLst>
                <a:ext uri="{FF2B5EF4-FFF2-40B4-BE49-F238E27FC236}">
                  <a16:creationId xmlns:a16="http://schemas.microsoft.com/office/drawing/2014/main" id="{99F0A234-AC32-488D-A289-D4FD0B328E5C}"/>
                </a:ext>
              </a:extLst>
            </p:cNvPr>
            <p:cNvSpPr txBox="1"/>
            <p:nvPr/>
          </p:nvSpPr>
          <p:spPr>
            <a:xfrm>
              <a:off x="3299484" y="3784551"/>
              <a:ext cx="3382181" cy="892552"/>
            </a:xfrm>
            <a:prstGeom prst="rect">
              <a:avLst/>
            </a:prstGeom>
            <a:noFill/>
          </p:spPr>
          <p:txBody>
            <a:bodyPr wrap="square" rtlCol="0">
              <a:spAutoFit/>
            </a:bodyPr>
            <a:lstStyle/>
            <a:p>
              <a:pPr marL="342900" indent="-342900" algn="ctr"/>
              <a:r>
                <a:rPr lang="en-US" sz="2600" dirty="0"/>
                <a:t>They follow </a:t>
              </a:r>
              <a:r>
                <a:rPr lang="en-US" sz="2600" b="1" dirty="0"/>
                <a:t>different </a:t>
              </a:r>
              <a:r>
                <a:rPr lang="en-US" sz="2600" dirty="0"/>
                <a:t>rules</a:t>
              </a:r>
            </a:p>
          </p:txBody>
        </p:sp>
      </p:grpSp>
      <p:sp>
        <p:nvSpPr>
          <p:cNvPr id="22" name="TextBox 21">
            <a:extLst>
              <a:ext uri="{FF2B5EF4-FFF2-40B4-BE49-F238E27FC236}">
                <a16:creationId xmlns:a16="http://schemas.microsoft.com/office/drawing/2014/main" id="{9571C601-011B-4690-AF22-0CB157D1B4A6}"/>
              </a:ext>
            </a:extLst>
          </p:cNvPr>
          <p:cNvSpPr txBox="1"/>
          <p:nvPr/>
        </p:nvSpPr>
        <p:spPr>
          <a:xfrm>
            <a:off x="3184624" y="4977429"/>
            <a:ext cx="3665924" cy="472266"/>
          </a:xfrm>
          <a:prstGeom prst="rect">
            <a:avLst/>
          </a:prstGeom>
          <a:noFill/>
        </p:spPr>
        <p:txBody>
          <a:bodyPr wrap="square" rtlCol="0">
            <a:spAutoFit/>
          </a:bodyPr>
          <a:lstStyle/>
          <a:p>
            <a:pPr algn="ctr"/>
            <a:endParaRPr lang="en-US" sz="2400" dirty="0"/>
          </a:p>
        </p:txBody>
      </p:sp>
      <p:grpSp>
        <p:nvGrpSpPr>
          <p:cNvPr id="33" name="Group 32"/>
          <p:cNvGrpSpPr/>
          <p:nvPr/>
        </p:nvGrpSpPr>
        <p:grpSpPr>
          <a:xfrm>
            <a:off x="1978794" y="4514857"/>
            <a:ext cx="4974980" cy="1791030"/>
            <a:chOff x="1933550" y="2886073"/>
            <a:chExt cx="4974980" cy="1791030"/>
          </a:xfrm>
        </p:grpSpPr>
        <p:grpSp>
          <p:nvGrpSpPr>
            <p:cNvPr id="34" name="Group 8">
              <a:extLst>
                <a:ext uri="{FF2B5EF4-FFF2-40B4-BE49-F238E27FC236}">
                  <a16:creationId xmlns:a16="http://schemas.microsoft.com/office/drawing/2014/main" id="{307E7459-41FB-488B-9843-08D54C3EA452}"/>
                </a:ext>
              </a:extLst>
            </p:cNvPr>
            <p:cNvGrpSpPr/>
            <p:nvPr/>
          </p:nvGrpSpPr>
          <p:grpSpPr>
            <a:xfrm flipH="1">
              <a:off x="1933550" y="2886073"/>
              <a:ext cx="4974980" cy="1737361"/>
              <a:chOff x="1240476" y="1133341"/>
              <a:chExt cx="4214869" cy="1471915"/>
            </a:xfrm>
          </p:grpSpPr>
          <p:sp>
            <p:nvSpPr>
              <p:cNvPr id="37" name="Flowchart: Delay 36">
                <a:extLst>
                  <a:ext uri="{FF2B5EF4-FFF2-40B4-BE49-F238E27FC236}">
                    <a16:creationId xmlns:a16="http://schemas.microsoft.com/office/drawing/2014/main" id="{1380F031-F13B-4BA6-AC12-83A86D86BAEC}"/>
                  </a:ext>
                </a:extLst>
              </p:cNvPr>
              <p:cNvSpPr/>
              <p:nvPr/>
            </p:nvSpPr>
            <p:spPr>
              <a:xfrm flipH="1">
                <a:off x="1342258" y="1729912"/>
                <a:ext cx="613345" cy="407818"/>
              </a:xfrm>
              <a:prstGeom prst="flowChartDelay">
                <a:avLst/>
              </a:prstGeom>
              <a:solidFill>
                <a:schemeClr val="accent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77CB2DD0-69AC-4FE2-B43A-89AE27814FB0}"/>
                  </a:ext>
                </a:extLst>
              </p:cNvPr>
              <p:cNvSpPr/>
              <p:nvPr/>
            </p:nvSpPr>
            <p:spPr>
              <a:xfrm>
                <a:off x="1240476" y="1933822"/>
                <a:ext cx="3991428" cy="629928"/>
              </a:xfrm>
              <a:prstGeom prst="parallelogram">
                <a:avLst>
                  <a:gd name="adj" fmla="val 49051"/>
                </a:avLst>
              </a:prstGeom>
              <a:solidFill>
                <a:schemeClr val="bg1"/>
              </a:solidFill>
              <a:ln w="285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12">
                <a:extLst>
                  <a:ext uri="{FF2B5EF4-FFF2-40B4-BE49-F238E27FC236}">
                    <a16:creationId xmlns:a16="http://schemas.microsoft.com/office/drawing/2014/main" id="{C1FEBB66-2D40-4D1A-8EDB-D9031C3EA644}"/>
                  </a:ext>
                </a:extLst>
              </p:cNvPr>
              <p:cNvSpPr/>
              <p:nvPr/>
            </p:nvSpPr>
            <p:spPr>
              <a:xfrm rot="20599466">
                <a:off x="1353630" y="1133341"/>
                <a:ext cx="3256740" cy="1265956"/>
              </a:xfrm>
              <a:custGeom>
                <a:avLst/>
                <a:gdLst>
                  <a:gd name="connsiteX0" fmla="*/ 329115 w 3256740"/>
                  <a:gd name="connsiteY0" fmla="*/ 0 h 1265956"/>
                  <a:gd name="connsiteX1" fmla="*/ 3256740 w 3256740"/>
                  <a:gd name="connsiteY1" fmla="*/ 876969 h 1265956"/>
                  <a:gd name="connsiteX2" fmla="*/ 3140219 w 3256740"/>
                  <a:gd name="connsiteY2" fmla="*/ 1265956 h 1265956"/>
                  <a:gd name="connsiteX3" fmla="*/ 212595 w 3256740"/>
                  <a:gd name="connsiteY3" fmla="*/ 388987 h 1265956"/>
                  <a:gd name="connsiteX4" fmla="*/ 213957 w 3256740"/>
                  <a:gd name="connsiteY4" fmla="*/ 384440 h 1265956"/>
                  <a:gd name="connsiteX5" fmla="*/ 0 w 3256740"/>
                  <a:gd name="connsiteY5" fmla="*/ 320350 h 1265956"/>
                  <a:gd name="connsiteX6" fmla="*/ 7010 w 3256740"/>
                  <a:gd name="connsiteY6" fmla="*/ 263486 h 1265956"/>
                  <a:gd name="connsiteX7" fmla="*/ 327703 w 3256740"/>
                  <a:gd name="connsiteY7" fmla="*/ 3183 h 1265956"/>
                  <a:gd name="connsiteX8" fmla="*/ 319053 w 3256740"/>
                  <a:gd name="connsiteY8" fmla="*/ 33592 h 126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6740" h="1265956">
                    <a:moveTo>
                      <a:pt x="329115" y="0"/>
                    </a:moveTo>
                    <a:lnTo>
                      <a:pt x="3256740" y="876969"/>
                    </a:lnTo>
                    <a:lnTo>
                      <a:pt x="3140219" y="1265956"/>
                    </a:lnTo>
                    <a:lnTo>
                      <a:pt x="212595" y="388987"/>
                    </a:lnTo>
                    <a:lnTo>
                      <a:pt x="213957" y="384440"/>
                    </a:lnTo>
                    <a:lnTo>
                      <a:pt x="0" y="320350"/>
                    </a:lnTo>
                    <a:lnTo>
                      <a:pt x="7010" y="263486"/>
                    </a:lnTo>
                    <a:cubicBezTo>
                      <a:pt x="48437" y="117850"/>
                      <a:pt x="176661" y="13773"/>
                      <a:pt x="327703" y="3183"/>
                    </a:cubicBezTo>
                    <a:lnTo>
                      <a:pt x="319053" y="33592"/>
                    </a:lnTo>
                    <a:close/>
                  </a:path>
                </a:pathLst>
              </a:custGeom>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40" name="Group 39">
                <a:extLst>
                  <a:ext uri="{FF2B5EF4-FFF2-40B4-BE49-F238E27FC236}">
                    <a16:creationId xmlns:a16="http://schemas.microsoft.com/office/drawing/2014/main" id="{52C94C81-FA11-4F49-A363-030C7EBD13D0}"/>
                  </a:ext>
                </a:extLst>
              </p:cNvPr>
              <p:cNvGrpSpPr>
                <a:grpSpLocks noChangeAspect="1"/>
              </p:cNvGrpSpPr>
              <p:nvPr/>
            </p:nvGrpSpPr>
            <p:grpSpPr>
              <a:xfrm>
                <a:off x="4290631" y="1440546"/>
                <a:ext cx="1164714" cy="1164710"/>
                <a:chOff x="2751631" y="2892943"/>
                <a:chExt cx="824090" cy="824088"/>
              </a:xfrm>
            </p:grpSpPr>
            <p:sp>
              <p:nvSpPr>
                <p:cNvPr id="41" name="Oval 40">
                  <a:extLst>
                    <a:ext uri="{FF2B5EF4-FFF2-40B4-BE49-F238E27FC236}">
                      <a16:creationId xmlns:a16="http://schemas.microsoft.com/office/drawing/2014/main" id="{97A05804-3D06-40D3-A81E-5AE87F30AFBD}"/>
                    </a:ext>
                  </a:extLst>
                </p:cNvPr>
                <p:cNvSpPr>
                  <a:spLocks noChangeAspect="1"/>
                </p:cNvSpPr>
                <p:nvPr/>
              </p:nvSpPr>
              <p:spPr>
                <a:xfrm flipV="1">
                  <a:off x="2751631" y="2892943"/>
                  <a:ext cx="824090" cy="824088"/>
                </a:xfrm>
                <a:prstGeom prst="ellipse">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C226426D-06B8-4D99-BBE9-D4EC682300B4}"/>
                    </a:ext>
                  </a:extLst>
                </p:cNvPr>
                <p:cNvSpPr/>
                <p:nvPr/>
              </p:nvSpPr>
              <p:spPr>
                <a:xfrm flipV="1">
                  <a:off x="2855640" y="2996952"/>
                  <a:ext cx="616071" cy="616071"/>
                </a:xfrm>
                <a:prstGeom prst="ellipse">
                  <a:avLst/>
                </a:prstGeom>
                <a:gradFill>
                  <a:gsLst>
                    <a:gs pos="0">
                      <a:schemeClr val="bg1">
                        <a:lumMod val="85000"/>
                      </a:schemeClr>
                    </a:gs>
                    <a:gs pos="80000">
                      <a:schemeClr val="bg1">
                        <a:lumMod val="95000"/>
                      </a:schemeClr>
                    </a:gs>
                    <a:gs pos="100000">
                      <a:schemeClr val="bg1"/>
                    </a:gs>
                  </a:gsLst>
                </a:gradFill>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sp>
          <p:nvSpPr>
            <p:cNvPr id="35" name="TextBox 34">
              <a:extLst>
                <a:ext uri="{FF2B5EF4-FFF2-40B4-BE49-F238E27FC236}">
                  <a16:creationId xmlns:a16="http://schemas.microsoft.com/office/drawing/2014/main" id="{D4134E31-6C13-4131-9BB4-7614ED9A4DB0}"/>
                </a:ext>
              </a:extLst>
            </p:cNvPr>
            <p:cNvSpPr txBox="1"/>
            <p:nvPr/>
          </p:nvSpPr>
          <p:spPr>
            <a:xfrm>
              <a:off x="2271745" y="3657403"/>
              <a:ext cx="698378" cy="461665"/>
            </a:xfrm>
            <a:prstGeom prst="rect">
              <a:avLst/>
            </a:prstGeom>
            <a:noFill/>
          </p:spPr>
          <p:txBody>
            <a:bodyPr wrap="square" rtlCol="0" anchor="ctr">
              <a:spAutoFit/>
            </a:bodyPr>
            <a:lstStyle/>
            <a:p>
              <a:pPr algn="ctr"/>
              <a:r>
                <a:rPr lang="en-US" sz="2400" dirty="0"/>
                <a:t>2</a:t>
              </a:r>
            </a:p>
          </p:txBody>
        </p:sp>
        <p:sp>
          <p:nvSpPr>
            <p:cNvPr id="36" name="TextBox 35">
              <a:extLst>
                <a:ext uri="{FF2B5EF4-FFF2-40B4-BE49-F238E27FC236}">
                  <a16:creationId xmlns:a16="http://schemas.microsoft.com/office/drawing/2014/main" id="{99F0A234-AC32-488D-A289-D4FD0B328E5C}"/>
                </a:ext>
              </a:extLst>
            </p:cNvPr>
            <p:cNvSpPr txBox="1"/>
            <p:nvPr/>
          </p:nvSpPr>
          <p:spPr>
            <a:xfrm>
              <a:off x="3299484" y="3784551"/>
              <a:ext cx="3382181" cy="892552"/>
            </a:xfrm>
            <a:prstGeom prst="rect">
              <a:avLst/>
            </a:prstGeom>
            <a:noFill/>
          </p:spPr>
          <p:txBody>
            <a:bodyPr wrap="square" rtlCol="0">
              <a:spAutoFit/>
            </a:bodyPr>
            <a:lstStyle/>
            <a:p>
              <a:pPr marL="342900" indent="-342900" algn="ctr"/>
              <a:r>
                <a:rPr lang="en-US" sz="2600" dirty="0"/>
                <a:t>They </a:t>
              </a:r>
              <a:r>
                <a:rPr lang="en-US" sz="2600" b="1" dirty="0"/>
                <a:t>don’t follow </a:t>
              </a:r>
              <a:r>
                <a:rPr lang="en-US" sz="2600" dirty="0"/>
                <a:t>any rules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par>
                          <p:cTn id="8" fill="hold">
                            <p:stCondLst>
                              <p:cond delay="1000"/>
                            </p:stCondLst>
                            <p:childTnLst>
                              <p:par>
                                <p:cTn id="9" presetID="29"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2000" fill="hold"/>
                                        <p:tgtEl>
                                          <p:spTgt spid="31"/>
                                        </p:tgtEl>
                                        <p:attrNameLst>
                                          <p:attrName>ppt_x</p:attrName>
                                        </p:attrNameLst>
                                      </p:cBhvr>
                                      <p:tavLst>
                                        <p:tav tm="0">
                                          <p:val>
                                            <p:strVal val="#ppt_x-.2"/>
                                          </p:val>
                                        </p:tav>
                                        <p:tav tm="100000">
                                          <p:val>
                                            <p:strVal val="#ppt_x"/>
                                          </p:val>
                                        </p:tav>
                                      </p:tavLst>
                                    </p:anim>
                                    <p:anim calcmode="lin" valueType="num">
                                      <p:cBhvr>
                                        <p:cTn id="12" dur="2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 dur="2000"/>
                                        <p:tgtEl>
                                          <p:spTgt spid="31"/>
                                        </p:tgtEl>
                                      </p:cBhvr>
                                    </p:animEffect>
                                  </p:childTnLst>
                                </p:cTn>
                              </p:par>
                            </p:childTnLst>
                          </p:cTn>
                        </p:par>
                        <p:par>
                          <p:cTn id="14" fill="hold">
                            <p:stCondLst>
                              <p:cond delay="3000"/>
                            </p:stCondLst>
                            <p:childTnLst>
                              <p:par>
                                <p:cTn id="15" presetID="29"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2000" fill="hold"/>
                                        <p:tgtEl>
                                          <p:spTgt spid="33"/>
                                        </p:tgtEl>
                                        <p:attrNameLst>
                                          <p:attrName>ppt_x</p:attrName>
                                        </p:attrNameLst>
                                      </p:cBhvr>
                                      <p:tavLst>
                                        <p:tav tm="0">
                                          <p:val>
                                            <p:strVal val="#ppt_x-.2"/>
                                          </p:val>
                                        </p:tav>
                                        <p:tav tm="100000">
                                          <p:val>
                                            <p:strVal val="#ppt_x"/>
                                          </p:val>
                                        </p:tav>
                                      </p:tavLst>
                                    </p:anim>
                                    <p:anim calcmode="lin" valueType="num">
                                      <p:cBhvr>
                                        <p:cTn id="18" dur="2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9"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848" y="130789"/>
            <a:ext cx="5248304" cy="648000"/>
          </a:xfrm>
          <a:solidFill>
            <a:schemeClr val="accent6">
              <a:lumMod val="60000"/>
              <a:lumOff val="40000"/>
            </a:schemeClr>
          </a:solidFill>
          <a:ln w="38100">
            <a:solidFill>
              <a:schemeClr val="accent6">
                <a:lumMod val="50000"/>
              </a:schemeClr>
            </a:solidFill>
          </a:ln>
          <a:scene3d>
            <a:camera prst="orthographicFront"/>
            <a:lightRig rig="threePt" dir="t"/>
          </a:scene3d>
          <a:sp3d>
            <a:bevelT w="165100" prst="coolSlant"/>
          </a:sp3d>
        </p:spPr>
        <p:txBody>
          <a:bodyPr>
            <a:normAutofit/>
          </a:bodyPr>
          <a:lstStyle/>
          <a:p>
            <a:r>
              <a:rPr lang="en-IN" dirty="0"/>
              <a:t>RULE </a:t>
            </a:r>
            <a:r>
              <a:rPr lang="en-IN" b="1" dirty="0"/>
              <a:t>7: By adding -</a:t>
            </a:r>
            <a:r>
              <a:rPr lang="en-IN" b="1" dirty="0" err="1"/>
              <a:t>ves</a:t>
            </a:r>
            <a:endParaRPr lang="en-IN" b="1" dirty="0"/>
          </a:p>
        </p:txBody>
      </p:sp>
      <p:pic>
        <p:nvPicPr>
          <p:cNvPr id="4" name="Picture 3" descr="Knife, Kitchen, Sharp, Kitchen Tools, Steel, Equipment"/>
          <p:cNvPicPr/>
          <p:nvPr/>
        </p:nvPicPr>
        <p:blipFill>
          <a:blip r:embed="rId3" cstate="print">
            <a:clrChange>
              <a:clrFrom>
                <a:srgbClr val="DACFCF"/>
              </a:clrFrom>
              <a:clrTo>
                <a:srgbClr val="DACFCF">
                  <a:alpha val="0"/>
                </a:srgbClr>
              </a:clrTo>
            </a:clrChange>
          </a:blip>
          <a:srcRect t="18253"/>
          <a:stretch>
            <a:fillRect/>
          </a:stretch>
        </p:blipFill>
        <p:spPr bwMode="auto">
          <a:xfrm>
            <a:off x="4557704" y="1800216"/>
            <a:ext cx="1719272" cy="810488"/>
          </a:xfrm>
          <a:prstGeom prst="rect">
            <a:avLst/>
          </a:prstGeom>
          <a:noFill/>
          <a:ln w="9525">
            <a:noFill/>
            <a:miter lim="800000"/>
            <a:headEnd/>
            <a:tailEnd/>
          </a:ln>
        </p:spPr>
      </p:pic>
      <p:pic>
        <p:nvPicPr>
          <p:cNvPr id="7" name="Picture 6" descr="Knife, The Coolest, Steel, Equipment"/>
          <p:cNvPicPr/>
          <p:nvPr/>
        </p:nvPicPr>
        <p:blipFill>
          <a:blip r:embed="rId4"/>
          <a:srcRect/>
          <a:stretch>
            <a:fillRect/>
          </a:stretch>
        </p:blipFill>
        <p:spPr bwMode="auto">
          <a:xfrm rot="5400000">
            <a:off x="4647704" y="2796072"/>
            <a:ext cx="2376000" cy="2556000"/>
          </a:xfrm>
          <a:prstGeom prst="rect">
            <a:avLst/>
          </a:prstGeom>
          <a:noFill/>
          <a:ln w="9525">
            <a:noFill/>
            <a:miter lim="800000"/>
            <a:headEnd/>
            <a:tailEnd/>
          </a:ln>
        </p:spPr>
      </p:pic>
      <p:pic>
        <p:nvPicPr>
          <p:cNvPr id="14" name="Picture 13" descr="Bookshelf, Empty, Design, Shelf"/>
          <p:cNvPicPr/>
          <p:nvPr/>
        </p:nvPicPr>
        <p:blipFill>
          <a:blip r:embed="rId5"/>
          <a:srcRect/>
          <a:stretch>
            <a:fillRect/>
          </a:stretch>
        </p:blipFill>
        <p:spPr bwMode="auto">
          <a:xfrm>
            <a:off x="576232" y="1709728"/>
            <a:ext cx="1044000" cy="1620000"/>
          </a:xfrm>
          <a:prstGeom prst="rect">
            <a:avLst/>
          </a:prstGeom>
          <a:noFill/>
          <a:ln w="9525">
            <a:noFill/>
            <a:miter lim="800000"/>
            <a:headEnd/>
            <a:tailEnd/>
          </a:ln>
        </p:spPr>
      </p:pic>
      <p:sp>
        <p:nvSpPr>
          <p:cNvPr id="9" name="Rounded Rectangle 8"/>
          <p:cNvSpPr/>
          <p:nvPr/>
        </p:nvSpPr>
        <p:spPr>
          <a:xfrm>
            <a:off x="275508" y="1061586"/>
            <a:ext cx="11642400" cy="576000"/>
          </a:xfrm>
          <a:prstGeom prst="roundRect">
            <a:avLst>
              <a:gd name="adj"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tx1"/>
                </a:solidFill>
              </a:rPr>
              <a:t>For nouns ending in ‘f’/ ‘</a:t>
            </a:r>
            <a:r>
              <a:rPr lang="en-IN" sz="2600" dirty="0" err="1">
                <a:solidFill>
                  <a:schemeClr val="tx1"/>
                </a:solidFill>
              </a:rPr>
              <a:t>fe</a:t>
            </a:r>
            <a:r>
              <a:rPr lang="en-IN" sz="2600" dirty="0">
                <a:solidFill>
                  <a:schemeClr val="tx1"/>
                </a:solidFill>
              </a:rPr>
              <a:t>’, remove them and add </a:t>
            </a:r>
            <a:r>
              <a:rPr lang="en-IN" sz="2600" b="1" dirty="0">
                <a:solidFill>
                  <a:schemeClr val="tx1"/>
                </a:solidFill>
              </a:rPr>
              <a:t>-</a:t>
            </a:r>
            <a:r>
              <a:rPr lang="en-IN" sz="2600" b="1" dirty="0" err="1">
                <a:solidFill>
                  <a:schemeClr val="tx1"/>
                </a:solidFill>
              </a:rPr>
              <a:t>ves</a:t>
            </a:r>
            <a:r>
              <a:rPr lang="en-IN" sz="2600" dirty="0">
                <a:solidFill>
                  <a:schemeClr val="tx1"/>
                </a:solidFill>
              </a:rPr>
              <a:t> to make them plural</a:t>
            </a:r>
            <a:endParaRPr lang="en-US" sz="2600" dirty="0">
              <a:solidFill>
                <a:schemeClr val="tx1"/>
              </a:solidFill>
            </a:endParaRPr>
          </a:p>
        </p:txBody>
      </p:sp>
      <p:pic>
        <p:nvPicPr>
          <p:cNvPr id="19" name="Picture 18" descr="Scarf, Clothing, Winter Clothes, Hygge"/>
          <p:cNvPicPr/>
          <p:nvPr/>
        </p:nvPicPr>
        <p:blipFill>
          <a:blip r:embed="rId6"/>
          <a:srcRect/>
          <a:stretch>
            <a:fillRect/>
          </a:stretch>
        </p:blipFill>
        <p:spPr bwMode="auto">
          <a:xfrm>
            <a:off x="8539176" y="1619240"/>
            <a:ext cx="1261110" cy="1574379"/>
          </a:xfrm>
          <a:prstGeom prst="rect">
            <a:avLst/>
          </a:prstGeom>
          <a:noFill/>
          <a:ln w="9525">
            <a:noFill/>
            <a:miter lim="800000"/>
            <a:headEnd/>
            <a:tailEnd/>
          </a:ln>
        </p:spPr>
      </p:pic>
      <p:pic>
        <p:nvPicPr>
          <p:cNvPr id="20" name="Picture 19" descr="Neck Scarves, Market, Selection, Colors"/>
          <p:cNvPicPr/>
          <p:nvPr/>
        </p:nvPicPr>
        <p:blipFill>
          <a:blip r:embed="rId7" cstate="print"/>
          <a:srcRect/>
          <a:stretch>
            <a:fillRect/>
          </a:stretch>
        </p:blipFill>
        <p:spPr bwMode="auto">
          <a:xfrm>
            <a:off x="7724784" y="3429000"/>
            <a:ext cx="4071960" cy="1809760"/>
          </a:xfrm>
          <a:prstGeom prst="rect">
            <a:avLst/>
          </a:prstGeom>
          <a:noFill/>
          <a:ln w="9525">
            <a:noFill/>
            <a:miter lim="800000"/>
            <a:headEnd/>
            <a:tailEnd/>
          </a:ln>
        </p:spPr>
      </p:pic>
      <p:sp>
        <p:nvSpPr>
          <p:cNvPr id="21" name="TextBox 20"/>
          <p:cNvSpPr txBox="1"/>
          <p:nvPr/>
        </p:nvSpPr>
        <p:spPr>
          <a:xfrm>
            <a:off x="1662088" y="1800216"/>
            <a:ext cx="1008000" cy="542928"/>
          </a:xfrm>
          <a:prstGeom prst="rect">
            <a:avLst/>
          </a:prstGeom>
          <a:solidFill>
            <a:schemeClr val="accent2">
              <a:lumMod val="20000"/>
              <a:lumOff val="80000"/>
            </a:schemeClr>
          </a:solidFill>
        </p:spPr>
        <p:txBody>
          <a:bodyPr wrap="square" rtlCol="0">
            <a:spAutoFit/>
          </a:bodyPr>
          <a:lstStyle/>
          <a:p>
            <a:r>
              <a:rPr lang="en-IN" sz="2800" dirty="0"/>
              <a:t>Shelf</a:t>
            </a:r>
            <a:endParaRPr lang="en-US" sz="2800" dirty="0"/>
          </a:p>
        </p:txBody>
      </p:sp>
      <p:sp>
        <p:nvSpPr>
          <p:cNvPr id="22" name="TextBox 21"/>
          <p:cNvSpPr txBox="1"/>
          <p:nvPr/>
        </p:nvSpPr>
        <p:spPr>
          <a:xfrm>
            <a:off x="6276976" y="1800216"/>
            <a:ext cx="995368" cy="542928"/>
          </a:xfrm>
          <a:prstGeom prst="rect">
            <a:avLst/>
          </a:prstGeom>
          <a:solidFill>
            <a:schemeClr val="accent5">
              <a:lumMod val="20000"/>
              <a:lumOff val="80000"/>
            </a:schemeClr>
          </a:solidFill>
        </p:spPr>
        <p:txBody>
          <a:bodyPr wrap="square" rtlCol="0">
            <a:spAutoFit/>
          </a:bodyPr>
          <a:lstStyle/>
          <a:p>
            <a:r>
              <a:rPr lang="en-IN" sz="2800" dirty="0"/>
              <a:t>Knife</a:t>
            </a:r>
            <a:endParaRPr lang="en-US" sz="2800" dirty="0"/>
          </a:p>
        </p:txBody>
      </p:sp>
      <p:sp>
        <p:nvSpPr>
          <p:cNvPr id="23" name="TextBox 22"/>
          <p:cNvSpPr txBox="1"/>
          <p:nvPr/>
        </p:nvSpPr>
        <p:spPr>
          <a:xfrm>
            <a:off x="9806008" y="1800216"/>
            <a:ext cx="995368" cy="523220"/>
          </a:xfrm>
          <a:prstGeom prst="rect">
            <a:avLst/>
          </a:prstGeom>
          <a:solidFill>
            <a:schemeClr val="accent6">
              <a:lumMod val="20000"/>
              <a:lumOff val="80000"/>
            </a:schemeClr>
          </a:solidFill>
        </p:spPr>
        <p:txBody>
          <a:bodyPr wrap="square" rtlCol="0">
            <a:spAutoFit/>
          </a:bodyPr>
          <a:lstStyle/>
          <a:p>
            <a:r>
              <a:rPr lang="en-IN" sz="2800" dirty="0"/>
              <a:t>Scarf</a:t>
            </a:r>
            <a:endParaRPr lang="en-US" sz="2800" dirty="0"/>
          </a:p>
        </p:txBody>
      </p:sp>
      <p:grpSp>
        <p:nvGrpSpPr>
          <p:cNvPr id="18" name="Group 17"/>
          <p:cNvGrpSpPr/>
          <p:nvPr/>
        </p:nvGrpSpPr>
        <p:grpSpPr>
          <a:xfrm>
            <a:off x="576232" y="3609976"/>
            <a:ext cx="3487176" cy="1620000"/>
            <a:chOff x="576232" y="3609976"/>
            <a:chExt cx="3487176" cy="1620000"/>
          </a:xfrm>
        </p:grpSpPr>
        <p:pic>
          <p:nvPicPr>
            <p:cNvPr id="17" name="Picture 16" descr="Bookshelf, Empty, Design, Shelf"/>
            <p:cNvPicPr/>
            <p:nvPr/>
          </p:nvPicPr>
          <p:blipFill>
            <a:blip r:embed="rId5"/>
            <a:srcRect/>
            <a:stretch>
              <a:fillRect/>
            </a:stretch>
          </p:blipFill>
          <p:spPr bwMode="auto">
            <a:xfrm>
              <a:off x="3019408" y="3609976"/>
              <a:ext cx="1044000" cy="1620000"/>
            </a:xfrm>
            <a:prstGeom prst="rect">
              <a:avLst/>
            </a:prstGeom>
            <a:noFill/>
            <a:ln w="9525">
              <a:noFill/>
              <a:miter lim="800000"/>
              <a:headEnd/>
              <a:tailEnd/>
            </a:ln>
          </p:spPr>
        </p:pic>
        <p:pic>
          <p:nvPicPr>
            <p:cNvPr id="37" name="Picture 36" descr="Bookshelf, Empty, Design, Shelf"/>
            <p:cNvPicPr/>
            <p:nvPr/>
          </p:nvPicPr>
          <p:blipFill>
            <a:blip r:embed="rId5"/>
            <a:srcRect/>
            <a:stretch>
              <a:fillRect/>
            </a:stretch>
          </p:blipFill>
          <p:spPr bwMode="auto">
            <a:xfrm>
              <a:off x="576232" y="3609976"/>
              <a:ext cx="1044000" cy="1620000"/>
            </a:xfrm>
            <a:prstGeom prst="rect">
              <a:avLst/>
            </a:prstGeom>
            <a:noFill/>
            <a:ln w="9525">
              <a:noFill/>
              <a:miter lim="800000"/>
              <a:headEnd/>
              <a:tailEnd/>
            </a:ln>
          </p:spPr>
        </p:pic>
        <p:pic>
          <p:nvPicPr>
            <p:cNvPr id="38" name="Picture 37" descr="Bookshelf, Empty, Design, Shelf"/>
            <p:cNvPicPr/>
            <p:nvPr/>
          </p:nvPicPr>
          <p:blipFill>
            <a:blip r:embed="rId5"/>
            <a:srcRect/>
            <a:stretch>
              <a:fillRect/>
            </a:stretch>
          </p:blipFill>
          <p:spPr bwMode="auto">
            <a:xfrm>
              <a:off x="1797820" y="3609976"/>
              <a:ext cx="1044000" cy="1620000"/>
            </a:xfrm>
            <a:prstGeom prst="rect">
              <a:avLst/>
            </a:prstGeom>
            <a:noFill/>
            <a:ln w="9525">
              <a:noFill/>
              <a:miter lim="800000"/>
              <a:headEnd/>
              <a:tailEnd/>
            </a:ln>
          </p:spPr>
        </p:pic>
      </p:grpSp>
      <p:sp>
        <p:nvSpPr>
          <p:cNvPr id="48" name="TextBox 47"/>
          <p:cNvSpPr txBox="1"/>
          <p:nvPr/>
        </p:nvSpPr>
        <p:spPr>
          <a:xfrm>
            <a:off x="1662088" y="5329248"/>
            <a:ext cx="1357320" cy="523220"/>
          </a:xfrm>
          <a:prstGeom prst="rect">
            <a:avLst/>
          </a:prstGeom>
          <a:solidFill>
            <a:schemeClr val="accent2">
              <a:lumMod val="20000"/>
              <a:lumOff val="80000"/>
            </a:schemeClr>
          </a:solidFill>
        </p:spPr>
        <p:txBody>
          <a:bodyPr wrap="square" rtlCol="0">
            <a:spAutoFit/>
          </a:bodyPr>
          <a:lstStyle/>
          <a:p>
            <a:r>
              <a:rPr lang="en-IN" sz="2800" dirty="0"/>
              <a:t>Shel</a:t>
            </a:r>
            <a:r>
              <a:rPr lang="en-IN" sz="2800" b="1" dirty="0"/>
              <a:t>ves</a:t>
            </a:r>
            <a:endParaRPr lang="en-US" sz="2800" b="1" dirty="0"/>
          </a:p>
        </p:txBody>
      </p:sp>
      <p:sp>
        <p:nvSpPr>
          <p:cNvPr id="49" name="TextBox 48"/>
          <p:cNvSpPr txBox="1"/>
          <p:nvPr/>
        </p:nvSpPr>
        <p:spPr>
          <a:xfrm>
            <a:off x="5010144" y="5329248"/>
            <a:ext cx="1719272" cy="542928"/>
          </a:xfrm>
          <a:prstGeom prst="rect">
            <a:avLst/>
          </a:prstGeom>
          <a:solidFill>
            <a:schemeClr val="accent5">
              <a:lumMod val="20000"/>
              <a:lumOff val="80000"/>
            </a:schemeClr>
          </a:solidFill>
        </p:spPr>
        <p:txBody>
          <a:bodyPr wrap="square" rtlCol="0">
            <a:spAutoFit/>
          </a:bodyPr>
          <a:lstStyle/>
          <a:p>
            <a:pPr algn="ctr"/>
            <a:r>
              <a:rPr lang="en-IN" sz="2800" dirty="0"/>
              <a:t>Kni</a:t>
            </a:r>
            <a:r>
              <a:rPr lang="en-IN" sz="2800" b="1" dirty="0"/>
              <a:t>ves</a:t>
            </a:r>
            <a:endParaRPr lang="en-US" sz="2800" b="1" dirty="0"/>
          </a:p>
        </p:txBody>
      </p:sp>
      <p:sp>
        <p:nvSpPr>
          <p:cNvPr id="50" name="TextBox 49"/>
          <p:cNvSpPr txBox="1"/>
          <p:nvPr/>
        </p:nvSpPr>
        <p:spPr>
          <a:xfrm>
            <a:off x="9172592" y="5329248"/>
            <a:ext cx="1447808" cy="523220"/>
          </a:xfrm>
          <a:prstGeom prst="rect">
            <a:avLst/>
          </a:prstGeom>
          <a:solidFill>
            <a:schemeClr val="accent6">
              <a:lumMod val="20000"/>
              <a:lumOff val="80000"/>
            </a:schemeClr>
          </a:solidFill>
        </p:spPr>
        <p:txBody>
          <a:bodyPr wrap="square" rtlCol="0">
            <a:spAutoFit/>
          </a:bodyPr>
          <a:lstStyle/>
          <a:p>
            <a:r>
              <a:rPr lang="en-IN" sz="2800" dirty="0"/>
              <a:t>Scar</a:t>
            </a:r>
            <a:r>
              <a:rPr lang="en-IN" sz="2800" b="1" dirty="0"/>
              <a:t>ves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strVal val="#ppt_w*0.70"/>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Effect transition="in" filter="fade">
                                      <p:cBhvr>
                                        <p:cTn id="15" dur="1000"/>
                                        <p:tgtEl>
                                          <p:spTgt spid="21"/>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strVal val="#ppt_w*0.70"/>
                                          </p:val>
                                        </p:tav>
                                        <p:tav tm="100000">
                                          <p:val>
                                            <p:strVal val="#ppt_w"/>
                                          </p:val>
                                        </p:tav>
                                      </p:tavLst>
                                    </p:anim>
                                    <p:anim calcmode="lin" valueType="num">
                                      <p:cBhvr>
                                        <p:cTn id="26" dur="1000" fill="hold"/>
                                        <p:tgtEl>
                                          <p:spTgt spid="48"/>
                                        </p:tgtEl>
                                        <p:attrNameLst>
                                          <p:attrName>ppt_h</p:attrName>
                                        </p:attrNameLst>
                                      </p:cBhvr>
                                      <p:tavLst>
                                        <p:tav tm="0">
                                          <p:val>
                                            <p:strVal val="#ppt_h"/>
                                          </p:val>
                                        </p:tav>
                                        <p:tav tm="100000">
                                          <p:val>
                                            <p:strVal val="#ppt_h"/>
                                          </p:val>
                                        </p:tav>
                                      </p:tavLst>
                                    </p:anim>
                                    <p:animEffect transition="in" filter="fade">
                                      <p:cBhvr>
                                        <p:cTn id="27" dur="1000"/>
                                        <p:tgtEl>
                                          <p:spTgt spid="48"/>
                                        </p:tgtEl>
                                      </p:cBhvr>
                                    </p:animEffect>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ppt_w</p:attrName>
                                        </p:attrNameLst>
                                      </p:cBhvr>
                                      <p:tavLst>
                                        <p:tav tm="0">
                                          <p:val>
                                            <p:strVal val="#ppt_w*0.70"/>
                                          </p:val>
                                        </p:tav>
                                        <p:tav tm="100000">
                                          <p:val>
                                            <p:strVal val="#ppt_w"/>
                                          </p:val>
                                        </p:tav>
                                      </p:tavLst>
                                    </p:anim>
                                    <p:anim calcmode="lin" valueType="num">
                                      <p:cBhvr>
                                        <p:cTn id="38" dur="1000" fill="hold"/>
                                        <p:tgtEl>
                                          <p:spTgt spid="22"/>
                                        </p:tgtEl>
                                        <p:attrNameLst>
                                          <p:attrName>ppt_h</p:attrName>
                                        </p:attrNameLst>
                                      </p:cBhvr>
                                      <p:tavLst>
                                        <p:tav tm="0">
                                          <p:val>
                                            <p:strVal val="#ppt_h"/>
                                          </p:val>
                                        </p:tav>
                                        <p:tav tm="100000">
                                          <p:val>
                                            <p:strVal val="#ppt_h"/>
                                          </p:val>
                                        </p:tav>
                                      </p:tavLst>
                                    </p:anim>
                                    <p:animEffect transition="in" filter="fade">
                                      <p:cBhvr>
                                        <p:cTn id="39" dur="1000"/>
                                        <p:tgtEl>
                                          <p:spTgt spid="22"/>
                                        </p:tgtEl>
                                      </p:cBhvr>
                                    </p:animEffect>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1000" fill="hold"/>
                                        <p:tgtEl>
                                          <p:spTgt spid="49"/>
                                        </p:tgtEl>
                                        <p:attrNameLst>
                                          <p:attrName>ppt_w</p:attrName>
                                        </p:attrNameLst>
                                      </p:cBhvr>
                                      <p:tavLst>
                                        <p:tav tm="0">
                                          <p:val>
                                            <p:strVal val="#ppt_w*0.70"/>
                                          </p:val>
                                        </p:tav>
                                        <p:tav tm="100000">
                                          <p:val>
                                            <p:strVal val="#ppt_w"/>
                                          </p:val>
                                        </p:tav>
                                      </p:tavLst>
                                    </p:anim>
                                    <p:anim calcmode="lin" valueType="num">
                                      <p:cBhvr>
                                        <p:cTn id="50" dur="1000" fill="hold"/>
                                        <p:tgtEl>
                                          <p:spTgt spid="49"/>
                                        </p:tgtEl>
                                        <p:attrNameLst>
                                          <p:attrName>ppt_h</p:attrName>
                                        </p:attrNameLst>
                                      </p:cBhvr>
                                      <p:tavLst>
                                        <p:tav tm="0">
                                          <p:val>
                                            <p:strVal val="#ppt_h"/>
                                          </p:val>
                                        </p:tav>
                                        <p:tav tm="100000">
                                          <p:val>
                                            <p:strVal val="#ppt_h"/>
                                          </p:val>
                                        </p:tav>
                                      </p:tavLst>
                                    </p:anim>
                                    <p:animEffect transition="in" filter="fade">
                                      <p:cBhvr>
                                        <p:cTn id="51" dur="1000"/>
                                        <p:tgtEl>
                                          <p:spTgt spid="49"/>
                                        </p:tgtEl>
                                      </p:cBhvr>
                                    </p:animEffect>
                                  </p:childTnLst>
                                </p:cTn>
                              </p:par>
                            </p:childTnLst>
                          </p:cTn>
                        </p:par>
                        <p:par>
                          <p:cTn id="52" fill="hold">
                            <p:stCondLst>
                              <p:cond delay="8000"/>
                            </p:stCondLst>
                            <p:childTnLst>
                              <p:par>
                                <p:cTn id="53" presetID="47"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strVal val="#ppt_w*0.70"/>
                                          </p:val>
                                        </p:tav>
                                        <p:tav tm="100000">
                                          <p:val>
                                            <p:strVal val="#ppt_w"/>
                                          </p:val>
                                        </p:tav>
                                      </p:tavLst>
                                    </p:anim>
                                    <p:anim calcmode="lin" valueType="num">
                                      <p:cBhvr>
                                        <p:cTn id="62" dur="1000" fill="hold"/>
                                        <p:tgtEl>
                                          <p:spTgt spid="23"/>
                                        </p:tgtEl>
                                        <p:attrNameLst>
                                          <p:attrName>ppt_h</p:attrName>
                                        </p:attrNameLst>
                                      </p:cBhvr>
                                      <p:tavLst>
                                        <p:tav tm="0">
                                          <p:val>
                                            <p:strVal val="#ppt_h"/>
                                          </p:val>
                                        </p:tav>
                                        <p:tav tm="100000">
                                          <p:val>
                                            <p:strVal val="#ppt_h"/>
                                          </p:val>
                                        </p:tav>
                                      </p:tavLst>
                                    </p:anim>
                                    <p:animEffect transition="in" filter="fade">
                                      <p:cBhvr>
                                        <p:cTn id="63" dur="1000"/>
                                        <p:tgtEl>
                                          <p:spTgt spid="23"/>
                                        </p:tgtEl>
                                      </p:cBhvr>
                                    </p:animEffect>
                                  </p:childTnLst>
                                </p:cTn>
                              </p:par>
                            </p:childTnLst>
                          </p:cTn>
                        </p:par>
                        <p:par>
                          <p:cTn id="64" fill="hold">
                            <p:stCondLst>
                              <p:cond delay="10000"/>
                            </p:stCondLst>
                            <p:childTnLst>
                              <p:par>
                                <p:cTn id="65" presetID="47"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0.70"/>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48" grpId="0" animBg="1"/>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489" y="178289"/>
            <a:ext cx="3890985" cy="642946"/>
          </a:xfrm>
          <a:solidFill>
            <a:schemeClr val="accent6">
              <a:lumMod val="60000"/>
              <a:lumOff val="40000"/>
            </a:schemeClr>
          </a:solidFill>
          <a:ln w="38100">
            <a:solidFill>
              <a:schemeClr val="accent6">
                <a:lumMod val="50000"/>
              </a:schemeClr>
            </a:solidFill>
          </a:ln>
          <a:scene3d>
            <a:camera prst="orthographicFront"/>
            <a:lightRig rig="threePt" dir="t"/>
          </a:scene3d>
          <a:sp3d>
            <a:bevelT/>
          </a:sp3d>
        </p:spPr>
        <p:txBody>
          <a:bodyPr/>
          <a:lstStyle/>
          <a:p>
            <a:r>
              <a:rPr lang="en-IN" dirty="0"/>
              <a:t>Rule </a:t>
            </a:r>
            <a:r>
              <a:rPr lang="en-IN" b="1" dirty="0"/>
              <a:t>7</a:t>
            </a:r>
            <a:r>
              <a:rPr lang="en-IN" dirty="0"/>
              <a:t>: </a:t>
            </a:r>
            <a:r>
              <a:rPr lang="en-IN" b="1" dirty="0"/>
              <a:t>Exceptions</a:t>
            </a:r>
          </a:p>
        </p:txBody>
      </p:sp>
      <p:sp>
        <p:nvSpPr>
          <p:cNvPr id="6" name="Left-Right Arrow 5"/>
          <p:cNvSpPr/>
          <p:nvPr/>
        </p:nvSpPr>
        <p:spPr>
          <a:xfrm>
            <a:off x="2841283" y="895336"/>
            <a:ext cx="6515136" cy="1176344"/>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tx1"/>
                </a:solidFill>
              </a:rPr>
              <a:t>There are some exceptions to this rule</a:t>
            </a:r>
            <a:endParaRPr lang="en-US" sz="2800" dirty="0">
              <a:solidFill>
                <a:schemeClr val="tx1"/>
              </a:solidFill>
            </a:endParaRPr>
          </a:p>
        </p:txBody>
      </p:sp>
      <p:pic>
        <p:nvPicPr>
          <p:cNvPr id="7" name="Picture 6" descr="House, Home, Windows, Door, Roof, Window, Estate"/>
          <p:cNvPicPr/>
          <p:nvPr/>
        </p:nvPicPr>
        <p:blipFill>
          <a:blip r:embed="rId3" cstate="print"/>
          <a:srcRect/>
          <a:stretch>
            <a:fillRect/>
          </a:stretch>
        </p:blipFill>
        <p:spPr bwMode="auto">
          <a:xfrm>
            <a:off x="214280" y="1981192"/>
            <a:ext cx="2443176" cy="1628784"/>
          </a:xfrm>
          <a:prstGeom prst="rect">
            <a:avLst/>
          </a:prstGeom>
          <a:noFill/>
          <a:ln w="9525">
            <a:noFill/>
            <a:miter lim="800000"/>
            <a:headEnd/>
            <a:tailEnd/>
          </a:ln>
        </p:spPr>
      </p:pic>
      <p:pic>
        <p:nvPicPr>
          <p:cNvPr id="8" name="Picture 7" descr="The Old Roof, The Roof Of The"/>
          <p:cNvPicPr/>
          <p:nvPr/>
        </p:nvPicPr>
        <p:blipFill>
          <a:blip r:embed="rId4"/>
          <a:srcRect/>
          <a:stretch>
            <a:fillRect/>
          </a:stretch>
        </p:blipFill>
        <p:spPr bwMode="auto">
          <a:xfrm>
            <a:off x="214280" y="3790952"/>
            <a:ext cx="3348056" cy="2081224"/>
          </a:xfrm>
          <a:prstGeom prst="rect">
            <a:avLst/>
          </a:prstGeom>
          <a:noFill/>
          <a:ln w="9525">
            <a:noFill/>
            <a:miter lim="800000"/>
            <a:headEnd/>
            <a:tailEnd/>
          </a:ln>
        </p:spPr>
      </p:pic>
      <p:pic>
        <p:nvPicPr>
          <p:cNvPr id="9" name="Picture 8" descr="Chef, Character, Cook, Gourmet"/>
          <p:cNvPicPr/>
          <p:nvPr/>
        </p:nvPicPr>
        <p:blipFill>
          <a:blip r:embed="rId5" cstate="print"/>
          <a:srcRect l="25445" t="10154" r="49285" b="4870"/>
          <a:stretch>
            <a:fillRect/>
          </a:stretch>
        </p:blipFill>
        <p:spPr bwMode="auto">
          <a:xfrm>
            <a:off x="4286240" y="2071680"/>
            <a:ext cx="2081224" cy="1807186"/>
          </a:xfrm>
          <a:prstGeom prst="rect">
            <a:avLst/>
          </a:prstGeom>
          <a:noFill/>
          <a:ln w="9525">
            <a:noFill/>
            <a:miter lim="800000"/>
            <a:headEnd/>
            <a:tailEnd/>
          </a:ln>
        </p:spPr>
      </p:pic>
      <p:pic>
        <p:nvPicPr>
          <p:cNvPr id="10" name="Picture 9" descr="Chef, Character, Cook, Gourmet"/>
          <p:cNvPicPr/>
          <p:nvPr/>
        </p:nvPicPr>
        <p:blipFill>
          <a:blip r:embed="rId5" cstate="print"/>
          <a:srcRect/>
          <a:stretch>
            <a:fillRect/>
          </a:stretch>
        </p:blipFill>
        <p:spPr bwMode="auto">
          <a:xfrm>
            <a:off x="4195752" y="3971928"/>
            <a:ext cx="3890984" cy="1900248"/>
          </a:xfrm>
          <a:prstGeom prst="rect">
            <a:avLst/>
          </a:prstGeom>
          <a:noFill/>
          <a:ln w="9525">
            <a:noFill/>
            <a:miter lim="800000"/>
            <a:headEnd/>
            <a:tailEnd/>
          </a:ln>
        </p:spPr>
      </p:pic>
      <p:pic>
        <p:nvPicPr>
          <p:cNvPr id="11" name="Picture 10" descr="Handkerchiefs"/>
          <p:cNvPicPr/>
          <p:nvPr/>
        </p:nvPicPr>
        <p:blipFill>
          <a:blip r:embed="rId6"/>
          <a:srcRect l="66213" t="2664" r="1453" b="50545"/>
          <a:stretch>
            <a:fillRect/>
          </a:stretch>
        </p:blipFill>
        <p:spPr bwMode="auto">
          <a:xfrm>
            <a:off x="10167960" y="2252656"/>
            <a:ext cx="1801952" cy="1982928"/>
          </a:xfrm>
          <a:prstGeom prst="rect">
            <a:avLst/>
          </a:prstGeom>
          <a:noFill/>
          <a:ln w="9525">
            <a:noFill/>
            <a:miter lim="800000"/>
            <a:headEnd/>
            <a:tailEnd/>
          </a:ln>
        </p:spPr>
      </p:pic>
      <p:grpSp>
        <p:nvGrpSpPr>
          <p:cNvPr id="19" name="Group 18"/>
          <p:cNvGrpSpPr/>
          <p:nvPr/>
        </p:nvGrpSpPr>
        <p:grpSpPr>
          <a:xfrm>
            <a:off x="8539176" y="4514856"/>
            <a:ext cx="3161224" cy="1080000"/>
            <a:chOff x="8539176" y="4514856"/>
            <a:chExt cx="3161224" cy="1080000"/>
          </a:xfrm>
        </p:grpSpPr>
        <p:pic>
          <p:nvPicPr>
            <p:cNvPr id="12" name="Picture 11" descr="Handkerchiefs"/>
            <p:cNvPicPr/>
            <p:nvPr/>
          </p:nvPicPr>
          <p:blipFill>
            <a:blip r:embed="rId6"/>
            <a:srcRect l="34326" t="3074" r="34917" b="50612"/>
            <a:stretch>
              <a:fillRect/>
            </a:stretch>
          </p:blipFill>
          <p:spPr bwMode="auto">
            <a:xfrm>
              <a:off x="8539176" y="4514856"/>
              <a:ext cx="1080000" cy="1080000"/>
            </a:xfrm>
            <a:prstGeom prst="rect">
              <a:avLst/>
            </a:prstGeom>
            <a:noFill/>
            <a:ln w="9525">
              <a:noFill/>
              <a:miter lim="800000"/>
              <a:headEnd/>
              <a:tailEnd/>
            </a:ln>
          </p:spPr>
        </p:pic>
        <p:pic>
          <p:nvPicPr>
            <p:cNvPr id="13" name="Picture 12" descr="Handkerchiefs"/>
            <p:cNvPicPr/>
            <p:nvPr/>
          </p:nvPicPr>
          <p:blipFill>
            <a:blip r:embed="rId6"/>
            <a:srcRect l="66213" t="2664" r="1453" b="50545"/>
            <a:stretch>
              <a:fillRect/>
            </a:stretch>
          </p:blipFill>
          <p:spPr bwMode="auto">
            <a:xfrm>
              <a:off x="9625032" y="4514856"/>
              <a:ext cx="1080000" cy="1080000"/>
            </a:xfrm>
            <a:prstGeom prst="rect">
              <a:avLst/>
            </a:prstGeom>
            <a:noFill/>
            <a:ln w="9525">
              <a:noFill/>
              <a:miter lim="800000"/>
              <a:headEnd/>
              <a:tailEnd/>
            </a:ln>
          </p:spPr>
        </p:pic>
        <p:pic>
          <p:nvPicPr>
            <p:cNvPr id="14" name="Picture 13" descr="Handkerchiefs"/>
            <p:cNvPicPr/>
            <p:nvPr/>
          </p:nvPicPr>
          <p:blipFill>
            <a:blip r:embed="rId6"/>
            <a:srcRect l="34326" t="50844" r="34917" b="3232"/>
            <a:stretch>
              <a:fillRect/>
            </a:stretch>
          </p:blipFill>
          <p:spPr bwMode="auto">
            <a:xfrm>
              <a:off x="10620400" y="4514856"/>
              <a:ext cx="1080000" cy="1080000"/>
            </a:xfrm>
            <a:prstGeom prst="rect">
              <a:avLst/>
            </a:prstGeom>
            <a:noFill/>
            <a:ln w="9525">
              <a:noFill/>
              <a:miter lim="800000"/>
              <a:headEnd/>
              <a:tailEnd/>
            </a:ln>
          </p:spPr>
        </p:pic>
      </p:grpSp>
      <p:sp>
        <p:nvSpPr>
          <p:cNvPr id="16" name="TextBox 15"/>
          <p:cNvSpPr txBox="1"/>
          <p:nvPr/>
        </p:nvSpPr>
        <p:spPr>
          <a:xfrm flipH="1">
            <a:off x="2295503" y="2071680"/>
            <a:ext cx="995367" cy="523220"/>
          </a:xfrm>
          <a:prstGeom prst="rect">
            <a:avLst/>
          </a:prstGeom>
          <a:solidFill>
            <a:schemeClr val="bg2">
              <a:lumMod val="90000"/>
            </a:schemeClr>
          </a:solidFill>
        </p:spPr>
        <p:txBody>
          <a:bodyPr wrap="square" rtlCol="0">
            <a:spAutoFit/>
          </a:bodyPr>
          <a:lstStyle/>
          <a:p>
            <a:r>
              <a:rPr lang="en-IN" sz="2800" dirty="0"/>
              <a:t>Roof</a:t>
            </a:r>
            <a:endParaRPr lang="en-US" sz="2800" dirty="0"/>
          </a:p>
        </p:txBody>
      </p:sp>
      <p:sp>
        <p:nvSpPr>
          <p:cNvPr id="17" name="TextBox 16"/>
          <p:cNvSpPr txBox="1"/>
          <p:nvPr/>
        </p:nvSpPr>
        <p:spPr>
          <a:xfrm flipH="1">
            <a:off x="5915024" y="2886072"/>
            <a:ext cx="995367" cy="523220"/>
          </a:xfrm>
          <a:prstGeom prst="rect">
            <a:avLst/>
          </a:prstGeom>
          <a:solidFill>
            <a:schemeClr val="accent4">
              <a:lumMod val="40000"/>
              <a:lumOff val="60000"/>
            </a:schemeClr>
          </a:solidFill>
        </p:spPr>
        <p:txBody>
          <a:bodyPr wrap="square" rtlCol="0">
            <a:spAutoFit/>
          </a:bodyPr>
          <a:lstStyle/>
          <a:p>
            <a:r>
              <a:rPr lang="en-IN" sz="2800" dirty="0"/>
              <a:t>Chef</a:t>
            </a:r>
            <a:endParaRPr lang="en-US" sz="2800" dirty="0"/>
          </a:p>
        </p:txBody>
      </p:sp>
      <p:sp>
        <p:nvSpPr>
          <p:cNvPr id="18" name="TextBox 17"/>
          <p:cNvSpPr txBox="1"/>
          <p:nvPr/>
        </p:nvSpPr>
        <p:spPr>
          <a:xfrm flipH="1">
            <a:off x="7996245" y="2976561"/>
            <a:ext cx="2171714" cy="523220"/>
          </a:xfrm>
          <a:prstGeom prst="rect">
            <a:avLst/>
          </a:prstGeom>
          <a:solidFill>
            <a:srgbClr val="FF99CC"/>
          </a:solidFill>
        </p:spPr>
        <p:txBody>
          <a:bodyPr wrap="square" rtlCol="0">
            <a:spAutoFit/>
          </a:bodyPr>
          <a:lstStyle/>
          <a:p>
            <a:r>
              <a:rPr lang="en-IN" sz="2800" dirty="0"/>
              <a:t>Handkerchief</a:t>
            </a:r>
            <a:endParaRPr lang="en-US" sz="2800" dirty="0"/>
          </a:p>
        </p:txBody>
      </p:sp>
      <p:sp>
        <p:nvSpPr>
          <p:cNvPr id="24" name="TextBox 23"/>
          <p:cNvSpPr txBox="1"/>
          <p:nvPr/>
        </p:nvSpPr>
        <p:spPr>
          <a:xfrm flipH="1">
            <a:off x="1209648" y="5962664"/>
            <a:ext cx="995367" cy="523220"/>
          </a:xfrm>
          <a:prstGeom prst="rect">
            <a:avLst/>
          </a:prstGeom>
          <a:solidFill>
            <a:schemeClr val="bg2">
              <a:lumMod val="90000"/>
            </a:schemeClr>
          </a:solidFill>
        </p:spPr>
        <p:txBody>
          <a:bodyPr wrap="square" rtlCol="0">
            <a:spAutoFit/>
          </a:bodyPr>
          <a:lstStyle/>
          <a:p>
            <a:r>
              <a:rPr lang="en-IN" sz="2800" dirty="0"/>
              <a:t>Roofs</a:t>
            </a:r>
            <a:endParaRPr lang="en-US" sz="2800" dirty="0"/>
          </a:p>
        </p:txBody>
      </p:sp>
      <p:sp>
        <p:nvSpPr>
          <p:cNvPr id="25" name="TextBox 24"/>
          <p:cNvSpPr txBox="1"/>
          <p:nvPr/>
        </p:nvSpPr>
        <p:spPr>
          <a:xfrm flipH="1">
            <a:off x="5553072" y="5962664"/>
            <a:ext cx="995367" cy="523220"/>
          </a:xfrm>
          <a:prstGeom prst="rect">
            <a:avLst/>
          </a:prstGeom>
          <a:solidFill>
            <a:schemeClr val="accent4">
              <a:lumMod val="40000"/>
              <a:lumOff val="60000"/>
            </a:schemeClr>
          </a:solidFill>
        </p:spPr>
        <p:txBody>
          <a:bodyPr wrap="square" rtlCol="0">
            <a:spAutoFit/>
          </a:bodyPr>
          <a:lstStyle/>
          <a:p>
            <a:r>
              <a:rPr lang="en-IN" sz="2800" dirty="0"/>
              <a:t>Chefs </a:t>
            </a:r>
            <a:endParaRPr lang="en-US" sz="2800" dirty="0"/>
          </a:p>
        </p:txBody>
      </p:sp>
      <p:sp>
        <p:nvSpPr>
          <p:cNvPr id="26" name="TextBox 25"/>
          <p:cNvSpPr txBox="1"/>
          <p:nvPr/>
        </p:nvSpPr>
        <p:spPr>
          <a:xfrm flipH="1">
            <a:off x="8821613" y="5691200"/>
            <a:ext cx="2533666" cy="523220"/>
          </a:xfrm>
          <a:prstGeom prst="rect">
            <a:avLst/>
          </a:prstGeom>
          <a:solidFill>
            <a:srgbClr val="FF99CC"/>
          </a:solidFill>
        </p:spPr>
        <p:txBody>
          <a:bodyPr wrap="square" rtlCol="0">
            <a:spAutoFit/>
          </a:bodyPr>
          <a:lstStyle/>
          <a:p>
            <a:r>
              <a:rPr lang="en-IN" sz="2800" dirty="0"/>
              <a:t>Handkerchiefs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1000"/>
                                        <p:tgtEl>
                                          <p:spTgt spid="8"/>
                                        </p:tgtEl>
                                      </p:cBhvr>
                                    </p:animEffect>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7"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5"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strVal val="#ppt_w*0.70"/>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Effect transition="in" filter="fade">
                                      <p:cBhvr>
                                        <p:cTn id="35" dur="1000"/>
                                        <p:tgtEl>
                                          <p:spTgt spid="17"/>
                                        </p:tgtEl>
                                      </p:cBhvr>
                                    </p:animEffect>
                                  </p:childTnLst>
                                </p:cTn>
                              </p:par>
                            </p:childTnLst>
                          </p:cTn>
                        </p:par>
                        <p:par>
                          <p:cTn id="36" fill="hold">
                            <p:stCondLst>
                              <p:cond delay="6000"/>
                            </p:stCondLst>
                            <p:childTnLst>
                              <p:par>
                                <p:cTn id="37" presetID="47"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55"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strVal val="#ppt_w*0.70"/>
                                          </p:val>
                                        </p:tav>
                                        <p:tav tm="100000">
                                          <p:val>
                                            <p:strVal val="#ppt_w"/>
                                          </p:val>
                                        </p:tav>
                                      </p:tavLst>
                                    </p:anim>
                                    <p:anim calcmode="lin" valueType="num">
                                      <p:cBhvr>
                                        <p:cTn id="46" dur="1000" fill="hold"/>
                                        <p:tgtEl>
                                          <p:spTgt spid="25"/>
                                        </p:tgtEl>
                                        <p:attrNameLst>
                                          <p:attrName>ppt_h</p:attrName>
                                        </p:attrNameLst>
                                      </p:cBhvr>
                                      <p:tavLst>
                                        <p:tav tm="0">
                                          <p:val>
                                            <p:strVal val="#ppt_h"/>
                                          </p:val>
                                        </p:tav>
                                        <p:tav tm="100000">
                                          <p:val>
                                            <p:strVal val="#ppt_h"/>
                                          </p:val>
                                        </p:tav>
                                      </p:tavLst>
                                    </p:anim>
                                    <p:animEffect transition="in" filter="fade">
                                      <p:cBhvr>
                                        <p:cTn id="47" dur="1000"/>
                                        <p:tgtEl>
                                          <p:spTgt spid="25"/>
                                        </p:tgtEl>
                                      </p:cBhvr>
                                    </p:animEffect>
                                  </p:childTnLst>
                                </p:cTn>
                              </p:par>
                            </p:childTnLst>
                          </p:cTn>
                        </p:par>
                        <p:par>
                          <p:cTn id="48" fill="hold">
                            <p:stCondLst>
                              <p:cond delay="8000"/>
                            </p:stCondLst>
                            <p:childTnLst>
                              <p:par>
                                <p:cTn id="49" presetID="47"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par>
                          <p:cTn id="54" fill="hold">
                            <p:stCondLst>
                              <p:cond delay="9000"/>
                            </p:stCondLst>
                            <p:childTnLst>
                              <p:par>
                                <p:cTn id="55" presetID="55"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strVal val="#ppt_w*0.70"/>
                                          </p:val>
                                        </p:tav>
                                        <p:tav tm="100000">
                                          <p:val>
                                            <p:strVal val="#ppt_w"/>
                                          </p:val>
                                        </p:tav>
                                      </p:tavLst>
                                    </p:anim>
                                    <p:anim calcmode="lin" valueType="num">
                                      <p:cBhvr>
                                        <p:cTn id="58" dur="1000" fill="hold"/>
                                        <p:tgtEl>
                                          <p:spTgt spid="18"/>
                                        </p:tgtEl>
                                        <p:attrNameLst>
                                          <p:attrName>ppt_h</p:attrName>
                                        </p:attrNameLst>
                                      </p:cBhvr>
                                      <p:tavLst>
                                        <p:tav tm="0">
                                          <p:val>
                                            <p:strVal val="#ppt_h"/>
                                          </p:val>
                                        </p:tav>
                                        <p:tav tm="100000">
                                          <p:val>
                                            <p:strVal val="#ppt_h"/>
                                          </p:val>
                                        </p:tav>
                                      </p:tavLst>
                                    </p:anim>
                                    <p:animEffect transition="in" filter="fade">
                                      <p:cBhvr>
                                        <p:cTn id="59" dur="1000"/>
                                        <p:tgtEl>
                                          <p:spTgt spid="18"/>
                                        </p:tgtEl>
                                      </p:cBhvr>
                                    </p:animEffect>
                                  </p:childTnLst>
                                </p:cTn>
                              </p:par>
                            </p:childTnLst>
                          </p:cTn>
                        </p:par>
                        <p:par>
                          <p:cTn id="60" fill="hold">
                            <p:stCondLst>
                              <p:cond delay="10000"/>
                            </p:stCondLst>
                            <p:childTnLst>
                              <p:par>
                                <p:cTn id="61" presetID="47"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55" presetClass="entr" presetSubtype="0"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strVal val="#ppt_w*0.70"/>
                                          </p:val>
                                        </p:tav>
                                        <p:tav tm="100000">
                                          <p:val>
                                            <p:strVal val="#ppt_w"/>
                                          </p:val>
                                        </p:tav>
                                      </p:tavLst>
                                    </p:anim>
                                    <p:anim calcmode="lin" valueType="num">
                                      <p:cBhvr>
                                        <p:cTn id="70" dur="1000" fill="hold"/>
                                        <p:tgtEl>
                                          <p:spTgt spid="26"/>
                                        </p:tgtEl>
                                        <p:attrNameLst>
                                          <p:attrName>ppt_h</p:attrName>
                                        </p:attrNameLst>
                                      </p:cBhvr>
                                      <p:tavLst>
                                        <p:tav tm="0">
                                          <p:val>
                                            <p:strVal val="#ppt_h"/>
                                          </p:val>
                                        </p:tav>
                                        <p:tav tm="100000">
                                          <p:val>
                                            <p:strVal val="#ppt_h"/>
                                          </p:val>
                                        </p:tav>
                                      </p:tavLst>
                                    </p:anim>
                                    <p:animEffect transition="in" filter="fade">
                                      <p:cBhvr>
                                        <p:cTn id="7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026000" y="206343"/>
            <a:ext cx="4140000" cy="642946"/>
          </a:xfrm>
          <a:solidFill>
            <a:schemeClr val="accent6">
              <a:lumMod val="60000"/>
              <a:lumOff val="40000"/>
            </a:schemeClr>
          </a:solidFill>
          <a:ln w="38100">
            <a:solidFill>
              <a:schemeClr val="accent6">
                <a:lumMod val="50000"/>
              </a:schemeClr>
            </a:solidFill>
          </a:ln>
          <a:scene3d>
            <a:camera prst="orthographicFront"/>
            <a:lightRig rig="threePt" dir="t"/>
          </a:scene3d>
          <a:sp3d>
            <a:bevelT/>
          </a:sp3d>
        </p:spPr>
        <p:txBody>
          <a:bodyPr/>
          <a:lstStyle/>
          <a:p>
            <a:r>
              <a:rPr lang="en-IN" dirty="0"/>
              <a:t>Rule </a:t>
            </a:r>
            <a:r>
              <a:rPr lang="en-IN" b="1" dirty="0"/>
              <a:t>8</a:t>
            </a:r>
            <a:r>
              <a:rPr lang="en-IN" dirty="0"/>
              <a:t>: </a:t>
            </a:r>
            <a:r>
              <a:rPr lang="en-IN" b="1" dirty="0"/>
              <a:t>Exceptions</a:t>
            </a:r>
          </a:p>
        </p:txBody>
      </p:sp>
      <p:sp>
        <p:nvSpPr>
          <p:cNvPr id="7" name="Left-Right Arrow 6"/>
          <p:cNvSpPr/>
          <p:nvPr/>
        </p:nvSpPr>
        <p:spPr>
          <a:xfrm>
            <a:off x="2566968" y="804848"/>
            <a:ext cx="7058064" cy="1728000"/>
          </a:xfrm>
          <a:prstGeom prst="lef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For some nouns we change a few letters or their complete spelling</a:t>
            </a:r>
            <a:endParaRPr lang="en-US" sz="2800" b="1" dirty="0">
              <a:solidFill>
                <a:schemeClr val="tx1"/>
              </a:solidFill>
            </a:endParaRPr>
          </a:p>
        </p:txBody>
      </p:sp>
      <p:pic>
        <p:nvPicPr>
          <p:cNvPr id="6147" name="Picture 3" descr="Teeth, Mouth, Dental, Dentist, Tooth"/>
          <p:cNvPicPr>
            <a:picLocks noChangeAspect="1" noChangeArrowheads="1"/>
          </p:cNvPicPr>
          <p:nvPr/>
        </p:nvPicPr>
        <p:blipFill>
          <a:blip r:embed="rId3"/>
          <a:srcRect l="11177" t="22353" r="21764" b="18970"/>
          <a:stretch>
            <a:fillRect/>
          </a:stretch>
        </p:blipFill>
        <p:spPr bwMode="auto">
          <a:xfrm>
            <a:off x="214280" y="4333880"/>
            <a:ext cx="1357320" cy="1583539"/>
          </a:xfrm>
          <a:prstGeom prst="rect">
            <a:avLst/>
          </a:prstGeom>
          <a:noFill/>
        </p:spPr>
      </p:pic>
      <p:pic>
        <p:nvPicPr>
          <p:cNvPr id="6149" name="Picture 5" descr="Tooth, Molar, Dental, Dentist, Outline"/>
          <p:cNvPicPr>
            <a:picLocks noChangeAspect="1" noChangeArrowheads="1"/>
          </p:cNvPicPr>
          <p:nvPr/>
        </p:nvPicPr>
        <p:blipFill>
          <a:blip r:embed="rId4"/>
          <a:srcRect/>
          <a:stretch>
            <a:fillRect/>
          </a:stretch>
        </p:blipFill>
        <p:spPr bwMode="auto">
          <a:xfrm>
            <a:off x="304768" y="3157536"/>
            <a:ext cx="633416" cy="1025532"/>
          </a:xfrm>
          <a:prstGeom prst="rect">
            <a:avLst/>
          </a:prstGeom>
          <a:noFill/>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l="27967" r="27967"/>
          <a:stretch/>
        </p:blipFill>
        <p:spPr bwMode="auto">
          <a:xfrm>
            <a:off x="2469705" y="3071344"/>
            <a:ext cx="1192351" cy="1801056"/>
          </a:xfrm>
          <a:prstGeom prst="rect">
            <a:avLst/>
          </a:prstGeom>
          <a:noFill/>
        </p:spPr>
      </p:pic>
      <p:pic>
        <p:nvPicPr>
          <p:cNvPr id="615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t="15330" b="15330"/>
          <a:stretch/>
        </p:blipFill>
        <p:spPr bwMode="auto">
          <a:xfrm>
            <a:off x="2095920" y="5039496"/>
            <a:ext cx="1960573" cy="904880"/>
          </a:xfrm>
          <a:prstGeom prst="rect">
            <a:avLst/>
          </a:prstGeom>
          <a:noFill/>
        </p:spPr>
      </p:pic>
      <p:pic>
        <p:nvPicPr>
          <p:cNvPr id="15" name="Picture 14" descr="Citizens, Crowd, People, Men, Women"/>
          <p:cNvPicPr/>
          <p:nvPr/>
        </p:nvPicPr>
        <p:blipFill>
          <a:blip r:embed="rId7"/>
          <a:srcRect r="55277" b="-2362"/>
          <a:stretch>
            <a:fillRect/>
          </a:stretch>
        </p:blipFill>
        <p:spPr bwMode="auto">
          <a:xfrm>
            <a:off x="9263080" y="4419132"/>
            <a:ext cx="2443176" cy="1538296"/>
          </a:xfrm>
          <a:prstGeom prst="rect">
            <a:avLst/>
          </a:prstGeom>
          <a:noFill/>
          <a:ln w="9525">
            <a:noFill/>
            <a:miter lim="800000"/>
            <a:headEnd/>
            <a:tailEnd/>
          </a:ln>
        </p:spPr>
      </p:pic>
      <p:sp>
        <p:nvSpPr>
          <p:cNvPr id="17" name="TextBox 16"/>
          <p:cNvSpPr txBox="1"/>
          <p:nvPr/>
        </p:nvSpPr>
        <p:spPr>
          <a:xfrm>
            <a:off x="2676020" y="2622800"/>
            <a:ext cx="813043" cy="461665"/>
          </a:xfrm>
          <a:prstGeom prst="rect">
            <a:avLst/>
          </a:prstGeom>
          <a:solidFill>
            <a:schemeClr val="accent4">
              <a:lumMod val="40000"/>
              <a:lumOff val="60000"/>
            </a:schemeClr>
          </a:solidFill>
        </p:spPr>
        <p:txBody>
          <a:bodyPr wrap="none" rtlCol="0">
            <a:spAutoFit/>
          </a:bodyPr>
          <a:lstStyle/>
          <a:p>
            <a:r>
              <a:rPr lang="en-IN" sz="2400" dirty="0"/>
              <a:t>Child</a:t>
            </a:r>
            <a:endParaRPr lang="en-US" sz="2400" dirty="0"/>
          </a:p>
        </p:txBody>
      </p:sp>
      <p:sp>
        <p:nvSpPr>
          <p:cNvPr id="18" name="TextBox 17"/>
          <p:cNvSpPr txBox="1"/>
          <p:nvPr/>
        </p:nvSpPr>
        <p:spPr>
          <a:xfrm>
            <a:off x="304768" y="2524120"/>
            <a:ext cx="896271" cy="461665"/>
          </a:xfrm>
          <a:prstGeom prst="rect">
            <a:avLst/>
          </a:prstGeom>
          <a:solidFill>
            <a:schemeClr val="accent2">
              <a:lumMod val="20000"/>
              <a:lumOff val="80000"/>
            </a:schemeClr>
          </a:solidFill>
        </p:spPr>
        <p:txBody>
          <a:bodyPr wrap="none" rtlCol="0">
            <a:spAutoFit/>
          </a:bodyPr>
          <a:lstStyle/>
          <a:p>
            <a:r>
              <a:rPr lang="en-IN" sz="2400" dirty="0"/>
              <a:t>Tooth</a:t>
            </a:r>
            <a:endParaRPr lang="en-US" sz="2400" dirty="0"/>
          </a:p>
        </p:txBody>
      </p:sp>
      <p:sp>
        <p:nvSpPr>
          <p:cNvPr id="19" name="TextBox 18"/>
          <p:cNvSpPr txBox="1"/>
          <p:nvPr/>
        </p:nvSpPr>
        <p:spPr>
          <a:xfrm>
            <a:off x="4754936" y="2528880"/>
            <a:ext cx="1152000" cy="468000"/>
          </a:xfrm>
          <a:prstGeom prst="rect">
            <a:avLst/>
          </a:prstGeom>
          <a:solidFill>
            <a:schemeClr val="accent6">
              <a:lumMod val="40000"/>
              <a:lumOff val="60000"/>
            </a:schemeClr>
          </a:solidFill>
        </p:spPr>
        <p:txBody>
          <a:bodyPr wrap="square" rtlCol="0">
            <a:spAutoFit/>
          </a:bodyPr>
          <a:lstStyle/>
          <a:p>
            <a:r>
              <a:rPr lang="en-IN" sz="2400" dirty="0"/>
              <a:t>Woman</a:t>
            </a:r>
            <a:endParaRPr lang="en-US" sz="2400" dirty="0"/>
          </a:p>
        </p:txBody>
      </p:sp>
      <p:sp>
        <p:nvSpPr>
          <p:cNvPr id="20" name="TextBox 19"/>
          <p:cNvSpPr txBox="1"/>
          <p:nvPr/>
        </p:nvSpPr>
        <p:spPr>
          <a:xfrm>
            <a:off x="7725821" y="2528880"/>
            <a:ext cx="913488" cy="470534"/>
          </a:xfrm>
          <a:prstGeom prst="rect">
            <a:avLst/>
          </a:prstGeom>
          <a:solidFill>
            <a:schemeClr val="accent5">
              <a:lumMod val="40000"/>
              <a:lumOff val="60000"/>
            </a:schemeClr>
          </a:solidFill>
        </p:spPr>
        <p:txBody>
          <a:bodyPr wrap="square" rtlCol="0">
            <a:spAutoFit/>
          </a:bodyPr>
          <a:lstStyle/>
          <a:p>
            <a:r>
              <a:rPr lang="en-IN" sz="2400" dirty="0"/>
              <a:t>Man</a:t>
            </a:r>
            <a:endParaRPr lang="en-US" sz="2400" dirty="0"/>
          </a:p>
        </p:txBody>
      </p:sp>
      <p:sp>
        <p:nvSpPr>
          <p:cNvPr id="21" name="TextBox 20"/>
          <p:cNvSpPr txBox="1"/>
          <p:nvPr/>
        </p:nvSpPr>
        <p:spPr>
          <a:xfrm>
            <a:off x="10439424" y="2528880"/>
            <a:ext cx="1184952" cy="461665"/>
          </a:xfrm>
          <a:prstGeom prst="rect">
            <a:avLst/>
          </a:prstGeom>
          <a:solidFill>
            <a:schemeClr val="bg2">
              <a:lumMod val="90000"/>
            </a:schemeClr>
          </a:solidFill>
        </p:spPr>
        <p:txBody>
          <a:bodyPr wrap="square" rtlCol="0">
            <a:spAutoFit/>
          </a:bodyPr>
          <a:lstStyle/>
          <a:p>
            <a:pPr algn="ctr"/>
            <a:r>
              <a:rPr lang="en-IN" sz="2400" dirty="0"/>
              <a:t>Person</a:t>
            </a:r>
            <a:endParaRPr lang="en-US" sz="2400" dirty="0"/>
          </a:p>
        </p:txBody>
      </p:sp>
      <p:sp>
        <p:nvSpPr>
          <p:cNvPr id="22" name="TextBox 21"/>
          <p:cNvSpPr txBox="1"/>
          <p:nvPr/>
        </p:nvSpPr>
        <p:spPr>
          <a:xfrm>
            <a:off x="304768" y="6062574"/>
            <a:ext cx="878574" cy="461665"/>
          </a:xfrm>
          <a:prstGeom prst="rect">
            <a:avLst/>
          </a:prstGeom>
          <a:solidFill>
            <a:schemeClr val="accent2">
              <a:lumMod val="20000"/>
              <a:lumOff val="80000"/>
            </a:schemeClr>
          </a:solidFill>
        </p:spPr>
        <p:txBody>
          <a:bodyPr wrap="none" rtlCol="0">
            <a:spAutoFit/>
          </a:bodyPr>
          <a:lstStyle/>
          <a:p>
            <a:r>
              <a:rPr lang="en-IN" sz="2400" dirty="0"/>
              <a:t>Teeth</a:t>
            </a:r>
            <a:endParaRPr lang="en-US" sz="2400" dirty="0"/>
          </a:p>
        </p:txBody>
      </p:sp>
      <p:sp>
        <p:nvSpPr>
          <p:cNvPr id="23" name="TextBox 22"/>
          <p:cNvSpPr txBox="1"/>
          <p:nvPr/>
        </p:nvSpPr>
        <p:spPr>
          <a:xfrm>
            <a:off x="2385992" y="6062574"/>
            <a:ext cx="1232197" cy="461665"/>
          </a:xfrm>
          <a:prstGeom prst="rect">
            <a:avLst/>
          </a:prstGeom>
          <a:solidFill>
            <a:schemeClr val="accent4">
              <a:lumMod val="40000"/>
              <a:lumOff val="60000"/>
            </a:schemeClr>
          </a:solidFill>
        </p:spPr>
        <p:txBody>
          <a:bodyPr wrap="none" rtlCol="0">
            <a:spAutoFit/>
          </a:bodyPr>
          <a:lstStyle/>
          <a:p>
            <a:r>
              <a:rPr lang="en-IN" sz="2400" dirty="0"/>
              <a:t>Children</a:t>
            </a:r>
            <a:endParaRPr lang="en-US" sz="2400" dirty="0"/>
          </a:p>
        </p:txBody>
      </p:sp>
      <p:sp>
        <p:nvSpPr>
          <p:cNvPr id="26" name="TextBox 25"/>
          <p:cNvSpPr txBox="1"/>
          <p:nvPr/>
        </p:nvSpPr>
        <p:spPr>
          <a:xfrm>
            <a:off x="4648192" y="6062574"/>
            <a:ext cx="1188000" cy="461665"/>
          </a:xfrm>
          <a:prstGeom prst="rect">
            <a:avLst/>
          </a:prstGeom>
          <a:solidFill>
            <a:schemeClr val="accent6">
              <a:lumMod val="40000"/>
              <a:lumOff val="60000"/>
            </a:schemeClr>
          </a:solidFill>
        </p:spPr>
        <p:txBody>
          <a:bodyPr wrap="square" rtlCol="0">
            <a:spAutoFit/>
          </a:bodyPr>
          <a:lstStyle/>
          <a:p>
            <a:r>
              <a:rPr lang="en-IN" sz="2400" dirty="0"/>
              <a:t>Women</a:t>
            </a:r>
            <a:endParaRPr lang="en-US" sz="2400" dirty="0"/>
          </a:p>
        </p:txBody>
      </p:sp>
      <p:sp>
        <p:nvSpPr>
          <p:cNvPr id="27" name="TextBox 26"/>
          <p:cNvSpPr txBox="1"/>
          <p:nvPr/>
        </p:nvSpPr>
        <p:spPr>
          <a:xfrm>
            <a:off x="7272344" y="6062574"/>
            <a:ext cx="814392" cy="461665"/>
          </a:xfrm>
          <a:prstGeom prst="rect">
            <a:avLst/>
          </a:prstGeom>
          <a:solidFill>
            <a:schemeClr val="accent5">
              <a:lumMod val="40000"/>
              <a:lumOff val="60000"/>
            </a:schemeClr>
          </a:solidFill>
        </p:spPr>
        <p:txBody>
          <a:bodyPr wrap="square" rtlCol="0">
            <a:spAutoFit/>
          </a:bodyPr>
          <a:lstStyle/>
          <a:p>
            <a:r>
              <a:rPr lang="en-IN" sz="2400" dirty="0"/>
              <a:t>Men</a:t>
            </a:r>
            <a:endParaRPr lang="en-US" sz="2400" dirty="0"/>
          </a:p>
        </p:txBody>
      </p:sp>
      <p:sp>
        <p:nvSpPr>
          <p:cNvPr id="28" name="TextBox 27"/>
          <p:cNvSpPr txBox="1"/>
          <p:nvPr/>
        </p:nvSpPr>
        <p:spPr>
          <a:xfrm>
            <a:off x="9986984" y="6062574"/>
            <a:ext cx="1184952" cy="461665"/>
          </a:xfrm>
          <a:prstGeom prst="rect">
            <a:avLst/>
          </a:prstGeom>
          <a:solidFill>
            <a:schemeClr val="bg2">
              <a:lumMod val="90000"/>
            </a:schemeClr>
          </a:solidFill>
        </p:spPr>
        <p:txBody>
          <a:bodyPr wrap="square" rtlCol="0">
            <a:spAutoFit/>
          </a:bodyPr>
          <a:lstStyle/>
          <a:p>
            <a:pPr algn="ctr"/>
            <a:r>
              <a:rPr lang="en-IN" sz="2400" dirty="0"/>
              <a:t>People</a:t>
            </a:r>
            <a:endParaRPr lang="en-US" sz="2400" dirty="0"/>
          </a:p>
        </p:txBody>
      </p:sp>
      <p:pic>
        <p:nvPicPr>
          <p:cNvPr id="1026" name="Picture 2" descr="India, Man, Turban, Indian, Surveillance, Moustache">
            <a:extLst>
              <a:ext uri="{FF2B5EF4-FFF2-40B4-BE49-F238E27FC236}">
                <a16:creationId xmlns:a16="http://schemas.microsoft.com/office/drawing/2014/main" id="{0AB37A8F-3C76-4A15-B744-91120AD9237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9618" y="3084662"/>
            <a:ext cx="1809092" cy="11966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AC194E1-4084-4147-9255-193E2960F1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6431307" y="4434196"/>
            <a:ext cx="2395923" cy="16052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shion, Woman, Indian, Girl, Young, Model, Pose, Smile">
            <a:extLst>
              <a:ext uri="{FF2B5EF4-FFF2-40B4-BE49-F238E27FC236}">
                <a16:creationId xmlns:a16="http://schemas.microsoft.com/office/drawing/2014/main" id="{188410F9-6288-403D-A7D2-138BB1D1CA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5820" y="2987370"/>
            <a:ext cx="995002" cy="149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50CF9C-BE1A-4A59-8FC3-0BA0A2B006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267533" y="4601181"/>
            <a:ext cx="1990001" cy="13084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dian Girl, Female, Fashion, Asian, Portrait, Bridal">
            <a:extLst>
              <a:ext uri="{FF2B5EF4-FFF2-40B4-BE49-F238E27FC236}">
                <a16:creationId xmlns:a16="http://schemas.microsoft.com/office/drawing/2014/main" id="{56C635A4-E1D7-4512-A24B-E13A44A5191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49979" y="3056152"/>
            <a:ext cx="1809092" cy="1206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p:cTn id="13" dur="1000" fill="hold"/>
                                        <p:tgtEl>
                                          <p:spTgt spid="6149"/>
                                        </p:tgtEl>
                                        <p:attrNameLst>
                                          <p:attrName>ppt_w</p:attrName>
                                        </p:attrNameLst>
                                      </p:cBhvr>
                                      <p:tavLst>
                                        <p:tav tm="0">
                                          <p:val>
                                            <p:strVal val="#ppt_w*0.70"/>
                                          </p:val>
                                        </p:tav>
                                        <p:tav tm="100000">
                                          <p:val>
                                            <p:strVal val="#ppt_w"/>
                                          </p:val>
                                        </p:tav>
                                      </p:tavLst>
                                    </p:anim>
                                    <p:anim calcmode="lin" valueType="num">
                                      <p:cBhvr>
                                        <p:cTn id="14" dur="1000" fill="hold"/>
                                        <p:tgtEl>
                                          <p:spTgt spid="6149"/>
                                        </p:tgtEl>
                                        <p:attrNameLst>
                                          <p:attrName>ppt_h</p:attrName>
                                        </p:attrNameLst>
                                      </p:cBhvr>
                                      <p:tavLst>
                                        <p:tav tm="0">
                                          <p:val>
                                            <p:strVal val="#ppt_h"/>
                                          </p:val>
                                        </p:tav>
                                        <p:tav tm="100000">
                                          <p:val>
                                            <p:strVal val="#ppt_h"/>
                                          </p:val>
                                        </p:tav>
                                      </p:tavLst>
                                    </p:anim>
                                    <p:animEffect transition="in" filter="fade">
                                      <p:cBhvr>
                                        <p:cTn id="15" dur="1000"/>
                                        <p:tgtEl>
                                          <p:spTgt spid="6149"/>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1000" fill="hold"/>
                                        <p:tgtEl>
                                          <p:spTgt spid="6147"/>
                                        </p:tgtEl>
                                        <p:attrNameLst>
                                          <p:attrName>ppt_w</p:attrName>
                                        </p:attrNameLst>
                                      </p:cBhvr>
                                      <p:tavLst>
                                        <p:tav tm="0">
                                          <p:val>
                                            <p:strVal val="#ppt_w*0.70"/>
                                          </p:val>
                                        </p:tav>
                                        <p:tav tm="100000">
                                          <p:val>
                                            <p:strVal val="#ppt_w"/>
                                          </p:val>
                                        </p:tav>
                                      </p:tavLst>
                                    </p:anim>
                                    <p:anim calcmode="lin" valueType="num">
                                      <p:cBhvr>
                                        <p:cTn id="20" dur="1000" fill="hold"/>
                                        <p:tgtEl>
                                          <p:spTgt spid="6147"/>
                                        </p:tgtEl>
                                        <p:attrNameLst>
                                          <p:attrName>ppt_h</p:attrName>
                                        </p:attrNameLst>
                                      </p:cBhvr>
                                      <p:tavLst>
                                        <p:tav tm="0">
                                          <p:val>
                                            <p:strVal val="#ppt_h"/>
                                          </p:val>
                                        </p:tav>
                                        <p:tav tm="100000">
                                          <p:val>
                                            <p:strVal val="#ppt_h"/>
                                          </p:val>
                                        </p:tav>
                                      </p:tavLst>
                                    </p:anim>
                                    <p:animEffect transition="in" filter="fade">
                                      <p:cBhvr>
                                        <p:cTn id="21" dur="1000"/>
                                        <p:tgtEl>
                                          <p:spTgt spid="6147"/>
                                        </p:tgtEl>
                                      </p:cBhvr>
                                    </p:animEffect>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6151"/>
                                        </p:tgtEl>
                                        <p:attrNameLst>
                                          <p:attrName>style.visibility</p:attrName>
                                        </p:attrNameLst>
                                      </p:cBhvr>
                                      <p:to>
                                        <p:strVal val="visible"/>
                                      </p:to>
                                    </p:set>
                                    <p:anim calcmode="lin" valueType="num">
                                      <p:cBhvr>
                                        <p:cTn id="37" dur="1000" fill="hold"/>
                                        <p:tgtEl>
                                          <p:spTgt spid="6151"/>
                                        </p:tgtEl>
                                        <p:attrNameLst>
                                          <p:attrName>ppt_w</p:attrName>
                                        </p:attrNameLst>
                                      </p:cBhvr>
                                      <p:tavLst>
                                        <p:tav tm="0">
                                          <p:val>
                                            <p:strVal val="#ppt_w*0.70"/>
                                          </p:val>
                                        </p:tav>
                                        <p:tav tm="100000">
                                          <p:val>
                                            <p:strVal val="#ppt_w"/>
                                          </p:val>
                                        </p:tav>
                                      </p:tavLst>
                                    </p:anim>
                                    <p:anim calcmode="lin" valueType="num">
                                      <p:cBhvr>
                                        <p:cTn id="38" dur="1000" fill="hold"/>
                                        <p:tgtEl>
                                          <p:spTgt spid="6151"/>
                                        </p:tgtEl>
                                        <p:attrNameLst>
                                          <p:attrName>ppt_h</p:attrName>
                                        </p:attrNameLst>
                                      </p:cBhvr>
                                      <p:tavLst>
                                        <p:tav tm="0">
                                          <p:val>
                                            <p:strVal val="#ppt_h"/>
                                          </p:val>
                                        </p:tav>
                                        <p:tav tm="100000">
                                          <p:val>
                                            <p:strVal val="#ppt_h"/>
                                          </p:val>
                                        </p:tav>
                                      </p:tavLst>
                                    </p:anim>
                                    <p:animEffect transition="in" filter="fade">
                                      <p:cBhvr>
                                        <p:cTn id="39" dur="1000"/>
                                        <p:tgtEl>
                                          <p:spTgt spid="6151"/>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6153"/>
                                        </p:tgtEl>
                                        <p:attrNameLst>
                                          <p:attrName>style.visibility</p:attrName>
                                        </p:attrNameLst>
                                      </p:cBhvr>
                                      <p:to>
                                        <p:strVal val="visible"/>
                                      </p:to>
                                    </p:set>
                                    <p:anim calcmode="lin" valueType="num">
                                      <p:cBhvr>
                                        <p:cTn id="43" dur="1000" fill="hold"/>
                                        <p:tgtEl>
                                          <p:spTgt spid="6153"/>
                                        </p:tgtEl>
                                        <p:attrNameLst>
                                          <p:attrName>ppt_w</p:attrName>
                                        </p:attrNameLst>
                                      </p:cBhvr>
                                      <p:tavLst>
                                        <p:tav tm="0">
                                          <p:val>
                                            <p:strVal val="#ppt_w*0.70"/>
                                          </p:val>
                                        </p:tav>
                                        <p:tav tm="100000">
                                          <p:val>
                                            <p:strVal val="#ppt_w"/>
                                          </p:val>
                                        </p:tav>
                                      </p:tavLst>
                                    </p:anim>
                                    <p:anim calcmode="lin" valueType="num">
                                      <p:cBhvr>
                                        <p:cTn id="44" dur="1000" fill="hold"/>
                                        <p:tgtEl>
                                          <p:spTgt spid="6153"/>
                                        </p:tgtEl>
                                        <p:attrNameLst>
                                          <p:attrName>ppt_h</p:attrName>
                                        </p:attrNameLst>
                                      </p:cBhvr>
                                      <p:tavLst>
                                        <p:tav tm="0">
                                          <p:val>
                                            <p:strVal val="#ppt_h"/>
                                          </p:val>
                                        </p:tav>
                                        <p:tav tm="100000">
                                          <p:val>
                                            <p:strVal val="#ppt_h"/>
                                          </p:val>
                                        </p:tav>
                                      </p:tavLst>
                                    </p:anim>
                                    <p:animEffect transition="in" filter="fade">
                                      <p:cBhvr>
                                        <p:cTn id="45" dur="1000"/>
                                        <p:tgtEl>
                                          <p:spTgt spid="6153"/>
                                        </p:tgtEl>
                                      </p:cBhvr>
                                    </p:animEffect>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55" presetClass="entr" presetSubtype="0" fill="hold" nodeType="afterEffect">
                                  <p:stCondLst>
                                    <p:cond delay="0"/>
                                  </p:stCondLst>
                                  <p:childTnLst>
                                    <p:set>
                                      <p:cBhvr>
                                        <p:cTn id="60" dur="1" fill="hold">
                                          <p:stCondLst>
                                            <p:cond delay="0"/>
                                          </p:stCondLst>
                                        </p:cTn>
                                        <p:tgtEl>
                                          <p:spTgt spid="1030"/>
                                        </p:tgtEl>
                                        <p:attrNameLst>
                                          <p:attrName>style.visibility</p:attrName>
                                        </p:attrNameLst>
                                      </p:cBhvr>
                                      <p:to>
                                        <p:strVal val="visible"/>
                                      </p:to>
                                    </p:set>
                                    <p:anim calcmode="lin" valueType="num">
                                      <p:cBhvr>
                                        <p:cTn id="61" dur="1000" fill="hold"/>
                                        <p:tgtEl>
                                          <p:spTgt spid="1030"/>
                                        </p:tgtEl>
                                        <p:attrNameLst>
                                          <p:attrName>ppt_w</p:attrName>
                                        </p:attrNameLst>
                                      </p:cBhvr>
                                      <p:tavLst>
                                        <p:tav tm="0">
                                          <p:val>
                                            <p:strVal val="#ppt_w*0.70"/>
                                          </p:val>
                                        </p:tav>
                                        <p:tav tm="100000">
                                          <p:val>
                                            <p:strVal val="#ppt_w"/>
                                          </p:val>
                                        </p:tav>
                                      </p:tavLst>
                                    </p:anim>
                                    <p:anim calcmode="lin" valueType="num">
                                      <p:cBhvr>
                                        <p:cTn id="62" dur="1000" fill="hold"/>
                                        <p:tgtEl>
                                          <p:spTgt spid="1030"/>
                                        </p:tgtEl>
                                        <p:attrNameLst>
                                          <p:attrName>ppt_h</p:attrName>
                                        </p:attrNameLst>
                                      </p:cBhvr>
                                      <p:tavLst>
                                        <p:tav tm="0">
                                          <p:val>
                                            <p:strVal val="#ppt_h"/>
                                          </p:val>
                                        </p:tav>
                                        <p:tav tm="100000">
                                          <p:val>
                                            <p:strVal val="#ppt_h"/>
                                          </p:val>
                                        </p:tav>
                                      </p:tavLst>
                                    </p:anim>
                                    <p:animEffect transition="in" filter="fade">
                                      <p:cBhvr>
                                        <p:cTn id="63" dur="1000"/>
                                        <p:tgtEl>
                                          <p:spTgt spid="1030"/>
                                        </p:tgtEl>
                                      </p:cBhvr>
                                    </p:animEffect>
                                  </p:childTnLst>
                                </p:cTn>
                              </p:par>
                            </p:childTnLst>
                          </p:cTn>
                        </p:par>
                        <p:par>
                          <p:cTn id="64" fill="hold">
                            <p:stCondLst>
                              <p:cond delay="10000"/>
                            </p:stCondLst>
                            <p:childTnLst>
                              <p:par>
                                <p:cTn id="65" presetID="55" presetClass="entr" presetSubtype="0" fill="hold" nodeType="afterEffect">
                                  <p:stCondLst>
                                    <p:cond delay="0"/>
                                  </p:stCondLst>
                                  <p:childTnLst>
                                    <p:set>
                                      <p:cBhvr>
                                        <p:cTn id="66" dur="1" fill="hold">
                                          <p:stCondLst>
                                            <p:cond delay="0"/>
                                          </p:stCondLst>
                                        </p:cTn>
                                        <p:tgtEl>
                                          <p:spTgt spid="1032"/>
                                        </p:tgtEl>
                                        <p:attrNameLst>
                                          <p:attrName>style.visibility</p:attrName>
                                        </p:attrNameLst>
                                      </p:cBhvr>
                                      <p:to>
                                        <p:strVal val="visible"/>
                                      </p:to>
                                    </p:set>
                                    <p:anim calcmode="lin" valueType="num">
                                      <p:cBhvr>
                                        <p:cTn id="67" dur="1000" fill="hold"/>
                                        <p:tgtEl>
                                          <p:spTgt spid="1032"/>
                                        </p:tgtEl>
                                        <p:attrNameLst>
                                          <p:attrName>ppt_w</p:attrName>
                                        </p:attrNameLst>
                                      </p:cBhvr>
                                      <p:tavLst>
                                        <p:tav tm="0">
                                          <p:val>
                                            <p:strVal val="#ppt_w*0.70"/>
                                          </p:val>
                                        </p:tav>
                                        <p:tav tm="100000">
                                          <p:val>
                                            <p:strVal val="#ppt_w"/>
                                          </p:val>
                                        </p:tav>
                                      </p:tavLst>
                                    </p:anim>
                                    <p:anim calcmode="lin" valueType="num">
                                      <p:cBhvr>
                                        <p:cTn id="68" dur="1000" fill="hold"/>
                                        <p:tgtEl>
                                          <p:spTgt spid="1032"/>
                                        </p:tgtEl>
                                        <p:attrNameLst>
                                          <p:attrName>ppt_h</p:attrName>
                                        </p:attrNameLst>
                                      </p:cBhvr>
                                      <p:tavLst>
                                        <p:tav tm="0">
                                          <p:val>
                                            <p:strVal val="#ppt_h"/>
                                          </p:val>
                                        </p:tav>
                                        <p:tav tm="100000">
                                          <p:val>
                                            <p:strVal val="#ppt_h"/>
                                          </p:val>
                                        </p:tav>
                                      </p:tavLst>
                                    </p:anim>
                                    <p:animEffect transition="in" filter="fade">
                                      <p:cBhvr>
                                        <p:cTn id="69" dur="1000"/>
                                        <p:tgtEl>
                                          <p:spTgt spid="1032"/>
                                        </p:tgtEl>
                                      </p:cBhvr>
                                    </p:animEffect>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55" presetClass="entr" presetSubtype="0" fill="hold" nodeType="afterEffect">
                                  <p:stCondLst>
                                    <p:cond delay="0"/>
                                  </p:stCondLst>
                                  <p:childTnLst>
                                    <p:set>
                                      <p:cBhvr>
                                        <p:cTn id="84" dur="1" fill="hold">
                                          <p:stCondLst>
                                            <p:cond delay="0"/>
                                          </p:stCondLst>
                                        </p:cTn>
                                        <p:tgtEl>
                                          <p:spTgt spid="1026"/>
                                        </p:tgtEl>
                                        <p:attrNameLst>
                                          <p:attrName>style.visibility</p:attrName>
                                        </p:attrNameLst>
                                      </p:cBhvr>
                                      <p:to>
                                        <p:strVal val="visible"/>
                                      </p:to>
                                    </p:set>
                                    <p:anim calcmode="lin" valueType="num">
                                      <p:cBhvr>
                                        <p:cTn id="85" dur="1000" fill="hold"/>
                                        <p:tgtEl>
                                          <p:spTgt spid="1026"/>
                                        </p:tgtEl>
                                        <p:attrNameLst>
                                          <p:attrName>ppt_w</p:attrName>
                                        </p:attrNameLst>
                                      </p:cBhvr>
                                      <p:tavLst>
                                        <p:tav tm="0">
                                          <p:val>
                                            <p:strVal val="#ppt_w*0.70"/>
                                          </p:val>
                                        </p:tav>
                                        <p:tav tm="100000">
                                          <p:val>
                                            <p:strVal val="#ppt_w"/>
                                          </p:val>
                                        </p:tav>
                                      </p:tavLst>
                                    </p:anim>
                                    <p:anim calcmode="lin" valueType="num">
                                      <p:cBhvr>
                                        <p:cTn id="86" dur="1000" fill="hold"/>
                                        <p:tgtEl>
                                          <p:spTgt spid="1026"/>
                                        </p:tgtEl>
                                        <p:attrNameLst>
                                          <p:attrName>ppt_h</p:attrName>
                                        </p:attrNameLst>
                                      </p:cBhvr>
                                      <p:tavLst>
                                        <p:tav tm="0">
                                          <p:val>
                                            <p:strVal val="#ppt_h"/>
                                          </p:val>
                                        </p:tav>
                                        <p:tav tm="100000">
                                          <p:val>
                                            <p:strVal val="#ppt_h"/>
                                          </p:val>
                                        </p:tav>
                                      </p:tavLst>
                                    </p:anim>
                                    <p:animEffect transition="in" filter="fade">
                                      <p:cBhvr>
                                        <p:cTn id="87" dur="1000"/>
                                        <p:tgtEl>
                                          <p:spTgt spid="1026"/>
                                        </p:tgtEl>
                                      </p:cBhvr>
                                    </p:animEffect>
                                  </p:childTnLst>
                                </p:cTn>
                              </p:par>
                            </p:childTnLst>
                          </p:cTn>
                        </p:par>
                        <p:par>
                          <p:cTn id="88" fill="hold">
                            <p:stCondLst>
                              <p:cond delay="14000"/>
                            </p:stCondLst>
                            <p:childTnLst>
                              <p:par>
                                <p:cTn id="89" presetID="55" presetClass="entr" presetSubtype="0" fill="hold" nodeType="afterEffect">
                                  <p:stCondLst>
                                    <p:cond delay="0"/>
                                  </p:stCondLst>
                                  <p:childTnLst>
                                    <p:set>
                                      <p:cBhvr>
                                        <p:cTn id="90" dur="1" fill="hold">
                                          <p:stCondLst>
                                            <p:cond delay="0"/>
                                          </p:stCondLst>
                                        </p:cTn>
                                        <p:tgtEl>
                                          <p:spTgt spid="1028"/>
                                        </p:tgtEl>
                                        <p:attrNameLst>
                                          <p:attrName>style.visibility</p:attrName>
                                        </p:attrNameLst>
                                      </p:cBhvr>
                                      <p:to>
                                        <p:strVal val="visible"/>
                                      </p:to>
                                    </p:set>
                                    <p:anim calcmode="lin" valueType="num">
                                      <p:cBhvr>
                                        <p:cTn id="91" dur="1000" fill="hold"/>
                                        <p:tgtEl>
                                          <p:spTgt spid="1028"/>
                                        </p:tgtEl>
                                        <p:attrNameLst>
                                          <p:attrName>ppt_w</p:attrName>
                                        </p:attrNameLst>
                                      </p:cBhvr>
                                      <p:tavLst>
                                        <p:tav tm="0">
                                          <p:val>
                                            <p:strVal val="#ppt_w*0.70"/>
                                          </p:val>
                                        </p:tav>
                                        <p:tav tm="100000">
                                          <p:val>
                                            <p:strVal val="#ppt_w"/>
                                          </p:val>
                                        </p:tav>
                                      </p:tavLst>
                                    </p:anim>
                                    <p:anim calcmode="lin" valueType="num">
                                      <p:cBhvr>
                                        <p:cTn id="92" dur="1000" fill="hold"/>
                                        <p:tgtEl>
                                          <p:spTgt spid="1028"/>
                                        </p:tgtEl>
                                        <p:attrNameLst>
                                          <p:attrName>ppt_h</p:attrName>
                                        </p:attrNameLst>
                                      </p:cBhvr>
                                      <p:tavLst>
                                        <p:tav tm="0">
                                          <p:val>
                                            <p:strVal val="#ppt_h"/>
                                          </p:val>
                                        </p:tav>
                                        <p:tav tm="100000">
                                          <p:val>
                                            <p:strVal val="#ppt_h"/>
                                          </p:val>
                                        </p:tav>
                                      </p:tavLst>
                                    </p:anim>
                                    <p:animEffect transition="in" filter="fade">
                                      <p:cBhvr>
                                        <p:cTn id="93" dur="1000"/>
                                        <p:tgtEl>
                                          <p:spTgt spid="1028"/>
                                        </p:tgtEl>
                                      </p:cBhvr>
                                    </p:animEffect>
                                  </p:childTnLst>
                                </p:cTn>
                              </p:par>
                            </p:childTnLst>
                          </p:cTn>
                        </p:par>
                        <p:par>
                          <p:cTn id="94" fill="hold">
                            <p:stCondLst>
                              <p:cond delay="15000"/>
                            </p:stCondLst>
                            <p:childTnLst>
                              <p:par>
                                <p:cTn id="95" presetID="47"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55" presetClass="entr" presetSubtype="0" fill="hold" nodeType="afterEffect">
                                  <p:stCondLst>
                                    <p:cond delay="0"/>
                                  </p:stCondLst>
                                  <p:childTnLst>
                                    <p:set>
                                      <p:cBhvr>
                                        <p:cTn id="108" dur="1" fill="hold">
                                          <p:stCondLst>
                                            <p:cond delay="0"/>
                                          </p:stCondLst>
                                        </p:cTn>
                                        <p:tgtEl>
                                          <p:spTgt spid="1034"/>
                                        </p:tgtEl>
                                        <p:attrNameLst>
                                          <p:attrName>style.visibility</p:attrName>
                                        </p:attrNameLst>
                                      </p:cBhvr>
                                      <p:to>
                                        <p:strVal val="visible"/>
                                      </p:to>
                                    </p:set>
                                    <p:anim calcmode="lin" valueType="num">
                                      <p:cBhvr>
                                        <p:cTn id="109" dur="1000" fill="hold"/>
                                        <p:tgtEl>
                                          <p:spTgt spid="1034"/>
                                        </p:tgtEl>
                                        <p:attrNameLst>
                                          <p:attrName>ppt_w</p:attrName>
                                        </p:attrNameLst>
                                      </p:cBhvr>
                                      <p:tavLst>
                                        <p:tav tm="0">
                                          <p:val>
                                            <p:strVal val="#ppt_w*0.70"/>
                                          </p:val>
                                        </p:tav>
                                        <p:tav tm="100000">
                                          <p:val>
                                            <p:strVal val="#ppt_w"/>
                                          </p:val>
                                        </p:tav>
                                      </p:tavLst>
                                    </p:anim>
                                    <p:anim calcmode="lin" valueType="num">
                                      <p:cBhvr>
                                        <p:cTn id="110" dur="1000" fill="hold"/>
                                        <p:tgtEl>
                                          <p:spTgt spid="1034"/>
                                        </p:tgtEl>
                                        <p:attrNameLst>
                                          <p:attrName>ppt_h</p:attrName>
                                        </p:attrNameLst>
                                      </p:cBhvr>
                                      <p:tavLst>
                                        <p:tav tm="0">
                                          <p:val>
                                            <p:strVal val="#ppt_h"/>
                                          </p:val>
                                        </p:tav>
                                        <p:tav tm="100000">
                                          <p:val>
                                            <p:strVal val="#ppt_h"/>
                                          </p:val>
                                        </p:tav>
                                      </p:tavLst>
                                    </p:anim>
                                    <p:animEffect transition="in" filter="fade">
                                      <p:cBhvr>
                                        <p:cTn id="111" dur="1000"/>
                                        <p:tgtEl>
                                          <p:spTgt spid="1034"/>
                                        </p:tgtEl>
                                      </p:cBhvr>
                                    </p:animEffect>
                                  </p:childTnLst>
                                </p:cTn>
                              </p:par>
                            </p:childTnLst>
                          </p:cTn>
                        </p:par>
                        <p:par>
                          <p:cTn id="112" fill="hold">
                            <p:stCondLst>
                              <p:cond delay="18000"/>
                            </p:stCondLst>
                            <p:childTnLst>
                              <p:par>
                                <p:cTn id="113" presetID="55" presetClass="entr" presetSubtype="0"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1000" fill="hold"/>
                                        <p:tgtEl>
                                          <p:spTgt spid="15"/>
                                        </p:tgtEl>
                                        <p:attrNameLst>
                                          <p:attrName>ppt_w</p:attrName>
                                        </p:attrNameLst>
                                      </p:cBhvr>
                                      <p:tavLst>
                                        <p:tav tm="0">
                                          <p:val>
                                            <p:strVal val="#ppt_w*0.70"/>
                                          </p:val>
                                        </p:tav>
                                        <p:tav tm="100000">
                                          <p:val>
                                            <p:strVal val="#ppt_w"/>
                                          </p:val>
                                        </p:tav>
                                      </p:tavLst>
                                    </p:anim>
                                    <p:anim calcmode="lin" valueType="num">
                                      <p:cBhvr>
                                        <p:cTn id="116" dur="1000" fill="hold"/>
                                        <p:tgtEl>
                                          <p:spTgt spid="15"/>
                                        </p:tgtEl>
                                        <p:attrNameLst>
                                          <p:attrName>ppt_h</p:attrName>
                                        </p:attrNameLst>
                                      </p:cBhvr>
                                      <p:tavLst>
                                        <p:tav tm="0">
                                          <p:val>
                                            <p:strVal val="#ppt_h"/>
                                          </p:val>
                                        </p:tav>
                                        <p:tav tm="100000">
                                          <p:val>
                                            <p:strVal val="#ppt_h"/>
                                          </p:val>
                                        </p:tav>
                                      </p:tavLst>
                                    </p:anim>
                                    <p:animEffect transition="in" filter="fade">
                                      <p:cBhvr>
                                        <p:cTn id="117" dur="1000"/>
                                        <p:tgtEl>
                                          <p:spTgt spid="15"/>
                                        </p:tgtEl>
                                      </p:cBhvr>
                                    </p:animEffect>
                                  </p:childTnLst>
                                </p:cTn>
                              </p:par>
                            </p:childTnLst>
                          </p:cTn>
                        </p:par>
                        <p:par>
                          <p:cTn id="118" fill="hold">
                            <p:stCondLst>
                              <p:cond delay="19000"/>
                            </p:stCondLst>
                            <p:childTnLst>
                              <p:par>
                                <p:cTn id="119" presetID="4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08849" y="261920"/>
            <a:ext cx="3981473" cy="552458"/>
          </a:xfrm>
          <a:solidFill>
            <a:schemeClr val="accent6">
              <a:lumMod val="60000"/>
              <a:lumOff val="40000"/>
            </a:schemeClr>
          </a:solidFill>
          <a:ln w="38100">
            <a:solidFill>
              <a:schemeClr val="accent6">
                <a:lumMod val="50000"/>
              </a:schemeClr>
            </a:solidFill>
          </a:ln>
          <a:scene3d>
            <a:camera prst="orthographicFront"/>
            <a:lightRig rig="threePt" dir="t"/>
          </a:scene3d>
          <a:sp3d>
            <a:bevelT/>
          </a:sp3d>
        </p:spPr>
        <p:txBody>
          <a:bodyPr>
            <a:noAutofit/>
          </a:bodyPr>
          <a:lstStyle/>
          <a:p>
            <a:r>
              <a:rPr lang="en-IN" dirty="0"/>
              <a:t>Rule </a:t>
            </a:r>
            <a:r>
              <a:rPr lang="en-IN" b="1" dirty="0"/>
              <a:t>9</a:t>
            </a:r>
            <a:r>
              <a:rPr lang="en-IN" dirty="0"/>
              <a:t>: </a:t>
            </a:r>
            <a:r>
              <a:rPr lang="en-IN" b="1" dirty="0"/>
              <a:t>Exceptions</a:t>
            </a:r>
          </a:p>
        </p:txBody>
      </p:sp>
      <p:sp>
        <p:nvSpPr>
          <p:cNvPr id="5" name="Left-Right Arrow 4"/>
          <p:cNvSpPr/>
          <p:nvPr/>
        </p:nvSpPr>
        <p:spPr>
          <a:xfrm>
            <a:off x="1218697" y="985824"/>
            <a:ext cx="9754606" cy="1260000"/>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Some nouns are the same in their singular and plural forms</a:t>
            </a:r>
            <a:endParaRPr lang="en-US" sz="2800" b="1" dirty="0">
              <a:solidFill>
                <a:schemeClr val="tx1"/>
              </a:solidFill>
            </a:endParaRPr>
          </a:p>
        </p:txBody>
      </p:sp>
      <p:pic>
        <p:nvPicPr>
          <p:cNvPr id="29698" name="Picture 2" descr="Deer, Mammal, Young, Animal, Wild"/>
          <p:cNvPicPr>
            <a:picLocks noChangeAspect="1" noChangeArrowheads="1"/>
          </p:cNvPicPr>
          <p:nvPr/>
        </p:nvPicPr>
        <p:blipFill>
          <a:blip r:embed="rId3"/>
          <a:srcRect l="21397" r="31530"/>
          <a:stretch>
            <a:fillRect/>
          </a:stretch>
        </p:blipFill>
        <p:spPr bwMode="auto">
          <a:xfrm>
            <a:off x="304767" y="2343144"/>
            <a:ext cx="1176344" cy="1665993"/>
          </a:xfrm>
          <a:prstGeom prst="rect">
            <a:avLst/>
          </a:prstGeom>
          <a:noFill/>
        </p:spPr>
      </p:pic>
      <p:pic>
        <p:nvPicPr>
          <p:cNvPr id="29700" name="Picture 4" descr="Fallow, Deer, Antler, Antler Carrier"/>
          <p:cNvPicPr>
            <a:picLocks noChangeAspect="1" noChangeArrowheads="1"/>
          </p:cNvPicPr>
          <p:nvPr/>
        </p:nvPicPr>
        <p:blipFill>
          <a:blip r:embed="rId4"/>
          <a:srcRect/>
          <a:stretch>
            <a:fillRect/>
          </a:stretch>
        </p:blipFill>
        <p:spPr bwMode="auto">
          <a:xfrm>
            <a:off x="304767" y="4243392"/>
            <a:ext cx="3116247" cy="2089791"/>
          </a:xfrm>
          <a:prstGeom prst="rect">
            <a:avLst/>
          </a:prstGeom>
          <a:noFill/>
        </p:spPr>
      </p:pic>
      <p:pic>
        <p:nvPicPr>
          <p:cNvPr id="29702" name="Picture 6" descr="Lamb, Farm, Sheep, Livestock"/>
          <p:cNvPicPr>
            <a:picLocks noChangeAspect="1" noChangeArrowheads="1"/>
          </p:cNvPicPr>
          <p:nvPr/>
        </p:nvPicPr>
        <p:blipFill>
          <a:blip r:embed="rId5"/>
          <a:srcRect l="13889" t="4167" r="5556" b="8333"/>
          <a:stretch>
            <a:fillRect/>
          </a:stretch>
        </p:blipFill>
        <p:spPr bwMode="auto">
          <a:xfrm>
            <a:off x="4557704" y="2795584"/>
            <a:ext cx="1684800" cy="1220028"/>
          </a:xfrm>
          <a:prstGeom prst="rect">
            <a:avLst/>
          </a:prstGeom>
          <a:noFill/>
        </p:spPr>
      </p:pic>
      <p:pic>
        <p:nvPicPr>
          <p:cNvPr id="29704" name="Picture 8" descr="Sheep, Herd, Pasture, Flock, Animals"/>
          <p:cNvPicPr>
            <a:picLocks noChangeAspect="1" noChangeArrowheads="1"/>
          </p:cNvPicPr>
          <p:nvPr/>
        </p:nvPicPr>
        <p:blipFill>
          <a:blip r:embed="rId6"/>
          <a:srcRect/>
          <a:stretch>
            <a:fillRect/>
          </a:stretch>
        </p:blipFill>
        <p:spPr bwMode="auto">
          <a:xfrm>
            <a:off x="4557704" y="4243392"/>
            <a:ext cx="3257568" cy="2171713"/>
          </a:xfrm>
          <a:prstGeom prst="rect">
            <a:avLst/>
          </a:prstGeom>
          <a:noFill/>
        </p:spPr>
      </p:pic>
      <p:pic>
        <p:nvPicPr>
          <p:cNvPr id="29708" name="Picture 12" descr="Fishes, School Of Fish, Underwater World"/>
          <p:cNvPicPr>
            <a:picLocks noChangeAspect="1" noChangeArrowheads="1"/>
          </p:cNvPicPr>
          <p:nvPr/>
        </p:nvPicPr>
        <p:blipFill>
          <a:blip r:embed="rId7"/>
          <a:srcRect t="4461" r="3333" b="10784"/>
          <a:stretch>
            <a:fillRect/>
          </a:stretch>
        </p:blipFill>
        <p:spPr bwMode="auto">
          <a:xfrm>
            <a:off x="8720152" y="4333880"/>
            <a:ext cx="2624152" cy="1719272"/>
          </a:xfrm>
          <a:prstGeom prst="rect">
            <a:avLst/>
          </a:prstGeom>
          <a:noFill/>
        </p:spPr>
      </p:pic>
      <p:sp>
        <p:nvSpPr>
          <p:cNvPr id="10" name="TextBox 9"/>
          <p:cNvSpPr txBox="1"/>
          <p:nvPr/>
        </p:nvSpPr>
        <p:spPr>
          <a:xfrm>
            <a:off x="1843064" y="3429000"/>
            <a:ext cx="995368" cy="542927"/>
          </a:xfrm>
          <a:prstGeom prst="rect">
            <a:avLst/>
          </a:prstGeom>
          <a:solidFill>
            <a:schemeClr val="accent3">
              <a:lumMod val="40000"/>
              <a:lumOff val="60000"/>
            </a:schemeClr>
          </a:solidFill>
        </p:spPr>
        <p:txBody>
          <a:bodyPr wrap="square" rtlCol="0">
            <a:spAutoFit/>
          </a:bodyPr>
          <a:lstStyle/>
          <a:p>
            <a:pPr algn="ctr"/>
            <a:r>
              <a:rPr lang="en-IN" sz="2800" dirty="0"/>
              <a:t>Deer</a:t>
            </a:r>
            <a:endParaRPr lang="en-US" sz="2800" dirty="0"/>
          </a:p>
        </p:txBody>
      </p:sp>
      <p:sp>
        <p:nvSpPr>
          <p:cNvPr id="11" name="TextBox 10"/>
          <p:cNvSpPr txBox="1"/>
          <p:nvPr/>
        </p:nvSpPr>
        <p:spPr>
          <a:xfrm>
            <a:off x="6548440" y="3429001"/>
            <a:ext cx="1176344" cy="542928"/>
          </a:xfrm>
          <a:prstGeom prst="rect">
            <a:avLst/>
          </a:prstGeom>
          <a:solidFill>
            <a:schemeClr val="accent5">
              <a:lumMod val="40000"/>
              <a:lumOff val="60000"/>
            </a:schemeClr>
          </a:solidFill>
        </p:spPr>
        <p:txBody>
          <a:bodyPr wrap="square" rtlCol="0">
            <a:spAutoFit/>
          </a:bodyPr>
          <a:lstStyle/>
          <a:p>
            <a:pPr algn="ctr"/>
            <a:r>
              <a:rPr lang="en-IN" sz="2800" dirty="0"/>
              <a:t>Sheep</a:t>
            </a:r>
            <a:endParaRPr lang="en-US" sz="2800" dirty="0"/>
          </a:p>
        </p:txBody>
      </p:sp>
      <p:pic>
        <p:nvPicPr>
          <p:cNvPr id="12" name="Picture 10" descr="Discus Fish, Fish, Aquarium, Fauna"/>
          <p:cNvPicPr>
            <a:picLocks noChangeAspect="1" noChangeArrowheads="1"/>
          </p:cNvPicPr>
          <p:nvPr/>
        </p:nvPicPr>
        <p:blipFill>
          <a:blip r:embed="rId8"/>
          <a:srcRect l="25807" t="9658" r="22580" b="13073"/>
          <a:stretch>
            <a:fillRect/>
          </a:stretch>
        </p:blipFill>
        <p:spPr bwMode="auto">
          <a:xfrm>
            <a:off x="10439424" y="2795584"/>
            <a:ext cx="1176344" cy="1176344"/>
          </a:xfrm>
          <a:prstGeom prst="rect">
            <a:avLst/>
          </a:prstGeom>
          <a:noFill/>
        </p:spPr>
      </p:pic>
      <p:sp>
        <p:nvSpPr>
          <p:cNvPr id="13" name="TextBox 12"/>
          <p:cNvSpPr txBox="1"/>
          <p:nvPr/>
        </p:nvSpPr>
        <p:spPr>
          <a:xfrm>
            <a:off x="9172592" y="3429000"/>
            <a:ext cx="995368" cy="542927"/>
          </a:xfrm>
          <a:prstGeom prst="rect">
            <a:avLst/>
          </a:prstGeom>
          <a:solidFill>
            <a:srgbClr val="FF99CC"/>
          </a:solidFill>
        </p:spPr>
        <p:txBody>
          <a:bodyPr wrap="square" rtlCol="0">
            <a:spAutoFit/>
          </a:bodyPr>
          <a:lstStyle/>
          <a:p>
            <a:pPr algn="ctr"/>
            <a:r>
              <a:rPr lang="en-IN" sz="2800" dirty="0"/>
              <a:t>Fish</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p:cTn id="13" dur="1000" fill="hold"/>
                                        <p:tgtEl>
                                          <p:spTgt spid="29700"/>
                                        </p:tgtEl>
                                        <p:attrNameLst>
                                          <p:attrName>ppt_x</p:attrName>
                                        </p:attrNameLst>
                                      </p:cBhvr>
                                      <p:tavLst>
                                        <p:tav tm="0">
                                          <p:val>
                                            <p:strVal val="#ppt_x-.2"/>
                                          </p:val>
                                        </p:tav>
                                        <p:tav tm="100000">
                                          <p:val>
                                            <p:strVal val="#ppt_x"/>
                                          </p:val>
                                        </p:tav>
                                      </p:tavLst>
                                    </p:anim>
                                    <p:anim calcmode="lin" valueType="num">
                                      <p:cBhvr>
                                        <p:cTn id="14" dur="1000" fill="hold"/>
                                        <p:tgtEl>
                                          <p:spTgt spid="2970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9700"/>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29702"/>
                                        </p:tgtEl>
                                        <p:attrNameLst>
                                          <p:attrName>style.visibility</p:attrName>
                                        </p:attrNameLst>
                                      </p:cBhvr>
                                      <p:to>
                                        <p:strVal val="visible"/>
                                      </p:to>
                                    </p:set>
                                    <p:anim calcmode="lin" valueType="num">
                                      <p:cBhvr>
                                        <p:cTn id="25" dur="1000" fill="hold"/>
                                        <p:tgtEl>
                                          <p:spTgt spid="29702"/>
                                        </p:tgtEl>
                                        <p:attrNameLst>
                                          <p:attrName>ppt_x</p:attrName>
                                        </p:attrNameLst>
                                      </p:cBhvr>
                                      <p:tavLst>
                                        <p:tav tm="0">
                                          <p:val>
                                            <p:strVal val="#ppt_x-.2"/>
                                          </p:val>
                                        </p:tav>
                                        <p:tav tm="100000">
                                          <p:val>
                                            <p:strVal val="#ppt_x"/>
                                          </p:val>
                                        </p:tav>
                                      </p:tavLst>
                                    </p:anim>
                                    <p:anim calcmode="lin" valueType="num">
                                      <p:cBhvr>
                                        <p:cTn id="26" dur="1000" fill="hold"/>
                                        <p:tgtEl>
                                          <p:spTgt spid="2970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9702"/>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9704"/>
                                        </p:tgtEl>
                                        <p:attrNameLst>
                                          <p:attrName>style.visibility</p:attrName>
                                        </p:attrNameLst>
                                      </p:cBhvr>
                                      <p:to>
                                        <p:strVal val="visible"/>
                                      </p:to>
                                    </p:set>
                                    <p:anim calcmode="lin" valueType="num">
                                      <p:cBhvr>
                                        <p:cTn id="31" dur="1000" fill="hold"/>
                                        <p:tgtEl>
                                          <p:spTgt spid="29704"/>
                                        </p:tgtEl>
                                        <p:attrNameLst>
                                          <p:attrName>ppt_x</p:attrName>
                                        </p:attrNameLst>
                                      </p:cBhvr>
                                      <p:tavLst>
                                        <p:tav tm="0">
                                          <p:val>
                                            <p:strVal val="#ppt_x-.2"/>
                                          </p:val>
                                        </p:tav>
                                        <p:tav tm="100000">
                                          <p:val>
                                            <p:strVal val="#ppt_x"/>
                                          </p:val>
                                        </p:tav>
                                      </p:tavLst>
                                    </p:anim>
                                    <p:anim calcmode="lin" valueType="num">
                                      <p:cBhvr>
                                        <p:cTn id="32" dur="1000" fill="hold"/>
                                        <p:tgtEl>
                                          <p:spTgt spid="2970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9704"/>
                                        </p:tgtEl>
                                      </p:cBhvr>
                                    </p:animEffect>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ppt_x</p:attrName>
                                        </p:attrNameLst>
                                      </p:cBhvr>
                                      <p:tavLst>
                                        <p:tav tm="0">
                                          <p:val>
                                            <p:strVal val="#ppt_x-.2"/>
                                          </p:val>
                                        </p:tav>
                                        <p:tav tm="100000">
                                          <p:val>
                                            <p:strVal val="#ppt_x"/>
                                          </p:val>
                                        </p:tav>
                                      </p:tavLst>
                                    </p:anim>
                                    <p:anim calcmode="lin" valueType="num">
                                      <p:cBhvr>
                                        <p:cTn id="4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2"/>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29708"/>
                                        </p:tgtEl>
                                        <p:attrNameLst>
                                          <p:attrName>style.visibility</p:attrName>
                                        </p:attrNameLst>
                                      </p:cBhvr>
                                      <p:to>
                                        <p:strVal val="visible"/>
                                      </p:to>
                                    </p:set>
                                    <p:anim calcmode="lin" valueType="num">
                                      <p:cBhvr>
                                        <p:cTn id="49" dur="1000" fill="hold"/>
                                        <p:tgtEl>
                                          <p:spTgt spid="29708"/>
                                        </p:tgtEl>
                                        <p:attrNameLst>
                                          <p:attrName>ppt_x</p:attrName>
                                        </p:attrNameLst>
                                      </p:cBhvr>
                                      <p:tavLst>
                                        <p:tav tm="0">
                                          <p:val>
                                            <p:strVal val="#ppt_x-.2"/>
                                          </p:val>
                                        </p:tav>
                                        <p:tav tm="100000">
                                          <p:val>
                                            <p:strVal val="#ppt_x"/>
                                          </p:val>
                                        </p:tav>
                                      </p:tavLst>
                                    </p:anim>
                                    <p:anim calcmode="lin" valueType="num">
                                      <p:cBhvr>
                                        <p:cTn id="50" dur="1000" fill="hold"/>
                                        <p:tgtEl>
                                          <p:spTgt spid="2970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9708"/>
                                        </p:tgtEl>
                                      </p:cBhvr>
                                    </p:animEffect>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227" y="213914"/>
            <a:ext cx="3348057" cy="642946"/>
          </a:xfrm>
          <a:solidFill>
            <a:schemeClr val="bg2">
              <a:lumMod val="75000"/>
            </a:schemeClr>
          </a:solidFill>
          <a:ln w="38100">
            <a:solidFill>
              <a:schemeClr val="bg2">
                <a:lumMod val="50000"/>
              </a:schemeClr>
            </a:solidFill>
          </a:ln>
        </p:spPr>
        <p:txBody>
          <a:bodyPr/>
          <a:lstStyle/>
          <a:p>
            <a:r>
              <a:rPr lang="en-IN" b="1" dirty="0">
                <a:solidFill>
                  <a:schemeClr val="bg1"/>
                </a:solidFill>
              </a:rPr>
              <a:t>SUMMARY</a:t>
            </a:r>
          </a:p>
        </p:txBody>
      </p:sp>
      <p:grpSp>
        <p:nvGrpSpPr>
          <p:cNvPr id="21" name="Group 20"/>
          <p:cNvGrpSpPr/>
          <p:nvPr/>
        </p:nvGrpSpPr>
        <p:grpSpPr>
          <a:xfrm>
            <a:off x="757208" y="1076312"/>
            <a:ext cx="10644456" cy="900000"/>
            <a:chOff x="757208" y="1076312"/>
            <a:chExt cx="10644456" cy="900000"/>
          </a:xfrm>
        </p:grpSpPr>
        <p:sp>
          <p:nvSpPr>
            <p:cNvPr id="5" name="Notched Right Arrow 4"/>
            <p:cNvSpPr/>
            <p:nvPr/>
          </p:nvSpPr>
          <p:spPr>
            <a:xfrm>
              <a:off x="757208" y="1076312"/>
              <a:ext cx="2772000" cy="900000"/>
            </a:xfrm>
            <a:prstGeom prst="notched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RULE</a:t>
              </a:r>
              <a:endParaRPr lang="en-US" sz="2400" dirty="0">
                <a:solidFill>
                  <a:schemeClr val="tx1"/>
                </a:solidFill>
              </a:endParaRPr>
            </a:p>
          </p:txBody>
        </p:sp>
        <p:sp>
          <p:nvSpPr>
            <p:cNvPr id="6" name="Notched Right Arrow 5"/>
            <p:cNvSpPr/>
            <p:nvPr/>
          </p:nvSpPr>
          <p:spPr>
            <a:xfrm>
              <a:off x="3290872" y="1076312"/>
              <a:ext cx="2772000" cy="900000"/>
            </a:xfrm>
            <a:prstGeom prst="notched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SINGULAR NOUN</a:t>
              </a:r>
              <a:endParaRPr lang="en-US" sz="2400" dirty="0">
                <a:solidFill>
                  <a:schemeClr val="tx1"/>
                </a:solidFill>
              </a:endParaRPr>
            </a:p>
          </p:txBody>
        </p:sp>
        <p:sp>
          <p:nvSpPr>
            <p:cNvPr id="7" name="Notched Right Arrow 6"/>
            <p:cNvSpPr/>
            <p:nvPr/>
          </p:nvSpPr>
          <p:spPr>
            <a:xfrm>
              <a:off x="5824536" y="1076312"/>
              <a:ext cx="3024000" cy="900000"/>
            </a:xfrm>
            <a:prstGeom prst="notched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PLURAL NOUN</a:t>
              </a:r>
              <a:endParaRPr lang="en-US" sz="2400" dirty="0">
                <a:solidFill>
                  <a:schemeClr val="tx1"/>
                </a:solidFill>
              </a:endParaRPr>
            </a:p>
          </p:txBody>
        </p:sp>
        <p:sp>
          <p:nvSpPr>
            <p:cNvPr id="8" name="Notched Right Arrow 7"/>
            <p:cNvSpPr/>
            <p:nvPr/>
          </p:nvSpPr>
          <p:spPr>
            <a:xfrm>
              <a:off x="8629664" y="1076312"/>
              <a:ext cx="2772000" cy="900000"/>
            </a:xfrm>
            <a:prstGeom prst="notch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EXCEPTIONS</a:t>
              </a:r>
              <a:endParaRPr lang="en-US" sz="2400" dirty="0">
                <a:solidFill>
                  <a:schemeClr val="tx1"/>
                </a:solidFill>
              </a:endParaRPr>
            </a:p>
          </p:txBody>
        </p:sp>
      </p:grpSp>
      <p:grpSp>
        <p:nvGrpSpPr>
          <p:cNvPr id="26" name="Group 25"/>
          <p:cNvGrpSpPr/>
          <p:nvPr/>
        </p:nvGrpSpPr>
        <p:grpSpPr>
          <a:xfrm>
            <a:off x="666720" y="2071680"/>
            <a:ext cx="10843920" cy="1260000"/>
            <a:chOff x="666720" y="2071680"/>
            <a:chExt cx="10843920" cy="1260000"/>
          </a:xfrm>
        </p:grpSpPr>
        <p:sp>
          <p:nvSpPr>
            <p:cNvPr id="10" name="Rounded Rectangle 9"/>
            <p:cNvSpPr/>
            <p:nvPr/>
          </p:nvSpPr>
          <p:spPr>
            <a:xfrm>
              <a:off x="3381360" y="2071680"/>
              <a:ext cx="2700000" cy="126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5338" indent="-225425">
                <a:buFont typeface="Arial" pitchFamily="34" charset="0"/>
                <a:buChar char="•"/>
              </a:pPr>
              <a:r>
                <a:rPr lang="en-IN" sz="2600" dirty="0">
                  <a:solidFill>
                    <a:schemeClr val="tx1"/>
                  </a:solidFill>
                </a:rPr>
                <a:t>Shelf</a:t>
              </a:r>
            </a:p>
            <a:p>
              <a:pPr marL="795338" indent="-225425">
                <a:buFont typeface="Arial" pitchFamily="34" charset="0"/>
                <a:buChar char="•"/>
              </a:pPr>
              <a:r>
                <a:rPr lang="en-IN" sz="2600" dirty="0">
                  <a:solidFill>
                    <a:schemeClr val="tx1"/>
                  </a:solidFill>
                </a:rPr>
                <a:t>Knife</a:t>
              </a:r>
              <a:endParaRPr lang="en-US" sz="2600" dirty="0">
                <a:solidFill>
                  <a:schemeClr val="tx1"/>
                </a:solidFill>
              </a:endParaRPr>
            </a:p>
          </p:txBody>
        </p:sp>
        <p:sp>
          <p:nvSpPr>
            <p:cNvPr id="12" name="Rounded Rectangle 11"/>
            <p:cNvSpPr/>
            <p:nvPr/>
          </p:nvSpPr>
          <p:spPr>
            <a:xfrm>
              <a:off x="6096000" y="2071680"/>
              <a:ext cx="2700000" cy="1260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8975" indent="-225425">
                <a:buFont typeface="Arial" panose="020B0604020202020204" pitchFamily="34" charset="0"/>
                <a:buChar char="•"/>
              </a:pPr>
              <a:r>
                <a:rPr lang="en-IN" sz="2600" dirty="0">
                  <a:solidFill>
                    <a:schemeClr val="tx1"/>
                  </a:solidFill>
                </a:rPr>
                <a:t>Shelves</a:t>
              </a:r>
            </a:p>
            <a:p>
              <a:pPr marL="688975" indent="-225425">
                <a:buFont typeface="Arial" panose="020B0604020202020204" pitchFamily="34" charset="0"/>
                <a:buChar char="•"/>
              </a:pPr>
              <a:r>
                <a:rPr lang="en-IN" sz="2600" dirty="0">
                  <a:solidFill>
                    <a:schemeClr val="tx1"/>
                  </a:solidFill>
                </a:rPr>
                <a:t>Knives</a:t>
              </a:r>
              <a:endParaRPr lang="en-US" sz="2600" dirty="0">
                <a:solidFill>
                  <a:schemeClr val="tx1"/>
                </a:solidFill>
              </a:endParaRPr>
            </a:p>
          </p:txBody>
        </p:sp>
        <p:sp>
          <p:nvSpPr>
            <p:cNvPr id="13" name="Rounded Rectangle 12"/>
            <p:cNvSpPr/>
            <p:nvPr/>
          </p:nvSpPr>
          <p:spPr>
            <a:xfrm>
              <a:off x="8810640" y="2071680"/>
              <a:ext cx="2700000" cy="1260000"/>
            </a:xfrm>
            <a:prstGeom prst="roundRect">
              <a:avLst/>
            </a:prstGeom>
            <a:solidFill>
              <a:schemeClr val="accent4">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225425">
                <a:buFont typeface="Arial" panose="020B0604020202020204" pitchFamily="34" charset="0"/>
                <a:buChar char="•"/>
              </a:pPr>
              <a:r>
                <a:rPr lang="en-IN" sz="2600" dirty="0">
                  <a:solidFill>
                    <a:schemeClr val="tx1"/>
                  </a:solidFill>
                </a:rPr>
                <a:t>Roof / Roofs</a:t>
              </a:r>
            </a:p>
            <a:p>
              <a:pPr marL="403225" indent="-225425">
                <a:buFont typeface="Arial" panose="020B0604020202020204" pitchFamily="34" charset="0"/>
                <a:buChar char="•"/>
              </a:pPr>
              <a:r>
                <a:rPr lang="en-IN" sz="2600" dirty="0">
                  <a:solidFill>
                    <a:schemeClr val="tx1"/>
                  </a:solidFill>
                </a:rPr>
                <a:t>Chef / Chefs</a:t>
              </a:r>
            </a:p>
            <a:p>
              <a:pPr marL="403225" indent="-225425">
                <a:buFont typeface="Arial" panose="020B0604020202020204" pitchFamily="34" charset="0"/>
                <a:buChar char="•"/>
              </a:pPr>
              <a:r>
                <a:rPr lang="en-IN" sz="2600" dirty="0">
                  <a:solidFill>
                    <a:schemeClr val="tx1"/>
                  </a:solidFill>
                </a:rPr>
                <a:t>Safe / Safes</a:t>
              </a:r>
              <a:endParaRPr lang="en-US" sz="2600" dirty="0">
                <a:solidFill>
                  <a:schemeClr val="tx1"/>
                </a:solidFill>
              </a:endParaRPr>
            </a:p>
          </p:txBody>
        </p:sp>
        <p:sp>
          <p:nvSpPr>
            <p:cNvPr id="14" name="Rounded Rectangle 13"/>
            <p:cNvSpPr/>
            <p:nvPr/>
          </p:nvSpPr>
          <p:spPr>
            <a:xfrm>
              <a:off x="666720" y="2071680"/>
              <a:ext cx="2700000" cy="1260000"/>
            </a:xfrm>
            <a:prstGeom prst="roundRect">
              <a:avLst/>
            </a:prstGeom>
            <a:solidFill>
              <a:schemeClr val="bg2">
                <a:lumMod val="9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tx1"/>
                  </a:solidFill>
                </a:rPr>
                <a:t>Nouns ending in </a:t>
              </a:r>
              <a:r>
                <a:rPr lang="en-IN" sz="2600" b="1" dirty="0">
                  <a:solidFill>
                    <a:schemeClr val="tx1"/>
                  </a:solidFill>
                </a:rPr>
                <a:t>f/</a:t>
              </a:r>
              <a:r>
                <a:rPr lang="en-IN" sz="2600" b="1" dirty="0" err="1">
                  <a:solidFill>
                    <a:schemeClr val="tx1"/>
                  </a:solidFill>
                </a:rPr>
                <a:t>fe</a:t>
              </a:r>
              <a:r>
                <a:rPr lang="en-IN" sz="2600" b="1" dirty="0">
                  <a:solidFill>
                    <a:schemeClr val="tx1"/>
                  </a:solidFill>
                </a:rPr>
                <a:t> </a:t>
              </a:r>
              <a:r>
                <a:rPr lang="en-IN" sz="2600" dirty="0">
                  <a:solidFill>
                    <a:schemeClr val="tx1"/>
                  </a:solidFill>
                </a:rPr>
                <a:t>add -</a:t>
              </a:r>
              <a:r>
                <a:rPr lang="en-IN" sz="2600" b="1" dirty="0" err="1">
                  <a:solidFill>
                    <a:schemeClr val="tx1"/>
                  </a:solidFill>
                </a:rPr>
                <a:t>ves</a:t>
              </a:r>
              <a:endParaRPr lang="en-US" sz="2600" b="1" dirty="0">
                <a:solidFill>
                  <a:schemeClr val="tx1"/>
                </a:solidFill>
              </a:endParaRPr>
            </a:p>
          </p:txBody>
        </p:sp>
      </p:grpSp>
      <p:grpSp>
        <p:nvGrpSpPr>
          <p:cNvPr id="27" name="Group 26"/>
          <p:cNvGrpSpPr/>
          <p:nvPr/>
        </p:nvGrpSpPr>
        <p:grpSpPr>
          <a:xfrm>
            <a:off x="666720" y="3338512"/>
            <a:ext cx="10843920" cy="1260000"/>
            <a:chOff x="666720" y="3338512"/>
            <a:chExt cx="10843920" cy="1260000"/>
          </a:xfrm>
        </p:grpSpPr>
        <p:sp>
          <p:nvSpPr>
            <p:cNvPr id="17" name="Rounded Rectangle 16"/>
            <p:cNvSpPr/>
            <p:nvPr/>
          </p:nvSpPr>
          <p:spPr>
            <a:xfrm>
              <a:off x="3381360" y="3338512"/>
              <a:ext cx="2700000" cy="126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5338" indent="-225425">
                <a:buFont typeface="Arial" panose="020B0604020202020204" pitchFamily="34" charset="0"/>
                <a:buChar char="•"/>
              </a:pPr>
              <a:r>
                <a:rPr lang="en-IN" sz="2600" dirty="0">
                  <a:solidFill>
                    <a:schemeClr val="tx1"/>
                  </a:solidFill>
                </a:rPr>
                <a:t>Man</a:t>
              </a:r>
            </a:p>
            <a:p>
              <a:pPr marL="795338" indent="-225425">
                <a:buFont typeface="Arial" panose="020B0604020202020204" pitchFamily="34" charset="0"/>
                <a:buChar char="•"/>
              </a:pPr>
              <a:r>
                <a:rPr lang="en-IN" sz="2600" dirty="0">
                  <a:solidFill>
                    <a:schemeClr val="tx1"/>
                  </a:solidFill>
                </a:rPr>
                <a:t>Woman</a:t>
              </a:r>
            </a:p>
            <a:p>
              <a:pPr marL="795338" indent="-225425">
                <a:buFont typeface="Arial" panose="020B0604020202020204" pitchFamily="34" charset="0"/>
                <a:buChar char="•"/>
              </a:pPr>
              <a:r>
                <a:rPr lang="en-IN" sz="2600" dirty="0">
                  <a:solidFill>
                    <a:schemeClr val="tx1"/>
                  </a:solidFill>
                </a:rPr>
                <a:t>Mouse</a:t>
              </a:r>
              <a:endParaRPr lang="en-US" sz="2600" dirty="0">
                <a:solidFill>
                  <a:schemeClr val="tx1"/>
                </a:solidFill>
              </a:endParaRPr>
            </a:p>
          </p:txBody>
        </p:sp>
        <p:sp>
          <p:nvSpPr>
            <p:cNvPr id="18" name="Rounded Rectangle 17"/>
            <p:cNvSpPr/>
            <p:nvPr/>
          </p:nvSpPr>
          <p:spPr>
            <a:xfrm>
              <a:off x="6096000" y="3338512"/>
              <a:ext cx="2700000" cy="1260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8975" indent="-225425">
                <a:buFont typeface="Arial" panose="020B0604020202020204" pitchFamily="34" charset="0"/>
                <a:buChar char="•"/>
              </a:pPr>
              <a:r>
                <a:rPr lang="en-IN" sz="2600" dirty="0">
                  <a:solidFill>
                    <a:schemeClr val="tx1"/>
                  </a:solidFill>
                </a:rPr>
                <a:t>Men</a:t>
              </a:r>
            </a:p>
            <a:p>
              <a:pPr marL="688975" indent="-225425">
                <a:buFont typeface="Arial" panose="020B0604020202020204" pitchFamily="34" charset="0"/>
                <a:buChar char="•"/>
              </a:pPr>
              <a:r>
                <a:rPr lang="en-IN" sz="2600" dirty="0">
                  <a:solidFill>
                    <a:schemeClr val="tx1"/>
                  </a:solidFill>
                </a:rPr>
                <a:t>Women</a:t>
              </a:r>
            </a:p>
            <a:p>
              <a:pPr marL="688975" indent="-225425">
                <a:buFont typeface="Arial" panose="020B0604020202020204" pitchFamily="34" charset="0"/>
                <a:buChar char="•"/>
              </a:pPr>
              <a:r>
                <a:rPr lang="en-IN" sz="2600" dirty="0">
                  <a:solidFill>
                    <a:schemeClr val="tx1"/>
                  </a:solidFill>
                </a:rPr>
                <a:t>Mice</a:t>
              </a:r>
              <a:endParaRPr lang="en-US" sz="2600" dirty="0">
                <a:solidFill>
                  <a:schemeClr val="tx1"/>
                </a:solidFill>
              </a:endParaRPr>
            </a:p>
          </p:txBody>
        </p:sp>
        <p:sp>
          <p:nvSpPr>
            <p:cNvPr id="19" name="Rounded Rectangle 18"/>
            <p:cNvSpPr/>
            <p:nvPr/>
          </p:nvSpPr>
          <p:spPr>
            <a:xfrm>
              <a:off x="8810640" y="3338512"/>
              <a:ext cx="2700000" cy="1260000"/>
            </a:xfrm>
            <a:prstGeom prst="roundRect">
              <a:avLst/>
            </a:prstGeom>
            <a:solidFill>
              <a:schemeClr val="accent4">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tx1"/>
                  </a:solidFill>
                </a:rPr>
                <a:t>Not Applicable</a:t>
              </a:r>
              <a:endParaRPr lang="en-US" sz="2600" dirty="0">
                <a:solidFill>
                  <a:schemeClr val="tx1"/>
                </a:solidFill>
              </a:endParaRPr>
            </a:p>
          </p:txBody>
        </p:sp>
        <p:sp>
          <p:nvSpPr>
            <p:cNvPr id="20" name="Rounded Rectangle 19"/>
            <p:cNvSpPr/>
            <p:nvPr/>
          </p:nvSpPr>
          <p:spPr>
            <a:xfrm>
              <a:off x="666720" y="3338512"/>
              <a:ext cx="2700000" cy="1260000"/>
            </a:xfrm>
            <a:prstGeom prst="roundRect">
              <a:avLst/>
            </a:prstGeom>
            <a:solidFill>
              <a:schemeClr val="bg2">
                <a:lumMod val="9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600" dirty="0">
                  <a:solidFill>
                    <a:schemeClr val="tx1"/>
                  </a:solidFill>
                </a:rPr>
                <a:t>Nouns change a letter or         complete spelling</a:t>
              </a:r>
              <a:endParaRPr lang="en-US" sz="2600" dirty="0">
                <a:solidFill>
                  <a:schemeClr val="tx1"/>
                </a:solidFill>
              </a:endParaRPr>
            </a:p>
          </p:txBody>
        </p:sp>
      </p:grpSp>
      <p:grpSp>
        <p:nvGrpSpPr>
          <p:cNvPr id="30" name="Group 29"/>
          <p:cNvGrpSpPr/>
          <p:nvPr/>
        </p:nvGrpSpPr>
        <p:grpSpPr>
          <a:xfrm>
            <a:off x="666720" y="4605344"/>
            <a:ext cx="10843920" cy="1260000"/>
            <a:chOff x="666720" y="4605344"/>
            <a:chExt cx="10843920" cy="1260000"/>
          </a:xfrm>
        </p:grpSpPr>
        <p:sp>
          <p:nvSpPr>
            <p:cNvPr id="22" name="Rounded Rectangle 21"/>
            <p:cNvSpPr/>
            <p:nvPr/>
          </p:nvSpPr>
          <p:spPr>
            <a:xfrm>
              <a:off x="3381360" y="4605344"/>
              <a:ext cx="2700000" cy="126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5338" indent="-238125">
                <a:buFont typeface="Arial" panose="020B0604020202020204" pitchFamily="34" charset="0"/>
                <a:buChar char="•"/>
              </a:pPr>
              <a:r>
                <a:rPr lang="en-IN" sz="2600" dirty="0">
                  <a:solidFill>
                    <a:schemeClr val="tx1"/>
                  </a:solidFill>
                </a:rPr>
                <a:t>Sheep</a:t>
              </a:r>
            </a:p>
            <a:p>
              <a:pPr marL="795338" indent="-238125">
                <a:buFont typeface="Arial" panose="020B0604020202020204" pitchFamily="34" charset="0"/>
                <a:buChar char="•"/>
              </a:pPr>
              <a:r>
                <a:rPr lang="en-IN" sz="2600" dirty="0">
                  <a:solidFill>
                    <a:schemeClr val="tx1"/>
                  </a:solidFill>
                </a:rPr>
                <a:t>Deer</a:t>
              </a:r>
              <a:endParaRPr lang="en-US" sz="2600" dirty="0">
                <a:solidFill>
                  <a:schemeClr val="tx1"/>
                </a:solidFill>
              </a:endParaRPr>
            </a:p>
          </p:txBody>
        </p:sp>
        <p:sp>
          <p:nvSpPr>
            <p:cNvPr id="23" name="Rounded Rectangle 22"/>
            <p:cNvSpPr/>
            <p:nvPr/>
          </p:nvSpPr>
          <p:spPr>
            <a:xfrm>
              <a:off x="6096000" y="4605344"/>
              <a:ext cx="2700000" cy="1260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8975" indent="-225425">
                <a:buFont typeface="Arial" panose="020B0604020202020204" pitchFamily="34" charset="0"/>
                <a:buChar char="•"/>
              </a:pPr>
              <a:r>
                <a:rPr lang="en-IN" sz="2600" dirty="0">
                  <a:solidFill>
                    <a:schemeClr val="tx1"/>
                  </a:solidFill>
                </a:rPr>
                <a:t>Sheep</a:t>
              </a:r>
            </a:p>
            <a:p>
              <a:pPr marL="688975" indent="-225425">
                <a:buFont typeface="Arial" panose="020B0604020202020204" pitchFamily="34" charset="0"/>
                <a:buChar char="•"/>
              </a:pPr>
              <a:r>
                <a:rPr lang="en-IN" sz="2600" dirty="0">
                  <a:solidFill>
                    <a:schemeClr val="tx1"/>
                  </a:solidFill>
                </a:rPr>
                <a:t>Deer</a:t>
              </a:r>
              <a:endParaRPr lang="en-US" sz="2600" dirty="0">
                <a:solidFill>
                  <a:schemeClr val="tx1"/>
                </a:solidFill>
              </a:endParaRPr>
            </a:p>
          </p:txBody>
        </p:sp>
        <p:sp>
          <p:nvSpPr>
            <p:cNvPr id="24" name="Rounded Rectangle 23"/>
            <p:cNvSpPr/>
            <p:nvPr/>
          </p:nvSpPr>
          <p:spPr>
            <a:xfrm>
              <a:off x="8810640" y="4605344"/>
              <a:ext cx="2700000" cy="1260000"/>
            </a:xfrm>
            <a:prstGeom prst="roundRect">
              <a:avLst/>
            </a:prstGeom>
            <a:solidFill>
              <a:schemeClr val="accent4">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tx1"/>
                  </a:solidFill>
                </a:rPr>
                <a:t>Not Applicable</a:t>
              </a:r>
              <a:endParaRPr lang="en-US" sz="2600" dirty="0">
                <a:solidFill>
                  <a:schemeClr val="tx1"/>
                </a:solidFill>
              </a:endParaRPr>
            </a:p>
          </p:txBody>
        </p:sp>
        <p:sp>
          <p:nvSpPr>
            <p:cNvPr id="25" name="Rounded Rectangle 24"/>
            <p:cNvSpPr/>
            <p:nvPr/>
          </p:nvSpPr>
          <p:spPr>
            <a:xfrm>
              <a:off x="666720" y="4605344"/>
              <a:ext cx="2700000" cy="1260000"/>
            </a:xfrm>
            <a:prstGeom prst="roundRect">
              <a:avLst/>
            </a:prstGeom>
            <a:solidFill>
              <a:schemeClr val="bg2">
                <a:lumMod val="9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tx1"/>
                  </a:solidFill>
                </a:rPr>
                <a:t>Nouns are same in both singular and plural forms</a:t>
              </a:r>
              <a:endParaRPr lang="en-US" sz="260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000" fill="hold"/>
                                        <p:tgtEl>
                                          <p:spTgt spid="26"/>
                                        </p:tgtEl>
                                        <p:attrNameLst>
                                          <p:attrName>ppt_w</p:attrName>
                                        </p:attrNameLst>
                                      </p:cBhvr>
                                      <p:tavLst>
                                        <p:tav tm="0">
                                          <p:val>
                                            <p:strVal val="#ppt_w*0.70"/>
                                          </p:val>
                                        </p:tav>
                                        <p:tav tm="100000">
                                          <p:val>
                                            <p:strVal val="#ppt_w"/>
                                          </p:val>
                                        </p:tav>
                                      </p:tavLst>
                                    </p:anim>
                                    <p:anim calcmode="lin" valueType="num">
                                      <p:cBhvr>
                                        <p:cTn id="14" dur="2000" fill="hold"/>
                                        <p:tgtEl>
                                          <p:spTgt spid="26"/>
                                        </p:tgtEl>
                                        <p:attrNameLst>
                                          <p:attrName>ppt_h</p:attrName>
                                        </p:attrNameLst>
                                      </p:cBhvr>
                                      <p:tavLst>
                                        <p:tav tm="0">
                                          <p:val>
                                            <p:strVal val="#ppt_h"/>
                                          </p:val>
                                        </p:tav>
                                        <p:tav tm="100000">
                                          <p:val>
                                            <p:strVal val="#ppt_h"/>
                                          </p:val>
                                        </p:tav>
                                      </p:tavLst>
                                    </p:anim>
                                    <p:animEffect transition="in" filter="fade">
                                      <p:cBhvr>
                                        <p:cTn id="15" dur="2000"/>
                                        <p:tgtEl>
                                          <p:spTgt spid="26"/>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2000" fill="hold"/>
                                        <p:tgtEl>
                                          <p:spTgt spid="27"/>
                                        </p:tgtEl>
                                        <p:attrNameLst>
                                          <p:attrName>ppt_w</p:attrName>
                                        </p:attrNameLst>
                                      </p:cBhvr>
                                      <p:tavLst>
                                        <p:tav tm="0">
                                          <p:val>
                                            <p:strVal val="#ppt_w*0.70"/>
                                          </p:val>
                                        </p:tav>
                                        <p:tav tm="100000">
                                          <p:val>
                                            <p:strVal val="#ppt_w"/>
                                          </p:val>
                                        </p:tav>
                                      </p:tavLst>
                                    </p:anim>
                                    <p:anim calcmode="lin" valueType="num">
                                      <p:cBhvr>
                                        <p:cTn id="20" dur="2000" fill="hold"/>
                                        <p:tgtEl>
                                          <p:spTgt spid="27"/>
                                        </p:tgtEl>
                                        <p:attrNameLst>
                                          <p:attrName>ppt_h</p:attrName>
                                        </p:attrNameLst>
                                      </p:cBhvr>
                                      <p:tavLst>
                                        <p:tav tm="0">
                                          <p:val>
                                            <p:strVal val="#ppt_h"/>
                                          </p:val>
                                        </p:tav>
                                        <p:tav tm="100000">
                                          <p:val>
                                            <p:strVal val="#ppt_h"/>
                                          </p:val>
                                        </p:tav>
                                      </p:tavLst>
                                    </p:anim>
                                    <p:animEffect transition="in" filter="fade">
                                      <p:cBhvr>
                                        <p:cTn id="21" dur="2000"/>
                                        <p:tgtEl>
                                          <p:spTgt spid="27"/>
                                        </p:tgtEl>
                                      </p:cBhvr>
                                    </p:animEffect>
                                  </p:childTnLst>
                                </p:cTn>
                              </p:par>
                            </p:childTnLst>
                          </p:cTn>
                        </p:par>
                        <p:par>
                          <p:cTn id="22" fill="hold">
                            <p:stCondLst>
                              <p:cond delay="5000"/>
                            </p:stCondLst>
                            <p:childTnLst>
                              <p:par>
                                <p:cTn id="23" presetID="55"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2000" fill="hold"/>
                                        <p:tgtEl>
                                          <p:spTgt spid="30"/>
                                        </p:tgtEl>
                                        <p:attrNameLst>
                                          <p:attrName>ppt_w</p:attrName>
                                        </p:attrNameLst>
                                      </p:cBhvr>
                                      <p:tavLst>
                                        <p:tav tm="0">
                                          <p:val>
                                            <p:strVal val="#ppt_w*0.70"/>
                                          </p:val>
                                        </p:tav>
                                        <p:tav tm="100000">
                                          <p:val>
                                            <p:strVal val="#ppt_w"/>
                                          </p:val>
                                        </p:tav>
                                      </p:tavLst>
                                    </p:anim>
                                    <p:anim calcmode="lin" valueType="num">
                                      <p:cBhvr>
                                        <p:cTn id="26" dur="2000" fill="hold"/>
                                        <p:tgtEl>
                                          <p:spTgt spid="30"/>
                                        </p:tgtEl>
                                        <p:attrNameLst>
                                          <p:attrName>ppt_h</p:attrName>
                                        </p:attrNameLst>
                                      </p:cBhvr>
                                      <p:tavLst>
                                        <p:tav tm="0">
                                          <p:val>
                                            <p:strVal val="#ppt_h"/>
                                          </p:val>
                                        </p:tav>
                                        <p:tav tm="100000">
                                          <p:val>
                                            <p:strVal val="#ppt_h"/>
                                          </p:val>
                                        </p:tav>
                                      </p:tavLst>
                                    </p:anim>
                                    <p:animEffect transition="in" filter="fade">
                                      <p:cBhvr>
                                        <p:cTn id="2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968" y="106875"/>
            <a:ext cx="7717536" cy="612648"/>
          </a:xfrm>
          <a:solidFill>
            <a:schemeClr val="accent3">
              <a:lumMod val="40000"/>
              <a:lumOff val="60000"/>
            </a:schemeClr>
          </a:solidFill>
        </p:spPr>
        <p:txBody>
          <a:bodyPr>
            <a:noAutofit/>
          </a:bodyPr>
          <a:lstStyle/>
          <a:p>
            <a:r>
              <a:rPr lang="en-IN" u="sng" dirty="0"/>
              <a:t>List of Plural nouns</a:t>
            </a:r>
          </a:p>
        </p:txBody>
      </p:sp>
      <p:sp>
        <p:nvSpPr>
          <p:cNvPr id="4" name="Rectangle 3"/>
          <p:cNvSpPr/>
          <p:nvPr/>
        </p:nvSpPr>
        <p:spPr>
          <a:xfrm>
            <a:off x="304768" y="3120007"/>
            <a:ext cx="2895616" cy="63341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rPr>
              <a:t>Adding </a:t>
            </a:r>
            <a:r>
              <a:rPr lang="en-IN" sz="3200" b="1" dirty="0">
                <a:solidFill>
                  <a:schemeClr val="tx1"/>
                </a:solidFill>
              </a:rPr>
              <a:t>-</a:t>
            </a:r>
            <a:r>
              <a:rPr lang="en-IN" sz="3200" b="1" dirty="0" err="1">
                <a:solidFill>
                  <a:schemeClr val="tx1"/>
                </a:solidFill>
              </a:rPr>
              <a:t>ves</a:t>
            </a:r>
            <a:endParaRPr lang="en-US" sz="3200"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92215425"/>
              </p:ext>
            </p:extLst>
          </p:nvPr>
        </p:nvGraphicFramePr>
        <p:xfrm>
          <a:off x="3520771" y="839625"/>
          <a:ext cx="5144964" cy="5559771"/>
        </p:xfrm>
        <a:graphic>
          <a:graphicData uri="http://schemas.openxmlformats.org/drawingml/2006/table">
            <a:tbl>
              <a:tblPr firstRow="1" lastCol="1">
                <a:tableStyleId>{17292A2E-F333-43FB-9621-5CBBE7FDCDCB}</a:tableStyleId>
              </a:tblPr>
              <a:tblGrid>
                <a:gridCol w="1274448">
                  <a:extLst>
                    <a:ext uri="{9D8B030D-6E8A-4147-A177-3AD203B41FA5}">
                      <a16:colId xmlns:a16="http://schemas.microsoft.com/office/drawing/2014/main" val="20000"/>
                    </a:ext>
                  </a:extLst>
                </a:gridCol>
                <a:gridCol w="1800240">
                  <a:extLst>
                    <a:ext uri="{9D8B030D-6E8A-4147-A177-3AD203B41FA5}">
                      <a16:colId xmlns:a16="http://schemas.microsoft.com/office/drawing/2014/main" val="20001"/>
                    </a:ext>
                  </a:extLst>
                </a:gridCol>
                <a:gridCol w="2070276">
                  <a:extLst>
                    <a:ext uri="{9D8B030D-6E8A-4147-A177-3AD203B41FA5}">
                      <a16:colId xmlns:a16="http://schemas.microsoft.com/office/drawing/2014/main" val="20002"/>
                    </a:ext>
                  </a:extLst>
                </a:gridCol>
              </a:tblGrid>
              <a:tr h="562197">
                <a:tc>
                  <a:txBody>
                    <a:bodyPr/>
                    <a:lstStyle/>
                    <a:p>
                      <a:pPr algn="ctr"/>
                      <a:r>
                        <a:rPr lang="en-IN" sz="2800" dirty="0" err="1">
                          <a:solidFill>
                            <a:schemeClr val="tx1"/>
                          </a:solidFill>
                        </a:rPr>
                        <a:t>S.No</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2800" dirty="0">
                          <a:solidFill>
                            <a:schemeClr val="tx1"/>
                          </a:solidFill>
                        </a:rPr>
                        <a:t>Singular</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2800" dirty="0">
                          <a:solidFill>
                            <a:schemeClr val="tx1"/>
                          </a:solidFill>
                        </a:rPr>
                        <a:t>Plural</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55286">
                <a:tc>
                  <a:txBody>
                    <a:bodyPr/>
                    <a:lstStyle/>
                    <a:p>
                      <a:pPr algn="ctr"/>
                      <a:r>
                        <a:rPr lang="en-IN" sz="2800" dirty="0"/>
                        <a:t>1</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dirty="0"/>
                        <a:t>calf</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b="0" dirty="0"/>
                        <a:t>calves</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555286">
                <a:tc>
                  <a:txBody>
                    <a:bodyPr/>
                    <a:lstStyle/>
                    <a:p>
                      <a:pPr algn="ctr"/>
                      <a:r>
                        <a:rPr lang="en-IN" sz="2800" dirty="0"/>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dirty="0"/>
                        <a:t>knife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b="0" dirty="0"/>
                        <a:t>knives</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555286">
                <a:tc>
                  <a:txBody>
                    <a:bodyPr/>
                    <a:lstStyle/>
                    <a:p>
                      <a:pPr algn="ctr"/>
                      <a:r>
                        <a:rPr lang="en-IN" sz="2800" dirty="0"/>
                        <a:t>3</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dirty="0"/>
                        <a:t>wolf</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b="0" dirty="0"/>
                        <a:t>wolves</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555286">
                <a:tc>
                  <a:txBody>
                    <a:bodyPr/>
                    <a:lstStyle/>
                    <a:p>
                      <a:pPr algn="ctr"/>
                      <a:r>
                        <a:rPr lang="en-IN" sz="2800" dirty="0"/>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dirty="0"/>
                        <a:t>leaf</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b="0" dirty="0"/>
                        <a:t>leaves</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555286">
                <a:tc>
                  <a:txBody>
                    <a:bodyPr/>
                    <a:lstStyle/>
                    <a:p>
                      <a:pPr algn="ctr"/>
                      <a:r>
                        <a:rPr lang="en-IN" sz="2800" dirty="0"/>
                        <a:t>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dirty="0"/>
                        <a:t>thief</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b="0" dirty="0"/>
                        <a:t>thieves</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555286">
                <a:tc>
                  <a:txBody>
                    <a:bodyPr/>
                    <a:lstStyle/>
                    <a:p>
                      <a:pPr algn="ctr"/>
                      <a:r>
                        <a:rPr lang="en-IN" sz="2800" dirty="0"/>
                        <a:t>6</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dirty="0"/>
                        <a:t>loaf</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b="0" dirty="0"/>
                        <a:t>loaves</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555286">
                <a:tc>
                  <a:txBody>
                    <a:bodyPr/>
                    <a:lstStyle/>
                    <a:p>
                      <a:pPr algn="ctr"/>
                      <a:r>
                        <a:rPr lang="en-IN" sz="2800" dirty="0"/>
                        <a:t>7</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dirty="0"/>
                        <a:t>wife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b="0" dirty="0"/>
                        <a:t>wives</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555286">
                <a:tc>
                  <a:txBody>
                    <a:bodyPr/>
                    <a:lstStyle/>
                    <a:p>
                      <a:pPr algn="ctr"/>
                      <a:r>
                        <a:rPr lang="en-IN" sz="2800" dirty="0"/>
                        <a:t>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dirty="0"/>
                        <a:t>scarf</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b="0" dirty="0"/>
                        <a:t>scarves</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555286">
                <a:tc>
                  <a:txBody>
                    <a:bodyPr/>
                    <a:lstStyle/>
                    <a:p>
                      <a:pPr algn="ctr"/>
                      <a:r>
                        <a:rPr lang="en-IN" sz="2800" dirty="0"/>
                        <a:t>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dirty="0"/>
                        <a:t>life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sz="2800" b="0" dirty="0"/>
                        <a:t>lives</a:t>
                      </a:r>
                      <a:endParaRPr lang="en-US" sz="2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71" y="135807"/>
            <a:ext cx="7716920" cy="612000"/>
          </a:xfrm>
          <a:solidFill>
            <a:schemeClr val="accent1">
              <a:lumMod val="20000"/>
              <a:lumOff val="80000"/>
            </a:schemeClr>
          </a:solidFill>
        </p:spPr>
        <p:txBody>
          <a:bodyPr>
            <a:noAutofit/>
          </a:bodyPr>
          <a:lstStyle/>
          <a:p>
            <a:r>
              <a:rPr lang="en-IN" u="sng" dirty="0"/>
              <a:t>List of Plural Nouns</a:t>
            </a:r>
          </a:p>
        </p:txBody>
      </p:sp>
      <p:graphicFrame>
        <p:nvGraphicFramePr>
          <p:cNvPr id="4" name="Table 3"/>
          <p:cNvGraphicFramePr>
            <a:graphicFrameLocks noGrp="1"/>
          </p:cNvGraphicFramePr>
          <p:nvPr>
            <p:extLst>
              <p:ext uri="{D42A27DB-BD31-4B8C-83A1-F6EECF244321}">
                <p14:modId xmlns:p14="http://schemas.microsoft.com/office/powerpoint/2010/main" val="3532924956"/>
              </p:ext>
            </p:extLst>
          </p:nvPr>
        </p:nvGraphicFramePr>
        <p:xfrm>
          <a:off x="4116265" y="874938"/>
          <a:ext cx="3959999" cy="5248310"/>
        </p:xfrm>
        <a:graphic>
          <a:graphicData uri="http://schemas.openxmlformats.org/drawingml/2006/table">
            <a:tbl>
              <a:tblPr firstRow="1">
                <a:tableStyleId>{5C22544A-7EE6-4342-B048-85BDC9FD1C3A}</a:tableStyleId>
              </a:tblPr>
              <a:tblGrid>
                <a:gridCol w="900120">
                  <a:extLst>
                    <a:ext uri="{9D8B030D-6E8A-4147-A177-3AD203B41FA5}">
                      <a16:colId xmlns:a16="http://schemas.microsoft.com/office/drawing/2014/main" val="20000"/>
                    </a:ext>
                  </a:extLst>
                </a:gridCol>
                <a:gridCol w="1620216">
                  <a:extLst>
                    <a:ext uri="{9D8B030D-6E8A-4147-A177-3AD203B41FA5}">
                      <a16:colId xmlns:a16="http://schemas.microsoft.com/office/drawing/2014/main" val="20001"/>
                    </a:ext>
                  </a:extLst>
                </a:gridCol>
                <a:gridCol w="1439663">
                  <a:extLst>
                    <a:ext uri="{9D8B030D-6E8A-4147-A177-3AD203B41FA5}">
                      <a16:colId xmlns:a16="http://schemas.microsoft.com/office/drawing/2014/main" val="20002"/>
                    </a:ext>
                  </a:extLst>
                </a:gridCol>
              </a:tblGrid>
              <a:tr h="524831">
                <a:tc>
                  <a:txBody>
                    <a:bodyPr/>
                    <a:lstStyle/>
                    <a:p>
                      <a:pPr algn="ctr"/>
                      <a:r>
                        <a:rPr lang="en-IN" sz="2800" dirty="0" err="1">
                          <a:solidFill>
                            <a:schemeClr val="tx1"/>
                          </a:solidFill>
                        </a:rPr>
                        <a:t>S.No</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2800" dirty="0">
                          <a:solidFill>
                            <a:schemeClr val="tx1"/>
                          </a:solidFill>
                        </a:rPr>
                        <a:t>Singular</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2800" dirty="0">
                          <a:solidFill>
                            <a:schemeClr val="tx1"/>
                          </a:solidFill>
                        </a:rPr>
                        <a:t>Plural</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24831">
                <a:tc>
                  <a:txBody>
                    <a:bodyPr/>
                    <a:lstStyle/>
                    <a:p>
                      <a:pPr algn="ctr"/>
                      <a:r>
                        <a:rPr lang="en-IN" sz="2800" dirty="0"/>
                        <a:t>1</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man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men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24831">
                <a:tc>
                  <a:txBody>
                    <a:bodyPr/>
                    <a:lstStyle/>
                    <a:p>
                      <a:pPr algn="ctr"/>
                      <a:r>
                        <a:rPr lang="en-IN" sz="2800" dirty="0"/>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woman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women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524831">
                <a:tc>
                  <a:txBody>
                    <a:bodyPr/>
                    <a:lstStyle/>
                    <a:p>
                      <a:pPr algn="ctr"/>
                      <a:r>
                        <a:rPr lang="en-IN" sz="2800" dirty="0"/>
                        <a:t>3</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foot</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feet</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524831">
                <a:tc>
                  <a:txBody>
                    <a:bodyPr/>
                    <a:lstStyle/>
                    <a:p>
                      <a:pPr algn="ctr"/>
                      <a:r>
                        <a:rPr lang="en-IN" sz="2800" dirty="0"/>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goose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geese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524831">
                <a:tc>
                  <a:txBody>
                    <a:bodyPr/>
                    <a:lstStyle/>
                    <a:p>
                      <a:pPr algn="ctr"/>
                      <a:r>
                        <a:rPr lang="en-IN" sz="2800" dirty="0"/>
                        <a:t>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tooth</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teeth</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524831">
                <a:tc>
                  <a:txBody>
                    <a:bodyPr/>
                    <a:lstStyle/>
                    <a:p>
                      <a:pPr algn="ctr"/>
                      <a:r>
                        <a:rPr lang="en-IN" sz="2800" dirty="0"/>
                        <a:t>6</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child</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children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524831">
                <a:tc>
                  <a:txBody>
                    <a:bodyPr/>
                    <a:lstStyle/>
                    <a:p>
                      <a:pPr algn="ctr"/>
                      <a:r>
                        <a:rPr lang="en-IN" sz="2800" dirty="0"/>
                        <a:t>7</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mouse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mice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524831">
                <a:tc>
                  <a:txBody>
                    <a:bodyPr/>
                    <a:lstStyle/>
                    <a:p>
                      <a:pPr algn="ctr"/>
                      <a:r>
                        <a:rPr lang="en-IN" sz="2800" dirty="0"/>
                        <a:t>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person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people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524831">
                <a:tc>
                  <a:txBody>
                    <a:bodyPr/>
                    <a:lstStyle/>
                    <a:p>
                      <a:pPr algn="ctr"/>
                      <a:r>
                        <a:rPr lang="en-IN" sz="2800" dirty="0"/>
                        <a:t>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ox</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IN" sz="2800" dirty="0"/>
                        <a:t>oxen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
        <p:nvSpPr>
          <p:cNvPr id="5" name="Rectangle 4"/>
          <p:cNvSpPr/>
          <p:nvPr/>
        </p:nvSpPr>
        <p:spPr>
          <a:xfrm>
            <a:off x="304768" y="3143757"/>
            <a:ext cx="3348056" cy="6334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rPr>
              <a:t>Change in spelling</a:t>
            </a:r>
            <a:endParaRPr 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1675</Words>
  <Application>Microsoft Office PowerPoint</Application>
  <PresentationFormat>Widescreen</PresentationFormat>
  <Paragraphs>283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Proxima Nova</vt:lpstr>
      <vt:lpstr>Arial</vt:lpstr>
      <vt:lpstr>Calibri</vt:lpstr>
      <vt:lpstr>Wingdings</vt:lpstr>
      <vt:lpstr>DD</vt:lpstr>
      <vt:lpstr>Rules for Changing Singular and Plural Nouns</vt:lpstr>
      <vt:lpstr>Irregular Plural Nouns</vt:lpstr>
      <vt:lpstr>RULE 7: By adding -ves</vt:lpstr>
      <vt:lpstr>Rule 7: Exceptions</vt:lpstr>
      <vt:lpstr>Rule 8: Exceptions</vt:lpstr>
      <vt:lpstr>Rule 9: Exceptions</vt:lpstr>
      <vt:lpstr>SUMMARY</vt:lpstr>
      <vt:lpstr>List of Plural nouns</vt:lpstr>
      <vt:lpstr>List of Plural Nouns</vt:lpstr>
      <vt:lpstr>List of Plural nouns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117</cp:revision>
  <dcterms:created xsi:type="dcterms:W3CDTF">2020-08-28T09:38:22Z</dcterms:created>
  <dcterms:modified xsi:type="dcterms:W3CDTF">2021-11-11T03:10:12Z</dcterms:modified>
</cp:coreProperties>
</file>