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695" autoAdjust="0"/>
  </p:normalViewPr>
  <p:slideViewPr>
    <p:cSldViewPr>
      <p:cViewPr>
        <p:scale>
          <a:sx n="56" d="100"/>
          <a:sy n="56" d="100"/>
        </p:scale>
        <p:origin x="172" y="28"/>
      </p:cViewPr>
      <p:guideLst>
        <p:guide orient="horz" pos="2160"/>
        <p:guide pos="3840"/>
      </p:guideLst>
    </p:cSldViewPr>
  </p:slideViewPr>
  <p:notesTextViewPr>
    <p:cViewPr>
      <p:scale>
        <a:sx n="100" d="100"/>
        <a:sy n="100" d="100"/>
      </p:scale>
      <p:origin x="0" y="-48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11/10/2021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b="0" dirty="0"/>
              <a:t>https://</a:t>
            </a:r>
            <a:r>
              <a:rPr lang="en-IN" b="0" dirty="0" err="1"/>
              <a:t>publicdomainvectors.org</a:t>
            </a:r>
            <a:r>
              <a:rPr lang="en-IN" b="0" dirty="0"/>
              <a:t>/</a:t>
            </a:r>
            <a:r>
              <a:rPr lang="en-IN" b="0" dirty="0" err="1"/>
              <a:t>en</a:t>
            </a:r>
            <a:r>
              <a:rPr lang="en-IN" b="0" dirty="0"/>
              <a:t>/free-clipart/Female-student-asking-a-question-vector-illustration/33142.html</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Shoes : 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/illustrations/blue-shoes-kids-footwear-fashion-927282/</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Plants : 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/vectors/plant-pot-potted-verbs-2027989/</a:t>
            </a:r>
          </a:p>
          <a:p>
            <a:pPr rtl="0"/>
            <a:r>
              <a:rPr lang="en-IN" sz="1200" b="0" i="0" u="none" strike="noStrike" kern="1200" baseline="0" dirty="0">
                <a:solidFill>
                  <a:schemeClr val="tx1"/>
                </a:solidFill>
                <a:latin typeface="+mn-lt"/>
                <a:ea typeface="+mn-ea"/>
                <a:cs typeface="+mn-cs"/>
              </a:rPr>
              <a:t>Potatoes : 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/photos/potatoes-unpeeled-carbohydrates-2829118/</a:t>
            </a:r>
            <a:endParaRPr lang="en-IN" b="0" dirty="0"/>
          </a:p>
          <a:p>
            <a:r>
              <a:rPr lang="en-IN" dirty="0"/>
              <a:t>Tooth: https://pixabay.com/vectors/tooth-bite-dentist-practitioner-146674/</a:t>
            </a:r>
          </a:p>
          <a:p>
            <a:r>
              <a:rPr lang="en-IN" dirty="0"/>
              <a:t>Scarf: https://pixabay.com/vectors/scarf-clothing-shawl-winter-warm-145586/</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33279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Tree: https://pixabay.com/vectors/tree-trunk-leaves-branches-nature-576847/</a:t>
            </a:r>
          </a:p>
          <a:p>
            <a:r>
              <a:rPr lang="en-IN" dirty="0"/>
              <a:t>Brush: https://pixabay.com/vectors/paint-brush-paint-brush-color-1266212/</a:t>
            </a:r>
          </a:p>
          <a:p>
            <a:r>
              <a:rPr lang="en-IN" dirty="0"/>
              <a:t>Tomato: https://pixabay.com/vectors/tomato-vegetable-food-nature-plant-153272/</a:t>
            </a:r>
          </a:p>
          <a:p>
            <a:r>
              <a:rPr lang="en-IN" dirty="0"/>
              <a:t>Toy: </a:t>
            </a:r>
            <a:r>
              <a:rPr lang="en-IN" sz="1200" u="none" strike="noStrike" cap="none" dirty="0"/>
              <a:t>https://pixabay.com/vectors/rocking-horse-child-s-toy-horse-33719/</a:t>
            </a:r>
            <a:endParaRPr lang="en-IN" dirty="0"/>
          </a:p>
          <a:p>
            <a:r>
              <a:rPr lang="en-IN" dirty="0"/>
              <a:t>Watch: https://pixabay.com/vectors/wristwatch-watch-wrist-watch-ticker-161854/</a:t>
            </a:r>
          </a:p>
          <a:p>
            <a:r>
              <a:rPr lang="en-IN" dirty="0"/>
              <a:t>Leaf: https://pixabay.com/vectors/leaf-blue-green-stylized-gradients-1821763/</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156808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47096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82112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516" y="332656"/>
            <a:ext cx="8712968" cy="1752600"/>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a:solidFill>
              <a:srgbClr val="C00000"/>
            </a:solidFill>
          </a:ln>
        </p:spPr>
        <p:txBody>
          <a:bodyPr/>
          <a:lstStyle/>
          <a:p>
            <a:r>
              <a:rPr lang="en-US" b="1" dirty="0"/>
              <a:t>F</a:t>
            </a:r>
            <a:r>
              <a:rPr lang="en-US" dirty="0"/>
              <a:t>UN</a:t>
            </a:r>
            <a:r>
              <a:rPr lang="en-US" b="1" dirty="0"/>
              <a:t> W</a:t>
            </a:r>
            <a:r>
              <a:rPr lang="en-US" dirty="0"/>
              <a:t>ITH</a:t>
            </a:r>
            <a:r>
              <a:rPr lang="en-US" b="1" dirty="0"/>
              <a:t> N</a:t>
            </a:r>
            <a:r>
              <a:rPr lang="en-US" dirty="0"/>
              <a:t>UMBERS</a:t>
            </a:r>
            <a:endParaRPr lang="en-IN" dirty="0"/>
          </a:p>
        </p:txBody>
      </p:sp>
      <p:pic>
        <p:nvPicPr>
          <p:cNvPr id="4098" name="Picture 2" descr="Female student asking a question vector illustration">
            <a:extLst>
              <a:ext uri="{FF2B5EF4-FFF2-40B4-BE49-F238E27FC236}">
                <a16:creationId xmlns:a16="http://schemas.microsoft.com/office/drawing/2014/main" id="{B417055E-0179-D54A-9B83-710671908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40" y="1844824"/>
            <a:ext cx="2592288" cy="3428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899" y="44624"/>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4" name="Rectangle 3">
            <a:extLst>
              <a:ext uri="{FF2B5EF4-FFF2-40B4-BE49-F238E27FC236}">
                <a16:creationId xmlns:a16="http://schemas.microsoft.com/office/drawing/2014/main" id="{D4F3A735-CB6D-554F-AF99-8301CD630D2A}"/>
              </a:ext>
            </a:extLst>
          </p:cNvPr>
          <p:cNvSpPr/>
          <p:nvPr/>
        </p:nvSpPr>
        <p:spPr>
          <a:xfrm>
            <a:off x="2688517" y="880959"/>
            <a:ext cx="6863867" cy="49212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342900" lvl="0" indent="-342900">
              <a:lnSpc>
                <a:spcPct val="115000"/>
              </a:lnSpc>
              <a:buFont typeface="+mj-lt"/>
              <a:buAutoNum type="romanUcPeriod"/>
            </a:pPr>
            <a:r>
              <a:rPr lang="en-AE" sz="2400" i="1" dirty="0">
                <a:latin typeface="Calibri" panose="020F0502020204030204" pitchFamily="34" charset="0"/>
                <a:ea typeface="Arial" panose="020B0604020202020204" pitchFamily="34" charset="0"/>
                <a:cs typeface="Calibri" panose="020F0502020204030204" pitchFamily="34" charset="0"/>
              </a:rPr>
              <a:t>Write the following nouns under the right heading</a:t>
            </a:r>
            <a:r>
              <a:rPr lang="en-US" sz="2400" i="1" dirty="0">
                <a:latin typeface="Calibri" panose="020F0502020204030204" pitchFamily="34" charset="0"/>
                <a:ea typeface="Arial" panose="020B0604020202020204" pitchFamily="34" charset="0"/>
                <a:cs typeface="Calibri" panose="020F0502020204030204" pitchFamily="34" charset="0"/>
              </a:rPr>
              <a:t>:</a:t>
            </a:r>
            <a:r>
              <a:rPr lang="en-AE" sz="2400" i="1" dirty="0">
                <a:latin typeface="Calibri" panose="020F0502020204030204" pitchFamily="34" charset="0"/>
                <a:ea typeface="Arial" panose="020B0604020202020204" pitchFamily="34" charset="0"/>
                <a:cs typeface="Calibri" panose="020F0502020204030204" pitchFamily="34" charset="0"/>
              </a:rPr>
              <a:t> </a:t>
            </a:r>
          </a:p>
        </p:txBody>
      </p:sp>
      <p:graphicFrame>
        <p:nvGraphicFramePr>
          <p:cNvPr id="6" name="Table 6">
            <a:extLst>
              <a:ext uri="{FF2B5EF4-FFF2-40B4-BE49-F238E27FC236}">
                <a16:creationId xmlns:a16="http://schemas.microsoft.com/office/drawing/2014/main" id="{3A901EF8-AE02-8642-A896-987760FA978E}"/>
              </a:ext>
            </a:extLst>
          </p:cNvPr>
          <p:cNvGraphicFramePr>
            <a:graphicFrameLocks noGrp="1"/>
          </p:cNvGraphicFramePr>
          <p:nvPr>
            <p:extLst>
              <p:ext uri="{D42A27DB-BD31-4B8C-83A1-F6EECF244321}">
                <p14:modId xmlns:p14="http://schemas.microsoft.com/office/powerpoint/2010/main" val="756237084"/>
              </p:ext>
            </p:extLst>
          </p:nvPr>
        </p:nvGraphicFramePr>
        <p:xfrm>
          <a:off x="217259" y="1689380"/>
          <a:ext cx="8640784" cy="1296144"/>
        </p:xfrm>
        <a:graphic>
          <a:graphicData uri="http://schemas.openxmlformats.org/drawingml/2006/table">
            <a:tbl>
              <a:tblPr firstRow="1" bandRow="1">
                <a:tableStyleId>{93296810-A885-4BE3-A3E7-6D5BEEA58F35}</a:tableStyleId>
              </a:tblPr>
              <a:tblGrid>
                <a:gridCol w="2160196">
                  <a:extLst>
                    <a:ext uri="{9D8B030D-6E8A-4147-A177-3AD203B41FA5}">
                      <a16:colId xmlns:a16="http://schemas.microsoft.com/office/drawing/2014/main" val="1698545685"/>
                    </a:ext>
                  </a:extLst>
                </a:gridCol>
                <a:gridCol w="2160196">
                  <a:extLst>
                    <a:ext uri="{9D8B030D-6E8A-4147-A177-3AD203B41FA5}">
                      <a16:colId xmlns:a16="http://schemas.microsoft.com/office/drawing/2014/main" val="1816094976"/>
                    </a:ext>
                  </a:extLst>
                </a:gridCol>
                <a:gridCol w="2160196">
                  <a:extLst>
                    <a:ext uri="{9D8B030D-6E8A-4147-A177-3AD203B41FA5}">
                      <a16:colId xmlns:a16="http://schemas.microsoft.com/office/drawing/2014/main" val="37968668"/>
                    </a:ext>
                  </a:extLst>
                </a:gridCol>
                <a:gridCol w="2160196">
                  <a:extLst>
                    <a:ext uri="{9D8B030D-6E8A-4147-A177-3AD203B41FA5}">
                      <a16:colId xmlns:a16="http://schemas.microsoft.com/office/drawing/2014/main" val="1455299543"/>
                    </a:ext>
                  </a:extLst>
                </a:gridCol>
              </a:tblGrid>
              <a:tr h="648072">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shoes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door</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chairs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glass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895456"/>
                  </a:ext>
                </a:extLst>
              </a:tr>
              <a:tr h="648072">
                <a:tc>
                  <a:txBody>
                    <a:bodyPr/>
                    <a:lstStyle/>
                    <a:p>
                      <a:pPr algn="ctr">
                        <a:lnSpc>
                          <a:spcPct val="115000"/>
                        </a:lnSpc>
                      </a:pPr>
                      <a:r>
                        <a:rPr lang="en-AE" sz="2400" b="0" dirty="0">
                          <a:effectLst/>
                          <a:latin typeface="Calibri" panose="020F0502020204030204" pitchFamily="34" charset="0"/>
                          <a:ea typeface="Arial" panose="020B0604020202020204" pitchFamily="34" charset="0"/>
                          <a:cs typeface="Calibri" panose="020F0502020204030204" pitchFamily="34" charset="0"/>
                        </a:rPr>
                        <a:t>bus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400" b="0" dirty="0">
                          <a:effectLst/>
                          <a:latin typeface="Calibri" panose="020F0502020204030204" pitchFamily="34" charset="0"/>
                          <a:ea typeface="Arial" panose="020B0604020202020204" pitchFamily="34" charset="0"/>
                          <a:cs typeface="Calibri" panose="020F0502020204030204" pitchFamily="34" charset="0"/>
                        </a:rPr>
                        <a:t>berries </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400" b="0" dirty="0">
                          <a:effectLst/>
                          <a:latin typeface="Calibri" panose="020F0502020204030204" pitchFamily="34" charset="0"/>
                          <a:ea typeface="Arial" panose="020B0604020202020204" pitchFamily="34" charset="0"/>
                          <a:cs typeface="Calibri" panose="020F0502020204030204" pitchFamily="34" charset="0"/>
                        </a:rPr>
                        <a:t>foot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400" b="0" dirty="0">
                          <a:effectLst/>
                          <a:latin typeface="Calibri" panose="020F0502020204030204" pitchFamily="34" charset="0"/>
                          <a:ea typeface="Arial" panose="020B0604020202020204" pitchFamily="34" charset="0"/>
                          <a:cs typeface="Calibri" panose="020F0502020204030204" pitchFamily="34" charset="0"/>
                        </a:rPr>
                        <a:t>churches </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274232"/>
                  </a:ext>
                </a:extLst>
              </a:tr>
            </a:tbl>
          </a:graphicData>
        </a:graphic>
      </p:graphicFrame>
      <p:graphicFrame>
        <p:nvGraphicFramePr>
          <p:cNvPr id="7" name="Table 7">
            <a:extLst>
              <a:ext uri="{FF2B5EF4-FFF2-40B4-BE49-F238E27FC236}">
                <a16:creationId xmlns:a16="http://schemas.microsoft.com/office/drawing/2014/main" id="{F6B8D441-A01E-624F-BB64-96DAF2A404DF}"/>
              </a:ext>
            </a:extLst>
          </p:cNvPr>
          <p:cNvGraphicFramePr>
            <a:graphicFrameLocks noGrp="1"/>
          </p:cNvGraphicFramePr>
          <p:nvPr>
            <p:extLst>
              <p:ext uri="{D42A27DB-BD31-4B8C-83A1-F6EECF244321}">
                <p14:modId xmlns:p14="http://schemas.microsoft.com/office/powerpoint/2010/main" val="2149603270"/>
              </p:ext>
            </p:extLst>
          </p:nvPr>
        </p:nvGraphicFramePr>
        <p:xfrm>
          <a:off x="217259" y="3261130"/>
          <a:ext cx="8676138" cy="2952327"/>
        </p:xfrm>
        <a:graphic>
          <a:graphicData uri="http://schemas.openxmlformats.org/drawingml/2006/table">
            <a:tbl>
              <a:tblPr firstRow="1" bandRow="1">
                <a:tableStyleId>{F5AB1C69-6EDB-4FF4-983F-18BD219EF322}</a:tableStyleId>
              </a:tblPr>
              <a:tblGrid>
                <a:gridCol w="4338069">
                  <a:extLst>
                    <a:ext uri="{9D8B030D-6E8A-4147-A177-3AD203B41FA5}">
                      <a16:colId xmlns:a16="http://schemas.microsoft.com/office/drawing/2014/main" val="3566228756"/>
                    </a:ext>
                  </a:extLst>
                </a:gridCol>
                <a:gridCol w="4338069">
                  <a:extLst>
                    <a:ext uri="{9D8B030D-6E8A-4147-A177-3AD203B41FA5}">
                      <a16:colId xmlns:a16="http://schemas.microsoft.com/office/drawing/2014/main" val="3253169173"/>
                    </a:ext>
                  </a:extLst>
                </a:gridCol>
              </a:tblGrid>
              <a:tr h="838999">
                <a:tc>
                  <a:txBody>
                    <a:bodyPr/>
                    <a:lstStyle/>
                    <a:p>
                      <a:pPr algn="ctr">
                        <a:lnSpc>
                          <a:spcPct val="115000"/>
                        </a:lnSpc>
                      </a:pPr>
                      <a:r>
                        <a:rPr lang="en-AE" sz="2800" b="0" u="sng" dirty="0">
                          <a:solidFill>
                            <a:schemeClr val="tx1"/>
                          </a:solidFill>
                          <a:effectLst/>
                          <a:latin typeface="Calibri" panose="020F0502020204030204" pitchFamily="34" charset="0"/>
                          <a:cs typeface="Calibri" panose="020F0502020204030204" pitchFamily="34" charset="0"/>
                        </a:rPr>
                        <a:t>Singular Noun </a:t>
                      </a:r>
                      <a:endParaRPr lang="en-AE" sz="2800" b="0"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AE" sz="2800" b="0" u="sng" dirty="0">
                          <a:solidFill>
                            <a:schemeClr val="tx1"/>
                          </a:solidFill>
                          <a:effectLst/>
                          <a:latin typeface="Calibri" panose="020F0502020204030204" pitchFamily="34" charset="0"/>
                          <a:cs typeface="Calibri" panose="020F0502020204030204" pitchFamily="34" charset="0"/>
                        </a:rPr>
                        <a:t>Plural Noun </a:t>
                      </a:r>
                      <a:endParaRPr lang="en-AE" sz="2800" b="0"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810937"/>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32724"/>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799472"/>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92043"/>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055430"/>
                  </a:ext>
                </a:extLst>
              </a:tr>
            </a:tbl>
          </a:graphicData>
        </a:graphic>
      </p:graphicFrame>
      <p:sp>
        <p:nvSpPr>
          <p:cNvPr id="8" name="TextBox 7">
            <a:extLst>
              <a:ext uri="{FF2B5EF4-FFF2-40B4-BE49-F238E27FC236}">
                <a16:creationId xmlns:a16="http://schemas.microsoft.com/office/drawing/2014/main" id="{C99A644D-0371-3F4B-BE67-44FEF1072A84}"/>
              </a:ext>
            </a:extLst>
          </p:cNvPr>
          <p:cNvSpPr txBox="1"/>
          <p:nvPr/>
        </p:nvSpPr>
        <p:spPr>
          <a:xfrm>
            <a:off x="6172976" y="4129805"/>
            <a:ext cx="1206547"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shoes</a:t>
            </a:r>
          </a:p>
        </p:txBody>
      </p:sp>
      <p:sp>
        <p:nvSpPr>
          <p:cNvPr id="9" name="TextBox 8">
            <a:extLst>
              <a:ext uri="{FF2B5EF4-FFF2-40B4-BE49-F238E27FC236}">
                <a16:creationId xmlns:a16="http://schemas.microsoft.com/office/drawing/2014/main" id="{DEB22835-D5AC-2841-8960-76B48EB3A30F}"/>
              </a:ext>
            </a:extLst>
          </p:cNvPr>
          <p:cNvSpPr txBox="1"/>
          <p:nvPr/>
        </p:nvSpPr>
        <p:spPr>
          <a:xfrm>
            <a:off x="1951796" y="4129805"/>
            <a:ext cx="1206547"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door</a:t>
            </a:r>
          </a:p>
        </p:txBody>
      </p:sp>
      <p:sp>
        <p:nvSpPr>
          <p:cNvPr id="10" name="TextBox 9">
            <a:extLst>
              <a:ext uri="{FF2B5EF4-FFF2-40B4-BE49-F238E27FC236}">
                <a16:creationId xmlns:a16="http://schemas.microsoft.com/office/drawing/2014/main" id="{F8E79E10-D3B3-9649-9122-B95A671EB0FD}"/>
              </a:ext>
            </a:extLst>
          </p:cNvPr>
          <p:cNvSpPr txBox="1"/>
          <p:nvPr/>
        </p:nvSpPr>
        <p:spPr>
          <a:xfrm>
            <a:off x="1951796" y="5726596"/>
            <a:ext cx="1206547"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foot</a:t>
            </a:r>
          </a:p>
        </p:txBody>
      </p:sp>
      <p:sp>
        <p:nvSpPr>
          <p:cNvPr id="11" name="TextBox 10">
            <a:extLst>
              <a:ext uri="{FF2B5EF4-FFF2-40B4-BE49-F238E27FC236}">
                <a16:creationId xmlns:a16="http://schemas.microsoft.com/office/drawing/2014/main" id="{7E201D20-6D52-B841-8F65-9A3591512127}"/>
              </a:ext>
            </a:extLst>
          </p:cNvPr>
          <p:cNvSpPr txBox="1"/>
          <p:nvPr/>
        </p:nvSpPr>
        <p:spPr>
          <a:xfrm>
            <a:off x="6172976" y="5726596"/>
            <a:ext cx="1206547"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berries</a:t>
            </a:r>
          </a:p>
        </p:txBody>
      </p:sp>
      <p:sp>
        <p:nvSpPr>
          <p:cNvPr id="12" name="TextBox 11">
            <a:extLst>
              <a:ext uri="{FF2B5EF4-FFF2-40B4-BE49-F238E27FC236}">
                <a16:creationId xmlns:a16="http://schemas.microsoft.com/office/drawing/2014/main" id="{9383B7BE-D66D-F447-A2EA-7BA5E1AD9A22}"/>
              </a:ext>
            </a:extLst>
          </p:cNvPr>
          <p:cNvSpPr txBox="1"/>
          <p:nvPr/>
        </p:nvSpPr>
        <p:spPr>
          <a:xfrm>
            <a:off x="1951796" y="4697922"/>
            <a:ext cx="1206547" cy="41969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glass</a:t>
            </a:r>
          </a:p>
        </p:txBody>
      </p:sp>
      <p:sp>
        <p:nvSpPr>
          <p:cNvPr id="13" name="TextBox 12">
            <a:extLst>
              <a:ext uri="{FF2B5EF4-FFF2-40B4-BE49-F238E27FC236}">
                <a16:creationId xmlns:a16="http://schemas.microsoft.com/office/drawing/2014/main" id="{0C337D80-D9F1-8C43-8740-BA4424411F49}"/>
              </a:ext>
            </a:extLst>
          </p:cNvPr>
          <p:cNvSpPr txBox="1"/>
          <p:nvPr/>
        </p:nvSpPr>
        <p:spPr>
          <a:xfrm>
            <a:off x="1951796" y="5212918"/>
            <a:ext cx="1206547"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bus</a:t>
            </a:r>
          </a:p>
        </p:txBody>
      </p:sp>
      <p:sp>
        <p:nvSpPr>
          <p:cNvPr id="14" name="TextBox 13">
            <a:extLst>
              <a:ext uri="{FF2B5EF4-FFF2-40B4-BE49-F238E27FC236}">
                <a16:creationId xmlns:a16="http://schemas.microsoft.com/office/drawing/2014/main" id="{84149F4D-2D19-4843-9C05-180D28B428F1}"/>
              </a:ext>
            </a:extLst>
          </p:cNvPr>
          <p:cNvSpPr txBox="1"/>
          <p:nvPr/>
        </p:nvSpPr>
        <p:spPr>
          <a:xfrm>
            <a:off x="6172976" y="5212918"/>
            <a:ext cx="1494580"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churches</a:t>
            </a:r>
          </a:p>
        </p:txBody>
      </p:sp>
      <p:sp>
        <p:nvSpPr>
          <p:cNvPr id="15" name="TextBox 14">
            <a:extLst>
              <a:ext uri="{FF2B5EF4-FFF2-40B4-BE49-F238E27FC236}">
                <a16:creationId xmlns:a16="http://schemas.microsoft.com/office/drawing/2014/main" id="{0A525121-628D-D24B-A954-87C006808D3E}"/>
              </a:ext>
            </a:extLst>
          </p:cNvPr>
          <p:cNvSpPr txBox="1"/>
          <p:nvPr/>
        </p:nvSpPr>
        <p:spPr>
          <a:xfrm>
            <a:off x="6172976" y="4697922"/>
            <a:ext cx="1206547" cy="41969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chairs</a:t>
            </a:r>
          </a:p>
        </p:txBody>
      </p:sp>
      <p:sp>
        <p:nvSpPr>
          <p:cNvPr id="17" name="Bevel 16">
            <a:extLst>
              <a:ext uri="{FF2B5EF4-FFF2-40B4-BE49-F238E27FC236}">
                <a16:creationId xmlns:a16="http://schemas.microsoft.com/office/drawing/2014/main" id="{2CD0EA10-EAD2-CC49-BC80-B518BD306FC1}"/>
              </a:ext>
            </a:extLst>
          </p:cNvPr>
          <p:cNvSpPr/>
          <p:nvPr/>
        </p:nvSpPr>
        <p:spPr>
          <a:xfrm>
            <a:off x="9336359" y="1518044"/>
            <a:ext cx="2710691" cy="654032"/>
          </a:xfrm>
          <a:prstGeom prst="bevel">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2400" b="1" dirty="0">
                <a:solidFill>
                  <a:schemeClr val="tx1"/>
                </a:solidFill>
                <a:latin typeface="Calibri" panose="020F0502020204030204" pitchFamily="34" charset="0"/>
                <a:cs typeface="Calibri" panose="020F0502020204030204" pitchFamily="34" charset="0"/>
              </a:rPr>
              <a:t>Click here</a:t>
            </a:r>
          </a:p>
        </p:txBody>
      </p:sp>
      <p:pic>
        <p:nvPicPr>
          <p:cNvPr id="1026" name="Picture 2" descr="Blue, Shoes, Kids, Footwear, Fashion, Shoes Fashion">
            <a:extLst>
              <a:ext uri="{FF2B5EF4-FFF2-40B4-BE49-F238E27FC236}">
                <a16:creationId xmlns:a16="http://schemas.microsoft.com/office/drawing/2014/main" id="{18E4F700-D233-3945-9923-0D075F3CAC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5514" y="2433385"/>
            <a:ext cx="1786628" cy="95100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Bus with solid fill">
            <a:extLst>
              <a:ext uri="{FF2B5EF4-FFF2-40B4-BE49-F238E27FC236}">
                <a16:creationId xmlns:a16="http://schemas.microsoft.com/office/drawing/2014/main" id="{C63772A9-1436-1E44-862B-CACE92E4C7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55514" y="3384392"/>
            <a:ext cx="1422198" cy="1422198"/>
          </a:xfrm>
          <a:prstGeom prst="rect">
            <a:avLst/>
          </a:prstGeom>
        </p:spPr>
      </p:pic>
      <p:pic>
        <p:nvPicPr>
          <p:cNvPr id="21" name="Graphic 20" descr="Office Chair with solid fill">
            <a:extLst>
              <a:ext uri="{FF2B5EF4-FFF2-40B4-BE49-F238E27FC236}">
                <a16:creationId xmlns:a16="http://schemas.microsoft.com/office/drawing/2014/main" id="{8A3550DA-21D4-C947-A21B-6D752B7D44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5514" y="4737293"/>
            <a:ext cx="1534098" cy="1534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down)">
                                      <p:cBhvr>
                                        <p:cTn id="8" dur="1000"/>
                                        <p:tgtEl>
                                          <p:spTgt spid="6"/>
                                        </p:tgtEl>
                                      </p:cBhvr>
                                    </p:animEffect>
                                  </p:childTnLst>
                                </p:cTn>
                              </p:par>
                            </p:childTnLst>
                          </p:cTn>
                        </p:par>
                        <p:par>
                          <p:cTn id="9" fill="hold">
                            <p:stCondLst>
                              <p:cond delay="1500"/>
                            </p:stCondLst>
                            <p:childTnLst>
                              <p:par>
                                <p:cTn id="10" presetID="6"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500"/>
                                        <p:tgtEl>
                                          <p:spTgt spid="1026"/>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500"/>
                                        <p:tgtEl>
                                          <p:spTgt spid="19"/>
                                        </p:tgtEl>
                                      </p:cBhvr>
                                    </p:animEffect>
                                  </p:childTnLst>
                                </p:cTn>
                              </p:par>
                            </p:childTnLst>
                          </p:cTn>
                        </p:par>
                        <p:par>
                          <p:cTn id="17" fill="hold">
                            <p:stCondLst>
                              <p:cond delay="2500"/>
                            </p:stCondLst>
                            <p:childTnLst>
                              <p:par>
                                <p:cTn id="18" presetID="6"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500"/>
                                        <p:tgtEl>
                                          <p:spTgt spid="21"/>
                                        </p:tgtEl>
                                      </p:cBhvr>
                                    </p:animEffect>
                                  </p:childTnLst>
                                </p:cTn>
                              </p:par>
                            </p:childTnLst>
                          </p:cTn>
                        </p:par>
                        <p:par>
                          <p:cTn id="21" fill="hold">
                            <p:stCondLst>
                              <p:cond delay="3000"/>
                            </p:stCondLst>
                            <p:childTnLst>
                              <p:par>
                                <p:cTn id="22" presetID="1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p:tgtEl>
                                          <p:spTgt spid="7"/>
                                        </p:tgtEl>
                                        <p:attrNameLst>
                                          <p:attrName>ppt_y</p:attrName>
                                        </p:attrNameLst>
                                      </p:cBhvr>
                                      <p:tavLst>
                                        <p:tav tm="0">
                                          <p:val>
                                            <p:strVal val="#ppt_y-#ppt_h*1.125000"/>
                                          </p:val>
                                        </p:tav>
                                        <p:tav tm="100000">
                                          <p:val>
                                            <p:strVal val="#ppt_y"/>
                                          </p:val>
                                        </p:tav>
                                      </p:tavLst>
                                    </p:anim>
                                    <p:animEffect transition="in" filter="wipe(down)">
                                      <p:cBhvr>
                                        <p:cTn id="25" dur="1000"/>
                                        <p:tgtEl>
                                          <p:spTgt spid="7"/>
                                        </p:tgtEl>
                                      </p:cBhvr>
                                    </p:animEffec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5"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par>
                          <p:cTn id="35" fill="hold">
                            <p:stCondLst>
                              <p:cond delay="500"/>
                            </p:stCondLst>
                            <p:childTnLst>
                              <p:par>
                                <p:cTn id="36" presetID="5" presetClass="entr" presetSubtype="10" fill="hold" grpId="0" nodeType="after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par>
                          <p:cTn id="39" fill="hold">
                            <p:stCondLst>
                              <p:cond delay="1500"/>
                            </p:stCondLst>
                            <p:childTnLst>
                              <p:par>
                                <p:cTn id="40" presetID="5" presetClass="entr" presetSubtype="1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par>
                          <p:cTn id="43" fill="hold">
                            <p:stCondLst>
                              <p:cond delay="2500"/>
                            </p:stCondLst>
                            <p:childTnLst>
                              <p:par>
                                <p:cTn id="44" presetID="5" presetClass="entr" presetSubtype="10" fill="hold" grpId="0" nodeType="afterEffect">
                                  <p:stCondLst>
                                    <p:cond delay="50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par>
                          <p:cTn id="47" fill="hold">
                            <p:stCondLst>
                              <p:cond delay="3500"/>
                            </p:stCondLst>
                            <p:childTnLst>
                              <p:par>
                                <p:cTn id="48" presetID="5" presetClass="entr" presetSubtype="10" fill="hold" grpId="0" nodeType="afterEffect">
                                  <p:stCondLst>
                                    <p:cond delay="50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par>
                          <p:cTn id="51" fill="hold">
                            <p:stCondLst>
                              <p:cond delay="4500"/>
                            </p:stCondLst>
                            <p:childTnLst>
                              <p:par>
                                <p:cTn id="52" presetID="5" presetClass="entr" presetSubtype="10" fill="hold" grpId="0" nodeType="afterEffect">
                                  <p:stCondLst>
                                    <p:cond delay="500"/>
                                  </p:stCondLst>
                                  <p:childTnLst>
                                    <p:set>
                                      <p:cBhvr>
                                        <p:cTn id="53" dur="1" fill="hold">
                                          <p:stCondLst>
                                            <p:cond delay="0"/>
                                          </p:stCondLst>
                                        </p:cTn>
                                        <p:tgtEl>
                                          <p:spTgt spid="15"/>
                                        </p:tgtEl>
                                        <p:attrNameLst>
                                          <p:attrName>style.visibility</p:attrName>
                                        </p:attrNameLst>
                                      </p:cBhvr>
                                      <p:to>
                                        <p:strVal val="visible"/>
                                      </p:to>
                                    </p:set>
                                    <p:animEffect transition="in" filter="checkerboard(across)">
                                      <p:cBhvr>
                                        <p:cTn id="54" dur="500"/>
                                        <p:tgtEl>
                                          <p:spTgt spid="15"/>
                                        </p:tgtEl>
                                      </p:cBhvr>
                                    </p:animEffect>
                                  </p:childTnLst>
                                </p:cTn>
                              </p:par>
                            </p:childTnLst>
                          </p:cTn>
                        </p:par>
                        <p:par>
                          <p:cTn id="55" fill="hold">
                            <p:stCondLst>
                              <p:cond delay="5500"/>
                            </p:stCondLst>
                            <p:childTnLst>
                              <p:par>
                                <p:cTn id="56" presetID="5" presetClass="entr" presetSubtype="10" fill="hold" grpId="0" nodeType="afterEffect">
                                  <p:stCondLst>
                                    <p:cond delay="500"/>
                                  </p:stCondLst>
                                  <p:childTnLst>
                                    <p:set>
                                      <p:cBhvr>
                                        <p:cTn id="57" dur="1" fill="hold">
                                          <p:stCondLst>
                                            <p:cond delay="0"/>
                                          </p:stCondLst>
                                        </p:cTn>
                                        <p:tgtEl>
                                          <p:spTgt spid="14"/>
                                        </p:tgtEl>
                                        <p:attrNameLst>
                                          <p:attrName>style.visibility</p:attrName>
                                        </p:attrNameLst>
                                      </p:cBhvr>
                                      <p:to>
                                        <p:strVal val="visible"/>
                                      </p:to>
                                    </p:set>
                                    <p:animEffect transition="in" filter="checkerboard(across)">
                                      <p:cBhvr>
                                        <p:cTn id="58" dur="500"/>
                                        <p:tgtEl>
                                          <p:spTgt spid="14"/>
                                        </p:tgtEl>
                                      </p:cBhvr>
                                    </p:animEffect>
                                  </p:childTnLst>
                                </p:cTn>
                              </p:par>
                            </p:childTnLst>
                          </p:cTn>
                        </p:par>
                        <p:par>
                          <p:cTn id="59" fill="hold">
                            <p:stCondLst>
                              <p:cond delay="6500"/>
                            </p:stCondLst>
                            <p:childTnLst>
                              <p:par>
                                <p:cTn id="60" presetID="5" presetClass="entr" presetSubtype="10" fill="hold" grpId="0" nodeType="afterEffect">
                                  <p:stCondLst>
                                    <p:cond delay="500"/>
                                  </p:stCondLst>
                                  <p:childTnLst>
                                    <p:set>
                                      <p:cBhvr>
                                        <p:cTn id="61" dur="1" fill="hold">
                                          <p:stCondLst>
                                            <p:cond delay="0"/>
                                          </p:stCondLst>
                                        </p:cTn>
                                        <p:tgtEl>
                                          <p:spTgt spid="11"/>
                                        </p:tgtEl>
                                        <p:attrNameLst>
                                          <p:attrName>style.visibility</p:attrName>
                                        </p:attrNameLst>
                                      </p:cBhvr>
                                      <p:to>
                                        <p:strVal val="visible"/>
                                      </p:to>
                                    </p:set>
                                    <p:animEffect transition="in" filter="checkerboard(across)">
                                      <p:cBhvr>
                                        <p:cTn id="62" dur="500"/>
                                        <p:tgtEl>
                                          <p:spTgt spid="11"/>
                                        </p:tgtEl>
                                      </p:cBhvr>
                                    </p:animEffect>
                                  </p:childTnLst>
                                </p:cTn>
                              </p:par>
                            </p:childTnLst>
                          </p:cTn>
                        </p:par>
                      </p:childTnLst>
                    </p:cTn>
                  </p:par>
                </p:childTnLst>
              </p:cTn>
              <p:nextCondLst>
                <p:cond evt="onClick" delay="0">
                  <p:tgtEl>
                    <p:spTgt spid="17"/>
                  </p:tgtEl>
                </p:cond>
              </p:nextCondLst>
            </p:seq>
          </p:childTnLst>
        </p:cTn>
      </p:par>
    </p:tnLst>
    <p:bldLst>
      <p:bldP spid="8" grpId="0"/>
      <p:bldP spid="9" grpId="0"/>
      <p:bldP spid="10" grpId="0"/>
      <p:bldP spid="11" grpId="0"/>
      <p:bldP spid="12" grpId="0"/>
      <p:bldP spid="13" grpId="0"/>
      <p:bldP spid="14" grpId="0"/>
      <p:bldP spid="15"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899" y="88146"/>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3" name="Rectangle 2">
            <a:extLst>
              <a:ext uri="{FF2B5EF4-FFF2-40B4-BE49-F238E27FC236}">
                <a16:creationId xmlns:a16="http://schemas.microsoft.com/office/drawing/2014/main" id="{37BC35F1-C046-1C43-AD46-7C205B3A8033}"/>
              </a:ext>
            </a:extLst>
          </p:cNvPr>
          <p:cNvSpPr/>
          <p:nvPr/>
        </p:nvSpPr>
        <p:spPr>
          <a:xfrm>
            <a:off x="3244586" y="992662"/>
            <a:ext cx="5713032" cy="4921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14350" indent="-514350">
              <a:lnSpc>
                <a:spcPct val="115000"/>
              </a:lnSpc>
              <a:buFont typeface="+mj-lt"/>
              <a:buAutoNum type="romanUcPeriod" startAt="2"/>
            </a:pPr>
            <a:r>
              <a:rPr lang="en-AE" sz="2400" i="1" dirty="0">
                <a:latin typeface="Calibri" panose="020F0502020204030204" pitchFamily="34" charset="0"/>
                <a:ea typeface="Arial" panose="020B0604020202020204" pitchFamily="34" charset="0"/>
                <a:cs typeface="Calibri" panose="020F0502020204030204" pitchFamily="34" charset="0"/>
              </a:rPr>
              <a:t>Write the plural of the following nouns</a:t>
            </a:r>
            <a:r>
              <a:rPr lang="en-US" sz="2400" i="1" dirty="0">
                <a:latin typeface="Calibri" panose="020F0502020204030204" pitchFamily="34" charset="0"/>
                <a:ea typeface="Arial" panose="020B0604020202020204" pitchFamily="34" charset="0"/>
                <a:cs typeface="Calibri" panose="020F0502020204030204" pitchFamily="34" charset="0"/>
              </a:rPr>
              <a:t>:</a:t>
            </a:r>
            <a:endParaRPr lang="en-AE" sz="2400" i="1" dirty="0">
              <a:latin typeface="Calibri" panose="020F0502020204030204" pitchFamily="34" charset="0"/>
              <a:ea typeface="Arial" panose="020B060402020202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AC2ADD3-8357-5D4A-9EA1-D2291DB77442}"/>
              </a:ext>
            </a:extLst>
          </p:cNvPr>
          <p:cNvSpPr/>
          <p:nvPr/>
        </p:nvSpPr>
        <p:spPr>
          <a:xfrm>
            <a:off x="1487488" y="1592421"/>
            <a:ext cx="3744416" cy="492122"/>
          </a:xfrm>
          <a:prstGeom prst="rect">
            <a:avLst/>
          </a:prstGeom>
        </p:spPr>
        <p:txBody>
          <a:bodyPr wrap="square">
            <a:spAutoFit/>
          </a:bodyPr>
          <a:lstStyle/>
          <a:p>
            <a:pPr marL="457200" lvl="0" indent="-457200">
              <a:lnSpc>
                <a:spcPct val="115000"/>
              </a:lnSpc>
              <a:buFont typeface="+mj-lt"/>
              <a:buAutoNum type="arabicPeriod"/>
            </a:pPr>
            <a:r>
              <a:rPr lang="en-AE" sz="2400" dirty="0">
                <a:latin typeface="Calibri" panose="020F0502020204030204" pitchFamily="34" charset="0"/>
                <a:ea typeface="Arial" panose="020B0604020202020204" pitchFamily="34" charset="0"/>
                <a:cs typeface="Calibri" panose="020F0502020204030204" pitchFamily="34" charset="0"/>
              </a:rPr>
              <a:t>plant : ________ </a:t>
            </a:r>
          </a:p>
        </p:txBody>
      </p:sp>
      <p:sp>
        <p:nvSpPr>
          <p:cNvPr id="5" name="Rectangle 4">
            <a:extLst>
              <a:ext uri="{FF2B5EF4-FFF2-40B4-BE49-F238E27FC236}">
                <a16:creationId xmlns:a16="http://schemas.microsoft.com/office/drawing/2014/main" id="{99D6C83F-6B75-A846-AE31-AA3FAA608FC1}"/>
              </a:ext>
            </a:extLst>
          </p:cNvPr>
          <p:cNvSpPr/>
          <p:nvPr/>
        </p:nvSpPr>
        <p:spPr>
          <a:xfrm>
            <a:off x="1487488" y="2447455"/>
            <a:ext cx="3744416" cy="492122"/>
          </a:xfrm>
          <a:prstGeom prst="rect">
            <a:avLst/>
          </a:prstGeom>
        </p:spPr>
        <p:txBody>
          <a:bodyPr wrap="square">
            <a:spAutoFit/>
          </a:bodyPr>
          <a:lstStyle/>
          <a:p>
            <a:pPr marL="457200" lvl="0" indent="-457200">
              <a:lnSpc>
                <a:spcPct val="115000"/>
              </a:lnSpc>
              <a:buFont typeface="+mj-lt"/>
              <a:buAutoNum type="arabicPeriod" startAt="2"/>
            </a:pPr>
            <a:r>
              <a:rPr lang="en-AE" sz="2400" dirty="0">
                <a:latin typeface="Calibri" panose="020F0502020204030204" pitchFamily="34" charset="0"/>
                <a:ea typeface="Arial" panose="020B0604020202020204" pitchFamily="34" charset="0"/>
                <a:cs typeface="Calibri" panose="020F0502020204030204" pitchFamily="34" charset="0"/>
              </a:rPr>
              <a:t>fox : ________ </a:t>
            </a:r>
          </a:p>
        </p:txBody>
      </p:sp>
      <p:sp>
        <p:nvSpPr>
          <p:cNvPr id="6" name="Rectangle 5">
            <a:extLst>
              <a:ext uri="{FF2B5EF4-FFF2-40B4-BE49-F238E27FC236}">
                <a16:creationId xmlns:a16="http://schemas.microsoft.com/office/drawing/2014/main" id="{A062470E-D151-5548-B6B5-6C1FFBF255A3}"/>
              </a:ext>
            </a:extLst>
          </p:cNvPr>
          <p:cNvSpPr/>
          <p:nvPr/>
        </p:nvSpPr>
        <p:spPr>
          <a:xfrm>
            <a:off x="1487488" y="3302489"/>
            <a:ext cx="3744416" cy="492122"/>
          </a:xfrm>
          <a:prstGeom prst="rect">
            <a:avLst/>
          </a:prstGeom>
        </p:spPr>
        <p:txBody>
          <a:bodyPr wrap="square">
            <a:spAutoFit/>
          </a:bodyPr>
          <a:lstStyle/>
          <a:p>
            <a:pPr marL="457200" lvl="0" indent="-457200">
              <a:lnSpc>
                <a:spcPct val="115000"/>
              </a:lnSpc>
              <a:buFont typeface="+mj-lt"/>
              <a:buAutoNum type="arabicPeriod" startAt="3"/>
            </a:pPr>
            <a:r>
              <a:rPr lang="en-AE" sz="2400" dirty="0">
                <a:latin typeface="Calibri" panose="020F0502020204030204" pitchFamily="34" charset="0"/>
                <a:ea typeface="Arial" panose="020B0604020202020204" pitchFamily="34" charset="0"/>
                <a:cs typeface="Calibri" panose="020F0502020204030204" pitchFamily="34" charset="0"/>
              </a:rPr>
              <a:t>tooth : ________ </a:t>
            </a:r>
          </a:p>
        </p:txBody>
      </p:sp>
      <p:sp>
        <p:nvSpPr>
          <p:cNvPr id="7" name="Rectangle 6">
            <a:extLst>
              <a:ext uri="{FF2B5EF4-FFF2-40B4-BE49-F238E27FC236}">
                <a16:creationId xmlns:a16="http://schemas.microsoft.com/office/drawing/2014/main" id="{EF3F21A7-CE9D-0347-8B19-0C2E2D669AF6}"/>
              </a:ext>
            </a:extLst>
          </p:cNvPr>
          <p:cNvSpPr/>
          <p:nvPr/>
        </p:nvSpPr>
        <p:spPr>
          <a:xfrm>
            <a:off x="1487488" y="4157523"/>
            <a:ext cx="3744416" cy="492122"/>
          </a:xfrm>
          <a:prstGeom prst="rect">
            <a:avLst/>
          </a:prstGeom>
        </p:spPr>
        <p:txBody>
          <a:bodyPr wrap="square">
            <a:spAutoFit/>
          </a:bodyPr>
          <a:lstStyle/>
          <a:p>
            <a:pPr marL="457200" lvl="0" indent="-457200">
              <a:lnSpc>
                <a:spcPct val="115000"/>
              </a:lnSpc>
              <a:buFont typeface="+mj-lt"/>
              <a:buAutoNum type="arabicPeriod" startAt="4"/>
            </a:pPr>
            <a:r>
              <a:rPr lang="en-AE" sz="2400" dirty="0">
                <a:latin typeface="Calibri" panose="020F0502020204030204" pitchFamily="34" charset="0"/>
                <a:ea typeface="Arial" panose="020B0604020202020204" pitchFamily="34" charset="0"/>
                <a:cs typeface="Calibri" panose="020F0502020204030204" pitchFamily="34" charset="0"/>
              </a:rPr>
              <a:t>baby : ________ </a:t>
            </a:r>
          </a:p>
        </p:txBody>
      </p:sp>
      <p:sp>
        <p:nvSpPr>
          <p:cNvPr id="8" name="Rectangle 7">
            <a:extLst>
              <a:ext uri="{FF2B5EF4-FFF2-40B4-BE49-F238E27FC236}">
                <a16:creationId xmlns:a16="http://schemas.microsoft.com/office/drawing/2014/main" id="{69F4EEF6-C616-634E-BA78-4C0A797FA191}"/>
              </a:ext>
            </a:extLst>
          </p:cNvPr>
          <p:cNvSpPr/>
          <p:nvPr/>
        </p:nvSpPr>
        <p:spPr>
          <a:xfrm>
            <a:off x="1487488" y="5012557"/>
            <a:ext cx="3744416" cy="492122"/>
          </a:xfrm>
          <a:prstGeom prst="rect">
            <a:avLst/>
          </a:prstGeom>
        </p:spPr>
        <p:txBody>
          <a:bodyPr wrap="square">
            <a:spAutoFit/>
          </a:bodyPr>
          <a:lstStyle/>
          <a:p>
            <a:pPr marL="457200" lvl="0" indent="-457200">
              <a:lnSpc>
                <a:spcPct val="115000"/>
              </a:lnSpc>
              <a:buFont typeface="+mj-lt"/>
              <a:buAutoNum type="arabicPeriod" startAt="5"/>
            </a:pPr>
            <a:r>
              <a:rPr lang="en-AE" sz="2400" dirty="0">
                <a:latin typeface="Calibri" panose="020F0502020204030204" pitchFamily="34" charset="0"/>
                <a:ea typeface="Arial" panose="020B0604020202020204" pitchFamily="34" charset="0"/>
                <a:cs typeface="Calibri" panose="020F0502020204030204" pitchFamily="34" charset="0"/>
              </a:rPr>
              <a:t>potato : ________ </a:t>
            </a:r>
          </a:p>
        </p:txBody>
      </p:sp>
      <p:sp>
        <p:nvSpPr>
          <p:cNvPr id="9" name="Rectangle 8">
            <a:extLst>
              <a:ext uri="{FF2B5EF4-FFF2-40B4-BE49-F238E27FC236}">
                <a16:creationId xmlns:a16="http://schemas.microsoft.com/office/drawing/2014/main" id="{38CEA014-D4E6-5746-9FA0-37AFCFF00597}"/>
              </a:ext>
            </a:extLst>
          </p:cNvPr>
          <p:cNvSpPr/>
          <p:nvPr/>
        </p:nvSpPr>
        <p:spPr>
          <a:xfrm>
            <a:off x="1487488" y="5867590"/>
            <a:ext cx="3744416" cy="492122"/>
          </a:xfrm>
          <a:prstGeom prst="rect">
            <a:avLst/>
          </a:prstGeom>
        </p:spPr>
        <p:txBody>
          <a:bodyPr wrap="square">
            <a:spAutoFit/>
          </a:bodyPr>
          <a:lstStyle/>
          <a:p>
            <a:pPr marL="457200" lvl="0" indent="-457200">
              <a:lnSpc>
                <a:spcPct val="115000"/>
              </a:lnSpc>
              <a:buFont typeface="+mj-lt"/>
              <a:buAutoNum type="arabicPeriod" startAt="6"/>
            </a:pPr>
            <a:r>
              <a:rPr lang="en-AE" sz="2400" dirty="0">
                <a:latin typeface="Calibri" panose="020F0502020204030204" pitchFamily="34" charset="0"/>
                <a:ea typeface="Arial" panose="020B0604020202020204" pitchFamily="34" charset="0"/>
                <a:cs typeface="Calibri" panose="020F0502020204030204" pitchFamily="34" charset="0"/>
              </a:rPr>
              <a:t>scarf : _____________ </a:t>
            </a:r>
          </a:p>
        </p:txBody>
      </p:sp>
      <p:sp>
        <p:nvSpPr>
          <p:cNvPr id="11" name="TextBox 10">
            <a:extLst>
              <a:ext uri="{FF2B5EF4-FFF2-40B4-BE49-F238E27FC236}">
                <a16:creationId xmlns:a16="http://schemas.microsoft.com/office/drawing/2014/main" id="{0C9C0AF7-C2E2-5949-8EBA-8BE847D2F56F}"/>
              </a:ext>
            </a:extLst>
          </p:cNvPr>
          <p:cNvSpPr txBox="1"/>
          <p:nvPr/>
        </p:nvSpPr>
        <p:spPr>
          <a:xfrm>
            <a:off x="2976530" y="4976272"/>
            <a:ext cx="1463286" cy="461665"/>
          </a:xfrm>
          <a:prstGeom prst="rect">
            <a:avLst/>
          </a:prstGeom>
          <a:noFill/>
        </p:spPr>
        <p:txBody>
          <a:bodyPr wrap="square" rtlCol="0">
            <a:spAutoFit/>
          </a:bodyPr>
          <a:lstStyle/>
          <a:p>
            <a:pPr algn="ctr"/>
            <a:r>
              <a:rPr lang="en-AE" sz="2400" dirty="0">
                <a:solidFill>
                  <a:srgbClr val="7030A0"/>
                </a:solidFill>
                <a:latin typeface="Calibri" panose="020F0502020204030204" pitchFamily="34" charset="0"/>
                <a:cs typeface="Calibri" panose="020F0502020204030204" pitchFamily="34" charset="0"/>
              </a:rPr>
              <a:t>potatoes</a:t>
            </a:r>
          </a:p>
        </p:txBody>
      </p:sp>
      <p:sp>
        <p:nvSpPr>
          <p:cNvPr id="12" name="TextBox 11">
            <a:extLst>
              <a:ext uri="{FF2B5EF4-FFF2-40B4-BE49-F238E27FC236}">
                <a16:creationId xmlns:a16="http://schemas.microsoft.com/office/drawing/2014/main" id="{91BA43A2-AB4D-3947-802E-EAB5285F56B8}"/>
              </a:ext>
            </a:extLst>
          </p:cNvPr>
          <p:cNvSpPr txBox="1"/>
          <p:nvPr/>
        </p:nvSpPr>
        <p:spPr>
          <a:xfrm>
            <a:off x="2804639" y="3327375"/>
            <a:ext cx="1463286" cy="461665"/>
          </a:xfrm>
          <a:prstGeom prst="rect">
            <a:avLst/>
          </a:prstGeom>
          <a:noFill/>
        </p:spPr>
        <p:txBody>
          <a:bodyPr wrap="square" rtlCol="0">
            <a:spAutoFit/>
          </a:bodyPr>
          <a:lstStyle/>
          <a:p>
            <a:pPr algn="ctr"/>
            <a:r>
              <a:rPr lang="en-AE" sz="2400" dirty="0">
                <a:solidFill>
                  <a:srgbClr val="7030A0"/>
                </a:solidFill>
                <a:latin typeface="Calibri" panose="020F0502020204030204" pitchFamily="34" charset="0"/>
                <a:cs typeface="Calibri" panose="020F0502020204030204" pitchFamily="34" charset="0"/>
              </a:rPr>
              <a:t>teeth</a:t>
            </a:r>
          </a:p>
        </p:txBody>
      </p:sp>
      <p:sp>
        <p:nvSpPr>
          <p:cNvPr id="13" name="TextBox 12">
            <a:extLst>
              <a:ext uri="{FF2B5EF4-FFF2-40B4-BE49-F238E27FC236}">
                <a16:creationId xmlns:a16="http://schemas.microsoft.com/office/drawing/2014/main" id="{6859D31C-4D22-4C44-9E33-34F15D847C40}"/>
              </a:ext>
            </a:extLst>
          </p:cNvPr>
          <p:cNvSpPr txBox="1"/>
          <p:nvPr/>
        </p:nvSpPr>
        <p:spPr>
          <a:xfrm>
            <a:off x="2804639" y="4167476"/>
            <a:ext cx="1463286" cy="461665"/>
          </a:xfrm>
          <a:prstGeom prst="rect">
            <a:avLst/>
          </a:prstGeom>
          <a:noFill/>
        </p:spPr>
        <p:txBody>
          <a:bodyPr wrap="square" rtlCol="0">
            <a:spAutoFit/>
          </a:bodyPr>
          <a:lstStyle/>
          <a:p>
            <a:pPr algn="ctr"/>
            <a:r>
              <a:rPr lang="en-AE" sz="2400" dirty="0">
                <a:solidFill>
                  <a:srgbClr val="7030A0"/>
                </a:solidFill>
                <a:latin typeface="Calibri" panose="020F0502020204030204" pitchFamily="34" charset="0"/>
                <a:cs typeface="Calibri" panose="020F0502020204030204" pitchFamily="34" charset="0"/>
              </a:rPr>
              <a:t>babies</a:t>
            </a:r>
          </a:p>
        </p:txBody>
      </p:sp>
      <p:sp>
        <p:nvSpPr>
          <p:cNvPr id="14" name="TextBox 13">
            <a:extLst>
              <a:ext uri="{FF2B5EF4-FFF2-40B4-BE49-F238E27FC236}">
                <a16:creationId xmlns:a16="http://schemas.microsoft.com/office/drawing/2014/main" id="{40F57D25-BA76-D04F-BEA9-C6B8A21062B0}"/>
              </a:ext>
            </a:extLst>
          </p:cNvPr>
          <p:cNvSpPr txBox="1"/>
          <p:nvPr/>
        </p:nvSpPr>
        <p:spPr>
          <a:xfrm>
            <a:off x="2830905" y="5867590"/>
            <a:ext cx="2063080" cy="461665"/>
          </a:xfrm>
          <a:prstGeom prst="rect">
            <a:avLst/>
          </a:prstGeom>
          <a:noFill/>
        </p:spPr>
        <p:txBody>
          <a:bodyPr wrap="square" rtlCol="0">
            <a:spAutoFit/>
          </a:bodyPr>
          <a:lstStyle/>
          <a:p>
            <a:pPr algn="ctr"/>
            <a:r>
              <a:rPr lang="en-US" sz="2400" dirty="0">
                <a:solidFill>
                  <a:srgbClr val="7030A0"/>
                </a:solidFill>
                <a:latin typeface="Calibri" panose="020F0502020204030204" pitchFamily="34" charset="0"/>
                <a:cs typeface="Calibri" panose="020F0502020204030204" pitchFamily="34" charset="0"/>
              </a:rPr>
              <a:t>s</a:t>
            </a:r>
            <a:r>
              <a:rPr lang="en-AE" sz="2400" dirty="0">
                <a:solidFill>
                  <a:srgbClr val="7030A0"/>
                </a:solidFill>
                <a:latin typeface="Calibri" panose="020F0502020204030204" pitchFamily="34" charset="0"/>
                <a:cs typeface="Calibri" panose="020F0502020204030204" pitchFamily="34" charset="0"/>
              </a:rPr>
              <a:t>carfs/ scarves</a:t>
            </a:r>
          </a:p>
        </p:txBody>
      </p:sp>
      <p:sp>
        <p:nvSpPr>
          <p:cNvPr id="15" name="TextBox 14">
            <a:extLst>
              <a:ext uri="{FF2B5EF4-FFF2-40B4-BE49-F238E27FC236}">
                <a16:creationId xmlns:a16="http://schemas.microsoft.com/office/drawing/2014/main" id="{10C79E89-B802-754F-A527-EF433FFC6617}"/>
              </a:ext>
            </a:extLst>
          </p:cNvPr>
          <p:cNvSpPr txBox="1"/>
          <p:nvPr/>
        </p:nvSpPr>
        <p:spPr>
          <a:xfrm>
            <a:off x="2472474" y="2463279"/>
            <a:ext cx="1463286" cy="461665"/>
          </a:xfrm>
          <a:prstGeom prst="rect">
            <a:avLst/>
          </a:prstGeom>
          <a:noFill/>
        </p:spPr>
        <p:txBody>
          <a:bodyPr wrap="square" rtlCol="0">
            <a:spAutoFit/>
          </a:bodyPr>
          <a:lstStyle/>
          <a:p>
            <a:pPr algn="ctr"/>
            <a:r>
              <a:rPr lang="en-AE" sz="2400" dirty="0">
                <a:solidFill>
                  <a:srgbClr val="7030A0"/>
                </a:solidFill>
                <a:latin typeface="Calibri" panose="020F0502020204030204" pitchFamily="34" charset="0"/>
                <a:cs typeface="Calibri" panose="020F0502020204030204" pitchFamily="34" charset="0"/>
              </a:rPr>
              <a:t>foxes</a:t>
            </a:r>
          </a:p>
        </p:txBody>
      </p:sp>
      <p:sp>
        <p:nvSpPr>
          <p:cNvPr id="16" name="TextBox 15">
            <a:extLst>
              <a:ext uri="{FF2B5EF4-FFF2-40B4-BE49-F238E27FC236}">
                <a16:creationId xmlns:a16="http://schemas.microsoft.com/office/drawing/2014/main" id="{026304FC-871F-1642-ACFC-7306F59A2E44}"/>
              </a:ext>
            </a:extLst>
          </p:cNvPr>
          <p:cNvSpPr txBox="1"/>
          <p:nvPr/>
        </p:nvSpPr>
        <p:spPr>
          <a:xfrm>
            <a:off x="2820951" y="1599183"/>
            <a:ext cx="1463286" cy="461665"/>
          </a:xfrm>
          <a:prstGeom prst="rect">
            <a:avLst/>
          </a:prstGeom>
          <a:noFill/>
        </p:spPr>
        <p:txBody>
          <a:bodyPr wrap="square" rtlCol="0">
            <a:spAutoFit/>
          </a:bodyPr>
          <a:lstStyle/>
          <a:p>
            <a:pPr algn="ctr"/>
            <a:r>
              <a:rPr lang="en-AE" sz="2400" dirty="0">
                <a:solidFill>
                  <a:srgbClr val="7030A0"/>
                </a:solidFill>
                <a:latin typeface="Calibri" panose="020F0502020204030204" pitchFamily="34" charset="0"/>
                <a:cs typeface="Calibri" panose="020F0502020204030204" pitchFamily="34" charset="0"/>
              </a:rPr>
              <a:t>plants</a:t>
            </a:r>
          </a:p>
        </p:txBody>
      </p:sp>
      <p:sp>
        <p:nvSpPr>
          <p:cNvPr id="17" name="TextBox 16">
            <a:extLst>
              <a:ext uri="{FF2B5EF4-FFF2-40B4-BE49-F238E27FC236}">
                <a16:creationId xmlns:a16="http://schemas.microsoft.com/office/drawing/2014/main" id="{41B6757B-DE1F-1049-813B-C95166453101}"/>
              </a:ext>
            </a:extLst>
          </p:cNvPr>
          <p:cNvSpPr txBox="1"/>
          <p:nvPr/>
        </p:nvSpPr>
        <p:spPr>
          <a:xfrm>
            <a:off x="6062248" y="6096029"/>
            <a:ext cx="4104456" cy="461665"/>
          </a:xfrm>
          <a:prstGeom prst="rect">
            <a:avLst/>
          </a:prstGeom>
          <a:noFill/>
        </p:spPr>
        <p:txBody>
          <a:bodyPr wrap="square" rtlCol="0">
            <a:spAutoFit/>
          </a:bodyPr>
          <a:lstStyle/>
          <a:p>
            <a:pPr algn="ctr"/>
            <a:r>
              <a:rPr lang="en-AE" sz="2400" dirty="0"/>
              <a:t>Click the questions for answers</a:t>
            </a:r>
          </a:p>
        </p:txBody>
      </p:sp>
      <p:pic>
        <p:nvPicPr>
          <p:cNvPr id="2050" name="Picture 2" descr="Plant, Pot, Potted, Verbs">
            <a:extLst>
              <a:ext uri="{FF2B5EF4-FFF2-40B4-BE49-F238E27FC236}">
                <a16:creationId xmlns:a16="http://schemas.microsoft.com/office/drawing/2014/main" id="{72A524A9-C88E-E749-BDC6-8DB4EF39DF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3935" y="1611180"/>
            <a:ext cx="1785851" cy="21078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tatoes, Unpeeled, Carbohydrates, Food, Agriculture">
            <a:extLst>
              <a:ext uri="{FF2B5EF4-FFF2-40B4-BE49-F238E27FC236}">
                <a16:creationId xmlns:a16="http://schemas.microsoft.com/office/drawing/2014/main" id="{2CD3135E-7FEB-024A-80EC-1949FE94E6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882" y="4029288"/>
            <a:ext cx="2555952" cy="1703968"/>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Baby with solid fill">
            <a:extLst>
              <a:ext uri="{FF2B5EF4-FFF2-40B4-BE49-F238E27FC236}">
                <a16:creationId xmlns:a16="http://schemas.microsoft.com/office/drawing/2014/main" id="{F367B742-6B79-344C-8BE1-C4C2FD666B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73935" y="3934418"/>
            <a:ext cx="2142290" cy="2142290"/>
          </a:xfrm>
          <a:prstGeom prst="rect">
            <a:avLst/>
          </a:prstGeom>
        </p:spPr>
      </p:pic>
      <p:pic>
        <p:nvPicPr>
          <p:cNvPr id="21" name="Graphic 20" descr="Fox with solid fill">
            <a:extLst>
              <a:ext uri="{FF2B5EF4-FFF2-40B4-BE49-F238E27FC236}">
                <a16:creationId xmlns:a16="http://schemas.microsoft.com/office/drawing/2014/main" id="{FA546F3A-DE0C-F04F-A30F-3B8E593931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5821" y="1540681"/>
            <a:ext cx="2142290" cy="2142290"/>
          </a:xfrm>
          <a:prstGeom prst="rect">
            <a:avLst/>
          </a:prstGeom>
        </p:spPr>
      </p:pic>
      <p:pic>
        <p:nvPicPr>
          <p:cNvPr id="10" name="Picture 2" descr="Tooth, Bite, Dentist, Practitioner, Health">
            <a:extLst>
              <a:ext uri="{FF2B5EF4-FFF2-40B4-BE49-F238E27FC236}">
                <a16:creationId xmlns:a16="http://schemas.microsoft.com/office/drawing/2014/main" id="{204E79C5-DDDC-4765-99D4-A744A955D2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4893" y="1658507"/>
            <a:ext cx="1765795" cy="19865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carf, Clothing, Shawl, Winter, Warm, Fashion, Clothes">
            <a:extLst>
              <a:ext uri="{FF2B5EF4-FFF2-40B4-BE49-F238E27FC236}">
                <a16:creationId xmlns:a16="http://schemas.microsoft.com/office/drawing/2014/main" id="{AB27D6F1-FF1F-46DD-9A7E-0DEFF2F09B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03893" y="4029288"/>
            <a:ext cx="1881173" cy="16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500"/>
                                        <p:tgtEl>
                                          <p:spTgt spid="2050"/>
                                        </p:tgtEl>
                                      </p:cBhvr>
                                    </p:animEffect>
                                  </p:childTnLst>
                                </p:cTn>
                              </p:par>
                            </p:childTnLst>
                          </p:cTn>
                        </p:par>
                        <p:par>
                          <p:cTn id="12" fill="hold">
                            <p:stCondLst>
                              <p:cond delay="1500"/>
                            </p:stCondLst>
                            <p:childTnLst>
                              <p:par>
                                <p:cTn id="13" presetID="5" presetClass="entr" presetSubtype="1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2500"/>
                            </p:stCondLst>
                            <p:childTnLst>
                              <p:par>
                                <p:cTn id="17" presetID="6"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500"/>
                                        <p:tgtEl>
                                          <p:spTgt spid="21"/>
                                        </p:tgtEl>
                                      </p:cBhvr>
                                    </p:animEffect>
                                  </p:childTnLst>
                                </p:cTn>
                              </p:par>
                            </p:childTnLst>
                          </p:cTn>
                        </p:par>
                        <p:par>
                          <p:cTn id="20" fill="hold">
                            <p:stCondLst>
                              <p:cond delay="3000"/>
                            </p:stCondLst>
                            <p:childTnLst>
                              <p:par>
                                <p:cTn id="21" presetID="5" presetClass="entr" presetSubtype="1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par>
                          <p:cTn id="24" fill="hold">
                            <p:stCondLst>
                              <p:cond delay="40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par>
                          <p:cTn id="28" fill="hold">
                            <p:stCondLst>
                              <p:cond delay="4500"/>
                            </p:stCondLst>
                            <p:childTnLst>
                              <p:par>
                                <p:cTn id="29" presetID="5" presetClass="entr" presetSubtype="10"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par>
                          <p:cTn id="32" fill="hold">
                            <p:stCondLst>
                              <p:cond delay="5500"/>
                            </p:stCondLst>
                            <p:childTnLst>
                              <p:par>
                                <p:cTn id="33" presetID="6"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500"/>
                                        <p:tgtEl>
                                          <p:spTgt spid="19"/>
                                        </p:tgtEl>
                                      </p:cBhvr>
                                    </p:animEffect>
                                  </p:childTnLst>
                                </p:cTn>
                              </p:par>
                            </p:childTnLst>
                          </p:cTn>
                        </p:par>
                        <p:par>
                          <p:cTn id="36" fill="hold">
                            <p:stCondLst>
                              <p:cond delay="6000"/>
                            </p:stCondLst>
                            <p:childTnLst>
                              <p:par>
                                <p:cTn id="37" presetID="5" presetClass="entr" presetSubtype="10" fill="hold" grpId="0"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childTnLst>
                          </p:cTn>
                        </p:par>
                        <p:par>
                          <p:cTn id="40" fill="hold">
                            <p:stCondLst>
                              <p:cond delay="7000"/>
                            </p:stCondLst>
                            <p:childTnLst>
                              <p:par>
                                <p:cTn id="41" presetID="6" presetClass="entr" presetSubtype="16" fill="hold" nodeType="after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circle(in)">
                                      <p:cBhvr>
                                        <p:cTn id="43" dur="500"/>
                                        <p:tgtEl>
                                          <p:spTgt spid="2052"/>
                                        </p:tgtEl>
                                      </p:cBhvr>
                                    </p:animEffect>
                                  </p:childTnLst>
                                </p:cTn>
                              </p:par>
                            </p:childTnLst>
                          </p:cTn>
                        </p:par>
                        <p:par>
                          <p:cTn id="44" fill="hold">
                            <p:stCondLst>
                              <p:cond delay="7500"/>
                            </p:stCondLst>
                            <p:childTnLst>
                              <p:par>
                                <p:cTn id="45" presetID="5" presetClass="entr" presetSubtype="10" fill="hold" grpId="0" nodeType="after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par>
                          <p:cTn id="48" fill="hold">
                            <p:stCondLst>
                              <p:cond delay="8500"/>
                            </p:stCondLst>
                            <p:childTnLst>
                              <p:par>
                                <p:cTn id="49" presetID="6" presetClass="entr" presetSubtype="1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500"/>
                                        <p:tgtEl>
                                          <p:spTgt spid="18"/>
                                        </p:tgtEl>
                                      </p:cBhvr>
                                    </p:animEffect>
                                  </p:childTnLst>
                                </p:cTn>
                              </p:par>
                            </p:childTnLst>
                          </p:cTn>
                        </p:par>
                        <p:par>
                          <p:cTn id="52" fill="hold">
                            <p:stCondLst>
                              <p:cond delay="9000"/>
                            </p:stCondLst>
                            <p:childTnLst>
                              <p:par>
                                <p:cTn id="53" presetID="6"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1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1000"/>
                                        <p:tgtEl>
                                          <p:spTgt spid="16"/>
                                        </p:tgtEl>
                                        <p:attrNameLst>
                                          <p:attrName>ppt_x</p:attrName>
                                        </p:attrNameLst>
                                      </p:cBhvr>
                                      <p:tavLst>
                                        <p:tav tm="0">
                                          <p:val>
                                            <p:strVal val="#ppt_x-#ppt_w*1.125000"/>
                                          </p:val>
                                        </p:tav>
                                        <p:tav tm="100000">
                                          <p:val>
                                            <p:strVal val="#ppt_x"/>
                                          </p:val>
                                        </p:tav>
                                      </p:tavLst>
                                    </p:anim>
                                    <p:animEffect transition="in" filter="wipe(right)">
                                      <p:cBhvr>
                                        <p:cTn id="62" dur="1000"/>
                                        <p:tgtEl>
                                          <p:spTgt spid="16"/>
                                        </p:tgtEl>
                                      </p:cBhvr>
                                    </p:animEffect>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1000"/>
                                        <p:tgtEl>
                                          <p:spTgt spid="15"/>
                                        </p:tgtEl>
                                        <p:attrNameLst>
                                          <p:attrName>ppt_x</p:attrName>
                                        </p:attrNameLst>
                                      </p:cBhvr>
                                      <p:tavLst>
                                        <p:tav tm="0">
                                          <p:val>
                                            <p:strVal val="#ppt_x-#ppt_w*1.125000"/>
                                          </p:val>
                                        </p:tav>
                                        <p:tav tm="100000">
                                          <p:val>
                                            <p:strVal val="#ppt_x"/>
                                          </p:val>
                                        </p:tav>
                                      </p:tavLst>
                                    </p:anim>
                                    <p:animEffect transition="in" filter="wipe(right)">
                                      <p:cBhvr>
                                        <p:cTn id="69" dur="1000"/>
                                        <p:tgtEl>
                                          <p:spTgt spid="15"/>
                                        </p:tgtEl>
                                      </p:cBhvr>
                                    </p:animEffect>
                                  </p:childTnLst>
                                </p:cTn>
                              </p:par>
                            </p:childTnLst>
                          </p:cTn>
                        </p:par>
                      </p:childTnLst>
                    </p:cTn>
                  </p:par>
                </p:childTnLst>
              </p:cTn>
              <p:nextCondLst>
                <p:cond evt="onClick" delay="0">
                  <p:tgtEl>
                    <p:spTgt spid="5"/>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1000"/>
                                        <p:tgtEl>
                                          <p:spTgt spid="12"/>
                                        </p:tgtEl>
                                        <p:attrNameLst>
                                          <p:attrName>ppt_x</p:attrName>
                                        </p:attrNameLst>
                                      </p:cBhvr>
                                      <p:tavLst>
                                        <p:tav tm="0">
                                          <p:val>
                                            <p:strVal val="#ppt_x-#ppt_w*1.125000"/>
                                          </p:val>
                                        </p:tav>
                                        <p:tav tm="100000">
                                          <p:val>
                                            <p:strVal val="#ppt_x"/>
                                          </p:val>
                                        </p:tav>
                                      </p:tavLst>
                                    </p:anim>
                                    <p:animEffect transition="in" filter="wipe(right)">
                                      <p:cBhvr>
                                        <p:cTn id="76" dur="1000"/>
                                        <p:tgtEl>
                                          <p:spTgt spid="12"/>
                                        </p:tgtEl>
                                      </p:cBhvr>
                                    </p:animEffect>
                                  </p:childTnLst>
                                </p:cTn>
                              </p:par>
                            </p:childTnLst>
                          </p:cTn>
                        </p:par>
                      </p:childTnLst>
                    </p:cTn>
                  </p:par>
                </p:childTnLst>
              </p:cTn>
              <p:nextCondLst>
                <p:cond evt="onClick" delay="0">
                  <p:tgtEl>
                    <p:spTgt spid="6"/>
                  </p:tgtEl>
                </p:cond>
              </p:nextCondLst>
            </p:seq>
            <p:seq concurrent="1" nextAc="seek">
              <p:cTn id="77" restart="whenNotActive" fill="hold" evtFilter="cancelBubble" nodeType="interactiveSeq">
                <p:stCondLst>
                  <p:cond evt="onClick" delay="0">
                    <p:tgtEl>
                      <p:spTgt spid="7"/>
                    </p:tgtEl>
                  </p:cond>
                </p:stCondLst>
                <p:endSync evt="end" delay="0">
                  <p:rtn val="all"/>
                </p:endSync>
                <p:childTnLst>
                  <p:par>
                    <p:cTn id="78" fill="hold">
                      <p:stCondLst>
                        <p:cond delay="0"/>
                      </p:stCondLst>
                      <p:childTnLst>
                        <p:par>
                          <p:cTn id="79" fill="hold">
                            <p:stCondLst>
                              <p:cond delay="0"/>
                            </p:stCondLst>
                            <p:childTnLst>
                              <p:par>
                                <p:cTn id="80" presetID="1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1000"/>
                                        <p:tgtEl>
                                          <p:spTgt spid="13"/>
                                        </p:tgtEl>
                                        <p:attrNameLst>
                                          <p:attrName>ppt_x</p:attrName>
                                        </p:attrNameLst>
                                      </p:cBhvr>
                                      <p:tavLst>
                                        <p:tav tm="0">
                                          <p:val>
                                            <p:strVal val="#ppt_x-#ppt_w*1.125000"/>
                                          </p:val>
                                        </p:tav>
                                        <p:tav tm="100000">
                                          <p:val>
                                            <p:strVal val="#ppt_x"/>
                                          </p:val>
                                        </p:tav>
                                      </p:tavLst>
                                    </p:anim>
                                    <p:animEffect transition="in" filter="wipe(right)">
                                      <p:cBhvr>
                                        <p:cTn id="83" dur="1000"/>
                                        <p:tgtEl>
                                          <p:spTgt spid="13"/>
                                        </p:tgtEl>
                                      </p:cBhvr>
                                    </p:animEffect>
                                  </p:childTnLst>
                                </p:cTn>
                              </p:par>
                            </p:childTnLst>
                          </p:cTn>
                        </p:par>
                      </p:childTnLst>
                    </p:cTn>
                  </p:par>
                </p:childTnLst>
              </p:cTn>
              <p:nextCondLst>
                <p:cond evt="onClick" delay="0">
                  <p:tgtEl>
                    <p:spTgt spid="7"/>
                  </p:tgtEl>
                </p:cond>
              </p:nextCondLst>
            </p:seq>
            <p:seq concurrent="1" nextAc="seek">
              <p:cTn id="84" restart="whenNotActive" fill="hold" evtFilter="cancelBubble" nodeType="interactiveSeq">
                <p:stCondLst>
                  <p:cond evt="onClick" delay="0">
                    <p:tgtEl>
                      <p:spTgt spid="8"/>
                    </p:tgtEl>
                  </p:cond>
                </p:stCondLst>
                <p:endSync evt="end" delay="0">
                  <p:rtn val="all"/>
                </p:endSync>
                <p:childTnLst>
                  <p:par>
                    <p:cTn id="85" fill="hold">
                      <p:stCondLst>
                        <p:cond delay="0"/>
                      </p:stCondLst>
                      <p:childTnLst>
                        <p:par>
                          <p:cTn id="86" fill="hold">
                            <p:stCondLst>
                              <p:cond delay="0"/>
                            </p:stCondLst>
                            <p:childTnLst>
                              <p:par>
                                <p:cTn id="87" presetID="12" presetClass="entr" presetSubtype="8"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1000"/>
                                        <p:tgtEl>
                                          <p:spTgt spid="11"/>
                                        </p:tgtEl>
                                        <p:attrNameLst>
                                          <p:attrName>ppt_x</p:attrName>
                                        </p:attrNameLst>
                                      </p:cBhvr>
                                      <p:tavLst>
                                        <p:tav tm="0">
                                          <p:val>
                                            <p:strVal val="#ppt_x-#ppt_w*1.125000"/>
                                          </p:val>
                                        </p:tav>
                                        <p:tav tm="100000">
                                          <p:val>
                                            <p:strVal val="#ppt_x"/>
                                          </p:val>
                                        </p:tav>
                                      </p:tavLst>
                                    </p:anim>
                                    <p:animEffect transition="in" filter="wipe(right)">
                                      <p:cBhvr>
                                        <p:cTn id="90" dur="1000"/>
                                        <p:tgtEl>
                                          <p:spTgt spid="11"/>
                                        </p:tgtEl>
                                      </p:cBhvr>
                                    </p:animEffect>
                                  </p:childTnLst>
                                </p:cTn>
                              </p:par>
                            </p:childTnLst>
                          </p:cTn>
                        </p:par>
                      </p:childTnLst>
                    </p:cTn>
                  </p:par>
                </p:childTnLst>
              </p:cTn>
              <p:nextCondLst>
                <p:cond evt="onClick" delay="0">
                  <p:tgtEl>
                    <p:spTgt spid="8"/>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p:stCondLst>
                        <p:cond delay="0"/>
                      </p:stCondLst>
                      <p:childTnLst>
                        <p:par>
                          <p:cTn id="93" fill="hold">
                            <p:stCondLst>
                              <p:cond delay="0"/>
                            </p:stCondLst>
                            <p:childTnLst>
                              <p:par>
                                <p:cTn id="94" presetID="1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1000"/>
                                        <p:tgtEl>
                                          <p:spTgt spid="14"/>
                                        </p:tgtEl>
                                        <p:attrNameLst>
                                          <p:attrName>ppt_x</p:attrName>
                                        </p:attrNameLst>
                                      </p:cBhvr>
                                      <p:tavLst>
                                        <p:tav tm="0">
                                          <p:val>
                                            <p:strVal val="#ppt_x-#ppt_w*1.125000"/>
                                          </p:val>
                                        </p:tav>
                                        <p:tav tm="100000">
                                          <p:val>
                                            <p:strVal val="#ppt_x"/>
                                          </p:val>
                                        </p:tav>
                                      </p:tavLst>
                                    </p:anim>
                                    <p:animEffect transition="in" filter="wipe(right)">
                                      <p:cBhvr>
                                        <p:cTn id="97" dur="1000"/>
                                        <p:tgtEl>
                                          <p:spTgt spid="14"/>
                                        </p:tgtEl>
                                      </p:cBhvr>
                                    </p:animEffect>
                                  </p:childTnLst>
                                </p:cTn>
                              </p:par>
                            </p:childTnLst>
                          </p:cTn>
                        </p:par>
                      </p:childTnLst>
                    </p:cTn>
                  </p:par>
                </p:childTnLst>
              </p:cTn>
              <p:nextCondLst>
                <p:cond evt="onClick" delay="0">
                  <p:tgtEl>
                    <p:spTgt spid="9"/>
                  </p:tgtEl>
                </p:cond>
              </p:nextCondLst>
            </p:seq>
          </p:childTnLst>
        </p:cTn>
      </p:par>
    </p:tnLst>
    <p:bldLst>
      <p:bldP spid="4" grpId="0"/>
      <p:bldP spid="5" grpId="0"/>
      <p:bldP spid="6" grpId="0"/>
      <p:bldP spid="7" grpId="0"/>
      <p:bldP spid="8" grpId="0"/>
      <p:bldP spid="9"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4">
            <a:extLst>
              <a:ext uri="{FF2B5EF4-FFF2-40B4-BE49-F238E27FC236}">
                <a16:creationId xmlns:a16="http://schemas.microsoft.com/office/drawing/2014/main" id="{64304A04-883D-4660-BEDF-9D3CDBE48D66}"/>
              </a:ext>
            </a:extLst>
          </p:cNvPr>
          <p:cNvGraphicFramePr>
            <a:graphicFrameLocks noGrp="1"/>
          </p:cNvGraphicFramePr>
          <p:nvPr>
            <p:extLst>
              <p:ext uri="{D42A27DB-BD31-4B8C-83A1-F6EECF244321}">
                <p14:modId xmlns:p14="http://schemas.microsoft.com/office/powerpoint/2010/main" val="1885389520"/>
              </p:ext>
            </p:extLst>
          </p:nvPr>
        </p:nvGraphicFramePr>
        <p:xfrm>
          <a:off x="6384032" y="1461924"/>
          <a:ext cx="5472608" cy="4585033"/>
        </p:xfrm>
        <a:graphic>
          <a:graphicData uri="http://schemas.openxmlformats.org/drawingml/2006/table">
            <a:tbl>
              <a:tblPr firstRow="1" bandRow="1">
                <a:tableStyleId>{F5AB1C69-6EDB-4FF4-983F-18BD219EF322}</a:tableStyleId>
              </a:tblPr>
              <a:tblGrid>
                <a:gridCol w="1873810">
                  <a:extLst>
                    <a:ext uri="{9D8B030D-6E8A-4147-A177-3AD203B41FA5}">
                      <a16:colId xmlns:a16="http://schemas.microsoft.com/office/drawing/2014/main" val="1663977918"/>
                    </a:ext>
                  </a:extLst>
                </a:gridCol>
                <a:gridCol w="1870606">
                  <a:extLst>
                    <a:ext uri="{9D8B030D-6E8A-4147-A177-3AD203B41FA5}">
                      <a16:colId xmlns:a16="http://schemas.microsoft.com/office/drawing/2014/main" val="383827190"/>
                    </a:ext>
                  </a:extLst>
                </a:gridCol>
                <a:gridCol w="1728192">
                  <a:extLst>
                    <a:ext uri="{9D8B030D-6E8A-4147-A177-3AD203B41FA5}">
                      <a16:colId xmlns:a16="http://schemas.microsoft.com/office/drawing/2014/main" val="1745325922"/>
                    </a:ext>
                  </a:extLst>
                </a:gridCol>
              </a:tblGrid>
              <a:tr h="548640">
                <a:tc>
                  <a:txBody>
                    <a:bodyPr/>
                    <a:lstStyle/>
                    <a:p>
                      <a:pPr algn="ctr">
                        <a:lnSpc>
                          <a:spcPct val="115000"/>
                        </a:lnSpc>
                        <a:tabLst>
                          <a:tab pos="568325" algn="l"/>
                        </a:tabLst>
                      </a:pP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Noun</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Singular</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Plural</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9806693"/>
                  </a:ext>
                </a:extLst>
              </a:tr>
              <a:tr h="1348057">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48669020"/>
                  </a:ext>
                </a:extLst>
              </a:tr>
              <a:tr h="134416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469570606"/>
                  </a:ext>
                </a:extLst>
              </a:tr>
              <a:tr h="134416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128877761"/>
                  </a:ext>
                </a:extLst>
              </a:tr>
            </a:tbl>
          </a:graphicData>
        </a:graphic>
      </p:graphicFrame>
      <p:sp>
        <p:nvSpPr>
          <p:cNvPr id="2" name="Title 1"/>
          <p:cNvSpPr>
            <a:spLocks noGrp="1"/>
          </p:cNvSpPr>
          <p:nvPr>
            <p:ph type="title"/>
          </p:nvPr>
        </p:nvSpPr>
        <p:spPr>
          <a:xfrm>
            <a:off x="2455899" y="44624"/>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3" name="Rectangle 2">
            <a:extLst>
              <a:ext uri="{FF2B5EF4-FFF2-40B4-BE49-F238E27FC236}">
                <a16:creationId xmlns:a16="http://schemas.microsoft.com/office/drawing/2014/main" id="{443377BB-4F55-4240-89E2-854079DA4EA7}"/>
              </a:ext>
            </a:extLst>
          </p:cNvPr>
          <p:cNvSpPr/>
          <p:nvPr/>
        </p:nvSpPr>
        <p:spPr>
          <a:xfrm>
            <a:off x="3412066" y="807580"/>
            <a:ext cx="5367869" cy="4921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14350" indent="-514350">
              <a:lnSpc>
                <a:spcPct val="115000"/>
              </a:lnSpc>
              <a:buFont typeface="+mj-lt"/>
              <a:buAutoNum type="romanUcPeriod" startAt="3"/>
            </a:pPr>
            <a:r>
              <a:rPr lang="en-AE" sz="2400" i="1" dirty="0">
                <a:latin typeface="Calibri" panose="020F0502020204030204" pitchFamily="34" charset="0"/>
                <a:ea typeface="Arial" panose="020B0604020202020204" pitchFamily="34" charset="0"/>
                <a:cs typeface="Calibri" panose="020F0502020204030204" pitchFamily="34" charset="0"/>
              </a:rPr>
              <a:t>Name the noun and write its </a:t>
            </a:r>
            <a:r>
              <a:rPr lang="en-US" sz="2400" i="1" dirty="0">
                <a:latin typeface="Calibri" panose="020F0502020204030204" pitchFamily="34" charset="0"/>
                <a:ea typeface="Arial" panose="020B0604020202020204" pitchFamily="34" charset="0"/>
                <a:cs typeface="Calibri" panose="020F0502020204030204" pitchFamily="34" charset="0"/>
              </a:rPr>
              <a:t>plural:</a:t>
            </a:r>
            <a:r>
              <a:rPr lang="en-AE" sz="2400" i="1" dirty="0">
                <a:latin typeface="Calibri" panose="020F0502020204030204" pitchFamily="34" charset="0"/>
                <a:ea typeface="Arial" panose="020B0604020202020204" pitchFamily="34" charset="0"/>
                <a:cs typeface="Calibri" panose="020F0502020204030204" pitchFamily="34" charset="0"/>
              </a:rPr>
              <a:t> </a:t>
            </a:r>
          </a:p>
        </p:txBody>
      </p:sp>
      <p:graphicFrame>
        <p:nvGraphicFramePr>
          <p:cNvPr id="4" name="Table 4">
            <a:extLst>
              <a:ext uri="{FF2B5EF4-FFF2-40B4-BE49-F238E27FC236}">
                <a16:creationId xmlns:a16="http://schemas.microsoft.com/office/drawing/2014/main" id="{E9395683-EF4B-F541-8E7E-366091F994EC}"/>
              </a:ext>
            </a:extLst>
          </p:cNvPr>
          <p:cNvGraphicFramePr>
            <a:graphicFrameLocks noGrp="1"/>
          </p:cNvGraphicFramePr>
          <p:nvPr>
            <p:extLst>
              <p:ext uri="{D42A27DB-BD31-4B8C-83A1-F6EECF244321}">
                <p14:modId xmlns:p14="http://schemas.microsoft.com/office/powerpoint/2010/main" val="985474231"/>
              </p:ext>
            </p:extLst>
          </p:nvPr>
        </p:nvGraphicFramePr>
        <p:xfrm>
          <a:off x="551384" y="1461924"/>
          <a:ext cx="5472608" cy="4585033"/>
        </p:xfrm>
        <a:graphic>
          <a:graphicData uri="http://schemas.openxmlformats.org/drawingml/2006/table">
            <a:tbl>
              <a:tblPr firstRow="1" bandRow="1">
                <a:tableStyleId>{F5AB1C69-6EDB-4FF4-983F-18BD219EF322}</a:tableStyleId>
              </a:tblPr>
              <a:tblGrid>
                <a:gridCol w="1873810">
                  <a:extLst>
                    <a:ext uri="{9D8B030D-6E8A-4147-A177-3AD203B41FA5}">
                      <a16:colId xmlns:a16="http://schemas.microsoft.com/office/drawing/2014/main" val="1663977918"/>
                    </a:ext>
                  </a:extLst>
                </a:gridCol>
                <a:gridCol w="1870606">
                  <a:extLst>
                    <a:ext uri="{9D8B030D-6E8A-4147-A177-3AD203B41FA5}">
                      <a16:colId xmlns:a16="http://schemas.microsoft.com/office/drawing/2014/main" val="383827190"/>
                    </a:ext>
                  </a:extLst>
                </a:gridCol>
                <a:gridCol w="1728192">
                  <a:extLst>
                    <a:ext uri="{9D8B030D-6E8A-4147-A177-3AD203B41FA5}">
                      <a16:colId xmlns:a16="http://schemas.microsoft.com/office/drawing/2014/main" val="1745325922"/>
                    </a:ext>
                  </a:extLst>
                </a:gridCol>
              </a:tblGrid>
              <a:tr h="548640">
                <a:tc>
                  <a:txBody>
                    <a:bodyPr/>
                    <a:lstStyle/>
                    <a:p>
                      <a:pPr algn="ctr">
                        <a:lnSpc>
                          <a:spcPct val="115000"/>
                        </a:lnSpc>
                        <a:tabLst>
                          <a:tab pos="568325" algn="l"/>
                        </a:tabLst>
                      </a:pP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Noun</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Singular</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Plural</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9806693"/>
                  </a:ext>
                </a:extLst>
              </a:tr>
              <a:tr h="1348057">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48669020"/>
                  </a:ext>
                </a:extLst>
              </a:tr>
              <a:tr h="134416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469570606"/>
                  </a:ext>
                </a:extLst>
              </a:tr>
              <a:tr h="134416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128877761"/>
                  </a:ext>
                </a:extLst>
              </a:tr>
            </a:tbl>
          </a:graphicData>
        </a:graphic>
      </p:graphicFrame>
      <p:sp>
        <p:nvSpPr>
          <p:cNvPr id="5" name="TextBox 4">
            <a:extLst>
              <a:ext uri="{FF2B5EF4-FFF2-40B4-BE49-F238E27FC236}">
                <a16:creationId xmlns:a16="http://schemas.microsoft.com/office/drawing/2014/main" id="{8C4A5311-F1B1-2A47-9F9E-D2134706B11F}"/>
              </a:ext>
            </a:extLst>
          </p:cNvPr>
          <p:cNvSpPr txBox="1"/>
          <p:nvPr/>
        </p:nvSpPr>
        <p:spPr>
          <a:xfrm>
            <a:off x="2964435" y="2448836"/>
            <a:ext cx="936104"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tree</a:t>
            </a:r>
          </a:p>
        </p:txBody>
      </p:sp>
      <p:sp>
        <p:nvSpPr>
          <p:cNvPr id="6" name="TextBox 5">
            <a:extLst>
              <a:ext uri="{FF2B5EF4-FFF2-40B4-BE49-F238E27FC236}">
                <a16:creationId xmlns:a16="http://schemas.microsoft.com/office/drawing/2014/main" id="{98B45CA3-56B3-7F4E-AED4-7659B247B148}"/>
              </a:ext>
            </a:extLst>
          </p:cNvPr>
          <p:cNvSpPr txBox="1"/>
          <p:nvPr/>
        </p:nvSpPr>
        <p:spPr>
          <a:xfrm>
            <a:off x="4576340" y="2448836"/>
            <a:ext cx="936104"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trees</a:t>
            </a:r>
          </a:p>
        </p:txBody>
      </p:sp>
      <p:sp>
        <p:nvSpPr>
          <p:cNvPr id="7" name="TextBox 6">
            <a:extLst>
              <a:ext uri="{FF2B5EF4-FFF2-40B4-BE49-F238E27FC236}">
                <a16:creationId xmlns:a16="http://schemas.microsoft.com/office/drawing/2014/main" id="{C0A0CD50-A36D-0C4C-AE57-092F486C682C}"/>
              </a:ext>
            </a:extLst>
          </p:cNvPr>
          <p:cNvSpPr txBox="1"/>
          <p:nvPr/>
        </p:nvSpPr>
        <p:spPr>
          <a:xfrm>
            <a:off x="2964435" y="3789663"/>
            <a:ext cx="936104"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brush</a:t>
            </a:r>
          </a:p>
        </p:txBody>
      </p:sp>
      <p:sp>
        <p:nvSpPr>
          <p:cNvPr id="8" name="TextBox 7">
            <a:extLst>
              <a:ext uri="{FF2B5EF4-FFF2-40B4-BE49-F238E27FC236}">
                <a16:creationId xmlns:a16="http://schemas.microsoft.com/office/drawing/2014/main" id="{5EFC6E94-FE1B-E54C-B3B3-1168A57418FB}"/>
              </a:ext>
            </a:extLst>
          </p:cNvPr>
          <p:cNvSpPr txBox="1"/>
          <p:nvPr/>
        </p:nvSpPr>
        <p:spPr>
          <a:xfrm>
            <a:off x="4576340" y="3789663"/>
            <a:ext cx="1296144"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brushes</a:t>
            </a:r>
          </a:p>
        </p:txBody>
      </p:sp>
      <p:sp>
        <p:nvSpPr>
          <p:cNvPr id="9" name="TextBox 8">
            <a:extLst>
              <a:ext uri="{FF2B5EF4-FFF2-40B4-BE49-F238E27FC236}">
                <a16:creationId xmlns:a16="http://schemas.microsoft.com/office/drawing/2014/main" id="{193248CD-2322-BD42-8E7E-076CE97F05C9}"/>
              </a:ext>
            </a:extLst>
          </p:cNvPr>
          <p:cNvSpPr txBox="1"/>
          <p:nvPr/>
        </p:nvSpPr>
        <p:spPr>
          <a:xfrm>
            <a:off x="2964435" y="5117815"/>
            <a:ext cx="1331365"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tomato</a:t>
            </a:r>
          </a:p>
        </p:txBody>
      </p:sp>
      <p:sp>
        <p:nvSpPr>
          <p:cNvPr id="10" name="TextBox 9">
            <a:extLst>
              <a:ext uri="{FF2B5EF4-FFF2-40B4-BE49-F238E27FC236}">
                <a16:creationId xmlns:a16="http://schemas.microsoft.com/office/drawing/2014/main" id="{E08DA6E1-1663-944F-A461-92ED982653B1}"/>
              </a:ext>
            </a:extLst>
          </p:cNvPr>
          <p:cNvSpPr txBox="1"/>
          <p:nvPr/>
        </p:nvSpPr>
        <p:spPr>
          <a:xfrm>
            <a:off x="4576341" y="5117815"/>
            <a:ext cx="1382500"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tomatoes</a:t>
            </a:r>
          </a:p>
        </p:txBody>
      </p:sp>
      <p:sp>
        <p:nvSpPr>
          <p:cNvPr id="11" name="TextBox 10">
            <a:extLst>
              <a:ext uri="{FF2B5EF4-FFF2-40B4-BE49-F238E27FC236}">
                <a16:creationId xmlns:a16="http://schemas.microsoft.com/office/drawing/2014/main" id="{C7C72F4D-A475-D143-96CA-2C247D3EBC22}"/>
              </a:ext>
            </a:extLst>
          </p:cNvPr>
          <p:cNvSpPr txBox="1"/>
          <p:nvPr/>
        </p:nvSpPr>
        <p:spPr>
          <a:xfrm>
            <a:off x="8832304" y="2448836"/>
            <a:ext cx="678472"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toy</a:t>
            </a:r>
          </a:p>
        </p:txBody>
      </p:sp>
      <p:sp>
        <p:nvSpPr>
          <p:cNvPr id="12" name="TextBox 11">
            <a:extLst>
              <a:ext uri="{FF2B5EF4-FFF2-40B4-BE49-F238E27FC236}">
                <a16:creationId xmlns:a16="http://schemas.microsoft.com/office/drawing/2014/main" id="{378D98A7-278D-B94E-939F-85BB720B0D74}"/>
              </a:ext>
            </a:extLst>
          </p:cNvPr>
          <p:cNvSpPr txBox="1"/>
          <p:nvPr/>
        </p:nvSpPr>
        <p:spPr>
          <a:xfrm>
            <a:off x="10488489" y="2448836"/>
            <a:ext cx="755783"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toys</a:t>
            </a:r>
          </a:p>
        </p:txBody>
      </p:sp>
      <p:sp>
        <p:nvSpPr>
          <p:cNvPr id="13" name="TextBox 12">
            <a:extLst>
              <a:ext uri="{FF2B5EF4-FFF2-40B4-BE49-F238E27FC236}">
                <a16:creationId xmlns:a16="http://schemas.microsoft.com/office/drawing/2014/main" id="{080599C2-99F9-0147-95D7-867F38AAAADC}"/>
              </a:ext>
            </a:extLst>
          </p:cNvPr>
          <p:cNvSpPr txBox="1"/>
          <p:nvPr/>
        </p:nvSpPr>
        <p:spPr>
          <a:xfrm>
            <a:off x="8832304" y="3789663"/>
            <a:ext cx="936104"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watch</a:t>
            </a:r>
          </a:p>
        </p:txBody>
      </p:sp>
      <p:sp>
        <p:nvSpPr>
          <p:cNvPr id="14" name="TextBox 13">
            <a:extLst>
              <a:ext uri="{FF2B5EF4-FFF2-40B4-BE49-F238E27FC236}">
                <a16:creationId xmlns:a16="http://schemas.microsoft.com/office/drawing/2014/main" id="{41E732CD-B911-0C4E-AD01-2FE019542073}"/>
              </a:ext>
            </a:extLst>
          </p:cNvPr>
          <p:cNvSpPr txBox="1"/>
          <p:nvPr/>
        </p:nvSpPr>
        <p:spPr>
          <a:xfrm>
            <a:off x="10488489" y="3789663"/>
            <a:ext cx="1224136"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watches</a:t>
            </a:r>
          </a:p>
        </p:txBody>
      </p:sp>
      <p:sp>
        <p:nvSpPr>
          <p:cNvPr id="15" name="TextBox 14">
            <a:extLst>
              <a:ext uri="{FF2B5EF4-FFF2-40B4-BE49-F238E27FC236}">
                <a16:creationId xmlns:a16="http://schemas.microsoft.com/office/drawing/2014/main" id="{0410123F-00E0-7F40-A3F5-283BEDD79706}"/>
              </a:ext>
            </a:extLst>
          </p:cNvPr>
          <p:cNvSpPr txBox="1"/>
          <p:nvPr/>
        </p:nvSpPr>
        <p:spPr>
          <a:xfrm>
            <a:off x="8832304" y="5117815"/>
            <a:ext cx="678472"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leaf</a:t>
            </a:r>
          </a:p>
        </p:txBody>
      </p:sp>
      <p:sp>
        <p:nvSpPr>
          <p:cNvPr id="16" name="TextBox 15">
            <a:extLst>
              <a:ext uri="{FF2B5EF4-FFF2-40B4-BE49-F238E27FC236}">
                <a16:creationId xmlns:a16="http://schemas.microsoft.com/office/drawing/2014/main" id="{8DC900A8-F1BB-EA47-86AF-2E73F3E95E2A}"/>
              </a:ext>
            </a:extLst>
          </p:cNvPr>
          <p:cNvSpPr txBox="1"/>
          <p:nvPr/>
        </p:nvSpPr>
        <p:spPr>
          <a:xfrm>
            <a:off x="10488489" y="5117815"/>
            <a:ext cx="983396" cy="461665"/>
          </a:xfrm>
          <a:prstGeom prst="rect">
            <a:avLst/>
          </a:prstGeom>
          <a:noFill/>
        </p:spPr>
        <p:txBody>
          <a:bodyPr wrap="square" rtlCol="0">
            <a:spAutoFit/>
          </a:bodyPr>
          <a:lstStyle/>
          <a:p>
            <a:r>
              <a:rPr lang="en-AE" sz="2400" dirty="0">
                <a:latin typeface="Calibri" panose="020F0502020204030204" pitchFamily="34" charset="0"/>
                <a:cs typeface="Calibri" panose="020F0502020204030204" pitchFamily="34" charset="0"/>
              </a:rPr>
              <a:t>leaves</a:t>
            </a:r>
          </a:p>
        </p:txBody>
      </p:sp>
      <p:sp>
        <p:nvSpPr>
          <p:cNvPr id="23" name="TextBox 22">
            <a:extLst>
              <a:ext uri="{FF2B5EF4-FFF2-40B4-BE49-F238E27FC236}">
                <a16:creationId xmlns:a16="http://schemas.microsoft.com/office/drawing/2014/main" id="{601F7DE9-18E5-4F7D-8ECC-D403DA9DC096}"/>
              </a:ext>
            </a:extLst>
          </p:cNvPr>
          <p:cNvSpPr txBox="1"/>
          <p:nvPr/>
        </p:nvSpPr>
        <p:spPr>
          <a:xfrm>
            <a:off x="4224010" y="6155119"/>
            <a:ext cx="3731324" cy="461665"/>
          </a:xfrm>
          <a:prstGeom prst="rect">
            <a:avLst/>
          </a:prstGeom>
          <a:noFill/>
        </p:spPr>
        <p:txBody>
          <a:bodyPr wrap="square" rtlCol="0">
            <a:spAutoFit/>
          </a:bodyPr>
          <a:lstStyle/>
          <a:p>
            <a:pPr algn="ctr"/>
            <a:r>
              <a:rPr lang="en-AE" sz="2400" dirty="0"/>
              <a:t>Click </a:t>
            </a:r>
            <a:r>
              <a:rPr lang="en-US" sz="2400" dirty="0"/>
              <a:t>on</a:t>
            </a:r>
            <a:r>
              <a:rPr lang="en-AE" sz="2400" dirty="0"/>
              <a:t> </a:t>
            </a:r>
            <a:r>
              <a:rPr lang="en-US" sz="2400" dirty="0"/>
              <a:t>image</a:t>
            </a:r>
            <a:r>
              <a:rPr lang="en-AE" sz="2400" dirty="0"/>
              <a:t> for answers</a:t>
            </a:r>
          </a:p>
        </p:txBody>
      </p:sp>
      <p:pic>
        <p:nvPicPr>
          <p:cNvPr id="1026" name="Tree" descr="Tree, Trunk, Leaves, Branches, Nature, Outdoors">
            <a:extLst>
              <a:ext uri="{FF2B5EF4-FFF2-40B4-BE49-F238E27FC236}">
                <a16:creationId xmlns:a16="http://schemas.microsoft.com/office/drawing/2014/main" id="{C5E3D6CC-A709-4D62-A50C-383A7E1178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862" y="2041416"/>
            <a:ext cx="118414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Tomato" descr="Tomato, Vegetable, Food, Nature, Plant">
            <a:extLst>
              <a:ext uri="{FF2B5EF4-FFF2-40B4-BE49-F238E27FC236}">
                <a16:creationId xmlns:a16="http://schemas.microsoft.com/office/drawing/2014/main" id="{FA1A9D1B-2CE0-423E-BB97-09AAD0A890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862" y="4761544"/>
            <a:ext cx="1129031"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Brush" descr="Paint, Brush, Paint Brush, Color, Paintbrush, Painter">
            <a:extLst>
              <a:ext uri="{FF2B5EF4-FFF2-40B4-BE49-F238E27FC236}">
                <a16:creationId xmlns:a16="http://schemas.microsoft.com/office/drawing/2014/main" id="{7ABE4F40-267F-447B-95CA-FC4B9D6596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862" y="3380978"/>
            <a:ext cx="93167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Watch" descr="Wristwatch, Watch, Wrist Watch, Ticker, Clock, Time">
            <a:extLst>
              <a:ext uri="{FF2B5EF4-FFF2-40B4-BE49-F238E27FC236}">
                <a16:creationId xmlns:a16="http://schemas.microsoft.com/office/drawing/2014/main" id="{0F089CB4-30F4-4C06-8D3D-04833CDC16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9812" y="3408191"/>
            <a:ext cx="656082"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Leaf" descr="Leaf, Blue Green, Stylized, Gradients, Eco, Bio">
            <a:extLst>
              <a:ext uri="{FF2B5EF4-FFF2-40B4-BE49-F238E27FC236}">
                <a16:creationId xmlns:a16="http://schemas.microsoft.com/office/drawing/2014/main" id="{DF513A01-5FF5-4934-ABF7-737438F59F1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1691" y="4742889"/>
            <a:ext cx="131572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5" name="Toy" descr="Rocking Horse, Child'S Toy, Horse, Decorative">
            <a:extLst>
              <a:ext uri="{FF2B5EF4-FFF2-40B4-BE49-F238E27FC236}">
                <a16:creationId xmlns:a16="http://schemas.microsoft.com/office/drawing/2014/main" id="{B6D1DF21-3357-49B2-BC5C-1B060353B4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8101" y="2128102"/>
            <a:ext cx="1457740" cy="112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p:tgtEl>
                                          <p:spTgt spid="1026"/>
                                        </p:tgtEl>
                                        <p:attrNameLst>
                                          <p:attrName>ppt_y</p:attrName>
                                        </p:attrNameLst>
                                      </p:cBhvr>
                                      <p:tavLst>
                                        <p:tav tm="0">
                                          <p:val>
                                            <p:strVal val="#ppt_y+#ppt_h*1.125000"/>
                                          </p:val>
                                        </p:tav>
                                        <p:tav tm="100000">
                                          <p:val>
                                            <p:strVal val="#ppt_y"/>
                                          </p:val>
                                        </p:tav>
                                      </p:tavLst>
                                    </p:anim>
                                    <p:animEffect transition="in" filter="wipe(up)">
                                      <p:cBhvr>
                                        <p:cTn id="19" dur="500"/>
                                        <p:tgtEl>
                                          <p:spTgt spid="1026"/>
                                        </p:tgtEl>
                                      </p:cBhvr>
                                    </p:animEffect>
                                  </p:childTnLst>
                                </p:cTn>
                              </p:par>
                              <p:par>
                                <p:cTn id="20" presetID="12" presetClass="entr" presetSubtype="4"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p:tgtEl>
                                          <p:spTgt spid="1032"/>
                                        </p:tgtEl>
                                        <p:attrNameLst>
                                          <p:attrName>ppt_y</p:attrName>
                                        </p:attrNameLst>
                                      </p:cBhvr>
                                      <p:tavLst>
                                        <p:tav tm="0">
                                          <p:val>
                                            <p:strVal val="#ppt_y+#ppt_h*1.125000"/>
                                          </p:val>
                                        </p:tav>
                                        <p:tav tm="100000">
                                          <p:val>
                                            <p:strVal val="#ppt_y"/>
                                          </p:val>
                                        </p:tav>
                                      </p:tavLst>
                                    </p:anim>
                                    <p:animEffect transition="in" filter="wipe(up)">
                                      <p:cBhvr>
                                        <p:cTn id="23" dur="500"/>
                                        <p:tgtEl>
                                          <p:spTgt spid="1032"/>
                                        </p:tgtEl>
                                      </p:cBhvr>
                                    </p:animEffect>
                                  </p:childTnLst>
                                </p:cTn>
                              </p:par>
                              <p:par>
                                <p:cTn id="24" presetID="12" presetClass="entr" presetSubtype="4"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p:tgtEl>
                                          <p:spTgt spid="1028"/>
                                        </p:tgtEl>
                                        <p:attrNameLst>
                                          <p:attrName>ppt_y</p:attrName>
                                        </p:attrNameLst>
                                      </p:cBhvr>
                                      <p:tavLst>
                                        <p:tav tm="0">
                                          <p:val>
                                            <p:strVal val="#ppt_y+#ppt_h*1.125000"/>
                                          </p:val>
                                        </p:tav>
                                        <p:tav tm="100000">
                                          <p:val>
                                            <p:strVal val="#ppt_y"/>
                                          </p:val>
                                        </p:tav>
                                      </p:tavLst>
                                    </p:anim>
                                    <p:animEffect transition="in" filter="wipe(up)">
                                      <p:cBhvr>
                                        <p:cTn id="27" dur="500"/>
                                        <p:tgtEl>
                                          <p:spTgt spid="1028"/>
                                        </p:tgtEl>
                                      </p:cBhvr>
                                    </p:animEffect>
                                  </p:childTnLst>
                                </p:cTn>
                              </p:par>
                              <p:par>
                                <p:cTn id="28" presetID="12" presetClass="entr" presetSubtype="4" fill="hold" nodeType="withEffect">
                                  <p:stCondLst>
                                    <p:cond delay="0"/>
                                  </p:stCondLst>
                                  <p:childTnLst>
                                    <p:set>
                                      <p:cBhvr>
                                        <p:cTn id="29" dur="1" fill="hold">
                                          <p:stCondLst>
                                            <p:cond delay="0"/>
                                          </p:stCondLst>
                                        </p:cTn>
                                        <p:tgtEl>
                                          <p:spTgt spid="1034"/>
                                        </p:tgtEl>
                                        <p:attrNameLst>
                                          <p:attrName>style.visibility</p:attrName>
                                        </p:attrNameLst>
                                      </p:cBhvr>
                                      <p:to>
                                        <p:strVal val="visible"/>
                                      </p:to>
                                    </p:set>
                                    <p:anim calcmode="lin" valueType="num">
                                      <p:cBhvr additive="base">
                                        <p:cTn id="30" dur="500"/>
                                        <p:tgtEl>
                                          <p:spTgt spid="1034"/>
                                        </p:tgtEl>
                                        <p:attrNameLst>
                                          <p:attrName>ppt_y</p:attrName>
                                        </p:attrNameLst>
                                      </p:cBhvr>
                                      <p:tavLst>
                                        <p:tav tm="0">
                                          <p:val>
                                            <p:strVal val="#ppt_y+#ppt_h*1.125000"/>
                                          </p:val>
                                        </p:tav>
                                        <p:tav tm="100000">
                                          <p:val>
                                            <p:strVal val="#ppt_y"/>
                                          </p:val>
                                        </p:tav>
                                      </p:tavLst>
                                    </p:anim>
                                    <p:animEffect transition="in" filter="wipe(up)">
                                      <p:cBhvr>
                                        <p:cTn id="31" dur="500"/>
                                        <p:tgtEl>
                                          <p:spTgt spid="1034"/>
                                        </p:tgtEl>
                                      </p:cBhvr>
                                    </p:animEffect>
                                  </p:childTnLst>
                                </p:cTn>
                              </p:par>
                              <p:par>
                                <p:cTn id="32" presetID="12" presetClass="entr" presetSubtype="4" fill="hold" nodeType="withEffect">
                                  <p:stCondLst>
                                    <p:cond delay="0"/>
                                  </p:stCondLst>
                                  <p:childTnLst>
                                    <p:set>
                                      <p:cBhvr>
                                        <p:cTn id="33" dur="1" fill="hold">
                                          <p:stCondLst>
                                            <p:cond delay="0"/>
                                          </p:stCondLst>
                                        </p:cTn>
                                        <p:tgtEl>
                                          <p:spTgt spid="1036"/>
                                        </p:tgtEl>
                                        <p:attrNameLst>
                                          <p:attrName>style.visibility</p:attrName>
                                        </p:attrNameLst>
                                      </p:cBhvr>
                                      <p:to>
                                        <p:strVal val="visible"/>
                                      </p:to>
                                    </p:set>
                                    <p:anim calcmode="lin" valueType="num">
                                      <p:cBhvr additive="base">
                                        <p:cTn id="34" dur="500"/>
                                        <p:tgtEl>
                                          <p:spTgt spid="1036"/>
                                        </p:tgtEl>
                                        <p:attrNameLst>
                                          <p:attrName>ppt_y</p:attrName>
                                        </p:attrNameLst>
                                      </p:cBhvr>
                                      <p:tavLst>
                                        <p:tav tm="0">
                                          <p:val>
                                            <p:strVal val="#ppt_y+#ppt_h*1.125000"/>
                                          </p:val>
                                        </p:tav>
                                        <p:tav tm="100000">
                                          <p:val>
                                            <p:strVal val="#ppt_y"/>
                                          </p:val>
                                        </p:tav>
                                      </p:tavLst>
                                    </p:anim>
                                    <p:animEffect transition="in" filter="wipe(up)">
                                      <p:cBhvr>
                                        <p:cTn id="35" dur="500"/>
                                        <p:tgtEl>
                                          <p:spTgt spid="1036"/>
                                        </p:tgtEl>
                                      </p:cBhvr>
                                    </p:animEffect>
                                  </p:childTnLst>
                                </p:cTn>
                              </p:par>
                              <p:par>
                                <p:cTn id="36" presetID="1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up)">
                                      <p:cBhvr>
                                        <p:cTn id="39" dur="500"/>
                                        <p:tgtEl>
                                          <p:spTgt spid="25"/>
                                        </p:tgtEl>
                                      </p:cBhvr>
                                    </p:animEffect>
                                  </p:childTnLst>
                                </p:cTn>
                              </p:par>
                            </p:childTnLst>
                          </p:cTn>
                        </p:par>
                        <p:par>
                          <p:cTn id="40" fill="hold">
                            <p:stCondLst>
                              <p:cond delay="2000"/>
                            </p:stCondLst>
                            <p:childTnLst>
                              <p:par>
                                <p:cTn id="41" presetID="6"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032"/>
                    </p:tgtEl>
                  </p:cond>
                </p:stCondLst>
                <p:endSync evt="end" delay="0">
                  <p:rtn val="all"/>
                </p:endSync>
                <p:childTnLst>
                  <p:par>
                    <p:cTn id="45" fill="hold">
                      <p:stCondLst>
                        <p:cond delay="0"/>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000"/>
                                        <p:tgtEl>
                                          <p:spTgt spid="7"/>
                                        </p:tgtEl>
                                        <p:attrNameLst>
                                          <p:attrName>ppt_x</p:attrName>
                                        </p:attrNameLst>
                                      </p:cBhvr>
                                      <p:tavLst>
                                        <p:tav tm="0">
                                          <p:val>
                                            <p:strVal val="#ppt_x-#ppt_w*1.125000"/>
                                          </p:val>
                                        </p:tav>
                                        <p:tav tm="100000">
                                          <p:val>
                                            <p:strVal val="#ppt_x"/>
                                          </p:val>
                                        </p:tav>
                                      </p:tavLst>
                                    </p:anim>
                                    <p:animEffect transition="in" filter="wipe(right)">
                                      <p:cBhvr>
                                        <p:cTn id="50" dur="1000"/>
                                        <p:tgtEl>
                                          <p:spTgt spid="7"/>
                                        </p:tgtEl>
                                      </p:cBhvr>
                                    </p:animEffect>
                                  </p:childTnLst>
                                </p:cTn>
                              </p:par>
                            </p:childTnLst>
                          </p:cTn>
                        </p:par>
                        <p:par>
                          <p:cTn id="51" fill="hold">
                            <p:stCondLst>
                              <p:cond delay="1000"/>
                            </p:stCondLst>
                            <p:childTnLst>
                              <p:par>
                                <p:cTn id="52" presetID="1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1000"/>
                                        <p:tgtEl>
                                          <p:spTgt spid="8"/>
                                        </p:tgtEl>
                                        <p:attrNameLst>
                                          <p:attrName>ppt_x</p:attrName>
                                        </p:attrNameLst>
                                      </p:cBhvr>
                                      <p:tavLst>
                                        <p:tav tm="0">
                                          <p:val>
                                            <p:strVal val="#ppt_x-#ppt_w*1.125000"/>
                                          </p:val>
                                        </p:tav>
                                        <p:tav tm="100000">
                                          <p:val>
                                            <p:strVal val="#ppt_x"/>
                                          </p:val>
                                        </p:tav>
                                      </p:tavLst>
                                    </p:anim>
                                    <p:animEffect transition="in" filter="wipe(right)">
                                      <p:cBhvr>
                                        <p:cTn id="55" dur="1000"/>
                                        <p:tgtEl>
                                          <p:spTgt spid="8"/>
                                        </p:tgtEl>
                                      </p:cBhvr>
                                    </p:animEffect>
                                  </p:childTnLst>
                                </p:cTn>
                              </p:par>
                            </p:childTnLst>
                          </p:cTn>
                        </p:par>
                      </p:childTnLst>
                    </p:cTn>
                  </p:par>
                </p:childTnLst>
              </p:cTn>
              <p:nextCondLst>
                <p:cond evt="onClick" delay="0">
                  <p:tgtEl>
                    <p:spTgt spid="1032"/>
                  </p:tgtEl>
                </p:cond>
              </p:nextCondLst>
            </p:seq>
            <p:seq concurrent="1" nextAc="seek">
              <p:cTn id="56" restart="whenNotActive" fill="hold" evtFilter="cancelBubble" nodeType="interactiveSeq">
                <p:stCondLst>
                  <p:cond evt="onClick" delay="0">
                    <p:tgtEl>
                      <p:spTgt spid="1026"/>
                    </p:tgtEl>
                  </p:cond>
                </p:stCondLst>
                <p:endSync evt="end" delay="0">
                  <p:rtn val="all"/>
                </p:endSync>
                <p:childTnLst>
                  <p:par>
                    <p:cTn id="57" fill="hold">
                      <p:stCondLst>
                        <p:cond delay="0"/>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1000"/>
                                        <p:tgtEl>
                                          <p:spTgt spid="5"/>
                                        </p:tgtEl>
                                        <p:attrNameLst>
                                          <p:attrName>ppt_x</p:attrName>
                                        </p:attrNameLst>
                                      </p:cBhvr>
                                      <p:tavLst>
                                        <p:tav tm="0">
                                          <p:val>
                                            <p:strVal val="#ppt_x-#ppt_w*1.125000"/>
                                          </p:val>
                                        </p:tav>
                                        <p:tav tm="100000">
                                          <p:val>
                                            <p:strVal val="#ppt_x"/>
                                          </p:val>
                                        </p:tav>
                                      </p:tavLst>
                                    </p:anim>
                                    <p:animEffect transition="in" filter="wipe(right)">
                                      <p:cBhvr>
                                        <p:cTn id="62" dur="1000"/>
                                        <p:tgtEl>
                                          <p:spTgt spid="5"/>
                                        </p:tgtEl>
                                      </p:cBhvr>
                                    </p:animEffect>
                                  </p:childTnLst>
                                </p:cTn>
                              </p:par>
                            </p:childTnLst>
                          </p:cTn>
                        </p:par>
                        <p:par>
                          <p:cTn id="63" fill="hold">
                            <p:stCondLst>
                              <p:cond delay="1000"/>
                            </p:stCondLst>
                            <p:childTnLst>
                              <p:par>
                                <p:cTn id="64" presetID="12" presetClass="entr" presetSubtype="8"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000"/>
                                        <p:tgtEl>
                                          <p:spTgt spid="6"/>
                                        </p:tgtEl>
                                        <p:attrNameLst>
                                          <p:attrName>ppt_x</p:attrName>
                                        </p:attrNameLst>
                                      </p:cBhvr>
                                      <p:tavLst>
                                        <p:tav tm="0">
                                          <p:val>
                                            <p:strVal val="#ppt_x-#ppt_w*1.125000"/>
                                          </p:val>
                                        </p:tav>
                                        <p:tav tm="100000">
                                          <p:val>
                                            <p:strVal val="#ppt_x"/>
                                          </p:val>
                                        </p:tav>
                                      </p:tavLst>
                                    </p:anim>
                                    <p:animEffect transition="in" filter="wipe(right)">
                                      <p:cBhvr>
                                        <p:cTn id="67" dur="1000"/>
                                        <p:tgtEl>
                                          <p:spTgt spid="6"/>
                                        </p:tgtEl>
                                      </p:cBhvr>
                                    </p:animEffect>
                                  </p:childTnLst>
                                </p:cTn>
                              </p:par>
                            </p:childTnLst>
                          </p:cTn>
                        </p:par>
                      </p:childTnLst>
                    </p:cTn>
                  </p:par>
                </p:childTnLst>
              </p:cTn>
              <p:nextCondLst>
                <p:cond evt="onClick" delay="0">
                  <p:tgtEl>
                    <p:spTgt spid="1026"/>
                  </p:tgtEl>
                </p:cond>
              </p:nextCondLst>
            </p:seq>
            <p:seq concurrent="1" nextAc="seek">
              <p:cTn id="68" restart="whenNotActive" fill="hold" evtFilter="cancelBubble" nodeType="interactiveSeq">
                <p:stCondLst>
                  <p:cond evt="onClick" delay="0">
                    <p:tgtEl>
                      <p:spTgt spid="1028"/>
                    </p:tgtEl>
                  </p:cond>
                </p:stCondLst>
                <p:endSync evt="end" delay="0">
                  <p:rtn val="all"/>
                </p:endSync>
                <p:childTnLst>
                  <p:par>
                    <p:cTn id="69" fill="hold">
                      <p:stCondLst>
                        <p:cond delay="0"/>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1000"/>
                                        <p:tgtEl>
                                          <p:spTgt spid="9"/>
                                        </p:tgtEl>
                                        <p:attrNameLst>
                                          <p:attrName>ppt_x</p:attrName>
                                        </p:attrNameLst>
                                      </p:cBhvr>
                                      <p:tavLst>
                                        <p:tav tm="0">
                                          <p:val>
                                            <p:strVal val="#ppt_x-#ppt_w*1.125000"/>
                                          </p:val>
                                        </p:tav>
                                        <p:tav tm="100000">
                                          <p:val>
                                            <p:strVal val="#ppt_x"/>
                                          </p:val>
                                        </p:tav>
                                      </p:tavLst>
                                    </p:anim>
                                    <p:animEffect transition="in" filter="wipe(right)">
                                      <p:cBhvr>
                                        <p:cTn id="74" dur="1000"/>
                                        <p:tgtEl>
                                          <p:spTgt spid="9"/>
                                        </p:tgtEl>
                                      </p:cBhvr>
                                    </p:animEffect>
                                  </p:childTnLst>
                                </p:cTn>
                              </p:par>
                            </p:childTnLst>
                          </p:cTn>
                        </p:par>
                        <p:par>
                          <p:cTn id="75" fill="hold">
                            <p:stCondLst>
                              <p:cond delay="1000"/>
                            </p:stCondLst>
                            <p:childTnLst>
                              <p:par>
                                <p:cTn id="76" presetID="12" presetClass="entr" presetSubtype="8"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1000"/>
                                        <p:tgtEl>
                                          <p:spTgt spid="10"/>
                                        </p:tgtEl>
                                        <p:attrNameLst>
                                          <p:attrName>ppt_x</p:attrName>
                                        </p:attrNameLst>
                                      </p:cBhvr>
                                      <p:tavLst>
                                        <p:tav tm="0">
                                          <p:val>
                                            <p:strVal val="#ppt_x-#ppt_w*1.125000"/>
                                          </p:val>
                                        </p:tav>
                                        <p:tav tm="100000">
                                          <p:val>
                                            <p:strVal val="#ppt_x"/>
                                          </p:val>
                                        </p:tav>
                                      </p:tavLst>
                                    </p:anim>
                                    <p:animEffect transition="in" filter="wipe(right)">
                                      <p:cBhvr>
                                        <p:cTn id="79" dur="1000"/>
                                        <p:tgtEl>
                                          <p:spTgt spid="10"/>
                                        </p:tgtEl>
                                      </p:cBhvr>
                                    </p:animEffect>
                                  </p:childTnLst>
                                </p:cTn>
                              </p:par>
                            </p:childTnLst>
                          </p:cTn>
                        </p:par>
                      </p:childTnLst>
                    </p:cTn>
                  </p:par>
                </p:childTnLst>
              </p:cTn>
              <p:nextCondLst>
                <p:cond evt="onClick" delay="0">
                  <p:tgtEl>
                    <p:spTgt spid="1028"/>
                  </p:tgtEl>
                </p:cond>
              </p:nextCondLst>
            </p:seq>
            <p:seq concurrent="1" nextAc="seek">
              <p:cTn id="80" restart="whenNotActive" fill="hold" evtFilter="cancelBubble" nodeType="interactiveSeq">
                <p:stCondLst>
                  <p:cond evt="onClick" delay="0">
                    <p:tgtEl>
                      <p:spTgt spid="1034"/>
                    </p:tgtEl>
                  </p:cond>
                </p:stCondLst>
                <p:endSync evt="end" delay="0">
                  <p:rtn val="all"/>
                </p:endSync>
                <p:childTnLst>
                  <p:par>
                    <p:cTn id="81" fill="hold">
                      <p:stCondLst>
                        <p:cond delay="0"/>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1000"/>
                                        <p:tgtEl>
                                          <p:spTgt spid="13"/>
                                        </p:tgtEl>
                                        <p:attrNameLst>
                                          <p:attrName>ppt_x</p:attrName>
                                        </p:attrNameLst>
                                      </p:cBhvr>
                                      <p:tavLst>
                                        <p:tav tm="0">
                                          <p:val>
                                            <p:strVal val="#ppt_x-#ppt_w*1.125000"/>
                                          </p:val>
                                        </p:tav>
                                        <p:tav tm="100000">
                                          <p:val>
                                            <p:strVal val="#ppt_x"/>
                                          </p:val>
                                        </p:tav>
                                      </p:tavLst>
                                    </p:anim>
                                    <p:animEffect transition="in" filter="wipe(right)">
                                      <p:cBhvr>
                                        <p:cTn id="86" dur="1000"/>
                                        <p:tgtEl>
                                          <p:spTgt spid="13"/>
                                        </p:tgtEl>
                                      </p:cBhvr>
                                    </p:animEffect>
                                  </p:childTnLst>
                                </p:cTn>
                              </p:par>
                            </p:childTnLst>
                          </p:cTn>
                        </p:par>
                        <p:par>
                          <p:cTn id="87" fill="hold">
                            <p:stCondLst>
                              <p:cond delay="1000"/>
                            </p:stCondLst>
                            <p:childTnLst>
                              <p:par>
                                <p:cTn id="88" presetID="12" presetClass="entr" presetSubtype="8"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additive="base">
                                        <p:cTn id="90" dur="1000"/>
                                        <p:tgtEl>
                                          <p:spTgt spid="14"/>
                                        </p:tgtEl>
                                        <p:attrNameLst>
                                          <p:attrName>ppt_x</p:attrName>
                                        </p:attrNameLst>
                                      </p:cBhvr>
                                      <p:tavLst>
                                        <p:tav tm="0">
                                          <p:val>
                                            <p:strVal val="#ppt_x-#ppt_w*1.125000"/>
                                          </p:val>
                                        </p:tav>
                                        <p:tav tm="100000">
                                          <p:val>
                                            <p:strVal val="#ppt_x"/>
                                          </p:val>
                                        </p:tav>
                                      </p:tavLst>
                                    </p:anim>
                                    <p:animEffect transition="in" filter="wipe(right)">
                                      <p:cBhvr>
                                        <p:cTn id="91" dur="1000"/>
                                        <p:tgtEl>
                                          <p:spTgt spid="14"/>
                                        </p:tgtEl>
                                      </p:cBhvr>
                                    </p:animEffect>
                                  </p:childTnLst>
                                </p:cTn>
                              </p:par>
                            </p:childTnLst>
                          </p:cTn>
                        </p:par>
                      </p:childTnLst>
                    </p:cTn>
                  </p:par>
                </p:childTnLst>
              </p:cTn>
              <p:nextCondLst>
                <p:cond evt="onClick" delay="0">
                  <p:tgtEl>
                    <p:spTgt spid="1034"/>
                  </p:tgtEl>
                </p:cond>
              </p:nextCondLst>
            </p:seq>
            <p:seq concurrent="1" nextAc="seek">
              <p:cTn id="92" restart="whenNotActive" fill="hold" evtFilter="cancelBubble" nodeType="interactiveSeq">
                <p:stCondLst>
                  <p:cond evt="onClick" delay="0">
                    <p:tgtEl>
                      <p:spTgt spid="1036"/>
                    </p:tgtEl>
                  </p:cond>
                </p:stCondLst>
                <p:endSync evt="end" delay="0">
                  <p:rtn val="all"/>
                </p:endSync>
                <p:childTnLst>
                  <p:par>
                    <p:cTn id="93" fill="hold">
                      <p:stCondLst>
                        <p:cond delay="0"/>
                      </p:stCondLst>
                      <p:childTnLst>
                        <p:par>
                          <p:cTn id="94" fill="hold">
                            <p:stCondLst>
                              <p:cond delay="0"/>
                            </p:stCondLst>
                            <p:childTnLst>
                              <p:par>
                                <p:cTn id="95" presetID="12" presetClass="entr" presetSubtype="8"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1000"/>
                                        <p:tgtEl>
                                          <p:spTgt spid="15"/>
                                        </p:tgtEl>
                                        <p:attrNameLst>
                                          <p:attrName>ppt_x</p:attrName>
                                        </p:attrNameLst>
                                      </p:cBhvr>
                                      <p:tavLst>
                                        <p:tav tm="0">
                                          <p:val>
                                            <p:strVal val="#ppt_x-#ppt_w*1.125000"/>
                                          </p:val>
                                        </p:tav>
                                        <p:tav tm="100000">
                                          <p:val>
                                            <p:strVal val="#ppt_x"/>
                                          </p:val>
                                        </p:tav>
                                      </p:tavLst>
                                    </p:anim>
                                    <p:animEffect transition="in" filter="wipe(right)">
                                      <p:cBhvr>
                                        <p:cTn id="98" dur="1000"/>
                                        <p:tgtEl>
                                          <p:spTgt spid="15"/>
                                        </p:tgtEl>
                                      </p:cBhvr>
                                    </p:animEffect>
                                  </p:childTnLst>
                                </p:cTn>
                              </p:par>
                            </p:childTnLst>
                          </p:cTn>
                        </p:par>
                        <p:par>
                          <p:cTn id="99" fill="hold">
                            <p:stCondLst>
                              <p:cond delay="1000"/>
                            </p:stCondLst>
                            <p:childTnLst>
                              <p:par>
                                <p:cTn id="100" presetID="12" presetClass="entr" presetSubtype="8"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additive="base">
                                        <p:cTn id="102" dur="1000"/>
                                        <p:tgtEl>
                                          <p:spTgt spid="16"/>
                                        </p:tgtEl>
                                        <p:attrNameLst>
                                          <p:attrName>ppt_x</p:attrName>
                                        </p:attrNameLst>
                                      </p:cBhvr>
                                      <p:tavLst>
                                        <p:tav tm="0">
                                          <p:val>
                                            <p:strVal val="#ppt_x-#ppt_w*1.125000"/>
                                          </p:val>
                                        </p:tav>
                                        <p:tav tm="100000">
                                          <p:val>
                                            <p:strVal val="#ppt_x"/>
                                          </p:val>
                                        </p:tav>
                                      </p:tavLst>
                                    </p:anim>
                                    <p:animEffect transition="in" filter="wipe(right)">
                                      <p:cBhvr>
                                        <p:cTn id="103" dur="1000"/>
                                        <p:tgtEl>
                                          <p:spTgt spid="16"/>
                                        </p:tgtEl>
                                      </p:cBhvr>
                                    </p:animEffect>
                                  </p:childTnLst>
                                </p:cTn>
                              </p:par>
                            </p:childTnLst>
                          </p:cTn>
                        </p:par>
                      </p:childTnLst>
                    </p:cTn>
                  </p:par>
                </p:childTnLst>
              </p:cTn>
              <p:nextCondLst>
                <p:cond evt="onClick" delay="0">
                  <p:tgtEl>
                    <p:spTgt spid="1036"/>
                  </p:tgtEl>
                </p:cond>
              </p:nextCondLst>
            </p:seq>
            <p:seq concurrent="1" nextAc="seek">
              <p:cTn id="104" restart="whenNotActive" fill="hold" evtFilter="cancelBubble" nodeType="interactiveSeq">
                <p:stCondLst>
                  <p:cond evt="onClick" delay="0">
                    <p:tgtEl>
                      <p:spTgt spid="25"/>
                    </p:tgtEl>
                  </p:cond>
                </p:stCondLst>
                <p:endSync evt="end" delay="0">
                  <p:rtn val="all"/>
                </p:endSync>
                <p:childTnLst>
                  <p:par>
                    <p:cTn id="105" fill="hold">
                      <p:stCondLst>
                        <p:cond delay="0"/>
                      </p:stCondLst>
                      <p:childTnLst>
                        <p:par>
                          <p:cTn id="106" fill="hold">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1000"/>
                                        <p:tgtEl>
                                          <p:spTgt spid="11"/>
                                        </p:tgtEl>
                                        <p:attrNameLst>
                                          <p:attrName>ppt_x</p:attrName>
                                        </p:attrNameLst>
                                      </p:cBhvr>
                                      <p:tavLst>
                                        <p:tav tm="0">
                                          <p:val>
                                            <p:strVal val="#ppt_x-#ppt_w*1.125000"/>
                                          </p:val>
                                        </p:tav>
                                        <p:tav tm="100000">
                                          <p:val>
                                            <p:strVal val="#ppt_x"/>
                                          </p:val>
                                        </p:tav>
                                      </p:tavLst>
                                    </p:anim>
                                    <p:animEffect transition="in" filter="wipe(right)">
                                      <p:cBhvr>
                                        <p:cTn id="110" dur="1000"/>
                                        <p:tgtEl>
                                          <p:spTgt spid="11"/>
                                        </p:tgtEl>
                                      </p:cBhvr>
                                    </p:animEffect>
                                  </p:childTnLst>
                                </p:cTn>
                              </p:par>
                            </p:childTnLst>
                          </p:cTn>
                        </p:par>
                        <p:par>
                          <p:cTn id="111" fill="hold">
                            <p:stCondLst>
                              <p:cond delay="1000"/>
                            </p:stCondLst>
                            <p:childTnLst>
                              <p:par>
                                <p:cTn id="112" presetID="12" presetClass="entr" presetSubtype="8" fill="hold" grpId="0" nodeType="after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1000"/>
                                        <p:tgtEl>
                                          <p:spTgt spid="12"/>
                                        </p:tgtEl>
                                        <p:attrNameLst>
                                          <p:attrName>ppt_x</p:attrName>
                                        </p:attrNameLst>
                                      </p:cBhvr>
                                      <p:tavLst>
                                        <p:tav tm="0">
                                          <p:val>
                                            <p:strVal val="#ppt_x-#ppt_w*1.125000"/>
                                          </p:val>
                                        </p:tav>
                                        <p:tav tm="100000">
                                          <p:val>
                                            <p:strVal val="#ppt_x"/>
                                          </p:val>
                                        </p:tav>
                                      </p:tavLst>
                                    </p:anim>
                                    <p:animEffect transition="in" filter="wipe(right)">
                                      <p:cBhvr>
                                        <p:cTn id="115" dur="1000"/>
                                        <p:tgtEl>
                                          <p:spTgt spid="12"/>
                                        </p:tgtEl>
                                      </p:cBhvr>
                                    </p:animEffect>
                                  </p:childTnLst>
                                </p:cTn>
                              </p:par>
                            </p:childTnLst>
                          </p:cTn>
                        </p:par>
                      </p:childTnLst>
                    </p:cTn>
                  </p:par>
                </p:childTnLst>
              </p:cTn>
              <p:nextCondLst>
                <p:cond evt="onClick" delay="0">
                  <p:tgtEl>
                    <p:spTgt spid="25"/>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870" y="188640"/>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3" name="Rectangle 2">
            <a:extLst>
              <a:ext uri="{FF2B5EF4-FFF2-40B4-BE49-F238E27FC236}">
                <a16:creationId xmlns:a16="http://schemas.microsoft.com/office/drawing/2014/main" id="{07489FC2-EDD3-9745-AEE6-3D1439C64834}"/>
              </a:ext>
            </a:extLst>
          </p:cNvPr>
          <p:cNvSpPr/>
          <p:nvPr/>
        </p:nvSpPr>
        <p:spPr>
          <a:xfrm>
            <a:off x="2850625" y="1041614"/>
            <a:ext cx="649600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514350" indent="-514350">
              <a:buFont typeface="+mj-lt"/>
              <a:buAutoNum type="romanUcPeriod" startAt="4"/>
            </a:pPr>
            <a:r>
              <a:rPr lang="en-AE" sz="2400" i="1" dirty="0">
                <a:latin typeface="Calibri" panose="020F0502020204030204" pitchFamily="34" charset="0"/>
                <a:ea typeface="Arial" panose="020B0604020202020204" pitchFamily="34" charset="0"/>
                <a:cs typeface="Calibri" panose="020F0502020204030204" pitchFamily="34" charset="0"/>
              </a:rPr>
              <a:t>Fill in the blanks choosing the correct answers</a:t>
            </a:r>
            <a:r>
              <a:rPr lang="en-US" sz="2400" i="1" dirty="0">
                <a:latin typeface="Calibri" panose="020F0502020204030204" pitchFamily="34" charset="0"/>
                <a:ea typeface="Arial" panose="020B0604020202020204" pitchFamily="34" charset="0"/>
                <a:cs typeface="Calibri" panose="020F0502020204030204" pitchFamily="34" charset="0"/>
              </a:rPr>
              <a:t>:</a:t>
            </a:r>
            <a:r>
              <a:rPr lang="en-AE" sz="2400" i="1" dirty="0">
                <a:latin typeface="Calibri" panose="020F0502020204030204" pitchFamily="34" charset="0"/>
                <a:ea typeface="Arial" panose="020B0604020202020204" pitchFamily="34" charset="0"/>
                <a:cs typeface="Calibri" panose="020F0502020204030204" pitchFamily="34" charset="0"/>
              </a:rPr>
              <a:t> </a:t>
            </a:r>
            <a:endParaRPr lang="en-AE" sz="2400" i="1" dirty="0">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9EAEFE54-39C0-CE4E-AAFF-7E0057DC53A8}"/>
              </a:ext>
            </a:extLst>
          </p:cNvPr>
          <p:cNvGraphicFramePr>
            <a:graphicFrameLocks noGrp="1"/>
          </p:cNvGraphicFramePr>
          <p:nvPr>
            <p:extLst>
              <p:ext uri="{D42A27DB-BD31-4B8C-83A1-F6EECF244321}">
                <p14:modId xmlns:p14="http://schemas.microsoft.com/office/powerpoint/2010/main" val="2837075721"/>
              </p:ext>
            </p:extLst>
          </p:nvPr>
        </p:nvGraphicFramePr>
        <p:xfrm>
          <a:off x="890876" y="1732514"/>
          <a:ext cx="10441160" cy="768431"/>
        </p:xfrm>
        <a:graphic>
          <a:graphicData uri="http://schemas.openxmlformats.org/drawingml/2006/table">
            <a:tbl>
              <a:tblPr firstRow="1" bandRow="1">
                <a:tableStyleId>{00A15C55-8517-42AA-B614-E9B94910E393}</a:tableStyleId>
              </a:tblPr>
              <a:tblGrid>
                <a:gridCol w="2088232">
                  <a:extLst>
                    <a:ext uri="{9D8B030D-6E8A-4147-A177-3AD203B41FA5}">
                      <a16:colId xmlns:a16="http://schemas.microsoft.com/office/drawing/2014/main" val="2579070827"/>
                    </a:ext>
                  </a:extLst>
                </a:gridCol>
                <a:gridCol w="2088232">
                  <a:extLst>
                    <a:ext uri="{9D8B030D-6E8A-4147-A177-3AD203B41FA5}">
                      <a16:colId xmlns:a16="http://schemas.microsoft.com/office/drawing/2014/main" val="632573099"/>
                    </a:ext>
                  </a:extLst>
                </a:gridCol>
                <a:gridCol w="2088232">
                  <a:extLst>
                    <a:ext uri="{9D8B030D-6E8A-4147-A177-3AD203B41FA5}">
                      <a16:colId xmlns:a16="http://schemas.microsoft.com/office/drawing/2014/main" val="2923665199"/>
                    </a:ext>
                  </a:extLst>
                </a:gridCol>
                <a:gridCol w="2088232">
                  <a:extLst>
                    <a:ext uri="{9D8B030D-6E8A-4147-A177-3AD203B41FA5}">
                      <a16:colId xmlns:a16="http://schemas.microsoft.com/office/drawing/2014/main" val="795886985"/>
                    </a:ext>
                  </a:extLst>
                </a:gridCol>
                <a:gridCol w="2088232">
                  <a:extLst>
                    <a:ext uri="{9D8B030D-6E8A-4147-A177-3AD203B41FA5}">
                      <a16:colId xmlns:a16="http://schemas.microsoft.com/office/drawing/2014/main" val="1033033935"/>
                    </a:ext>
                  </a:extLst>
                </a:gridCol>
              </a:tblGrid>
              <a:tr h="768431">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mice</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r="100000" b="100000"/>
                      </a:path>
                      <a:tileRect l="-100000" t="-100000"/>
                    </a:gradFill>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hands and feet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r="100000" b="100000"/>
                      </a:path>
                      <a:tileRect l="-100000" t="-100000"/>
                    </a:gradFill>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men</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r="100000" b="100000"/>
                      </a:path>
                      <a:tileRect l="-100000" t="-100000"/>
                    </a:gradFill>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children </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r="100000" b="100000"/>
                      </a:path>
                      <a:tileRect l="-100000" t="-100000"/>
                    </a:gradFill>
                  </a:tcPr>
                </a:tc>
                <a:tc>
                  <a:txBody>
                    <a:bodyPr/>
                    <a:lstStyle/>
                    <a:p>
                      <a:pPr algn="ctr">
                        <a:lnSpc>
                          <a:spcPct val="115000"/>
                        </a:lnSpc>
                      </a:pPr>
                      <a:r>
                        <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teeth</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r="100000" b="100000"/>
                      </a:path>
                      <a:tileRect l="-100000" t="-100000"/>
                    </a:gradFill>
                  </a:tcPr>
                </a:tc>
                <a:extLst>
                  <a:ext uri="{0D108BD9-81ED-4DB2-BD59-A6C34878D82A}">
                    <a16:rowId xmlns:a16="http://schemas.microsoft.com/office/drawing/2014/main" val="2109652409"/>
                  </a:ext>
                </a:extLst>
              </a:tr>
            </a:tbl>
          </a:graphicData>
        </a:graphic>
      </p:graphicFrame>
      <p:sp>
        <p:nvSpPr>
          <p:cNvPr id="5" name="Rectangle 4">
            <a:extLst>
              <a:ext uri="{FF2B5EF4-FFF2-40B4-BE49-F238E27FC236}">
                <a16:creationId xmlns:a16="http://schemas.microsoft.com/office/drawing/2014/main" id="{FF1B9A63-6D06-144B-B7FC-DDE8EDC354CE}"/>
              </a:ext>
            </a:extLst>
          </p:cNvPr>
          <p:cNvSpPr/>
          <p:nvPr/>
        </p:nvSpPr>
        <p:spPr>
          <a:xfrm>
            <a:off x="1292754" y="2832325"/>
            <a:ext cx="6561733" cy="492122"/>
          </a:xfrm>
          <a:prstGeom prst="rect">
            <a:avLst/>
          </a:prstGeom>
        </p:spPr>
        <p:txBody>
          <a:bodyPr wrap="none">
            <a:spAutoFit/>
          </a:bodyPr>
          <a:lstStyle/>
          <a:p>
            <a:pPr marL="457200" lvl="0" indent="-457200">
              <a:lnSpc>
                <a:spcPct val="115000"/>
              </a:lnSpc>
              <a:buFont typeface="+mj-lt"/>
              <a:buAutoNum type="arabicPeriod"/>
            </a:pPr>
            <a:r>
              <a:rPr lang="en-AE" sz="2400" dirty="0">
                <a:latin typeface="Calibri" panose="020F0502020204030204" pitchFamily="34" charset="0"/>
                <a:ea typeface="Arial" panose="020B0604020202020204" pitchFamily="34" charset="0"/>
                <a:cs typeface="Calibri" panose="020F0502020204030204" pitchFamily="34" charset="0"/>
              </a:rPr>
              <a:t>There were three ________ playing in the park.</a:t>
            </a:r>
          </a:p>
        </p:txBody>
      </p:sp>
      <p:sp>
        <p:nvSpPr>
          <p:cNvPr id="6" name="Rectangle 5">
            <a:extLst>
              <a:ext uri="{FF2B5EF4-FFF2-40B4-BE49-F238E27FC236}">
                <a16:creationId xmlns:a16="http://schemas.microsoft.com/office/drawing/2014/main" id="{12B19DE1-D536-0645-941C-27D7A1114004}"/>
              </a:ext>
            </a:extLst>
          </p:cNvPr>
          <p:cNvSpPr/>
          <p:nvPr/>
        </p:nvSpPr>
        <p:spPr>
          <a:xfrm>
            <a:off x="1292754" y="3511135"/>
            <a:ext cx="4271682" cy="492122"/>
          </a:xfrm>
          <a:prstGeom prst="rect">
            <a:avLst/>
          </a:prstGeom>
        </p:spPr>
        <p:txBody>
          <a:bodyPr wrap="none">
            <a:spAutoFit/>
          </a:bodyPr>
          <a:lstStyle/>
          <a:p>
            <a:pPr marL="457200" lvl="0" indent="-457200">
              <a:lnSpc>
                <a:spcPct val="115000"/>
              </a:lnSpc>
              <a:buFont typeface="+mj-lt"/>
              <a:buAutoNum type="arabicPeriod" startAt="2"/>
            </a:pPr>
            <a:r>
              <a:rPr lang="en-AE" sz="2400" dirty="0">
                <a:latin typeface="Calibri" panose="020F0502020204030204" pitchFamily="34" charset="0"/>
                <a:ea typeface="Arial" panose="020B0604020202020204" pitchFamily="34" charset="0"/>
                <a:cs typeface="Calibri" panose="020F0502020204030204" pitchFamily="34" charset="0"/>
              </a:rPr>
              <a:t>I lost two _______ yesterday.</a:t>
            </a:r>
          </a:p>
        </p:txBody>
      </p:sp>
      <p:sp>
        <p:nvSpPr>
          <p:cNvPr id="7" name="Rectangle 6">
            <a:extLst>
              <a:ext uri="{FF2B5EF4-FFF2-40B4-BE49-F238E27FC236}">
                <a16:creationId xmlns:a16="http://schemas.microsoft.com/office/drawing/2014/main" id="{854D604E-92AA-4F4E-8752-8C642CDD9C33}"/>
              </a:ext>
            </a:extLst>
          </p:cNvPr>
          <p:cNvSpPr/>
          <p:nvPr/>
        </p:nvSpPr>
        <p:spPr>
          <a:xfrm>
            <a:off x="1292754" y="4189945"/>
            <a:ext cx="5213030" cy="492122"/>
          </a:xfrm>
          <a:prstGeom prst="rect">
            <a:avLst/>
          </a:prstGeom>
        </p:spPr>
        <p:txBody>
          <a:bodyPr wrap="none">
            <a:spAutoFit/>
          </a:bodyPr>
          <a:lstStyle/>
          <a:p>
            <a:pPr marL="457200" lvl="0" indent="-457200">
              <a:lnSpc>
                <a:spcPct val="115000"/>
              </a:lnSpc>
              <a:buFont typeface="+mj-lt"/>
              <a:buAutoNum type="arabicPeriod" startAt="3"/>
            </a:pPr>
            <a:r>
              <a:rPr lang="en-AE" sz="2400" dirty="0">
                <a:latin typeface="Calibri" panose="020F0502020204030204" pitchFamily="34" charset="0"/>
                <a:ea typeface="Arial" panose="020B0604020202020204" pitchFamily="34" charset="0"/>
                <a:cs typeface="Calibri" panose="020F0502020204030204" pitchFamily="34" charset="0"/>
              </a:rPr>
              <a:t>The _______ made holes in the wall.</a:t>
            </a:r>
          </a:p>
        </p:txBody>
      </p:sp>
      <p:sp>
        <p:nvSpPr>
          <p:cNvPr id="8" name="Rectangle 7">
            <a:extLst>
              <a:ext uri="{FF2B5EF4-FFF2-40B4-BE49-F238E27FC236}">
                <a16:creationId xmlns:a16="http://schemas.microsoft.com/office/drawing/2014/main" id="{C4D4D332-9D08-A646-AFFF-B7D0D479CA09}"/>
              </a:ext>
            </a:extLst>
          </p:cNvPr>
          <p:cNvSpPr/>
          <p:nvPr/>
        </p:nvSpPr>
        <p:spPr>
          <a:xfrm>
            <a:off x="1292753" y="4868755"/>
            <a:ext cx="8638347" cy="492122"/>
          </a:xfrm>
          <a:prstGeom prst="rect">
            <a:avLst/>
          </a:prstGeom>
        </p:spPr>
        <p:txBody>
          <a:bodyPr wrap="square">
            <a:spAutoFit/>
          </a:bodyPr>
          <a:lstStyle/>
          <a:p>
            <a:pPr marL="457200" lvl="0" indent="-457200">
              <a:lnSpc>
                <a:spcPct val="115000"/>
              </a:lnSpc>
              <a:buFont typeface="+mj-lt"/>
              <a:buAutoNum type="arabicPeriod" startAt="4"/>
            </a:pPr>
            <a:r>
              <a:rPr lang="en-AE" sz="2400" dirty="0">
                <a:latin typeface="Calibri" panose="020F0502020204030204" pitchFamily="34" charset="0"/>
                <a:ea typeface="Arial" panose="020B0604020202020204" pitchFamily="34" charset="0"/>
                <a:cs typeface="Calibri" panose="020F0502020204030204" pitchFamily="34" charset="0"/>
              </a:rPr>
              <a:t>We wash our </a:t>
            </a:r>
            <a:r>
              <a:rPr lang="en-US" sz="2400" dirty="0">
                <a:latin typeface="Calibri" panose="020F0502020204030204" pitchFamily="34" charset="0"/>
                <a:ea typeface="Arial" panose="020B0604020202020204" pitchFamily="34" charset="0"/>
                <a:cs typeface="Calibri" panose="020F0502020204030204" pitchFamily="34" charset="0"/>
              </a:rPr>
              <a:t> _</a:t>
            </a:r>
            <a:r>
              <a:rPr lang="en-AE" sz="2400" dirty="0">
                <a:latin typeface="Calibri" panose="020F0502020204030204" pitchFamily="34" charset="0"/>
                <a:ea typeface="Arial" panose="020B0604020202020204" pitchFamily="34" charset="0"/>
                <a:cs typeface="Calibri" panose="020F0502020204030204" pitchFamily="34" charset="0"/>
              </a:rPr>
              <a:t>___________  when we come back home.</a:t>
            </a:r>
          </a:p>
        </p:txBody>
      </p:sp>
      <p:sp>
        <p:nvSpPr>
          <p:cNvPr id="9" name="Rectangle 8">
            <a:extLst>
              <a:ext uri="{FF2B5EF4-FFF2-40B4-BE49-F238E27FC236}">
                <a16:creationId xmlns:a16="http://schemas.microsoft.com/office/drawing/2014/main" id="{B7A3FE7C-C3E0-BA4D-82A8-709B5B406911}"/>
              </a:ext>
            </a:extLst>
          </p:cNvPr>
          <p:cNvSpPr/>
          <p:nvPr/>
        </p:nvSpPr>
        <p:spPr>
          <a:xfrm>
            <a:off x="1292754" y="5547566"/>
            <a:ext cx="5359159" cy="492122"/>
          </a:xfrm>
          <a:prstGeom prst="rect">
            <a:avLst/>
          </a:prstGeom>
        </p:spPr>
        <p:txBody>
          <a:bodyPr wrap="none">
            <a:spAutoFit/>
          </a:bodyPr>
          <a:lstStyle/>
          <a:p>
            <a:pPr marL="457200" lvl="0" indent="-457200">
              <a:lnSpc>
                <a:spcPct val="115000"/>
              </a:lnSpc>
              <a:buFont typeface="+mj-lt"/>
              <a:buAutoNum type="arabicPeriod" startAt="5"/>
            </a:pPr>
            <a:r>
              <a:rPr lang="en-AE" sz="2400" dirty="0">
                <a:latin typeface="Calibri" panose="020F0502020204030204" pitchFamily="34" charset="0"/>
                <a:ea typeface="Arial" panose="020B0604020202020204" pitchFamily="34" charset="0"/>
                <a:cs typeface="Calibri" panose="020F0502020204030204" pitchFamily="34" charset="0"/>
              </a:rPr>
              <a:t>The ______ were working in the field.</a:t>
            </a:r>
          </a:p>
        </p:txBody>
      </p:sp>
      <p:sp>
        <p:nvSpPr>
          <p:cNvPr id="10" name="TextBox 9">
            <a:extLst>
              <a:ext uri="{FF2B5EF4-FFF2-40B4-BE49-F238E27FC236}">
                <a16:creationId xmlns:a16="http://schemas.microsoft.com/office/drawing/2014/main" id="{0FF3F605-E1BE-AE48-8CF9-BDAB51E8F3CA}"/>
              </a:ext>
            </a:extLst>
          </p:cNvPr>
          <p:cNvSpPr txBox="1"/>
          <p:nvPr/>
        </p:nvSpPr>
        <p:spPr>
          <a:xfrm>
            <a:off x="4039893" y="2846565"/>
            <a:ext cx="1212707" cy="381541"/>
          </a:xfrm>
          <a:prstGeom prst="rect">
            <a:avLst/>
          </a:prstGeom>
          <a:noFill/>
        </p:spPr>
        <p:txBody>
          <a:bodyPr wrap="square" rtlCol="0">
            <a:spAutoFit/>
          </a:bodyPr>
          <a:lstStyle/>
          <a:p>
            <a:pPr algn="ctr"/>
            <a:r>
              <a:rPr lang="en-AE" sz="2400" dirty="0">
                <a:solidFill>
                  <a:srgbClr val="7030A0"/>
                </a:solidFill>
              </a:rPr>
              <a:t>children</a:t>
            </a:r>
          </a:p>
        </p:txBody>
      </p:sp>
      <p:sp>
        <p:nvSpPr>
          <p:cNvPr id="11" name="TextBox 10">
            <a:extLst>
              <a:ext uri="{FF2B5EF4-FFF2-40B4-BE49-F238E27FC236}">
                <a16:creationId xmlns:a16="http://schemas.microsoft.com/office/drawing/2014/main" id="{DD195A09-6B5C-1240-94BA-39EAE13B6E70}"/>
              </a:ext>
            </a:extLst>
          </p:cNvPr>
          <p:cNvSpPr txBox="1"/>
          <p:nvPr/>
        </p:nvSpPr>
        <p:spPr>
          <a:xfrm>
            <a:off x="2930103" y="3533941"/>
            <a:ext cx="1212707" cy="381541"/>
          </a:xfrm>
          <a:prstGeom prst="rect">
            <a:avLst/>
          </a:prstGeom>
          <a:noFill/>
        </p:spPr>
        <p:txBody>
          <a:bodyPr wrap="square" rtlCol="0">
            <a:spAutoFit/>
          </a:bodyPr>
          <a:lstStyle/>
          <a:p>
            <a:pPr algn="ctr"/>
            <a:r>
              <a:rPr lang="en-AE" sz="2400" dirty="0">
                <a:solidFill>
                  <a:srgbClr val="7030A0"/>
                </a:solidFill>
              </a:rPr>
              <a:t>teeth</a:t>
            </a:r>
          </a:p>
        </p:txBody>
      </p:sp>
      <p:sp>
        <p:nvSpPr>
          <p:cNvPr id="12" name="TextBox 11">
            <a:extLst>
              <a:ext uri="{FF2B5EF4-FFF2-40B4-BE49-F238E27FC236}">
                <a16:creationId xmlns:a16="http://schemas.microsoft.com/office/drawing/2014/main" id="{92990C37-9659-654D-B009-CF6447722BC3}"/>
              </a:ext>
            </a:extLst>
          </p:cNvPr>
          <p:cNvSpPr txBox="1"/>
          <p:nvPr/>
        </p:nvSpPr>
        <p:spPr>
          <a:xfrm>
            <a:off x="2283202" y="4209459"/>
            <a:ext cx="1212707" cy="381541"/>
          </a:xfrm>
          <a:prstGeom prst="rect">
            <a:avLst/>
          </a:prstGeom>
          <a:noFill/>
        </p:spPr>
        <p:txBody>
          <a:bodyPr wrap="square" rtlCol="0">
            <a:spAutoFit/>
          </a:bodyPr>
          <a:lstStyle/>
          <a:p>
            <a:pPr algn="ctr"/>
            <a:r>
              <a:rPr lang="en-AE" sz="2400" dirty="0">
                <a:solidFill>
                  <a:srgbClr val="7030A0"/>
                </a:solidFill>
              </a:rPr>
              <a:t>mice</a:t>
            </a:r>
          </a:p>
        </p:txBody>
      </p:sp>
      <p:sp>
        <p:nvSpPr>
          <p:cNvPr id="13" name="TextBox 12">
            <a:extLst>
              <a:ext uri="{FF2B5EF4-FFF2-40B4-BE49-F238E27FC236}">
                <a16:creationId xmlns:a16="http://schemas.microsoft.com/office/drawing/2014/main" id="{510D9660-E9FC-CA4D-AAD7-B685F5A32423}"/>
              </a:ext>
            </a:extLst>
          </p:cNvPr>
          <p:cNvSpPr txBox="1"/>
          <p:nvPr/>
        </p:nvSpPr>
        <p:spPr>
          <a:xfrm>
            <a:off x="3466810" y="4874905"/>
            <a:ext cx="2032102" cy="381541"/>
          </a:xfrm>
          <a:prstGeom prst="rect">
            <a:avLst/>
          </a:prstGeom>
          <a:noFill/>
        </p:spPr>
        <p:txBody>
          <a:bodyPr wrap="square" rtlCol="0">
            <a:spAutoFit/>
          </a:bodyPr>
          <a:lstStyle/>
          <a:p>
            <a:pPr algn="ctr"/>
            <a:r>
              <a:rPr lang="en-US" sz="2400" dirty="0">
                <a:solidFill>
                  <a:srgbClr val="7030A0"/>
                </a:solidFill>
              </a:rPr>
              <a:t>h</a:t>
            </a:r>
            <a:r>
              <a:rPr lang="en-AE" sz="2400" dirty="0">
                <a:solidFill>
                  <a:srgbClr val="7030A0"/>
                </a:solidFill>
              </a:rPr>
              <a:t>ands and feet</a:t>
            </a:r>
          </a:p>
        </p:txBody>
      </p:sp>
      <p:sp>
        <p:nvSpPr>
          <p:cNvPr id="14" name="TextBox 13">
            <a:extLst>
              <a:ext uri="{FF2B5EF4-FFF2-40B4-BE49-F238E27FC236}">
                <a16:creationId xmlns:a16="http://schemas.microsoft.com/office/drawing/2014/main" id="{1C34A32B-6DE5-724E-8DC8-0BEA889F8EE4}"/>
              </a:ext>
            </a:extLst>
          </p:cNvPr>
          <p:cNvSpPr txBox="1"/>
          <p:nvPr/>
        </p:nvSpPr>
        <p:spPr>
          <a:xfrm>
            <a:off x="2303750" y="5570736"/>
            <a:ext cx="961069" cy="381541"/>
          </a:xfrm>
          <a:prstGeom prst="rect">
            <a:avLst/>
          </a:prstGeom>
          <a:noFill/>
        </p:spPr>
        <p:txBody>
          <a:bodyPr wrap="square" rtlCol="0">
            <a:spAutoFit/>
          </a:bodyPr>
          <a:lstStyle/>
          <a:p>
            <a:pPr algn="ctr"/>
            <a:r>
              <a:rPr lang="en-AE" sz="2400" dirty="0">
                <a:solidFill>
                  <a:srgbClr val="7030A0"/>
                </a:solidFill>
              </a:rPr>
              <a:t>men</a:t>
            </a:r>
          </a:p>
        </p:txBody>
      </p:sp>
      <p:sp>
        <p:nvSpPr>
          <p:cNvPr id="15" name="TextBox 14">
            <a:extLst>
              <a:ext uri="{FF2B5EF4-FFF2-40B4-BE49-F238E27FC236}">
                <a16:creationId xmlns:a16="http://schemas.microsoft.com/office/drawing/2014/main" id="{4237087A-3773-5943-87C8-3723E1426D19}"/>
              </a:ext>
            </a:extLst>
          </p:cNvPr>
          <p:cNvSpPr txBox="1"/>
          <p:nvPr/>
        </p:nvSpPr>
        <p:spPr>
          <a:xfrm>
            <a:off x="7032104" y="5947165"/>
            <a:ext cx="4104456" cy="461665"/>
          </a:xfrm>
          <a:prstGeom prst="rect">
            <a:avLst/>
          </a:prstGeom>
          <a:noFill/>
        </p:spPr>
        <p:txBody>
          <a:bodyPr wrap="square" rtlCol="0">
            <a:spAutoFit/>
          </a:bodyPr>
          <a:lstStyle/>
          <a:p>
            <a:pPr algn="ctr"/>
            <a:r>
              <a:rPr lang="en-AE" sz="2400" dirty="0"/>
              <a:t>Click the questions for answers</a:t>
            </a:r>
          </a:p>
        </p:txBody>
      </p:sp>
    </p:spTree>
    <p:extLst>
      <p:ext uri="{BB962C8B-B14F-4D97-AF65-F5344CB8AC3E}">
        <p14:creationId xmlns:p14="http://schemas.microsoft.com/office/powerpoint/2010/main" val="31942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500"/>
                            </p:stCondLst>
                            <p:childTnLst>
                              <p:par>
                                <p:cTn id="9" presetID="5" presetClass="entr" presetSubtype="1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5" presetClass="entr" presetSubtype="1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p:stCondLst>
                              <p:cond delay="3500"/>
                            </p:stCondLst>
                            <p:childTnLst>
                              <p:par>
                                <p:cTn id="17" presetID="5" presetClass="entr" presetSubtype="1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par>
                          <p:cTn id="20" fill="hold">
                            <p:stCondLst>
                              <p:cond delay="4500"/>
                            </p:stCondLst>
                            <p:childTnLst>
                              <p:par>
                                <p:cTn id="21" presetID="5" presetClass="entr" presetSubtype="1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p:stCondLst>
                              <p:cond delay="5500"/>
                            </p:stCondLst>
                            <p:childTnLst>
                              <p:par>
                                <p:cTn id="25" presetID="5" presetClass="entr" presetSubtype="1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par>
                          <p:cTn id="28" fill="hold">
                            <p:stCondLst>
                              <p:cond delay="6500"/>
                            </p:stCondLst>
                            <p:childTnLst>
                              <p:par>
                                <p:cTn id="29" presetID="6"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p:tgtEl>
                                          <p:spTgt spid="10"/>
                                        </p:tgtEl>
                                        <p:attrNameLst>
                                          <p:attrName>ppt_x</p:attrName>
                                        </p:attrNameLst>
                                      </p:cBhvr>
                                      <p:tavLst>
                                        <p:tav tm="0">
                                          <p:val>
                                            <p:strVal val="#ppt_x-#ppt_w*1.125000"/>
                                          </p:val>
                                        </p:tav>
                                        <p:tav tm="100000">
                                          <p:val>
                                            <p:strVal val="#ppt_x"/>
                                          </p:val>
                                        </p:tav>
                                      </p:tavLst>
                                    </p:anim>
                                    <p:animEffect transition="in" filter="wipe(right)">
                                      <p:cBhvr>
                                        <p:cTn id="38" dur="1000"/>
                                        <p:tgtEl>
                                          <p:spTgt spid="10"/>
                                        </p:tgtEl>
                                      </p:cBhvr>
                                    </p:animEffect>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p:tgtEl>
                                          <p:spTgt spid="11"/>
                                        </p:tgtEl>
                                        <p:attrNameLst>
                                          <p:attrName>ppt_x</p:attrName>
                                        </p:attrNameLst>
                                      </p:cBhvr>
                                      <p:tavLst>
                                        <p:tav tm="0">
                                          <p:val>
                                            <p:strVal val="#ppt_x-#ppt_w*1.125000"/>
                                          </p:val>
                                        </p:tav>
                                        <p:tav tm="100000">
                                          <p:val>
                                            <p:strVal val="#ppt_x"/>
                                          </p:val>
                                        </p:tav>
                                      </p:tavLst>
                                    </p:anim>
                                    <p:animEffect transition="in" filter="wipe(right)">
                                      <p:cBhvr>
                                        <p:cTn id="45" dur="1000"/>
                                        <p:tgtEl>
                                          <p:spTgt spid="11"/>
                                        </p:tgtEl>
                                      </p:cBhvr>
                                    </p:animEffec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p:tgtEl>
                                          <p:spTgt spid="12"/>
                                        </p:tgtEl>
                                        <p:attrNameLst>
                                          <p:attrName>ppt_x</p:attrName>
                                        </p:attrNameLst>
                                      </p:cBhvr>
                                      <p:tavLst>
                                        <p:tav tm="0">
                                          <p:val>
                                            <p:strVal val="#ppt_x-#ppt_w*1.125000"/>
                                          </p:val>
                                        </p:tav>
                                        <p:tav tm="100000">
                                          <p:val>
                                            <p:strVal val="#ppt_x"/>
                                          </p:val>
                                        </p:tav>
                                      </p:tavLst>
                                    </p:anim>
                                    <p:animEffect transition="in" filter="wipe(right)">
                                      <p:cBhvr>
                                        <p:cTn id="52" dur="1000"/>
                                        <p:tgtEl>
                                          <p:spTgt spid="12"/>
                                        </p:tgtEl>
                                      </p:cBhvr>
                                    </p:animEffec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p:tgtEl>
                                          <p:spTgt spid="13"/>
                                        </p:tgtEl>
                                        <p:attrNameLst>
                                          <p:attrName>ppt_x</p:attrName>
                                        </p:attrNameLst>
                                      </p:cBhvr>
                                      <p:tavLst>
                                        <p:tav tm="0">
                                          <p:val>
                                            <p:strVal val="#ppt_x-#ppt_w*1.125000"/>
                                          </p:val>
                                        </p:tav>
                                        <p:tav tm="100000">
                                          <p:val>
                                            <p:strVal val="#ppt_x"/>
                                          </p:val>
                                        </p:tav>
                                      </p:tavLst>
                                    </p:anim>
                                    <p:animEffect transition="in" filter="wipe(right)">
                                      <p:cBhvr>
                                        <p:cTn id="59" dur="1000"/>
                                        <p:tgtEl>
                                          <p:spTgt spid="13"/>
                                        </p:tgtEl>
                                      </p:cBhvr>
                                    </p:animEffec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1000"/>
                                        <p:tgtEl>
                                          <p:spTgt spid="14"/>
                                        </p:tgtEl>
                                        <p:attrNameLst>
                                          <p:attrName>ppt_x</p:attrName>
                                        </p:attrNameLst>
                                      </p:cBhvr>
                                      <p:tavLst>
                                        <p:tav tm="0">
                                          <p:val>
                                            <p:strVal val="#ppt_x-#ppt_w*1.125000"/>
                                          </p:val>
                                        </p:tav>
                                        <p:tav tm="100000">
                                          <p:val>
                                            <p:strVal val="#ppt_x"/>
                                          </p:val>
                                        </p:tav>
                                      </p:tavLst>
                                    </p:anim>
                                    <p:animEffect transition="in" filter="wipe(right)">
                                      <p:cBhvr>
                                        <p:cTn id="66" dur="1000"/>
                                        <p:tgtEl>
                                          <p:spTgt spid="14"/>
                                        </p:tgtEl>
                                      </p:cBhvr>
                                    </p:animEffect>
                                  </p:childTnLst>
                                </p:cTn>
                              </p:par>
                            </p:childTnLst>
                          </p:cTn>
                        </p:par>
                      </p:childTnLst>
                    </p:cTn>
                  </p:par>
                </p:childTnLst>
              </p:cTn>
              <p:nextCondLst>
                <p:cond evt="onClick" delay="0">
                  <p:tgtEl>
                    <p:spTgt spid="9"/>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899" y="188640"/>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3" name="Rectangle 2">
            <a:extLst>
              <a:ext uri="{FF2B5EF4-FFF2-40B4-BE49-F238E27FC236}">
                <a16:creationId xmlns:a16="http://schemas.microsoft.com/office/drawing/2014/main" id="{A44BF722-6A25-864B-ABD5-522484D7FEAD}"/>
              </a:ext>
            </a:extLst>
          </p:cNvPr>
          <p:cNvSpPr/>
          <p:nvPr/>
        </p:nvSpPr>
        <p:spPr>
          <a:xfrm>
            <a:off x="2927648" y="1412776"/>
            <a:ext cx="6329169" cy="523220"/>
          </a:xfrm>
          <a:prstGeom prst="rect">
            <a:avLst/>
          </a:prstGeom>
        </p:spPr>
        <p:txBody>
          <a:bodyPr wrap="none">
            <a:spAutoFit/>
          </a:bodyPr>
          <a:lstStyle/>
          <a:p>
            <a:pPr marL="571500" indent="-571500">
              <a:buFont typeface="+mj-lt"/>
              <a:buAutoNum type="romanUcPeriod" startAt="5"/>
            </a:pPr>
            <a:r>
              <a:rPr lang="en-AE" sz="2800" i="1" dirty="0">
                <a:latin typeface="Calibri" panose="020F0502020204030204" pitchFamily="34" charset="0"/>
                <a:ea typeface="Arial" panose="020B0604020202020204" pitchFamily="34" charset="0"/>
                <a:cs typeface="Calibri" panose="020F0502020204030204" pitchFamily="34" charset="0"/>
              </a:rPr>
              <a:t>Make sentences with the given nouns</a:t>
            </a:r>
            <a:r>
              <a:rPr lang="en-US" sz="2800" i="1" dirty="0">
                <a:latin typeface="Calibri" panose="020F0502020204030204" pitchFamily="34" charset="0"/>
                <a:ea typeface="Arial" panose="020B0604020202020204" pitchFamily="34" charset="0"/>
                <a:cs typeface="Calibri" panose="020F0502020204030204" pitchFamily="34" charset="0"/>
              </a:rPr>
              <a:t>:</a:t>
            </a:r>
            <a:r>
              <a:rPr lang="en-AE" sz="2800" i="1" dirty="0">
                <a:latin typeface="Calibri" panose="020F0502020204030204" pitchFamily="34" charset="0"/>
                <a:ea typeface="Arial" panose="020B0604020202020204" pitchFamily="34" charset="0"/>
                <a:cs typeface="Calibri" panose="020F0502020204030204" pitchFamily="34" charset="0"/>
              </a:rPr>
              <a:t> </a:t>
            </a:r>
            <a:endParaRPr lang="en-AE" sz="2800" i="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9541D5CE-5B50-4444-9EB6-7ACDFFADF156}"/>
              </a:ext>
            </a:extLst>
          </p:cNvPr>
          <p:cNvSpPr/>
          <p:nvPr/>
        </p:nvSpPr>
        <p:spPr>
          <a:xfrm>
            <a:off x="1751856" y="2743313"/>
            <a:ext cx="8736632" cy="15497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15000"/>
              </a:lnSpc>
              <a:buFont typeface="+mj-lt"/>
              <a:buAutoNum type="arabicPeriod"/>
            </a:pPr>
            <a:r>
              <a:rPr lang="en-US" sz="2800" dirty="0">
                <a:latin typeface="Calibri" panose="020F0502020204030204" pitchFamily="34" charset="0"/>
                <a:ea typeface="Arial" panose="020B0604020202020204" pitchFamily="34" charset="0"/>
                <a:cs typeface="Calibri" panose="020F0502020204030204" pitchFamily="34" charset="0"/>
              </a:rPr>
              <a:t>b</a:t>
            </a:r>
            <a:r>
              <a:rPr lang="en-AE" sz="2800" dirty="0">
                <a:latin typeface="Calibri" panose="020F0502020204030204" pitchFamily="34" charset="0"/>
                <a:ea typeface="Arial" panose="020B0604020202020204" pitchFamily="34" charset="0"/>
                <a:cs typeface="Calibri" panose="020F0502020204030204" pitchFamily="34" charset="0"/>
              </a:rPr>
              <a:t>ooks :  ____________________________</a:t>
            </a:r>
          </a:p>
          <a:p>
            <a:pPr marL="342900" indent="-342900">
              <a:lnSpc>
                <a:spcPct val="115000"/>
              </a:lnSpc>
              <a:buFont typeface="+mj-lt"/>
              <a:buAutoNum type="arabicPeriod"/>
            </a:pPr>
            <a:endParaRPr lang="en-AE" sz="2800" dirty="0">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buFont typeface="+mj-lt"/>
              <a:buAutoNum type="arabicPeriod"/>
            </a:pPr>
            <a:r>
              <a:rPr lang="en-US" sz="2800" dirty="0">
                <a:latin typeface="Calibri" panose="020F0502020204030204" pitchFamily="34" charset="0"/>
                <a:ea typeface="Arial" panose="020B0604020202020204" pitchFamily="34" charset="0"/>
                <a:cs typeface="Calibri" panose="020F0502020204030204" pitchFamily="34" charset="0"/>
              </a:rPr>
              <a:t>f</a:t>
            </a:r>
            <a:r>
              <a:rPr lang="en-AE" sz="2800" dirty="0">
                <a:latin typeface="Calibri" panose="020F0502020204030204" pitchFamily="34" charset="0"/>
                <a:ea typeface="Arial" panose="020B0604020202020204" pitchFamily="34" charset="0"/>
                <a:cs typeface="Calibri" panose="020F0502020204030204" pitchFamily="34" charset="0"/>
              </a:rPr>
              <a:t>ish :     _____________________________</a:t>
            </a:r>
          </a:p>
        </p:txBody>
      </p:sp>
    </p:spTree>
    <p:extLst>
      <p:ext uri="{BB962C8B-B14F-4D97-AF65-F5344CB8AC3E}">
        <p14:creationId xmlns:p14="http://schemas.microsoft.com/office/powerpoint/2010/main" val="38863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671" y="716926"/>
            <a:ext cx="2120659" cy="500042"/>
          </a:xfrm>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971937395"/>
              </p:ext>
            </p:extLst>
          </p:nvPr>
        </p:nvGraphicFramePr>
        <p:xfrm>
          <a:off x="1127448" y="1331492"/>
          <a:ext cx="9937104" cy="375230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r>
                        <a:rPr lang="en-IN" sz="900" dirty="0"/>
                        <a:t>https://</a:t>
                      </a:r>
                      <a:r>
                        <a:rPr lang="en-IN" sz="900" dirty="0" err="1"/>
                        <a:t>publicdomainvectors.org</a:t>
                      </a:r>
                      <a:r>
                        <a:rPr lang="en-IN" sz="900" dirty="0"/>
                        <a:t>/</a:t>
                      </a:r>
                      <a:r>
                        <a:rPr lang="en-IN" sz="900" dirty="0" err="1"/>
                        <a:t>en</a:t>
                      </a:r>
                      <a:r>
                        <a:rPr lang="en-IN" sz="900" dirty="0"/>
                        <a:t>/free-clipart/Female-student-asking-a-question-vector-illustration/33142.html</a:t>
                      </a:r>
                    </a:p>
                  </a:txBody>
                  <a:tcPr/>
                </a:tc>
                <a:extLst>
                  <a:ext uri="{0D108BD9-81ED-4DB2-BD59-A6C34878D82A}">
                    <a16:rowId xmlns:a16="http://schemas.microsoft.com/office/drawing/2014/main" val="10001"/>
                  </a:ext>
                </a:extLst>
              </a:tr>
              <a:tr h="389313">
                <a:tc>
                  <a:txBody>
                    <a:bodyPr/>
                    <a:lstStyle/>
                    <a:p>
                      <a:pPr algn="ctr"/>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Shoes: https://pixabay.com/illustrations/blue-shoes-kids-footwear-fashion-927282/</a:t>
                      </a:r>
                      <a:endParaRPr lang="en-IN" sz="900" b="0" dirty="0"/>
                    </a:p>
                    <a:p>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Plants: https://pixabay.com/vectors/plant-pot-potted-verbs-2027989/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Potatoes: https://pixabay.com/photos/potatoes-unpeeled-carbohydrates-2829118/</a:t>
                      </a:r>
                      <a:endParaRPr lang="en-IN" sz="900" b="0" dirty="0"/>
                    </a:p>
                    <a:p>
                      <a:r>
                        <a:rPr lang="en-IN" sz="900" dirty="0"/>
                        <a:t>Tooth: https://pixabay.com/vectors/tooth-bite-dentist-practitioner-146674/</a:t>
                      </a:r>
                    </a:p>
                    <a:p>
                      <a:r>
                        <a:rPr lang="en-IN" sz="900" dirty="0"/>
                        <a:t>Scarf: https://pixabay.com/vectors/scarf-clothing-shawl-winter-warm-145586/</a:t>
                      </a:r>
                    </a:p>
                    <a:p>
                      <a:endParaRPr lang="en-IN" sz="900" dirty="0"/>
                    </a:p>
                  </a:txBody>
                  <a:tcPr/>
                </a:tc>
                <a:extLst>
                  <a:ext uri="{0D108BD9-81ED-4DB2-BD59-A6C34878D82A}">
                    <a16:rowId xmlns:a16="http://schemas.microsoft.com/office/drawing/2014/main" val="10004"/>
                  </a:ext>
                </a:extLst>
              </a:tr>
              <a:tr h="1800200">
                <a:tc>
                  <a:txBody>
                    <a:bodyPr/>
                    <a:lstStyle/>
                    <a:p>
                      <a:pPr algn="ctr"/>
                      <a:r>
                        <a:rPr lang="en-IN" sz="900" dirty="0"/>
                        <a:t>4</a:t>
                      </a:r>
                    </a:p>
                  </a:txBody>
                  <a:tcPr/>
                </a:tc>
                <a:tc>
                  <a:txBody>
                    <a:bodyPr/>
                    <a:lstStyle/>
                    <a:p>
                      <a:endParaRPr lang="en-IN" sz="900" dirty="0"/>
                    </a:p>
                  </a:txBody>
                  <a:tcPr/>
                </a:tc>
                <a:tc>
                  <a:txBody>
                    <a:bodyPr/>
                    <a:lstStyle/>
                    <a:p>
                      <a:r>
                        <a:rPr lang="en-IN" sz="900" dirty="0"/>
                        <a:t>Tree: https://pixabay.com/vectors/tree-trunk-leaves-branches-nature-576847/</a:t>
                      </a:r>
                    </a:p>
                    <a:p>
                      <a:r>
                        <a:rPr lang="en-IN" sz="900" dirty="0"/>
                        <a:t>Brush: https://pixabay.com/vectors/paint-brush-paint-brush-color-1266212/</a:t>
                      </a:r>
                    </a:p>
                    <a:p>
                      <a:r>
                        <a:rPr lang="en-IN" sz="900" dirty="0"/>
                        <a:t>Tomato: https://pixabay.com/vectors/tomato-vegetable-food-nature-plant-153272/</a:t>
                      </a:r>
                    </a:p>
                    <a:p>
                      <a:r>
                        <a:rPr lang="en-IN" sz="900" dirty="0"/>
                        <a:t>Toy: </a:t>
                      </a:r>
                      <a:r>
                        <a:rPr lang="en-IN" sz="900" u="none" strike="noStrike" cap="none" dirty="0"/>
                        <a:t>https://pixabay.com/vectors/rocking-horse-child-s-toy-horse-33719/</a:t>
                      </a:r>
                      <a:endParaRPr lang="en-IN" sz="900" dirty="0"/>
                    </a:p>
                    <a:p>
                      <a:r>
                        <a:rPr lang="en-IN" sz="900" dirty="0"/>
                        <a:t>Watch: https://pixabay.com/vectors/wristwatch-watch-wrist-watch-ticker-161854/</a:t>
                      </a:r>
                    </a:p>
                    <a:p>
                      <a:r>
                        <a:rPr lang="en-IN" sz="900" dirty="0"/>
                        <a:t>Leaf: https://pixabay.com/vectors/leaf-blue-green-stylized-gradients-1821763/</a:t>
                      </a:r>
                    </a:p>
                    <a:p>
                      <a:endParaRPr lang="en-IN" sz="900" dirty="0"/>
                    </a:p>
                  </a:txBody>
                  <a:tcPr/>
                </a:tc>
                <a:extLst>
                  <a:ext uri="{0D108BD9-81ED-4DB2-BD59-A6C34878D82A}">
                    <a16:rowId xmlns:a16="http://schemas.microsoft.com/office/drawing/2014/main" val="539831397"/>
                  </a:ext>
                </a:extLst>
              </a:tr>
            </a:tbl>
          </a:graphicData>
        </a:graphic>
      </p:graphicFrame>
      <p:pic>
        <p:nvPicPr>
          <p:cNvPr id="4" name="Picture 2" descr="Plant, Pot, Potted, Verbs">
            <a:extLst>
              <a:ext uri="{FF2B5EF4-FFF2-40B4-BE49-F238E27FC236}">
                <a16:creationId xmlns:a16="http://schemas.microsoft.com/office/drawing/2014/main" id="{62E0C205-73B6-2643-9B81-E138AE31C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9" y="2875839"/>
            <a:ext cx="308534" cy="364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otatoes, Unpeeled, Carbohydrates, Food, Agriculture">
            <a:extLst>
              <a:ext uri="{FF2B5EF4-FFF2-40B4-BE49-F238E27FC236}">
                <a16:creationId xmlns:a16="http://schemas.microsoft.com/office/drawing/2014/main" id="{01D3BC54-23B2-014C-8F1F-3B3DD358C8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037" y="2557859"/>
            <a:ext cx="476086" cy="317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ue, Shoes, Kids, Footwear, Fashion, Shoes Fashion">
            <a:extLst>
              <a:ext uri="{FF2B5EF4-FFF2-40B4-BE49-F238E27FC236}">
                <a16:creationId xmlns:a16="http://schemas.microsoft.com/office/drawing/2014/main" id="{6BA39DD2-AD1B-9147-8A5B-456FE7AFF1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3278" y="2173006"/>
            <a:ext cx="486823" cy="259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emale student asking a question vector illustration">
            <a:extLst>
              <a:ext uri="{FF2B5EF4-FFF2-40B4-BE49-F238E27FC236}">
                <a16:creationId xmlns:a16="http://schemas.microsoft.com/office/drawing/2014/main" id="{DE063FC5-6FA0-A74F-BFBB-B5BE599AA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1441" y="1784077"/>
            <a:ext cx="238043" cy="314871"/>
          </a:xfrm>
          <a:prstGeom prst="rect">
            <a:avLst/>
          </a:prstGeom>
          <a:noFill/>
          <a:extLst>
            <a:ext uri="{909E8E84-426E-40DD-AFC4-6F175D3DCCD1}">
              <a14:hiddenFill xmlns:a14="http://schemas.microsoft.com/office/drawing/2010/main">
                <a:solidFill>
                  <a:srgbClr val="FFFFFF"/>
                </a:solidFill>
              </a14:hiddenFill>
            </a:ext>
          </a:extLst>
        </p:spPr>
      </p:pic>
      <p:pic>
        <p:nvPicPr>
          <p:cNvPr id="9" name="Tree" descr="Tree, Trunk, Leaves, Branches, Nature, Outdoors">
            <a:extLst>
              <a:ext uri="{FF2B5EF4-FFF2-40B4-BE49-F238E27FC236}">
                <a16:creationId xmlns:a16="http://schemas.microsoft.com/office/drawing/2014/main" id="{A4BCB5E9-4ED1-45AA-8657-6825EF5E97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967" y="3388396"/>
            <a:ext cx="456541" cy="493558"/>
          </a:xfrm>
          <a:prstGeom prst="rect">
            <a:avLst/>
          </a:prstGeom>
          <a:noFill/>
          <a:extLst>
            <a:ext uri="{909E8E84-426E-40DD-AFC4-6F175D3DCCD1}">
              <a14:hiddenFill xmlns:a14="http://schemas.microsoft.com/office/drawing/2010/main">
                <a:solidFill>
                  <a:srgbClr val="FFFFFF"/>
                </a:solidFill>
              </a14:hiddenFill>
            </a:ext>
          </a:extLst>
        </p:spPr>
      </p:pic>
      <p:pic>
        <p:nvPicPr>
          <p:cNvPr id="10" name="Tomato" descr="Tomato, Vegetable, Food, Nature, Plant">
            <a:extLst>
              <a:ext uri="{FF2B5EF4-FFF2-40B4-BE49-F238E27FC236}">
                <a16:creationId xmlns:a16="http://schemas.microsoft.com/office/drawing/2014/main" id="{5F78A030-5B7A-42D3-B5D2-FE104238AA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3162" y="4039233"/>
            <a:ext cx="435291" cy="493558"/>
          </a:xfrm>
          <a:prstGeom prst="rect">
            <a:avLst/>
          </a:prstGeom>
          <a:noFill/>
          <a:extLst>
            <a:ext uri="{909E8E84-426E-40DD-AFC4-6F175D3DCCD1}">
              <a14:hiddenFill xmlns:a14="http://schemas.microsoft.com/office/drawing/2010/main">
                <a:solidFill>
                  <a:srgbClr val="FFFFFF"/>
                </a:solidFill>
              </a14:hiddenFill>
            </a:ext>
          </a:extLst>
        </p:spPr>
      </p:pic>
      <p:pic>
        <p:nvPicPr>
          <p:cNvPr id="12" name="Brush" descr="Paint, Brush, Paint Brush, Color, Paintbrush, Painter">
            <a:extLst>
              <a:ext uri="{FF2B5EF4-FFF2-40B4-BE49-F238E27FC236}">
                <a16:creationId xmlns:a16="http://schemas.microsoft.com/office/drawing/2014/main" id="{10F7D649-BA05-45C2-8D05-DD492ABAE1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8667" y="4461582"/>
            <a:ext cx="359200" cy="493558"/>
          </a:xfrm>
          <a:prstGeom prst="rect">
            <a:avLst/>
          </a:prstGeom>
          <a:noFill/>
          <a:extLst>
            <a:ext uri="{909E8E84-426E-40DD-AFC4-6F175D3DCCD1}">
              <a14:hiddenFill xmlns:a14="http://schemas.microsoft.com/office/drawing/2010/main">
                <a:solidFill>
                  <a:srgbClr val="FFFFFF"/>
                </a:solidFill>
              </a14:hiddenFill>
            </a:ext>
          </a:extLst>
        </p:spPr>
      </p:pic>
      <p:pic>
        <p:nvPicPr>
          <p:cNvPr id="13" name="Watch" descr="Wristwatch, Watch, Wrist Watch, Ticker, Clock, Time">
            <a:extLst>
              <a:ext uri="{FF2B5EF4-FFF2-40B4-BE49-F238E27FC236}">
                <a16:creationId xmlns:a16="http://schemas.microsoft.com/office/drawing/2014/main" id="{0A5D2DD8-11A3-468C-8872-EA17404A927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9058" y="3465470"/>
            <a:ext cx="252948" cy="493558"/>
          </a:xfrm>
          <a:prstGeom prst="rect">
            <a:avLst/>
          </a:prstGeom>
          <a:noFill/>
          <a:extLst>
            <a:ext uri="{909E8E84-426E-40DD-AFC4-6F175D3DCCD1}">
              <a14:hiddenFill xmlns:a14="http://schemas.microsoft.com/office/drawing/2010/main">
                <a:solidFill>
                  <a:srgbClr val="FFFFFF"/>
                </a:solidFill>
              </a14:hiddenFill>
            </a:ext>
          </a:extLst>
        </p:spPr>
      </p:pic>
      <p:pic>
        <p:nvPicPr>
          <p:cNvPr id="14" name="Leaf" descr="Leaf, Blue Green, Stylized, Gradients, Eco, Bio">
            <a:extLst>
              <a:ext uri="{FF2B5EF4-FFF2-40B4-BE49-F238E27FC236}">
                <a16:creationId xmlns:a16="http://schemas.microsoft.com/office/drawing/2014/main" id="{294B6E64-6F49-4D09-A06A-C5FE117571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9080" y="3862340"/>
            <a:ext cx="675173" cy="6569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ooth, Bite, Dentist, Practitioner, Health">
            <a:extLst>
              <a:ext uri="{FF2B5EF4-FFF2-40B4-BE49-F238E27FC236}">
                <a16:creationId xmlns:a16="http://schemas.microsoft.com/office/drawing/2014/main" id="{3B69799C-4792-4F3F-BE38-68D9C74695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28500" y="2543971"/>
            <a:ext cx="317593" cy="3572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carf, Clothing, Shawl, Winter, Warm, Fashion, Clothes">
            <a:extLst>
              <a:ext uri="{FF2B5EF4-FFF2-40B4-BE49-F238E27FC236}">
                <a16:creationId xmlns:a16="http://schemas.microsoft.com/office/drawing/2014/main" id="{D3DAF2D0-9CCD-4F76-B917-E81B0C1076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59600" y="2973126"/>
            <a:ext cx="307586" cy="2684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ocking Horse, Child'S Toy, Horse, Decorative">
            <a:extLst>
              <a:ext uri="{FF2B5EF4-FFF2-40B4-BE49-F238E27FC236}">
                <a16:creationId xmlns:a16="http://schemas.microsoft.com/office/drawing/2014/main" id="{2F95E84E-E82C-4966-9648-39AE4D4C091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13679" y="4549668"/>
            <a:ext cx="510929" cy="393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921</Words>
  <Application>Microsoft Office PowerPoint</Application>
  <PresentationFormat>Widescreen</PresentationFormat>
  <Paragraphs>141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FUN WITH NUMBERS</vt:lpstr>
      <vt:lpstr>Answer the Following Questions</vt:lpstr>
      <vt:lpstr>Answer the Following Questions</vt:lpstr>
      <vt:lpstr>Answer the Following Questions</vt:lpstr>
      <vt:lpstr>Answer the Following Questions</vt:lpstr>
      <vt:lpstr>Answer the Following Questions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104</cp:revision>
  <dcterms:created xsi:type="dcterms:W3CDTF">2020-08-28T09:38:22Z</dcterms:created>
  <dcterms:modified xsi:type="dcterms:W3CDTF">2021-11-10T21:41:04Z</dcterms:modified>
</cp:coreProperties>
</file>