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oItxYJ1savPSteVMckmCoDf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C7A28F-57FE-4EC0-B22E-E07A5CC9BE20}">
  <a:tblStyle styleId="{07C7A28F-57FE-4EC0-B22E-E07A5CC9BE2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70" d="100"/>
          <a:sy n="70" d="100"/>
        </p:scale>
        <p:origin x="13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&lt;reading&gt; &lt;https://pixabay.com/illustrations/student-boy-reading-book-studying-5730767/&gt;</a:t>
            </a:r>
            <a:endParaRPr dirty="0"/>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b="0" dirty="0"/>
          </a:p>
          <a:p>
            <a:pPr marL="0" lvl="0" indent="0" algn="l" rtl="0">
              <a:spcBef>
                <a:spcPts val="0"/>
              </a:spcBef>
              <a:spcAft>
                <a:spcPts val="0"/>
              </a:spcAft>
              <a:buNone/>
            </a:pPr>
            <a:r>
              <a:rPr lang="en-IN" dirty="0"/>
              <a:t>&lt;playing in a park&gt; &lt;https://pixabay.com/vectors/games-park-child-children-grass-1459575/&gt;</a:t>
            </a:r>
          </a:p>
          <a:p>
            <a:pPr marL="0" lvl="0" indent="0" algn="l" rtl="0">
              <a:spcBef>
                <a:spcPts val="0"/>
              </a:spcBef>
              <a:spcAft>
                <a:spcPts val="0"/>
              </a:spcAft>
              <a:buNone/>
            </a:pPr>
            <a:r>
              <a:rPr lang="en-IN" dirty="0"/>
              <a:t>&lt;orange tree&gt; &lt;</a:t>
            </a:r>
            <a:r>
              <a:rPr lang="en-US" dirty="0"/>
              <a:t>https://pixabay.com/vectors/tree-oranges-roots-plant-fruit-309106/&gt;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&lt;badminton&gt; &lt;https://pixabay.com/illustrations/badminton-sport-athlete-racket-5542285/&gt;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&lt;bicycle&gt; &lt;https://pixabay.com/photos/bicycle-children-graffiti-art-3045580/&gt;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dirty="0"/>
          </a:p>
          <a:p>
            <a:pPr marL="0" lvl="0" indent="0" algn="l" rtl="0">
              <a:spcBef>
                <a:spcPts val="0"/>
              </a:spcBef>
              <a:spcAft>
                <a:spcPts val="0"/>
              </a:spcAft>
              <a:buNone/>
            </a:pPr>
            <a:endParaRPr dirty="0"/>
          </a:p>
        </p:txBody>
      </p:sp>
      <p:sp>
        <p:nvSpPr>
          <p:cNvPr id="41" name="Google Shape;4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marR="0" lvl="0" indent="0" algn="l" rtl="0">
              <a:lnSpc>
                <a:spcPct val="100000"/>
              </a:lnSpc>
              <a:spcBef>
                <a:spcPts val="0"/>
              </a:spcBef>
              <a:spcAft>
                <a:spcPts val="0"/>
              </a:spcAft>
              <a:buClr>
                <a:schemeClr val="dk1"/>
              </a:buClr>
              <a:buSzPts val="1200"/>
              <a:buFont typeface="Calibri"/>
              <a:buNone/>
            </a:pPr>
            <a:r>
              <a:rPr lang="en-IN"/>
              <a:t>&lt;playing in a park&gt; &lt;https://pixabay.com/vectors/games-park-child-children-grass-1459575/&gt;</a:t>
            </a:r>
            <a:endParaRPr/>
          </a:p>
          <a:p>
            <a:pPr marL="0" lvl="0" indent="0" algn="l" rtl="0">
              <a:spcBef>
                <a:spcPts val="0"/>
              </a:spcBef>
              <a:spcAft>
                <a:spcPts val="0"/>
              </a:spcAft>
              <a:buNone/>
            </a:pPr>
            <a:endParaRPr/>
          </a:p>
        </p:txBody>
      </p:sp>
      <p:sp>
        <p:nvSpPr>
          <p:cNvPr id="50" name="Google Shape;5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a:t>
            </a:r>
            <a:r>
              <a:rPr lang="en-IN" sz="1200" b="0" u="none">
                <a:solidFill>
                  <a:schemeClr val="dk1"/>
                </a:solidFill>
                <a:latin typeface="Calibri"/>
                <a:ea typeface="Calibri"/>
                <a:cs typeface="Calibri"/>
                <a:sym typeface="Calibri"/>
              </a:rPr>
              <a:t>The teacher can accept any answer for the above question. It is an open ended question.          </a:t>
            </a:r>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64" name="Google Shape;6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77" name="Google Shape;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7"/>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7"/>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7"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7"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7"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7"/>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8"/>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8"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8"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9"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9"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ixabay.com/illustrations/student-boy-reading-book-studying-5730767/" TargetMode="External"/><Relationship Id="rId7" Type="http://schemas.openxmlformats.org/officeDocument/2006/relationships/hyperlink" Target="https://pixabay.com/vectors/games-park-child-children-grass-1459575/" TargetMode="Externa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ixabay.com/photos/bicycle-children-graffiti-art-3045580/" TargetMode="External"/><Relationship Id="rId11" Type="http://schemas.openxmlformats.org/officeDocument/2006/relationships/image" Target="../media/image8.png"/><Relationship Id="rId5" Type="http://schemas.openxmlformats.org/officeDocument/2006/relationships/hyperlink" Target="https://pixabay.com/illustrations/badminton-sport-athlete-racket-5542285/" TargetMode="External"/><Relationship Id="rId10" Type="http://schemas.openxmlformats.org/officeDocument/2006/relationships/image" Target="../media/image7.jpeg"/><Relationship Id="rId4" Type="http://schemas.openxmlformats.org/officeDocument/2006/relationships/hyperlink" Target="https://pixabay.com/vectors/tree-oranges-roots-plant-fruit-309106/"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0" y="1621778"/>
            <a:ext cx="12189348" cy="938725"/>
          </a:xfrm>
          <a:prstGeom prst="rect">
            <a:avLst/>
          </a:prstGeom>
          <a:solidFill>
            <a:srgbClr val="FF6699"/>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Reading is Fun</a:t>
            </a:r>
            <a:endParaRPr dirty="0"/>
          </a:p>
        </p:txBody>
      </p:sp>
      <p:pic>
        <p:nvPicPr>
          <p:cNvPr id="37" name="Google Shape;37;p1" descr="A picture containing toy, doll, vector graphics&#10;&#10;Description automatically generated"/>
          <p:cNvPicPr preferRelativeResize="0"/>
          <p:nvPr/>
        </p:nvPicPr>
        <p:blipFill rotWithShape="1">
          <a:blip r:embed="rId3">
            <a:alphaModFix/>
          </a:blip>
          <a:srcRect/>
          <a:stretch/>
        </p:blipFill>
        <p:spPr>
          <a:xfrm>
            <a:off x="4083297" y="2597971"/>
            <a:ext cx="4064000" cy="2591947"/>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2940277" y="71414"/>
            <a:ext cx="6349585" cy="654032"/>
          </a:xfrm>
          <a:prstGeom prst="rect">
            <a:avLst/>
          </a:prstGeom>
          <a:solidFill>
            <a:srgbClr val="FF669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Passage</a:t>
            </a:r>
            <a:endParaRPr u="sng" dirty="0"/>
          </a:p>
        </p:txBody>
      </p:sp>
      <p:sp>
        <p:nvSpPr>
          <p:cNvPr id="44" name="Google Shape;44;p2"/>
          <p:cNvSpPr txBox="1">
            <a:spLocks noGrp="1"/>
          </p:cNvSpPr>
          <p:nvPr>
            <p:ph type="body" idx="1"/>
          </p:nvPr>
        </p:nvSpPr>
        <p:spPr>
          <a:xfrm>
            <a:off x="2526698" y="1427632"/>
            <a:ext cx="7150698" cy="40640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rgbClr val="FFFF00"/>
              </a:buClr>
              <a:buSzPts val="2800"/>
              <a:buChar char="❖"/>
            </a:pPr>
            <a:r>
              <a:rPr lang="en-IN" sz="2800" dirty="0">
                <a:solidFill>
                  <a:srgbClr val="FFFF00"/>
                </a:solidFill>
              </a:rPr>
              <a:t>It is a sunny day</a:t>
            </a:r>
            <a:r>
              <a:rPr lang="en-IN" sz="2800" dirty="0">
                <a:solidFill>
                  <a:srgbClr val="FFFF00"/>
                </a:solidFill>
                <a:sym typeface="Calibri"/>
              </a:rPr>
              <a:t> with clear skies.</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The weather is pleasant.</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Colourful flowers are blooming everywhere.</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Many children are playing in the park.</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The boys are playing badminton. </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Girls are riding bicycles.</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There are two orange trees in the park.</a:t>
            </a:r>
            <a:endParaRPr sz="2800" dirty="0"/>
          </a:p>
          <a:p>
            <a:pPr marL="457200" lvl="0" indent="-406400" algn="l" rtl="0">
              <a:lnSpc>
                <a:spcPct val="100000"/>
              </a:lnSpc>
              <a:spcBef>
                <a:spcPts val="0"/>
              </a:spcBef>
              <a:spcAft>
                <a:spcPts val="0"/>
              </a:spcAft>
              <a:buClr>
                <a:srgbClr val="FFFF00"/>
              </a:buClr>
              <a:buSzPts val="2800"/>
              <a:buFont typeface="Calibri"/>
              <a:buChar char="❖"/>
            </a:pPr>
            <a:r>
              <a:rPr lang="en-IN" sz="2800" dirty="0">
                <a:solidFill>
                  <a:srgbClr val="FFFF00"/>
                </a:solidFill>
                <a:sym typeface="Calibri"/>
              </a:rPr>
              <a:t>Everyone is happy and enjoying the bright sunshine on a winter afternoon.</a:t>
            </a:r>
            <a:endParaRPr sz="2800" dirty="0"/>
          </a:p>
        </p:txBody>
      </p:sp>
      <p:sp>
        <p:nvSpPr>
          <p:cNvPr id="45" name="Google Shape;45;p2"/>
          <p:cNvSpPr txBox="1"/>
          <p:nvPr/>
        </p:nvSpPr>
        <p:spPr>
          <a:xfrm>
            <a:off x="3263552" y="793389"/>
            <a:ext cx="5703034" cy="5040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IN" sz="2800" b="0" i="1" u="none" strike="noStrike" cap="none" dirty="0">
                <a:solidFill>
                  <a:schemeClr val="dk1"/>
                </a:solidFill>
                <a:latin typeface="Calibri"/>
                <a:ea typeface="Calibri"/>
                <a:cs typeface="Calibri"/>
                <a:sym typeface="Calibri"/>
              </a:rPr>
              <a:t>Playing in the park on a </a:t>
            </a:r>
            <a:r>
              <a:rPr lang="en-IN" sz="2800" b="0" i="1" u="none" strike="noStrike" cap="none">
                <a:solidFill>
                  <a:schemeClr val="dk1"/>
                </a:solidFill>
                <a:latin typeface="Calibri"/>
                <a:ea typeface="Calibri"/>
                <a:cs typeface="Calibri"/>
                <a:sym typeface="Calibri"/>
              </a:rPr>
              <a:t>sunny </a:t>
            </a:r>
            <a:r>
              <a:rPr lang="en-IN" sz="2800" b="0" i="1" u="none" strike="noStrike" cap="none" smtClean="0">
                <a:solidFill>
                  <a:schemeClr val="dk1"/>
                </a:solidFill>
                <a:latin typeface="Calibri"/>
                <a:ea typeface="Calibri"/>
                <a:cs typeface="Calibri"/>
                <a:sym typeface="Calibri"/>
              </a:rPr>
              <a:t>day</a:t>
            </a:r>
            <a:endParaRPr dirty="0"/>
          </a:p>
          <a:p>
            <a:pPr marL="0" marR="0" lvl="0" indent="0" algn="ctr" rtl="0">
              <a:lnSpc>
                <a:spcPct val="100000"/>
              </a:lnSpc>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46" name="Google Shape;46;p2" descr="Diagram, engineering drawing&#10;&#10;Description automatically generated"/>
          <p:cNvPicPr preferRelativeResize="0"/>
          <p:nvPr/>
        </p:nvPicPr>
        <p:blipFill rotWithShape="1">
          <a:blip r:embed="rId3">
            <a:alphaModFix/>
          </a:blip>
          <a:srcRect/>
          <a:stretch/>
        </p:blipFill>
        <p:spPr>
          <a:xfrm>
            <a:off x="9742376" y="1140833"/>
            <a:ext cx="2229288" cy="2523424"/>
          </a:xfrm>
          <a:prstGeom prst="rect">
            <a:avLst/>
          </a:prstGeom>
          <a:noFill/>
          <a:ln>
            <a:noFill/>
          </a:ln>
        </p:spPr>
      </p:pic>
      <p:pic>
        <p:nvPicPr>
          <p:cNvPr id="1028" name="Picture 4" descr="Badminton, Sport, Athlete, Racket, Shuttlecock">
            <a:extLst>
              <a:ext uri="{FF2B5EF4-FFF2-40B4-BE49-F238E27FC236}">
                <a16:creationId xmlns:a16="http://schemas.microsoft.com/office/drawing/2014/main" id="{71DC754C-C723-49C3-921E-0334FD861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83" y="1229274"/>
            <a:ext cx="1471955" cy="2185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cycle, Children, Graffiti, Art, Artistic, Paint">
            <a:extLst>
              <a:ext uri="{FF2B5EF4-FFF2-40B4-BE49-F238E27FC236}">
                <a16:creationId xmlns:a16="http://schemas.microsoft.com/office/drawing/2014/main" id="{F79306FA-DE3D-4A01-A634-2BD9CA91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63" y="3670640"/>
            <a:ext cx="2407901" cy="17156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ee, Oranges, Roots, Plant, Fruit, Citrus, Food">
            <a:extLst>
              <a:ext uri="{FF2B5EF4-FFF2-40B4-BE49-F238E27FC236}">
                <a16:creationId xmlns:a16="http://schemas.microsoft.com/office/drawing/2014/main" id="{A37CCCBE-85CA-4A9E-A3EC-A838B35A01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9836" y="3941185"/>
            <a:ext cx="1429691" cy="1805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ree, Oranges, Roots, Plant, Fruit, Citrus, Food">
            <a:extLst>
              <a:ext uri="{FF2B5EF4-FFF2-40B4-BE49-F238E27FC236}">
                <a16:creationId xmlns:a16="http://schemas.microsoft.com/office/drawing/2014/main" id="{F9613E9E-5358-40EF-A371-E558083641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5492" y="4318138"/>
            <a:ext cx="1074148" cy="13568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ids, Cartoon, Children, Cute, Happy, Child">
            <a:extLst>
              <a:ext uri="{FF2B5EF4-FFF2-40B4-BE49-F238E27FC236}">
                <a16:creationId xmlns:a16="http://schemas.microsoft.com/office/drawing/2014/main" id="{1607CA8E-CE8C-4C7F-880A-EC9D5A5BB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7186" y="5548666"/>
            <a:ext cx="2407901" cy="1172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2000"/>
                                        <p:tgtEl>
                                          <p:spTgt spid="4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500"/>
                                  </p:stCondLst>
                                  <p:childTnLst>
                                    <p:set>
                                      <p:cBhvr>
                                        <p:cTn id="10" dur="1" fill="hold">
                                          <p:stCondLst>
                                            <p:cond delay="0"/>
                                          </p:stCondLst>
                                        </p:cTn>
                                        <p:tgtEl>
                                          <p:spTgt spid="44">
                                            <p:txEl>
                                              <p:pRg st="1" end="1"/>
                                            </p:txEl>
                                          </p:spTgt>
                                        </p:tgtEl>
                                        <p:attrNameLst>
                                          <p:attrName>style.visibility</p:attrName>
                                        </p:attrNameLst>
                                      </p:cBhvr>
                                      <p:to>
                                        <p:strVal val="visible"/>
                                      </p:to>
                                    </p:set>
                                    <p:animEffect transition="in" filter="fade">
                                      <p:cBhvr>
                                        <p:cTn id="11" dur="2000"/>
                                        <p:tgtEl>
                                          <p:spTgt spid="4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1500"/>
                                  </p:stCondLst>
                                  <p:childTnLst>
                                    <p:set>
                                      <p:cBhvr>
                                        <p:cTn id="14" dur="1" fill="hold">
                                          <p:stCondLst>
                                            <p:cond delay="0"/>
                                          </p:stCondLst>
                                        </p:cTn>
                                        <p:tgtEl>
                                          <p:spTgt spid="44">
                                            <p:txEl>
                                              <p:pRg st="2" end="2"/>
                                            </p:txEl>
                                          </p:spTgt>
                                        </p:tgtEl>
                                        <p:attrNameLst>
                                          <p:attrName>style.visibility</p:attrName>
                                        </p:attrNameLst>
                                      </p:cBhvr>
                                      <p:to>
                                        <p:strVal val="visible"/>
                                      </p:to>
                                    </p:set>
                                    <p:animEffect transition="in" filter="fade">
                                      <p:cBhvr>
                                        <p:cTn id="15" dur="2000"/>
                                        <p:tgtEl>
                                          <p:spTgt spid="44">
                                            <p:txEl>
                                              <p:pRg st="2" end="2"/>
                                            </p:txEl>
                                          </p:spTgt>
                                        </p:tgtEl>
                                      </p:cBhvr>
                                    </p:animEffect>
                                  </p:childTnLst>
                                </p:cTn>
                              </p:par>
                            </p:childTnLst>
                          </p:cTn>
                        </p:par>
                        <p:par>
                          <p:cTn id="16" fill="hold">
                            <p:stCondLst>
                              <p:cond delay="9500"/>
                            </p:stCondLst>
                            <p:childTnLst>
                              <p:par>
                                <p:cTn id="17" presetID="10" presetClass="entr" presetSubtype="0" fill="hold" nodeType="afterEffect">
                                  <p:stCondLst>
                                    <p:cond delay="1500"/>
                                  </p:stCondLst>
                                  <p:childTnLst>
                                    <p:set>
                                      <p:cBhvr>
                                        <p:cTn id="18" dur="1" fill="hold">
                                          <p:stCondLst>
                                            <p:cond delay="0"/>
                                          </p:stCondLst>
                                        </p:cTn>
                                        <p:tgtEl>
                                          <p:spTgt spid="44">
                                            <p:txEl>
                                              <p:pRg st="3" end="3"/>
                                            </p:txEl>
                                          </p:spTgt>
                                        </p:tgtEl>
                                        <p:attrNameLst>
                                          <p:attrName>style.visibility</p:attrName>
                                        </p:attrNameLst>
                                      </p:cBhvr>
                                      <p:to>
                                        <p:strVal val="visible"/>
                                      </p:to>
                                    </p:set>
                                    <p:animEffect transition="in" filter="fade">
                                      <p:cBhvr>
                                        <p:cTn id="19" dur="2000"/>
                                        <p:tgtEl>
                                          <p:spTgt spid="44">
                                            <p:txEl>
                                              <p:pRg st="3" end="3"/>
                                            </p:txEl>
                                          </p:spTgt>
                                        </p:tgtEl>
                                      </p:cBhvr>
                                    </p:animEffect>
                                  </p:childTnLst>
                                </p:cTn>
                              </p:par>
                            </p:childTnLst>
                          </p:cTn>
                        </p:par>
                        <p:par>
                          <p:cTn id="20" fill="hold">
                            <p:stCondLst>
                              <p:cond delay="13000"/>
                            </p:stCondLst>
                            <p:childTnLst>
                              <p:par>
                                <p:cTn id="21" presetID="10" presetClass="entr" presetSubtype="0" fill="hold" nodeType="afterEffect">
                                  <p:stCondLst>
                                    <p:cond delay="1000"/>
                                  </p:stCondLst>
                                  <p:childTnLst>
                                    <p:set>
                                      <p:cBhvr>
                                        <p:cTn id="22" dur="1" fill="hold">
                                          <p:stCondLst>
                                            <p:cond delay="0"/>
                                          </p:stCondLst>
                                        </p:cTn>
                                        <p:tgtEl>
                                          <p:spTgt spid="44">
                                            <p:txEl>
                                              <p:pRg st="4" end="4"/>
                                            </p:txEl>
                                          </p:spTgt>
                                        </p:tgtEl>
                                        <p:attrNameLst>
                                          <p:attrName>style.visibility</p:attrName>
                                        </p:attrNameLst>
                                      </p:cBhvr>
                                      <p:to>
                                        <p:strVal val="visible"/>
                                      </p:to>
                                    </p:set>
                                    <p:animEffect transition="in" filter="fade">
                                      <p:cBhvr>
                                        <p:cTn id="23" dur="2000"/>
                                        <p:tgtEl>
                                          <p:spTgt spid="44">
                                            <p:txEl>
                                              <p:pRg st="4" end="4"/>
                                            </p:txEl>
                                          </p:spTgt>
                                        </p:tgtEl>
                                      </p:cBhvr>
                                    </p:animEffect>
                                  </p:childTnLst>
                                </p:cTn>
                              </p:par>
                            </p:childTnLst>
                          </p:cTn>
                        </p:par>
                        <p:par>
                          <p:cTn id="24" fill="hold">
                            <p:stCondLst>
                              <p:cond delay="16000"/>
                            </p:stCondLst>
                            <p:childTnLst>
                              <p:par>
                                <p:cTn id="25" presetID="8" presetClass="entr" presetSubtype="16"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diamond(in)">
                                      <p:cBhvr>
                                        <p:cTn id="27" dur="2000"/>
                                        <p:tgtEl>
                                          <p:spTgt spid="1028"/>
                                        </p:tgtEl>
                                      </p:cBhvr>
                                    </p:animEffect>
                                  </p:childTnLst>
                                </p:cTn>
                              </p:par>
                            </p:childTnLst>
                          </p:cTn>
                        </p:par>
                        <p:par>
                          <p:cTn id="28" fill="hold">
                            <p:stCondLst>
                              <p:cond delay="18000"/>
                            </p:stCondLst>
                            <p:childTnLst>
                              <p:par>
                                <p:cTn id="29" presetID="10" presetClass="entr" presetSubtype="0" fill="hold" nodeType="afterEffect">
                                  <p:stCondLst>
                                    <p:cond delay="1000"/>
                                  </p:stCondLst>
                                  <p:childTnLst>
                                    <p:set>
                                      <p:cBhvr>
                                        <p:cTn id="30" dur="1" fill="hold">
                                          <p:stCondLst>
                                            <p:cond delay="0"/>
                                          </p:stCondLst>
                                        </p:cTn>
                                        <p:tgtEl>
                                          <p:spTgt spid="44">
                                            <p:txEl>
                                              <p:pRg st="5" end="5"/>
                                            </p:txEl>
                                          </p:spTgt>
                                        </p:tgtEl>
                                        <p:attrNameLst>
                                          <p:attrName>style.visibility</p:attrName>
                                        </p:attrNameLst>
                                      </p:cBhvr>
                                      <p:to>
                                        <p:strVal val="visible"/>
                                      </p:to>
                                    </p:set>
                                    <p:animEffect transition="in" filter="fade">
                                      <p:cBhvr>
                                        <p:cTn id="31" dur="2000"/>
                                        <p:tgtEl>
                                          <p:spTgt spid="44">
                                            <p:txEl>
                                              <p:pRg st="5" end="5"/>
                                            </p:txEl>
                                          </p:spTgt>
                                        </p:tgtEl>
                                      </p:cBhvr>
                                    </p:animEffect>
                                  </p:childTnLst>
                                </p:cTn>
                              </p:par>
                            </p:childTnLst>
                          </p:cTn>
                        </p:par>
                        <p:par>
                          <p:cTn id="32" fill="hold">
                            <p:stCondLst>
                              <p:cond delay="21000"/>
                            </p:stCondLst>
                            <p:childTnLst>
                              <p:par>
                                <p:cTn id="33" presetID="8" presetClass="entr" presetSubtype="16"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diamond(in)">
                                      <p:cBhvr>
                                        <p:cTn id="35" dur="2000"/>
                                        <p:tgtEl>
                                          <p:spTgt spid="1030"/>
                                        </p:tgtEl>
                                      </p:cBhvr>
                                    </p:animEffect>
                                  </p:childTnLst>
                                </p:cTn>
                              </p:par>
                            </p:childTnLst>
                          </p:cTn>
                        </p:par>
                        <p:par>
                          <p:cTn id="36" fill="hold">
                            <p:stCondLst>
                              <p:cond delay="23000"/>
                            </p:stCondLst>
                            <p:childTnLst>
                              <p:par>
                                <p:cTn id="37" presetID="10" presetClass="entr" presetSubtype="0" fill="hold" nodeType="afterEffect">
                                  <p:stCondLst>
                                    <p:cond delay="1000"/>
                                  </p:stCondLst>
                                  <p:childTnLst>
                                    <p:set>
                                      <p:cBhvr>
                                        <p:cTn id="38" dur="1" fill="hold">
                                          <p:stCondLst>
                                            <p:cond delay="0"/>
                                          </p:stCondLst>
                                        </p:cTn>
                                        <p:tgtEl>
                                          <p:spTgt spid="44">
                                            <p:txEl>
                                              <p:pRg st="6" end="6"/>
                                            </p:txEl>
                                          </p:spTgt>
                                        </p:tgtEl>
                                        <p:attrNameLst>
                                          <p:attrName>style.visibility</p:attrName>
                                        </p:attrNameLst>
                                      </p:cBhvr>
                                      <p:to>
                                        <p:strVal val="visible"/>
                                      </p:to>
                                    </p:set>
                                    <p:animEffect transition="in" filter="fade">
                                      <p:cBhvr>
                                        <p:cTn id="39" dur="2000"/>
                                        <p:tgtEl>
                                          <p:spTgt spid="44">
                                            <p:txEl>
                                              <p:pRg st="6" end="6"/>
                                            </p:txEl>
                                          </p:spTgt>
                                        </p:tgtEl>
                                      </p:cBhvr>
                                    </p:animEffect>
                                  </p:childTnLst>
                                </p:cTn>
                              </p:par>
                            </p:childTnLst>
                          </p:cTn>
                        </p:par>
                        <p:par>
                          <p:cTn id="40" fill="hold">
                            <p:stCondLst>
                              <p:cond delay="26000"/>
                            </p:stCondLst>
                            <p:childTnLst>
                              <p:par>
                                <p:cTn id="41" presetID="8"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amond(in)">
                                      <p:cBhvr>
                                        <p:cTn id="43" dur="2000"/>
                                        <p:tgtEl>
                                          <p:spTgt spid="11"/>
                                        </p:tgtEl>
                                      </p:cBhvr>
                                    </p:animEffect>
                                  </p:childTnLst>
                                </p:cTn>
                              </p:par>
                              <p:par>
                                <p:cTn id="44" presetID="8" presetClass="entr" presetSubtype="16" fill="hold" nodeType="with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diamond(in)">
                                      <p:cBhvr>
                                        <p:cTn id="46" dur="2000"/>
                                        <p:tgtEl>
                                          <p:spTgt spid="1034"/>
                                        </p:tgtEl>
                                      </p:cBhvr>
                                    </p:animEffect>
                                  </p:childTnLst>
                                </p:cTn>
                              </p:par>
                            </p:childTnLst>
                          </p:cTn>
                        </p:par>
                        <p:par>
                          <p:cTn id="47" fill="hold">
                            <p:stCondLst>
                              <p:cond delay="28000"/>
                            </p:stCondLst>
                            <p:childTnLst>
                              <p:par>
                                <p:cTn id="48" presetID="10" presetClass="entr" presetSubtype="0" fill="hold" nodeType="afterEffect">
                                  <p:stCondLst>
                                    <p:cond delay="1000"/>
                                  </p:stCondLst>
                                  <p:childTnLst>
                                    <p:set>
                                      <p:cBhvr>
                                        <p:cTn id="49" dur="1" fill="hold">
                                          <p:stCondLst>
                                            <p:cond delay="0"/>
                                          </p:stCondLst>
                                        </p:cTn>
                                        <p:tgtEl>
                                          <p:spTgt spid="44">
                                            <p:txEl>
                                              <p:pRg st="7" end="7"/>
                                            </p:txEl>
                                          </p:spTgt>
                                        </p:tgtEl>
                                        <p:attrNameLst>
                                          <p:attrName>style.visibility</p:attrName>
                                        </p:attrNameLst>
                                      </p:cBhvr>
                                      <p:to>
                                        <p:strVal val="visible"/>
                                      </p:to>
                                    </p:set>
                                    <p:animEffect transition="in" filter="fade">
                                      <p:cBhvr>
                                        <p:cTn id="50" dur="2000"/>
                                        <p:tgtEl>
                                          <p:spTgt spid="44">
                                            <p:txEl>
                                              <p:pRg st="7" end="7"/>
                                            </p:txEl>
                                          </p:spTgt>
                                        </p:tgtEl>
                                      </p:cBhvr>
                                    </p:animEffect>
                                  </p:childTnLst>
                                </p:cTn>
                              </p:par>
                            </p:childTnLst>
                          </p:cTn>
                        </p:par>
                        <p:par>
                          <p:cTn id="51" fill="hold">
                            <p:stCondLst>
                              <p:cond delay="31000"/>
                            </p:stCondLst>
                            <p:childTnLst>
                              <p:par>
                                <p:cTn id="52" presetID="8" presetClass="entr" presetSubtype="16" fill="hold" nodeType="afterEffect">
                                  <p:stCondLst>
                                    <p:cond delay="0"/>
                                  </p:stCondLst>
                                  <p:childTnLst>
                                    <p:set>
                                      <p:cBhvr>
                                        <p:cTn id="53" dur="1" fill="hold">
                                          <p:stCondLst>
                                            <p:cond delay="0"/>
                                          </p:stCondLst>
                                        </p:cTn>
                                        <p:tgtEl>
                                          <p:spTgt spid="1036"/>
                                        </p:tgtEl>
                                        <p:attrNameLst>
                                          <p:attrName>style.visibility</p:attrName>
                                        </p:attrNameLst>
                                      </p:cBhvr>
                                      <p:to>
                                        <p:strVal val="visible"/>
                                      </p:to>
                                    </p:set>
                                    <p:animEffect transition="in" filter="diamond(in)">
                                      <p:cBhvr>
                                        <p:cTn id="54"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228894" y="71414"/>
            <a:ext cx="5772350" cy="654032"/>
          </a:xfrm>
          <a:prstGeom prst="rect">
            <a:avLst/>
          </a:prstGeom>
          <a:solidFill>
            <a:srgbClr val="FF669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1</a:t>
            </a:r>
            <a:endParaRPr u="sng" dirty="0"/>
          </a:p>
        </p:txBody>
      </p:sp>
      <p:sp>
        <p:nvSpPr>
          <p:cNvPr id="53" name="Google Shape;53;p3"/>
          <p:cNvSpPr txBox="1">
            <a:spLocks noGrp="1"/>
          </p:cNvSpPr>
          <p:nvPr>
            <p:ph type="body" idx="1"/>
          </p:nvPr>
        </p:nvSpPr>
        <p:spPr>
          <a:xfrm>
            <a:off x="335360" y="908720"/>
            <a:ext cx="8216307" cy="5310906"/>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IN" i="1" dirty="0">
                <a:solidFill>
                  <a:schemeClr val="dk1"/>
                </a:solidFill>
                <a:latin typeface="Calibri"/>
                <a:ea typeface="Calibri"/>
                <a:cs typeface="Calibri"/>
                <a:sym typeface="Calibri"/>
              </a:rPr>
              <a:t>Read the passage carefully and </a:t>
            </a:r>
            <a:r>
              <a:rPr lang="en-IN" i="1" dirty="0"/>
              <a:t>say </a:t>
            </a:r>
            <a:r>
              <a:rPr lang="en-IN" i="1" dirty="0">
                <a:solidFill>
                  <a:schemeClr val="dk1"/>
                </a:solidFill>
                <a:latin typeface="Calibri"/>
                <a:ea typeface="Calibri"/>
                <a:cs typeface="Calibri"/>
                <a:sym typeface="Calibri"/>
              </a:rPr>
              <a:t>whether the  following statements are </a:t>
            </a:r>
            <a:r>
              <a:rPr lang="en-IN" i="1" dirty="0">
                <a:solidFill>
                  <a:srgbClr val="C00000"/>
                </a:solidFill>
                <a:latin typeface="Calibri"/>
                <a:ea typeface="Calibri"/>
                <a:cs typeface="Calibri"/>
                <a:sym typeface="Calibri"/>
              </a:rPr>
              <a:t>True or False</a:t>
            </a:r>
            <a:r>
              <a:rPr lang="en-IN" i="1" dirty="0">
                <a:solidFill>
                  <a:schemeClr val="dk1"/>
                </a:solidFill>
                <a:latin typeface="Calibri"/>
                <a:ea typeface="Calibri"/>
                <a:cs typeface="Calibri"/>
                <a:sym typeface="Calibri"/>
              </a:rPr>
              <a:t> </a:t>
            </a:r>
            <a:endParaRPr dirty="0"/>
          </a:p>
          <a:p>
            <a:pPr marL="514350" lvl="0" indent="-514350" algn="l" rtl="0">
              <a:lnSpc>
                <a:spcPct val="100000"/>
              </a:lnSpc>
              <a:spcBef>
                <a:spcPts val="640"/>
              </a:spcBef>
              <a:spcAft>
                <a:spcPts val="0"/>
              </a:spcAft>
              <a:buClr>
                <a:schemeClr val="dk1"/>
              </a:buClr>
              <a:buSzPts val="3200"/>
              <a:buFont typeface="+mj-lt"/>
              <a:buAutoNum type="arabicPeriod"/>
            </a:pPr>
            <a:endParaRPr lang="en-IN" sz="2800" dirty="0">
              <a:solidFill>
                <a:schemeClr val="dk1"/>
              </a:solidFill>
              <a:latin typeface="Calibri"/>
              <a:ea typeface="Calibri"/>
              <a:cs typeface="Calibri"/>
              <a:sym typeface="Calibri"/>
            </a:endParaRPr>
          </a:p>
          <a:p>
            <a:pPr marL="514350" lvl="0" indent="-514350" algn="l" rtl="0">
              <a:lnSpc>
                <a:spcPct val="100000"/>
              </a:lnSpc>
              <a:spcBef>
                <a:spcPts val="640"/>
              </a:spcBef>
              <a:spcAft>
                <a:spcPts val="0"/>
              </a:spcAft>
              <a:buClr>
                <a:schemeClr val="dk1"/>
              </a:buClr>
              <a:buSzPts val="3200"/>
              <a:buFont typeface="+mj-lt"/>
              <a:buAutoNum type="arabicPeriod"/>
            </a:pPr>
            <a:r>
              <a:rPr lang="en-IN" sz="2800" dirty="0">
                <a:solidFill>
                  <a:schemeClr val="dk1"/>
                </a:solidFill>
                <a:latin typeface="Calibri"/>
                <a:ea typeface="Calibri"/>
                <a:cs typeface="Calibri"/>
                <a:sym typeface="Calibri"/>
              </a:rPr>
              <a:t>It is a rainy day </a:t>
            </a:r>
            <a:r>
              <a:rPr lang="en-IN" sz="2800" dirty="0" smtClean="0">
                <a:solidFill>
                  <a:schemeClr val="dk1"/>
                </a:solidFill>
                <a:latin typeface="Calibri"/>
                <a:ea typeface="Calibri"/>
                <a:cs typeface="Calibri"/>
                <a:sym typeface="Calibri"/>
              </a:rPr>
              <a:t>today. </a:t>
            </a:r>
            <a:r>
              <a:rPr lang="en-IN" sz="2800" dirty="0">
                <a:solidFill>
                  <a:schemeClr val="dk1"/>
                </a:solidFill>
                <a:latin typeface="Calibri"/>
                <a:ea typeface="Calibri"/>
                <a:cs typeface="Calibri"/>
                <a:sym typeface="Calibri"/>
              </a:rPr>
              <a:t>________</a:t>
            </a:r>
            <a:endParaRPr sz="2800" dirty="0"/>
          </a:p>
          <a:p>
            <a:pPr marL="514350" lvl="0" indent="-514350" algn="l" rtl="0">
              <a:lnSpc>
                <a:spcPct val="100000"/>
              </a:lnSpc>
              <a:spcBef>
                <a:spcPts val="640"/>
              </a:spcBef>
              <a:spcAft>
                <a:spcPts val="0"/>
              </a:spcAft>
              <a:buClr>
                <a:schemeClr val="dk1"/>
              </a:buClr>
              <a:buSzPts val="3200"/>
              <a:buFont typeface="+mj-lt"/>
              <a:buAutoNum type="arabicPeriod"/>
            </a:pPr>
            <a:r>
              <a:rPr lang="en-IN" sz="2800" dirty="0">
                <a:solidFill>
                  <a:schemeClr val="dk1"/>
                </a:solidFill>
                <a:latin typeface="Calibri"/>
                <a:ea typeface="Calibri"/>
                <a:cs typeface="Calibri"/>
                <a:sym typeface="Calibri"/>
              </a:rPr>
              <a:t>The weather is </a:t>
            </a:r>
            <a:r>
              <a:rPr lang="en-IN" sz="2800" dirty="0" smtClean="0">
                <a:solidFill>
                  <a:schemeClr val="dk1"/>
                </a:solidFill>
                <a:latin typeface="Calibri"/>
                <a:ea typeface="Calibri"/>
                <a:cs typeface="Calibri"/>
                <a:sym typeface="Calibri"/>
              </a:rPr>
              <a:t>pleasant. </a:t>
            </a:r>
            <a:r>
              <a:rPr lang="en-IN" sz="2800" dirty="0">
                <a:solidFill>
                  <a:schemeClr val="dk1"/>
                </a:solidFill>
                <a:latin typeface="Calibri"/>
                <a:ea typeface="Calibri"/>
                <a:cs typeface="Calibri"/>
                <a:sym typeface="Calibri"/>
              </a:rPr>
              <a:t>_______ </a:t>
            </a:r>
            <a:endParaRPr sz="2800" dirty="0"/>
          </a:p>
          <a:p>
            <a:pPr marL="514350" lvl="0" indent="-514350" algn="l" rtl="0">
              <a:lnSpc>
                <a:spcPct val="100000"/>
              </a:lnSpc>
              <a:spcBef>
                <a:spcPts val="640"/>
              </a:spcBef>
              <a:spcAft>
                <a:spcPts val="0"/>
              </a:spcAft>
              <a:buClr>
                <a:schemeClr val="dk1"/>
              </a:buClr>
              <a:buSzPts val="3200"/>
              <a:buFont typeface="+mj-lt"/>
              <a:buAutoNum type="arabicPeriod"/>
            </a:pPr>
            <a:r>
              <a:rPr lang="en-IN" sz="2800" dirty="0">
                <a:solidFill>
                  <a:schemeClr val="dk1"/>
                </a:solidFill>
                <a:latin typeface="Calibri"/>
                <a:ea typeface="Calibri"/>
                <a:cs typeface="Calibri"/>
                <a:sym typeface="Calibri"/>
              </a:rPr>
              <a:t>There are no flowers in the </a:t>
            </a:r>
            <a:r>
              <a:rPr lang="en-IN" sz="2800" dirty="0" smtClean="0">
                <a:solidFill>
                  <a:schemeClr val="dk1"/>
                </a:solidFill>
                <a:latin typeface="Calibri"/>
                <a:ea typeface="Calibri"/>
                <a:cs typeface="Calibri"/>
                <a:sym typeface="Calibri"/>
              </a:rPr>
              <a:t>park. </a:t>
            </a:r>
            <a:r>
              <a:rPr lang="en-IN" sz="2800" dirty="0">
                <a:solidFill>
                  <a:schemeClr val="dk1"/>
                </a:solidFill>
                <a:latin typeface="Calibri"/>
                <a:ea typeface="Calibri"/>
                <a:cs typeface="Calibri"/>
                <a:sym typeface="Calibri"/>
              </a:rPr>
              <a:t>_________</a:t>
            </a:r>
            <a:endParaRPr sz="2800" dirty="0"/>
          </a:p>
          <a:p>
            <a:pPr marL="514350" lvl="0" indent="-514350" algn="l" rtl="0">
              <a:lnSpc>
                <a:spcPct val="100000"/>
              </a:lnSpc>
              <a:spcBef>
                <a:spcPts val="640"/>
              </a:spcBef>
              <a:spcAft>
                <a:spcPts val="0"/>
              </a:spcAft>
              <a:buClr>
                <a:schemeClr val="dk1"/>
              </a:buClr>
              <a:buSzPts val="3200"/>
              <a:buFont typeface="+mj-lt"/>
              <a:buAutoNum type="arabicPeriod"/>
            </a:pPr>
            <a:r>
              <a:rPr lang="en-IN" sz="2800" dirty="0">
                <a:solidFill>
                  <a:schemeClr val="dk1"/>
                </a:solidFill>
                <a:latin typeface="Calibri"/>
                <a:ea typeface="Calibri"/>
                <a:cs typeface="Calibri"/>
                <a:sym typeface="Calibri"/>
              </a:rPr>
              <a:t>Two girls are riding </a:t>
            </a:r>
            <a:r>
              <a:rPr lang="en-IN" sz="2800" dirty="0" smtClean="0">
                <a:solidFill>
                  <a:schemeClr val="dk1"/>
                </a:solidFill>
                <a:latin typeface="Calibri"/>
                <a:ea typeface="Calibri"/>
                <a:cs typeface="Calibri"/>
                <a:sym typeface="Calibri"/>
              </a:rPr>
              <a:t>bicycles. </a:t>
            </a:r>
            <a:r>
              <a:rPr lang="en-IN" sz="2800" dirty="0">
                <a:solidFill>
                  <a:schemeClr val="dk1"/>
                </a:solidFill>
                <a:latin typeface="Calibri"/>
                <a:ea typeface="Calibri"/>
                <a:cs typeface="Calibri"/>
                <a:sym typeface="Calibri"/>
              </a:rPr>
              <a:t>______</a:t>
            </a:r>
            <a:endParaRPr sz="2800" dirty="0"/>
          </a:p>
          <a:p>
            <a:pPr marL="514350" lvl="0" indent="-514350" algn="l" rtl="0">
              <a:lnSpc>
                <a:spcPct val="100000"/>
              </a:lnSpc>
              <a:spcBef>
                <a:spcPts val="640"/>
              </a:spcBef>
              <a:spcAft>
                <a:spcPts val="0"/>
              </a:spcAft>
              <a:buClr>
                <a:schemeClr val="dk1"/>
              </a:buClr>
              <a:buSzPts val="3200"/>
              <a:buFont typeface="+mj-lt"/>
              <a:buAutoNum type="arabicPeriod"/>
            </a:pPr>
            <a:r>
              <a:rPr lang="en-IN" sz="2800" dirty="0">
                <a:solidFill>
                  <a:schemeClr val="dk1"/>
                </a:solidFill>
                <a:latin typeface="Calibri"/>
                <a:ea typeface="Calibri"/>
                <a:cs typeface="Calibri"/>
                <a:sym typeface="Calibri"/>
              </a:rPr>
              <a:t>There are three orange trees in the </a:t>
            </a:r>
            <a:r>
              <a:rPr lang="en-IN" sz="2800" dirty="0" smtClean="0">
                <a:solidFill>
                  <a:schemeClr val="dk1"/>
                </a:solidFill>
                <a:latin typeface="Calibri"/>
                <a:ea typeface="Calibri"/>
                <a:cs typeface="Calibri"/>
                <a:sym typeface="Calibri"/>
              </a:rPr>
              <a:t>park. </a:t>
            </a:r>
            <a:r>
              <a:rPr lang="en-IN" sz="2800" dirty="0">
                <a:solidFill>
                  <a:schemeClr val="dk1"/>
                </a:solidFill>
                <a:latin typeface="Calibri"/>
                <a:ea typeface="Calibri"/>
                <a:cs typeface="Calibri"/>
                <a:sym typeface="Calibri"/>
              </a:rPr>
              <a:t>_______</a:t>
            </a:r>
            <a:endParaRPr sz="2800" dirty="0"/>
          </a:p>
          <a:p>
            <a:pPr marL="514350" lvl="0" indent="-514350" algn="l" rtl="0">
              <a:lnSpc>
                <a:spcPct val="100000"/>
              </a:lnSpc>
              <a:spcBef>
                <a:spcPts val="640"/>
              </a:spcBef>
              <a:spcAft>
                <a:spcPts val="0"/>
              </a:spcAft>
              <a:buClr>
                <a:schemeClr val="dk1"/>
              </a:buClr>
              <a:buSzPts val="3200"/>
              <a:buFont typeface="+mj-lt"/>
              <a:buAutoNum type="arabicPeriod"/>
            </a:pPr>
            <a:r>
              <a:rPr lang="en-IN" sz="2800" dirty="0">
                <a:solidFill>
                  <a:schemeClr val="dk1"/>
                </a:solidFill>
                <a:latin typeface="Calibri"/>
                <a:ea typeface="Calibri"/>
                <a:cs typeface="Calibri"/>
                <a:sym typeface="Calibri"/>
              </a:rPr>
              <a:t>Everyone </a:t>
            </a:r>
            <a:r>
              <a:rPr lang="en-IN" sz="2800">
                <a:solidFill>
                  <a:schemeClr val="dk1"/>
                </a:solidFill>
                <a:latin typeface="Calibri"/>
                <a:ea typeface="Calibri"/>
                <a:cs typeface="Calibri"/>
                <a:sym typeface="Calibri"/>
              </a:rPr>
              <a:t>is </a:t>
            </a:r>
            <a:r>
              <a:rPr lang="en-IN" sz="2800" smtClean="0">
                <a:solidFill>
                  <a:schemeClr val="dk1"/>
                </a:solidFill>
                <a:latin typeface="Calibri"/>
                <a:ea typeface="Calibri"/>
                <a:cs typeface="Calibri"/>
                <a:sym typeface="Calibri"/>
              </a:rPr>
              <a:t>happy.  </a:t>
            </a:r>
            <a:r>
              <a:rPr lang="en-IN" sz="2800" dirty="0">
                <a:solidFill>
                  <a:schemeClr val="dk1"/>
                </a:solidFill>
                <a:latin typeface="Calibri"/>
                <a:ea typeface="Calibri"/>
                <a:cs typeface="Calibri"/>
                <a:sym typeface="Calibri"/>
              </a:rPr>
              <a:t>________  </a:t>
            </a:r>
            <a:endParaRPr sz="2800" dirty="0"/>
          </a:p>
        </p:txBody>
      </p:sp>
      <p:pic>
        <p:nvPicPr>
          <p:cNvPr id="54" name="Google Shape;54;p3" descr="Diagram, engineering drawing&#10;&#10;Description automatically generated"/>
          <p:cNvPicPr preferRelativeResize="0"/>
          <p:nvPr/>
        </p:nvPicPr>
        <p:blipFill rotWithShape="1">
          <a:blip r:embed="rId3">
            <a:alphaModFix/>
          </a:blip>
          <a:srcRect/>
          <a:stretch/>
        </p:blipFill>
        <p:spPr>
          <a:xfrm>
            <a:off x="8627869" y="1390657"/>
            <a:ext cx="3263900" cy="4064000"/>
          </a:xfrm>
          <a:prstGeom prst="rect">
            <a:avLst/>
          </a:prstGeom>
          <a:noFill/>
          <a:ln>
            <a:noFill/>
          </a:ln>
        </p:spPr>
      </p:pic>
      <p:sp>
        <p:nvSpPr>
          <p:cNvPr id="55" name="Google Shape;55;p3"/>
          <p:cNvSpPr txBox="1"/>
          <p:nvPr/>
        </p:nvSpPr>
        <p:spPr>
          <a:xfrm>
            <a:off x="4275130" y="2411708"/>
            <a:ext cx="964592" cy="475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0" i="1" u="none" strike="noStrike" cap="none" dirty="0">
                <a:solidFill>
                  <a:srgbClr val="FF0000"/>
                </a:solidFill>
                <a:latin typeface="Calibri"/>
                <a:ea typeface="Calibri"/>
                <a:cs typeface="Calibri"/>
                <a:sym typeface="Calibri"/>
              </a:rPr>
              <a:t>False</a:t>
            </a:r>
            <a:endParaRPr sz="2800" dirty="0"/>
          </a:p>
        </p:txBody>
      </p:sp>
      <p:sp>
        <p:nvSpPr>
          <p:cNvPr id="56" name="Google Shape;56;p3"/>
          <p:cNvSpPr txBox="1"/>
          <p:nvPr/>
        </p:nvSpPr>
        <p:spPr>
          <a:xfrm>
            <a:off x="4596663" y="2941900"/>
            <a:ext cx="964592" cy="4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dirty="0">
                <a:solidFill>
                  <a:srgbClr val="FF0000"/>
                </a:solidFill>
                <a:latin typeface="Calibri"/>
                <a:ea typeface="Calibri"/>
                <a:cs typeface="Calibri"/>
                <a:sym typeface="Calibri"/>
              </a:rPr>
              <a:t>True</a:t>
            </a:r>
            <a:endParaRPr sz="2800" dirty="0"/>
          </a:p>
        </p:txBody>
      </p:sp>
      <p:sp>
        <p:nvSpPr>
          <p:cNvPr id="57" name="Google Shape;57;p3"/>
          <p:cNvSpPr txBox="1"/>
          <p:nvPr/>
        </p:nvSpPr>
        <p:spPr>
          <a:xfrm>
            <a:off x="5940327" y="3444709"/>
            <a:ext cx="1061051" cy="4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dirty="0">
                <a:solidFill>
                  <a:srgbClr val="FF0000"/>
                </a:solidFill>
                <a:latin typeface="Calibri"/>
                <a:ea typeface="Calibri"/>
                <a:cs typeface="Calibri"/>
                <a:sym typeface="Calibri"/>
              </a:rPr>
              <a:t>False</a:t>
            </a:r>
            <a:endParaRPr sz="2800" dirty="0"/>
          </a:p>
        </p:txBody>
      </p:sp>
      <p:sp>
        <p:nvSpPr>
          <p:cNvPr id="58" name="Google Shape;58;p3"/>
          <p:cNvSpPr txBox="1"/>
          <p:nvPr/>
        </p:nvSpPr>
        <p:spPr>
          <a:xfrm>
            <a:off x="5003700" y="3917133"/>
            <a:ext cx="964592" cy="4323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i="1" dirty="0">
                <a:solidFill>
                  <a:srgbClr val="FF0000"/>
                </a:solidFill>
                <a:latin typeface="Calibri"/>
                <a:ea typeface="Calibri"/>
                <a:cs typeface="Calibri"/>
                <a:sym typeface="Calibri"/>
              </a:rPr>
              <a:t>True</a:t>
            </a:r>
            <a:endParaRPr sz="2800" dirty="0"/>
          </a:p>
        </p:txBody>
      </p:sp>
      <p:sp>
        <p:nvSpPr>
          <p:cNvPr id="59" name="Google Shape;59;p3"/>
          <p:cNvSpPr txBox="1"/>
          <p:nvPr/>
        </p:nvSpPr>
        <p:spPr>
          <a:xfrm>
            <a:off x="6999528" y="4436096"/>
            <a:ext cx="964592" cy="4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dirty="0">
                <a:solidFill>
                  <a:srgbClr val="FF0000"/>
                </a:solidFill>
                <a:latin typeface="Calibri"/>
                <a:ea typeface="Calibri"/>
                <a:cs typeface="Calibri"/>
                <a:sym typeface="Calibri"/>
              </a:rPr>
              <a:t>False</a:t>
            </a:r>
            <a:endParaRPr sz="2800" dirty="0"/>
          </a:p>
        </p:txBody>
      </p:sp>
      <p:sp>
        <p:nvSpPr>
          <p:cNvPr id="60" name="Google Shape;60;p3"/>
          <p:cNvSpPr txBox="1"/>
          <p:nvPr/>
        </p:nvSpPr>
        <p:spPr>
          <a:xfrm>
            <a:off x="3849368" y="4934381"/>
            <a:ext cx="964592" cy="475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i="1" dirty="0">
                <a:solidFill>
                  <a:srgbClr val="FF0000"/>
                </a:solidFill>
                <a:latin typeface="Calibri"/>
                <a:ea typeface="Calibri"/>
                <a:cs typeface="Calibri"/>
                <a:sym typeface="Calibri"/>
              </a:rPr>
              <a:t>True</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2940277" y="71414"/>
            <a:ext cx="6349585" cy="654032"/>
          </a:xfrm>
          <a:prstGeom prst="rect">
            <a:avLst/>
          </a:prstGeom>
          <a:solidFill>
            <a:srgbClr val="FF669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2</a:t>
            </a:r>
            <a:endParaRPr u="sng" dirty="0"/>
          </a:p>
        </p:txBody>
      </p:sp>
      <p:sp>
        <p:nvSpPr>
          <p:cNvPr id="67" name="Google Shape;67;p4"/>
          <p:cNvSpPr txBox="1">
            <a:spLocks noGrp="1"/>
          </p:cNvSpPr>
          <p:nvPr>
            <p:ph type="body" idx="1"/>
          </p:nvPr>
        </p:nvSpPr>
        <p:spPr>
          <a:xfrm>
            <a:off x="867603" y="1056930"/>
            <a:ext cx="10475312" cy="55837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None/>
            </a:pPr>
            <a:r>
              <a:rPr lang="en-IN" sz="2800" i="1" dirty="0"/>
              <a:t>Answer the questions given below based on the reading of the passage</a:t>
            </a:r>
            <a:endParaRPr dirty="0"/>
          </a:p>
        </p:txBody>
      </p:sp>
      <p:sp>
        <p:nvSpPr>
          <p:cNvPr id="68" name="Google Shape;68;p4"/>
          <p:cNvSpPr txBox="1"/>
          <p:nvPr/>
        </p:nvSpPr>
        <p:spPr>
          <a:xfrm>
            <a:off x="874483" y="1805609"/>
            <a:ext cx="10479024" cy="558378"/>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800"/>
              <a:buFont typeface="Calibri"/>
              <a:buAutoNum type="arabicPeriod"/>
            </a:pPr>
            <a:r>
              <a:rPr lang="en-IN" sz="2800" dirty="0">
                <a:solidFill>
                  <a:schemeClr val="dk1"/>
                </a:solidFill>
                <a:latin typeface="Calibri"/>
                <a:ea typeface="Calibri"/>
                <a:cs typeface="Calibri"/>
                <a:sym typeface="Calibri"/>
              </a:rPr>
              <a:t>Why did the children go to play in the park?</a:t>
            </a:r>
            <a:endParaRPr dirty="0"/>
          </a:p>
        </p:txBody>
      </p:sp>
      <p:sp>
        <p:nvSpPr>
          <p:cNvPr id="69" name="Google Shape;69;p4"/>
          <p:cNvSpPr txBox="1"/>
          <p:nvPr/>
        </p:nvSpPr>
        <p:spPr>
          <a:xfrm>
            <a:off x="874483" y="2382275"/>
            <a:ext cx="10479024" cy="954107"/>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rgbClr val="C00000"/>
                </a:solidFill>
                <a:latin typeface="Calibri"/>
                <a:ea typeface="Calibri"/>
                <a:cs typeface="Calibri"/>
                <a:sym typeface="Calibri"/>
              </a:rPr>
              <a:t>The children went to play in the park because the weather was pleasant / it was a sunny day. </a:t>
            </a:r>
            <a:endParaRPr sz="2800" dirty="0">
              <a:solidFill>
                <a:srgbClr val="C00000"/>
              </a:solidFill>
              <a:latin typeface="Calibri"/>
              <a:ea typeface="Calibri"/>
              <a:cs typeface="Calibri"/>
              <a:sym typeface="Calibri"/>
            </a:endParaRPr>
          </a:p>
        </p:txBody>
      </p:sp>
      <p:sp>
        <p:nvSpPr>
          <p:cNvPr id="70" name="Google Shape;70;p4"/>
          <p:cNvSpPr txBox="1"/>
          <p:nvPr/>
        </p:nvSpPr>
        <p:spPr>
          <a:xfrm>
            <a:off x="867833" y="4735544"/>
            <a:ext cx="10479024" cy="1002823"/>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800"/>
              <a:buFont typeface="Calibri"/>
              <a:buAutoNum type="arabicPeriod" startAt="3"/>
            </a:pPr>
            <a:r>
              <a:rPr lang="en-IN" sz="2800" dirty="0">
                <a:solidFill>
                  <a:schemeClr val="dk1"/>
                </a:solidFill>
                <a:latin typeface="Calibri"/>
                <a:ea typeface="Calibri"/>
                <a:cs typeface="Calibri"/>
                <a:sym typeface="Calibri"/>
              </a:rPr>
              <a:t>Where do you go out to play? Give two describing words about the place where you go out to play.</a:t>
            </a:r>
            <a:endParaRPr dirty="0"/>
          </a:p>
        </p:txBody>
      </p:sp>
      <p:sp>
        <p:nvSpPr>
          <p:cNvPr id="71" name="Google Shape;71;p4"/>
          <p:cNvSpPr txBox="1"/>
          <p:nvPr/>
        </p:nvSpPr>
        <p:spPr>
          <a:xfrm>
            <a:off x="886685" y="3468695"/>
            <a:ext cx="10479024" cy="558378"/>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800"/>
              <a:buFont typeface="Calibri"/>
              <a:buAutoNum type="arabicPeriod" startAt="2"/>
            </a:pPr>
            <a:r>
              <a:rPr lang="en-IN" sz="2800" dirty="0">
                <a:solidFill>
                  <a:schemeClr val="dk1"/>
                </a:solidFill>
                <a:latin typeface="Calibri"/>
                <a:ea typeface="Calibri"/>
                <a:cs typeface="Calibri"/>
                <a:sym typeface="Calibri"/>
              </a:rPr>
              <a:t>What are the boys playing?</a:t>
            </a:r>
            <a:endParaRPr dirty="0"/>
          </a:p>
          <a:p>
            <a:pPr marL="0" marR="0" lvl="0" indent="0" algn="l" rtl="0">
              <a:lnSpc>
                <a:spcPct val="100000"/>
              </a:lnSpc>
              <a:spcBef>
                <a:spcPts val="56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514350" marR="0" lvl="0" indent="-336550" algn="l" rtl="0">
              <a:lnSpc>
                <a:spcPct val="100000"/>
              </a:lnSpc>
              <a:spcBef>
                <a:spcPts val="56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a:p>
            <a:pPr marL="514350" marR="0" lvl="0" indent="-336550" algn="l" rtl="0">
              <a:lnSpc>
                <a:spcPct val="100000"/>
              </a:lnSpc>
              <a:spcBef>
                <a:spcPts val="56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p:txBody>
      </p:sp>
      <p:sp>
        <p:nvSpPr>
          <p:cNvPr id="72" name="Google Shape;72;p4"/>
          <p:cNvSpPr txBox="1"/>
          <p:nvPr/>
        </p:nvSpPr>
        <p:spPr>
          <a:xfrm>
            <a:off x="886416" y="4039346"/>
            <a:ext cx="10479024" cy="5232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rgbClr val="C00000"/>
                </a:solidFill>
                <a:latin typeface="Calibri"/>
                <a:ea typeface="Calibri"/>
                <a:cs typeface="Calibri"/>
                <a:sym typeface="Calibri"/>
              </a:rPr>
              <a:t>The boys are playing badminton in the park. </a:t>
            </a:r>
            <a:endParaRPr sz="2800" dirty="0">
              <a:solidFill>
                <a:srgbClr val="C00000"/>
              </a:solidFill>
              <a:latin typeface="Calibri"/>
              <a:ea typeface="Calibri"/>
              <a:cs typeface="Calibri"/>
              <a:sym typeface="Calibri"/>
            </a:endParaRPr>
          </a:p>
        </p:txBody>
      </p:sp>
      <p:sp>
        <p:nvSpPr>
          <p:cNvPr id="73" name="Google Shape;73;p4"/>
          <p:cNvSpPr txBox="1"/>
          <p:nvPr/>
        </p:nvSpPr>
        <p:spPr>
          <a:xfrm>
            <a:off x="867833" y="5763752"/>
            <a:ext cx="10479024" cy="52318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rgbClr val="C00000"/>
                </a:solidFill>
                <a:latin typeface="Calibri"/>
                <a:ea typeface="Calibri"/>
                <a:cs typeface="Calibri"/>
                <a:sym typeface="Calibri"/>
              </a:rPr>
              <a:t>We go out to play in our uncle’s playground which is big and beautiful. </a:t>
            </a:r>
            <a:endParaRPr sz="2800" dirty="0">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80" name="Google Shape;80;p5"/>
          <p:cNvGraphicFramePr/>
          <p:nvPr>
            <p:extLst>
              <p:ext uri="{D42A27DB-BD31-4B8C-83A1-F6EECF244321}">
                <p14:modId xmlns:p14="http://schemas.microsoft.com/office/powerpoint/2010/main" val="2877509858"/>
              </p:ext>
            </p:extLst>
          </p:nvPr>
        </p:nvGraphicFramePr>
        <p:xfrm>
          <a:off x="1127448" y="1266403"/>
          <a:ext cx="9937100" cy="1630720"/>
        </p:xfrm>
        <a:graphic>
          <a:graphicData uri="http://schemas.openxmlformats.org/drawingml/2006/table">
            <a:tbl>
              <a:tblPr firstRow="1" bandRow="1">
                <a:noFill/>
                <a:tableStyleId>{07C7A28F-57FE-4EC0-B22E-E07A5CC9BE20}</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172175">
                <a:tc>
                  <a:txBody>
                    <a:bodyPr/>
                    <a:lstStyle/>
                    <a:p>
                      <a:pPr marL="0" marR="0" lvl="0" indent="0" algn="l" rtl="0">
                        <a:spcBef>
                          <a:spcPts val="0"/>
                        </a:spcBef>
                        <a:spcAft>
                          <a:spcPts val="0"/>
                        </a:spcAft>
                        <a:buNone/>
                      </a:pPr>
                      <a:r>
                        <a:rPr lang="en-IN" sz="900" u="none" strike="noStrike" cap="none"/>
                        <a:t>1</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&lt;reading&gt; </a:t>
                      </a:r>
                      <a:r>
                        <a:rPr lang="en-IN" sz="900" dirty="0">
                          <a:hlinkClick r:id="rId3"/>
                        </a:rPr>
                        <a:t>https://pixabay.com/illustrations/student-boy-reading-book-studying-5730767/</a:t>
                      </a:r>
                      <a:endParaRPr dirty="0"/>
                    </a:p>
                  </a:txBody>
                  <a:tcPr marL="91450" marR="91450" marT="45725" marB="45725"/>
                </a:tc>
                <a:extLst>
                  <a:ext uri="{0D108BD9-81ED-4DB2-BD59-A6C34878D82A}">
                    <a16:rowId xmlns:a16="http://schemas.microsoft.com/office/drawing/2014/main" val="10001"/>
                  </a:ext>
                </a:extLst>
              </a:tr>
              <a:tr h="303625">
                <a:tc>
                  <a:txBody>
                    <a:bodyPr/>
                    <a:lstStyle/>
                    <a:p>
                      <a:pPr marL="0" marR="0" lvl="0" indent="0" algn="l" rtl="0">
                        <a:spcBef>
                          <a:spcPts val="0"/>
                        </a:spcBef>
                        <a:spcAft>
                          <a:spcPts val="0"/>
                        </a:spcAft>
                        <a:buNone/>
                      </a:pPr>
                      <a:r>
                        <a:rPr lang="en-IN" sz="900" dirty="0"/>
                        <a:t>2</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IN" sz="900" dirty="0"/>
                        <a:t>&lt;orange tree&gt; </a:t>
                      </a:r>
                      <a:r>
                        <a:rPr lang="en-US" sz="900" dirty="0">
                          <a:hlinkClick r:id="rId4"/>
                        </a:rPr>
                        <a:t>https://pixabay.com/vectors/tree-oranges-roots-plant-fruit-309106/</a:t>
                      </a:r>
                      <a:endParaRPr lang="en-US" sz="9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&lt;badminton&gt; </a:t>
                      </a:r>
                      <a:r>
                        <a:rPr lang="en-IN" sz="900" dirty="0">
                          <a:hlinkClick r:id="rId5"/>
                        </a:rPr>
                        <a:t>https://pixabay.com/illustrations/badminton-sport-athlete-racket-5542285/</a:t>
                      </a:r>
                      <a:endParaRPr lang="en-IN" sz="9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&lt;bicycle&gt; </a:t>
                      </a:r>
                      <a:r>
                        <a:rPr lang="en-IN" sz="900" dirty="0">
                          <a:hlinkClick r:id="rId6"/>
                        </a:rPr>
                        <a:t>https://pixabay.com/photos/bicycle-children-graffiti-art-3045580/</a:t>
                      </a:r>
                      <a:endParaRPr lang="en-IN" sz="900" dirty="0"/>
                    </a:p>
                  </a:txBody>
                  <a:tcPr marL="91450" marR="91450" marT="45725" marB="45725"/>
                </a:tc>
                <a:extLst>
                  <a:ext uri="{0D108BD9-81ED-4DB2-BD59-A6C34878D82A}">
                    <a16:rowId xmlns:a16="http://schemas.microsoft.com/office/drawing/2014/main" val="10002"/>
                  </a:ext>
                </a:extLst>
              </a:tr>
              <a:tr h="303625">
                <a:tc>
                  <a:txBody>
                    <a:bodyPr/>
                    <a:lstStyle/>
                    <a:p>
                      <a:pPr marL="0" marR="0" lvl="0" indent="0" algn="l" rtl="0">
                        <a:spcBef>
                          <a:spcPts val="0"/>
                        </a:spcBef>
                        <a:spcAft>
                          <a:spcPts val="0"/>
                        </a:spcAft>
                        <a:buNone/>
                      </a:pPr>
                      <a:r>
                        <a:rPr lang="en-US" sz="900" dirty="0"/>
                        <a:t>2,3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&lt;playing in a park&gt; </a:t>
                      </a:r>
                      <a:r>
                        <a:rPr lang="en-IN" sz="900" dirty="0">
                          <a:hlinkClick r:id="rId7"/>
                        </a:rPr>
                        <a:t>https://pixabay.com/vectors/games-park-child-children-grass-1459575/</a:t>
                      </a:r>
                      <a:endParaRPr lang="en-IN" sz="9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sz="9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sz="900" dirty="0"/>
                    </a:p>
                  </a:txBody>
                  <a:tcPr marL="91450" marR="91450" marT="45725" marB="45725"/>
                </a:tc>
                <a:extLst>
                  <a:ext uri="{0D108BD9-81ED-4DB2-BD59-A6C34878D82A}">
                    <a16:rowId xmlns:a16="http://schemas.microsoft.com/office/drawing/2014/main" val="1590600579"/>
                  </a:ext>
                </a:extLst>
              </a:tr>
            </a:tbl>
          </a:graphicData>
        </a:graphic>
      </p:graphicFrame>
      <p:pic>
        <p:nvPicPr>
          <p:cNvPr id="81" name="Google Shape;81;p5" descr="A picture containing toy, doll, vector graphics&#10;&#10;Description automatically generated"/>
          <p:cNvPicPr preferRelativeResize="0"/>
          <p:nvPr/>
        </p:nvPicPr>
        <p:blipFill rotWithShape="1">
          <a:blip r:embed="rId8">
            <a:alphaModFix/>
          </a:blip>
          <a:srcRect/>
          <a:stretch/>
        </p:blipFill>
        <p:spPr>
          <a:xfrm>
            <a:off x="2567608" y="1690802"/>
            <a:ext cx="303808" cy="180386"/>
          </a:xfrm>
          <a:prstGeom prst="rect">
            <a:avLst/>
          </a:prstGeom>
          <a:noFill/>
          <a:ln>
            <a:noFill/>
          </a:ln>
        </p:spPr>
      </p:pic>
      <p:pic>
        <p:nvPicPr>
          <p:cNvPr id="6" name="Picture 4" descr="Badminton, Sport, Athlete, Racket, Shuttlecock">
            <a:extLst>
              <a:ext uri="{FF2B5EF4-FFF2-40B4-BE49-F238E27FC236}">
                <a16:creationId xmlns:a16="http://schemas.microsoft.com/office/drawing/2014/main" id="{64BA7758-67CD-4F3D-BACD-F5B12E0116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9791" y="1947464"/>
            <a:ext cx="264745" cy="393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icycle, Children, Graffiti, Art, Artistic, Paint">
            <a:extLst>
              <a:ext uri="{FF2B5EF4-FFF2-40B4-BE49-F238E27FC236}">
                <a16:creationId xmlns:a16="http://schemas.microsoft.com/office/drawing/2014/main" id="{C8A86114-76B4-4C07-87CD-D28CA8F397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2907" y="1990461"/>
            <a:ext cx="476391" cy="3394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ree, Oranges, Roots, Plant, Fruit, Citrus, Food">
            <a:extLst>
              <a:ext uri="{FF2B5EF4-FFF2-40B4-BE49-F238E27FC236}">
                <a16:creationId xmlns:a16="http://schemas.microsoft.com/office/drawing/2014/main" id="{0A5B3A15-D575-4106-BB0B-502CD095C1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2135" y="1962882"/>
            <a:ext cx="311142" cy="393022"/>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82;p5" descr="Diagram, engineering drawing&#10;&#10;Description automatically generated">
            <a:extLst>
              <a:ext uri="{FF2B5EF4-FFF2-40B4-BE49-F238E27FC236}">
                <a16:creationId xmlns:a16="http://schemas.microsoft.com/office/drawing/2014/main" id="{A16DDB47-4E16-446F-9621-6656ACF9D5D1}"/>
              </a:ext>
            </a:extLst>
          </p:cNvPr>
          <p:cNvPicPr preferRelativeResize="0"/>
          <p:nvPr/>
        </p:nvPicPr>
        <p:blipFill rotWithShape="1">
          <a:blip r:embed="rId12">
            <a:alphaModFix/>
          </a:blip>
          <a:srcRect/>
          <a:stretch/>
        </p:blipFill>
        <p:spPr>
          <a:xfrm>
            <a:off x="2526535" y="2440885"/>
            <a:ext cx="451988" cy="384390"/>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631</Words>
  <Application>Microsoft Office PowerPoint</Application>
  <PresentationFormat>Widescreen</PresentationFormat>
  <Paragraphs>74</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Noto Sans Symbols</vt:lpstr>
      <vt:lpstr>DD</vt:lpstr>
      <vt:lpstr>Reading is Fun</vt:lpstr>
      <vt:lpstr>Passage</vt:lpstr>
      <vt:lpstr>Exercise 1</vt:lpstr>
      <vt:lpstr>Exercise 2</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COMPREHENSION</dc:title>
  <dc:creator>sssvv</dc:creator>
  <cp:lastModifiedBy>SNEHA</cp:lastModifiedBy>
  <cp:revision>18</cp:revision>
  <dcterms:created xsi:type="dcterms:W3CDTF">2020-08-28T09:38:22Z</dcterms:created>
  <dcterms:modified xsi:type="dcterms:W3CDTF">2021-12-07T05:21:32Z</dcterms:modified>
</cp:coreProperties>
</file>