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hh0KZCq8v//Jggk0Isb0Ms0+QIr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i Nag" initials="" lastIdx="8" clrIdx="0"/>
  <p:cmAuthor id="1" name="shobha neti"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2828"/>
    <a:srgbClr val="2D221F"/>
    <a:srgbClr val="FFFFFF"/>
    <a:srgbClr val="FFC5C5"/>
    <a:srgbClr val="C49500"/>
    <a:srgbClr val="442484"/>
    <a:srgbClr val="6C3C6A"/>
    <a:srgbClr val="311B30"/>
    <a:srgbClr val="C4C4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E0AD8D0-5754-4326-A560-AA9286D72643}">
  <a:tblStyle styleId="{4E0AD8D0-5754-4326-A560-AA9286D72643}"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94" autoAdjust="0"/>
  </p:normalViewPr>
  <p:slideViewPr>
    <p:cSldViewPr snapToGrid="0">
      <p:cViewPr varScale="1">
        <p:scale>
          <a:sx n="56" d="100"/>
          <a:sy n="56" d="100"/>
        </p:scale>
        <p:origin x="976"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customschemas.google.com/relationships/presentationmetadata" Target="meta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esProps" Target="presProps.xml"/><Relationship Id="rId4" Type="http://schemas.openxmlformats.org/officeDocument/2006/relationships/slide" Target="slides/slide3.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 name="Google Shape;3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r>
              <a:rPr lang="en-IN"/>
              <a:t>&lt;reading&gt; &lt;https://pixabay.com/illustrations/boy-reading-book-sun-relaxation-2181154/&gt;</a:t>
            </a:r>
            <a:endParaRPr/>
          </a:p>
        </p:txBody>
      </p:sp>
      <p:sp>
        <p:nvSpPr>
          <p:cNvPr id="33" name="Google Shape;3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r>
              <a:rPr lang="en-IN"/>
              <a:t>&lt;dolphin&gt; &lt;https://pixabay.com/photos/dolphins-water-jump-water-park-1170342/&gt;</a:t>
            </a:r>
            <a:endParaRPr/>
          </a:p>
        </p:txBody>
      </p:sp>
      <p:sp>
        <p:nvSpPr>
          <p:cNvPr id="41" name="Google Shape;41;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 name="Google Shape;48;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49" name="Google Shape;49;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62" name="Google Shape;62;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78" name="Google Shape;78;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7"/>
          <p:cNvSpPr txBox="1">
            <a:spLocks noGrp="1"/>
          </p:cNvSpPr>
          <p:nvPr>
            <p:ph type="ctrTitle"/>
          </p:nvPr>
        </p:nvSpPr>
        <p:spPr>
          <a:xfrm>
            <a:off x="860701" y="899649"/>
            <a:ext cx="10363200"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7"/>
          <p:cNvSpPr txBox="1">
            <a:spLocks noGrp="1"/>
          </p:cNvSpPr>
          <p:nvPr>
            <p:ph type="subTitle" idx="1"/>
          </p:nvPr>
        </p:nvSpPr>
        <p:spPr>
          <a:xfrm>
            <a:off x="1828800" y="3009900"/>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3" name="Google Shape;13;p7">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4" name="Google Shape;14;p7"/>
          <p:cNvSpPr/>
          <p:nvPr/>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7" descr="A picture containing text, clock&#10;&#10;Description automatically generated"/>
          <p:cNvPicPr preferRelativeResize="0"/>
          <p:nvPr/>
        </p:nvPicPr>
        <p:blipFill rotWithShape="1">
          <a:blip r:embed="rId3">
            <a:alphaModFix/>
          </a:blip>
          <a:srcRect/>
          <a:stretch/>
        </p:blipFill>
        <p:spPr>
          <a:xfrm>
            <a:off x="89055" y="57149"/>
            <a:ext cx="902286" cy="957155"/>
          </a:xfrm>
          <a:prstGeom prst="rect">
            <a:avLst/>
          </a:prstGeom>
          <a:noFill/>
          <a:ln>
            <a:noFill/>
          </a:ln>
        </p:spPr>
      </p:pic>
      <p:pic>
        <p:nvPicPr>
          <p:cNvPr id="16" name="Google Shape;16;p7" descr="Graphical user interface, application&#10;&#10;Description automatically generated"/>
          <p:cNvPicPr preferRelativeResize="0"/>
          <p:nvPr/>
        </p:nvPicPr>
        <p:blipFill rotWithShape="1">
          <a:blip r:embed="rId4">
            <a:alphaModFix/>
          </a:blip>
          <a:srcRect/>
          <a:stretch/>
        </p:blipFill>
        <p:spPr>
          <a:xfrm>
            <a:off x="11139694" y="5884332"/>
            <a:ext cx="914479" cy="914479"/>
          </a:xfrm>
          <a:prstGeom prst="rect">
            <a:avLst/>
          </a:prstGeom>
          <a:noFill/>
          <a:ln>
            <a:noFill/>
          </a:ln>
        </p:spPr>
      </p:pic>
      <p:pic>
        <p:nvPicPr>
          <p:cNvPr id="17" name="Google Shape;17;p7" descr="Calendar&#10;&#10;Description automatically generated with low confidence"/>
          <p:cNvPicPr preferRelativeResize="0"/>
          <p:nvPr/>
        </p:nvPicPr>
        <p:blipFill rotWithShape="1">
          <a:blip r:embed="rId5">
            <a:alphaModFix/>
          </a:blip>
          <a:srcRect/>
          <a:stretch/>
        </p:blipFill>
        <p:spPr>
          <a:xfrm>
            <a:off x="11139694" y="87392"/>
            <a:ext cx="963251" cy="938865"/>
          </a:xfrm>
          <a:prstGeom prst="rect">
            <a:avLst/>
          </a:prstGeom>
          <a:noFill/>
          <a:ln>
            <a:noFill/>
          </a:ln>
        </p:spPr>
      </p:pic>
      <p:sp>
        <p:nvSpPr>
          <p:cNvPr id="18" name="Google Shape;18;p7"/>
          <p:cNvSpPr txBox="1"/>
          <p:nvPr/>
        </p:nvSpPr>
        <p:spPr>
          <a:xfrm>
            <a:off x="1550132" y="5293602"/>
            <a:ext cx="9091736" cy="121571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800" b="0" i="0" u="sng" strike="noStrike" cap="none">
                <a:solidFill>
                  <a:schemeClr val="dk1"/>
                </a:solidFill>
                <a:latin typeface="Calibri"/>
                <a:ea typeface="Calibri"/>
                <a:cs typeface="Calibri"/>
                <a:sym typeface="Calibri"/>
              </a:rPr>
              <a:t>COPYRIGHT NOTICE</a:t>
            </a:r>
            <a:endParaRPr sz="800" b="0" i="0" u="none" strike="noStrike" cap="none">
              <a:solidFill>
                <a:schemeClr val="dk1"/>
              </a:solidFill>
              <a:latin typeface="Calibri"/>
              <a:ea typeface="Calibri"/>
              <a:cs typeface="Calibri"/>
              <a:sym typeface="Calibri"/>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Strictly not for Commercial use.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Provided on ‘as is’ basis with no warranties of any kind.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that falls in Public Domain or common Knowledge facts can be used freely.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Some of the contents are owned by the Third parties and are used in compliance with their licensing conditions. Any one infringing the Copyright of such Third parties will be doing so at their own risks and costs.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can be downloaded and used for Personal, educational and informational purposes only.  Any attempt to remove, alter, circumvent or  distort  the data that is accessed Is Illegal and strictly prohibited.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8"/>
          <p:cNvSpPr txBox="1">
            <a:spLocks noGrp="1"/>
          </p:cNvSpPr>
          <p:nvPr>
            <p:ph type="title"/>
          </p:nvPr>
        </p:nvSpPr>
        <p:spPr>
          <a:xfrm>
            <a:off x="1466857"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8">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22" name="Google Shape;22;p8"/>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3" name="Google Shape;23;p8" descr="Graphical user interface, application&#10;&#10;Description automatically generated"/>
          <p:cNvPicPr preferRelativeResize="0"/>
          <p:nvPr/>
        </p:nvPicPr>
        <p:blipFill rotWithShape="1">
          <a:blip r:embed="rId3">
            <a:alphaModFix/>
          </a:blip>
          <a:srcRect/>
          <a:stretch/>
        </p:blipFill>
        <p:spPr>
          <a:xfrm>
            <a:off x="11139694" y="5884332"/>
            <a:ext cx="914479" cy="914479"/>
          </a:xfrm>
          <a:prstGeom prst="rect">
            <a:avLst/>
          </a:prstGeom>
          <a:noFill/>
          <a:ln>
            <a:noFill/>
          </a:ln>
        </p:spPr>
      </p:pic>
      <p:pic>
        <p:nvPicPr>
          <p:cNvPr id="24" name="Google Shape;24;p8" descr="Calendar&#10;&#10;Description automatically generated with low confidence"/>
          <p:cNvPicPr preferRelativeResize="0"/>
          <p:nvPr/>
        </p:nvPicPr>
        <p:blipFill rotWithShape="1">
          <a:blip r:embed="rId4">
            <a:alphaModFix/>
          </a:blip>
          <a:srcRect/>
          <a:stretch/>
        </p:blipFill>
        <p:spPr>
          <a:xfrm>
            <a:off x="11139694" y="87392"/>
            <a:ext cx="963251" cy="93886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4388328" y="85779"/>
            <a:ext cx="3415344" cy="50004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9">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28" name="Google Shape;28;p9" descr="Graphical user interface, application&#10;&#10;Description automatically generated"/>
          <p:cNvPicPr preferRelativeResize="0"/>
          <p:nvPr/>
        </p:nvPicPr>
        <p:blipFill rotWithShape="1">
          <a:blip r:embed="rId3">
            <a:alphaModFix/>
          </a:blip>
          <a:srcRect/>
          <a:stretch/>
        </p:blipFill>
        <p:spPr>
          <a:xfrm>
            <a:off x="11139694" y="5884332"/>
            <a:ext cx="914479" cy="914479"/>
          </a:xfrm>
          <a:prstGeom prst="rect">
            <a:avLst/>
          </a:prstGeom>
          <a:noFill/>
          <a:ln>
            <a:noFill/>
          </a:ln>
        </p:spPr>
      </p:pic>
      <p:pic>
        <p:nvPicPr>
          <p:cNvPr id="29" name="Google Shape;29;p9" descr="Calendar&#10;&#10;Description automatically generated with low confidence"/>
          <p:cNvPicPr preferRelativeResize="0"/>
          <p:nvPr/>
        </p:nvPicPr>
        <p:blipFill rotWithShape="1">
          <a:blip r:embed="rId4">
            <a:alphaModFix/>
          </a:blip>
          <a:srcRect/>
          <a:stretch/>
        </p:blipFill>
        <p:spPr>
          <a:xfrm>
            <a:off x="11139694" y="87392"/>
            <a:ext cx="963251" cy="93886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ixabay.com/illustrations/boy-reading-book-sun-relaxation-2181154/"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4.jpg"/><Relationship Id="rId5" Type="http://schemas.openxmlformats.org/officeDocument/2006/relationships/image" Target="../media/image5.jpg"/><Relationship Id="rId4" Type="http://schemas.openxmlformats.org/officeDocument/2006/relationships/hyperlink" Target="https://pixabay.com/photos/dolphins-water-jump-water-park-117034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6" name="Google Shape;36;p1"/>
          <p:cNvSpPr txBox="1">
            <a:spLocks noGrp="1"/>
          </p:cNvSpPr>
          <p:nvPr>
            <p:ph type="subTitle" idx="1"/>
          </p:nvPr>
        </p:nvSpPr>
        <p:spPr>
          <a:xfrm>
            <a:off x="2722222" y="1511199"/>
            <a:ext cx="3600400" cy="2140939"/>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200"/>
              <a:buNone/>
            </a:pPr>
            <a:r>
              <a:rPr lang="en-IN" sz="5400" b="1" dirty="0"/>
              <a:t>Yes! I Can Do It.</a:t>
            </a:r>
            <a:endParaRPr sz="5400" dirty="0"/>
          </a:p>
        </p:txBody>
      </p:sp>
      <p:pic>
        <p:nvPicPr>
          <p:cNvPr id="37" name="Google Shape;37;p1" descr="A picture containing text&#10;&#10;Description automatically generated"/>
          <p:cNvPicPr preferRelativeResize="0"/>
          <p:nvPr/>
        </p:nvPicPr>
        <p:blipFill rotWithShape="1">
          <a:blip r:embed="rId3">
            <a:alphaModFix/>
          </a:blip>
          <a:srcRect/>
          <a:stretch/>
        </p:blipFill>
        <p:spPr>
          <a:xfrm>
            <a:off x="6331477" y="1527841"/>
            <a:ext cx="2461610" cy="2107653"/>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2"/>
          <p:cNvSpPr txBox="1">
            <a:spLocks noGrp="1"/>
          </p:cNvSpPr>
          <p:nvPr>
            <p:ph type="title"/>
          </p:nvPr>
        </p:nvSpPr>
        <p:spPr>
          <a:xfrm>
            <a:off x="2940278" y="71414"/>
            <a:ext cx="6349585"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Comprehension</a:t>
            </a:r>
            <a:endParaRPr u="sng" dirty="0"/>
          </a:p>
        </p:txBody>
      </p:sp>
      <p:sp>
        <p:nvSpPr>
          <p:cNvPr id="44" name="Google Shape;44;p2"/>
          <p:cNvSpPr txBox="1">
            <a:spLocks noGrp="1"/>
          </p:cNvSpPr>
          <p:nvPr>
            <p:ph type="body" idx="1"/>
          </p:nvPr>
        </p:nvSpPr>
        <p:spPr>
          <a:xfrm>
            <a:off x="410123" y="1757533"/>
            <a:ext cx="9006085" cy="4698559"/>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200"/>
              <a:buNone/>
            </a:pPr>
            <a:r>
              <a:rPr lang="en-IN" sz="2200" dirty="0">
                <a:solidFill>
                  <a:schemeClr val="dk1"/>
                </a:solidFill>
                <a:latin typeface="Calibri"/>
                <a:ea typeface="Calibri"/>
                <a:cs typeface="Calibri"/>
                <a:sym typeface="Calibri"/>
              </a:rPr>
              <a:t>A dolphin seems to be smiling at us, when it lifts its face from the water. Dolphins look happy when they jump out of the water. They look very beautiful too. Their smooth bodies shine in the Sun. </a:t>
            </a:r>
            <a:endParaRPr lang="en-IN" sz="2200" dirty="0"/>
          </a:p>
          <a:p>
            <a:pPr marL="0" lvl="0" indent="0" algn="l" rtl="0">
              <a:lnSpc>
                <a:spcPct val="100000"/>
              </a:lnSpc>
              <a:spcBef>
                <a:spcPts val="1200"/>
              </a:spcBef>
              <a:spcAft>
                <a:spcPts val="0"/>
              </a:spcAft>
              <a:buClr>
                <a:schemeClr val="dk1"/>
              </a:buClr>
              <a:buSzPts val="2200"/>
              <a:buNone/>
            </a:pPr>
            <a:r>
              <a:rPr lang="en-IN" sz="2200" dirty="0">
                <a:solidFill>
                  <a:schemeClr val="dk1"/>
                </a:solidFill>
                <a:latin typeface="Calibri"/>
                <a:ea typeface="Calibri"/>
                <a:cs typeface="Calibri"/>
                <a:sym typeface="Calibri"/>
              </a:rPr>
              <a:t>Dolphins are playful. They play with people</a:t>
            </a:r>
            <a:r>
              <a:rPr lang="en-IN" sz="22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 and</a:t>
            </a:r>
            <a:r>
              <a:rPr lang="en-IN" sz="2200" dirty="0">
                <a:solidFill>
                  <a:schemeClr val="dk1"/>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 </a:t>
            </a:r>
            <a:r>
              <a:rPr lang="en-IN" sz="22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t</a:t>
            </a:r>
            <a:r>
              <a:rPr lang="en-IN" sz="2200" dirty="0">
                <a:solidFill>
                  <a:schemeClr val="dk1"/>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hey</a:t>
            </a:r>
            <a:r>
              <a:rPr lang="en-IN" sz="2200" dirty="0">
                <a:solidFill>
                  <a:schemeClr val="dk1"/>
                </a:solidFill>
                <a:latin typeface="Calibri"/>
                <a:ea typeface="Calibri"/>
                <a:cs typeface="Calibri"/>
                <a:sym typeface="Calibri"/>
              </a:rPr>
              <a:t> also play with each other. They can blow bubble rings. Then they push the rings with their noses! </a:t>
            </a:r>
          </a:p>
          <a:p>
            <a:pPr marL="0" lvl="0" indent="0" algn="l" rtl="0">
              <a:lnSpc>
                <a:spcPct val="100000"/>
              </a:lnSpc>
              <a:spcBef>
                <a:spcPts val="1200"/>
              </a:spcBef>
              <a:spcAft>
                <a:spcPts val="0"/>
              </a:spcAft>
              <a:buClr>
                <a:schemeClr val="dk1"/>
              </a:buClr>
              <a:buSzPts val="2200"/>
              <a:buNone/>
            </a:pPr>
            <a:r>
              <a:rPr lang="en-IN" sz="2200" dirty="0">
                <a:solidFill>
                  <a:schemeClr val="dk1"/>
                </a:solidFill>
                <a:latin typeface="Calibri"/>
                <a:ea typeface="Calibri"/>
                <a:cs typeface="Calibri"/>
                <a:sym typeface="Calibri"/>
              </a:rPr>
              <a:t>Some dolphins live in water parks. They learn </a:t>
            </a:r>
            <a:r>
              <a:rPr lang="en-IN" sz="2200" dirty="0">
                <a:solidFill>
                  <a:schemeClr val="dk1"/>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how</a:t>
            </a:r>
            <a:r>
              <a:rPr lang="en-IN" sz="2200" dirty="0">
                <a:solidFill>
                  <a:schemeClr val="dk1"/>
                </a:solidFill>
                <a:latin typeface="Calibri"/>
                <a:ea typeface="Calibri"/>
                <a:cs typeface="Calibri"/>
                <a:sym typeface="Calibri"/>
              </a:rPr>
              <a:t> to do many tricks. They can carry big balls on the tips of their noses. They can move on top of the water using their strong tails. People smile and clap when they see them. </a:t>
            </a:r>
          </a:p>
          <a:p>
            <a:pPr marL="0" lvl="0" indent="0" algn="l" rtl="0">
              <a:lnSpc>
                <a:spcPct val="100000"/>
              </a:lnSpc>
              <a:spcBef>
                <a:spcPts val="1200"/>
              </a:spcBef>
              <a:spcAft>
                <a:spcPts val="0"/>
              </a:spcAft>
              <a:buClr>
                <a:schemeClr val="dk1"/>
              </a:buClr>
              <a:buSzPts val="2200"/>
              <a:buNone/>
            </a:pPr>
            <a:r>
              <a:rPr lang="en-IN" sz="2200" dirty="0">
                <a:solidFill>
                  <a:schemeClr val="dk1"/>
                </a:solidFill>
                <a:latin typeface="Calibri"/>
                <a:ea typeface="Calibri"/>
                <a:cs typeface="Calibri"/>
                <a:sym typeface="Calibri"/>
              </a:rPr>
              <a:t>Dolphins also </a:t>
            </a:r>
            <a:r>
              <a:rPr lang="en-IN" sz="2200" dirty="0">
                <a:solidFill>
                  <a:schemeClr val="dk1"/>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help people</a:t>
            </a:r>
            <a:r>
              <a:rPr lang="en-IN" sz="22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a:t>
            </a:r>
            <a:r>
              <a:rPr lang="en-IN" sz="2200" dirty="0">
                <a:solidFill>
                  <a:schemeClr val="dk1"/>
                </a:solidFill>
                <a:latin typeface="Calibri"/>
                <a:ea typeface="Calibri"/>
                <a:cs typeface="Calibri"/>
                <a:sym typeface="Calibri"/>
              </a:rPr>
              <a:t> </a:t>
            </a:r>
            <a:r>
              <a:rPr lang="en-IN" sz="2200" dirty="0"/>
              <a:t>T</a:t>
            </a:r>
            <a:r>
              <a:rPr lang="en-IN" sz="2200" dirty="0">
                <a:solidFill>
                  <a:schemeClr val="dk1"/>
                </a:solidFill>
                <a:latin typeface="Calibri"/>
                <a:ea typeface="Calibri"/>
                <a:cs typeface="Calibri"/>
                <a:sym typeface="Calibri"/>
              </a:rPr>
              <a:t>hey push swimmers to the shore or keep them safe from sharks. They have warned ships of</a:t>
            </a:r>
            <a:r>
              <a:rPr lang="en-IN" sz="2200" dirty="0">
                <a:solidFill>
                  <a:schemeClr val="dk1"/>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 impending dangers</a:t>
            </a:r>
            <a:r>
              <a:rPr lang="en-IN" sz="2200" dirty="0">
                <a:solidFill>
                  <a:schemeClr val="dk1"/>
                </a:solidFill>
                <a:latin typeface="Calibri"/>
                <a:ea typeface="Calibri"/>
                <a:cs typeface="Calibri"/>
                <a:sym typeface="Calibri"/>
              </a:rPr>
              <a:t>. </a:t>
            </a:r>
          </a:p>
          <a:p>
            <a:pPr marL="0" lvl="0" indent="0" algn="l" rtl="0">
              <a:lnSpc>
                <a:spcPct val="100000"/>
              </a:lnSpc>
              <a:spcBef>
                <a:spcPts val="1200"/>
              </a:spcBef>
              <a:spcAft>
                <a:spcPts val="0"/>
              </a:spcAft>
              <a:buClr>
                <a:schemeClr val="dk1"/>
              </a:buClr>
              <a:buSzPts val="2200"/>
              <a:buNone/>
            </a:pPr>
            <a:r>
              <a:rPr lang="en-IN" sz="2200" dirty="0">
                <a:solidFill>
                  <a:schemeClr val="dk1"/>
                </a:solidFill>
                <a:latin typeface="Calibri"/>
                <a:ea typeface="Calibri"/>
                <a:cs typeface="Calibri"/>
                <a:sym typeface="Calibri"/>
              </a:rPr>
              <a:t>We should help dolphins too. We should try not to hurt dolphins with our boats. We should keep their </a:t>
            </a:r>
            <a:r>
              <a:rPr lang="en-IN" sz="2200" dirty="0">
                <a:solidFill>
                  <a:schemeClr val="dk1"/>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home - the ocean, safe and clean.</a:t>
            </a:r>
            <a:endParaRPr dirty="0"/>
          </a:p>
        </p:txBody>
      </p:sp>
      <p:pic>
        <p:nvPicPr>
          <p:cNvPr id="45" name="Google Shape;45;p2"/>
          <p:cNvPicPr preferRelativeResize="0"/>
          <p:nvPr/>
        </p:nvPicPr>
        <p:blipFill rotWithShape="1">
          <a:blip r:embed="rId3">
            <a:alphaModFix/>
          </a:blip>
          <a:srcRect b="33813"/>
          <a:stretch/>
        </p:blipFill>
        <p:spPr>
          <a:xfrm>
            <a:off x="9463838" y="3055069"/>
            <a:ext cx="2618336" cy="2097821"/>
          </a:xfrm>
          <a:prstGeom prst="rect">
            <a:avLst/>
          </a:prstGeom>
          <a:noFill/>
          <a:ln>
            <a:noFill/>
          </a:ln>
        </p:spPr>
      </p:pic>
      <p:grpSp>
        <p:nvGrpSpPr>
          <p:cNvPr id="5" name="Group 4">
            <a:extLst>
              <a:ext uri="{FF2B5EF4-FFF2-40B4-BE49-F238E27FC236}">
                <a16:creationId xmlns:a16="http://schemas.microsoft.com/office/drawing/2014/main" id="{74006187-A35D-4400-9286-A6E13D93495C}"/>
              </a:ext>
            </a:extLst>
          </p:cNvPr>
          <p:cNvGrpSpPr/>
          <p:nvPr/>
        </p:nvGrpSpPr>
        <p:grpSpPr>
          <a:xfrm flipH="1">
            <a:off x="9284376" y="668001"/>
            <a:ext cx="890174" cy="1028860"/>
            <a:chOff x="1487488" y="2996952"/>
            <a:chExt cx="890174" cy="1028860"/>
          </a:xfrm>
          <a:solidFill>
            <a:srgbClr val="D62828"/>
          </a:solidFill>
          <a:scene3d>
            <a:camera prst="orthographicFront">
              <a:rot lat="0" lon="0" rev="0"/>
            </a:camera>
            <a:lightRig rig="contrasting" dir="t">
              <a:rot lat="0" lon="0" rev="1500000"/>
            </a:lightRig>
          </a:scene3d>
        </p:grpSpPr>
        <p:grpSp>
          <p:nvGrpSpPr>
            <p:cNvPr id="6" name="Group 5">
              <a:extLst>
                <a:ext uri="{FF2B5EF4-FFF2-40B4-BE49-F238E27FC236}">
                  <a16:creationId xmlns:a16="http://schemas.microsoft.com/office/drawing/2014/main" id="{14CECA8F-574C-4FC7-86F3-3075E0C4687A}"/>
                </a:ext>
              </a:extLst>
            </p:cNvPr>
            <p:cNvGrpSpPr/>
            <p:nvPr/>
          </p:nvGrpSpPr>
          <p:grpSpPr>
            <a:xfrm>
              <a:off x="1693252" y="2996952"/>
              <a:ext cx="684410" cy="1017686"/>
              <a:chOff x="1091111" y="2721876"/>
              <a:chExt cx="1368819" cy="3285058"/>
            </a:xfrm>
            <a:grpFill/>
          </p:grpSpPr>
          <p:sp>
            <p:nvSpPr>
              <p:cNvPr id="11" name="Parallelogram 10">
                <a:extLst>
                  <a:ext uri="{FF2B5EF4-FFF2-40B4-BE49-F238E27FC236}">
                    <a16:creationId xmlns:a16="http://schemas.microsoft.com/office/drawing/2014/main" id="{3FA2D762-4951-49E6-B744-A90AAABE6154}"/>
                  </a:ext>
                </a:extLst>
              </p:cNvPr>
              <p:cNvSpPr/>
              <p:nvPr/>
            </p:nvSpPr>
            <p:spPr>
              <a:xfrm rot="21200212">
                <a:off x="1091111" y="2721876"/>
                <a:ext cx="1368819" cy="166260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Parallelogram 11">
                <a:extLst>
                  <a:ext uri="{FF2B5EF4-FFF2-40B4-BE49-F238E27FC236}">
                    <a16:creationId xmlns:a16="http://schemas.microsoft.com/office/drawing/2014/main" id="{7305B2CC-1DC6-4807-9746-E409C804F1D0}"/>
                  </a:ext>
                </a:extLst>
              </p:cNvPr>
              <p:cNvSpPr/>
              <p:nvPr/>
            </p:nvSpPr>
            <p:spPr>
              <a:xfrm rot="306632" flipH="1">
                <a:off x="1137120" y="4487107"/>
                <a:ext cx="1247143" cy="151982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Isosceles Triangle 12">
                <a:extLst>
                  <a:ext uri="{FF2B5EF4-FFF2-40B4-BE49-F238E27FC236}">
                    <a16:creationId xmlns:a16="http://schemas.microsoft.com/office/drawing/2014/main" id="{1CDCF82E-6214-4358-8CCC-9AAA9628059F}"/>
                  </a:ext>
                </a:extLst>
              </p:cNvPr>
              <p:cNvSpPr/>
              <p:nvPr/>
            </p:nvSpPr>
            <p:spPr>
              <a:xfrm rot="16200000">
                <a:off x="1207714" y="4326597"/>
                <a:ext cx="288000" cy="216000"/>
              </a:xfrm>
              <a:prstGeom prst="triangl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7" name="Group 6">
              <a:extLst>
                <a:ext uri="{FF2B5EF4-FFF2-40B4-BE49-F238E27FC236}">
                  <a16:creationId xmlns:a16="http://schemas.microsoft.com/office/drawing/2014/main" id="{A8BD0AD9-3906-4964-8C14-035FFB6B184D}"/>
                </a:ext>
              </a:extLst>
            </p:cNvPr>
            <p:cNvGrpSpPr/>
            <p:nvPr/>
          </p:nvGrpSpPr>
          <p:grpSpPr>
            <a:xfrm>
              <a:off x="1487488" y="3008126"/>
              <a:ext cx="492616" cy="1017686"/>
              <a:chOff x="1091111" y="2721876"/>
              <a:chExt cx="1368819" cy="3285058"/>
            </a:xfrm>
            <a:grpFill/>
          </p:grpSpPr>
          <p:sp>
            <p:nvSpPr>
              <p:cNvPr id="8" name="Parallelogram 7">
                <a:extLst>
                  <a:ext uri="{FF2B5EF4-FFF2-40B4-BE49-F238E27FC236}">
                    <a16:creationId xmlns:a16="http://schemas.microsoft.com/office/drawing/2014/main" id="{F6B8309B-35EA-4785-8871-5F679376B2C3}"/>
                  </a:ext>
                </a:extLst>
              </p:cNvPr>
              <p:cNvSpPr/>
              <p:nvPr/>
            </p:nvSpPr>
            <p:spPr>
              <a:xfrm rot="21200212">
                <a:off x="1091111" y="2721876"/>
                <a:ext cx="1368819" cy="166260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Parallelogram 8">
                <a:extLst>
                  <a:ext uri="{FF2B5EF4-FFF2-40B4-BE49-F238E27FC236}">
                    <a16:creationId xmlns:a16="http://schemas.microsoft.com/office/drawing/2014/main" id="{D1C4D771-B15C-4089-8389-65113205F44F}"/>
                  </a:ext>
                </a:extLst>
              </p:cNvPr>
              <p:cNvSpPr/>
              <p:nvPr/>
            </p:nvSpPr>
            <p:spPr>
              <a:xfrm rot="306632" flipH="1">
                <a:off x="1137120" y="4487107"/>
                <a:ext cx="1247143" cy="151982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Isosceles Triangle 9">
                <a:extLst>
                  <a:ext uri="{FF2B5EF4-FFF2-40B4-BE49-F238E27FC236}">
                    <a16:creationId xmlns:a16="http://schemas.microsoft.com/office/drawing/2014/main" id="{F3DA601C-77E7-4894-BAF5-96F250F9E3B5}"/>
                  </a:ext>
                </a:extLst>
              </p:cNvPr>
              <p:cNvSpPr/>
              <p:nvPr/>
            </p:nvSpPr>
            <p:spPr>
              <a:xfrm rot="16200000">
                <a:off x="1207714" y="4326597"/>
                <a:ext cx="288000" cy="216000"/>
              </a:xfrm>
              <a:prstGeom prst="triangl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sp>
        <p:nvSpPr>
          <p:cNvPr id="14" name="Freeform: Shape 13">
            <a:extLst>
              <a:ext uri="{FF2B5EF4-FFF2-40B4-BE49-F238E27FC236}">
                <a16:creationId xmlns:a16="http://schemas.microsoft.com/office/drawing/2014/main" id="{6F6F5AED-6A8C-4083-ACD6-61EE907ED367}"/>
              </a:ext>
            </a:extLst>
          </p:cNvPr>
          <p:cNvSpPr/>
          <p:nvPr/>
        </p:nvSpPr>
        <p:spPr>
          <a:xfrm flipH="1">
            <a:off x="2697748" y="732370"/>
            <a:ext cx="6874606" cy="904514"/>
          </a:xfrm>
          <a:custGeom>
            <a:avLst/>
            <a:gdLst>
              <a:gd name="connsiteX0" fmla="*/ 284716 w 6874606"/>
              <a:gd name="connsiteY0" fmla="*/ 0 h 904514"/>
              <a:gd name="connsiteX1" fmla="*/ 281419 w 6874606"/>
              <a:gd name="connsiteY1" fmla="*/ 69836 h 904514"/>
              <a:gd name="connsiteX2" fmla="*/ 6874606 w 6874606"/>
              <a:gd name="connsiteY2" fmla="*/ 69836 h 904514"/>
              <a:gd name="connsiteX3" fmla="*/ 6874606 w 6874606"/>
              <a:gd name="connsiteY3" fmla="*/ 856829 h 904514"/>
              <a:gd name="connsiteX4" fmla="*/ 249870 w 6874606"/>
              <a:gd name="connsiteY4" fmla="*/ 856829 h 904514"/>
              <a:gd name="connsiteX5" fmla="*/ 249870 w 6874606"/>
              <a:gd name="connsiteY5" fmla="*/ 738251 h 904514"/>
              <a:gd name="connsiteX6" fmla="*/ 242022 w 6874606"/>
              <a:gd name="connsiteY6" fmla="*/ 904514 h 904514"/>
              <a:gd name="connsiteX7" fmla="*/ 0 w 6874606"/>
              <a:gd name="connsiteY7" fmla="*/ 481173 h 904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74606" h="904514">
                <a:moveTo>
                  <a:pt x="284716" y="0"/>
                </a:moveTo>
                <a:lnTo>
                  <a:pt x="281419" y="69836"/>
                </a:lnTo>
                <a:lnTo>
                  <a:pt x="6874606" y="69836"/>
                </a:lnTo>
                <a:lnTo>
                  <a:pt x="6874606" y="856829"/>
                </a:lnTo>
                <a:lnTo>
                  <a:pt x="249870" y="856829"/>
                </a:lnTo>
                <a:lnTo>
                  <a:pt x="249870" y="738251"/>
                </a:lnTo>
                <a:lnTo>
                  <a:pt x="242022" y="904514"/>
                </a:lnTo>
                <a:lnTo>
                  <a:pt x="0" y="481173"/>
                </a:lnTo>
                <a:close/>
              </a:path>
            </a:pathLst>
          </a:custGeom>
          <a:solidFill>
            <a:srgbClr val="D62828"/>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dirty="0">
                <a:solidFill>
                  <a:schemeClr val="bg1"/>
                </a:solidFill>
                <a:latin typeface="Calibri" panose="020F0502020204030204" pitchFamily="34" charset="0"/>
                <a:cs typeface="Calibri" panose="020F0502020204030204" pitchFamily="34" charset="0"/>
              </a:rPr>
              <a:t>Read the passage carefully </a:t>
            </a:r>
            <a:r>
              <a:rPr lang="en-US" sz="2400" b="1" u="sng" dirty="0">
                <a:solidFill>
                  <a:srgbClr val="FFFFFF"/>
                </a:solidFill>
                <a:latin typeface="Calibri" panose="020F0502020204030204" pitchFamily="34" charset="0"/>
                <a:cs typeface="Calibri" panose="020F0502020204030204" pitchFamily="34" charset="0"/>
              </a:rPr>
              <a:t>at least thrice</a:t>
            </a:r>
            <a:r>
              <a:rPr lang="en-US" sz="2400" dirty="0">
                <a:solidFill>
                  <a:schemeClr val="bg1"/>
                </a:solidFill>
                <a:latin typeface="Calibri" panose="020F0502020204030204" pitchFamily="34" charset="0"/>
                <a:cs typeface="Calibri" panose="020F0502020204030204" pitchFamily="34" charset="0"/>
              </a:rPr>
              <a:t> and then answer the questions</a:t>
            </a:r>
            <a:endParaRPr lang="en-IN" sz="2400" dirty="0">
              <a:solidFill>
                <a:schemeClr val="bg1"/>
              </a:solidFill>
              <a:latin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3"/>
          <p:cNvSpPr txBox="1">
            <a:spLocks noGrp="1"/>
          </p:cNvSpPr>
          <p:nvPr>
            <p:ph type="title"/>
          </p:nvPr>
        </p:nvSpPr>
        <p:spPr>
          <a:xfrm>
            <a:off x="1466857" y="82844"/>
            <a:ext cx="9296427"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Exercise</a:t>
            </a:r>
            <a:endParaRPr u="sng" dirty="0"/>
          </a:p>
        </p:txBody>
      </p:sp>
      <p:sp>
        <p:nvSpPr>
          <p:cNvPr id="55" name="Google Shape;55;p3"/>
          <p:cNvSpPr txBox="1"/>
          <p:nvPr/>
        </p:nvSpPr>
        <p:spPr>
          <a:xfrm>
            <a:off x="602682" y="1494850"/>
            <a:ext cx="9168603" cy="487759"/>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C00000"/>
              </a:buClr>
              <a:buSzPts val="2600"/>
              <a:buFont typeface="Arial"/>
              <a:buNone/>
            </a:pPr>
            <a:r>
              <a:rPr lang="en-IN" sz="2600" b="0" i="0" u="none" strike="noStrike" cap="none" dirty="0">
                <a:solidFill>
                  <a:srgbClr val="C00000"/>
                </a:solidFill>
                <a:latin typeface="Calibri"/>
                <a:ea typeface="Calibri"/>
                <a:cs typeface="Calibri"/>
                <a:sym typeface="Calibri"/>
              </a:rPr>
              <a:t>Dolphins look very beautiful. Their smooth bodies shine in the Sun.</a:t>
            </a:r>
            <a:endParaRPr dirty="0"/>
          </a:p>
        </p:txBody>
      </p:sp>
      <p:sp>
        <p:nvSpPr>
          <p:cNvPr id="56" name="Google Shape;56;p3"/>
          <p:cNvSpPr txBox="1"/>
          <p:nvPr/>
        </p:nvSpPr>
        <p:spPr>
          <a:xfrm>
            <a:off x="602682" y="3180400"/>
            <a:ext cx="8335094" cy="159734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C00000"/>
              </a:buClr>
              <a:buSzPts val="2600"/>
              <a:buFont typeface="Arial"/>
              <a:buAutoNum type="alphaLcPeriod"/>
            </a:pPr>
            <a:r>
              <a:rPr lang="en-IN" sz="2600" b="0" i="0" u="none" strike="noStrike" cap="none" dirty="0">
                <a:solidFill>
                  <a:srgbClr val="C00000"/>
                </a:solidFill>
                <a:latin typeface="Calibri"/>
                <a:ea typeface="Calibri"/>
                <a:cs typeface="Calibri"/>
                <a:sym typeface="Calibri"/>
              </a:rPr>
              <a:t>Dolphins are playful; they play with people and they also play with each other. </a:t>
            </a:r>
          </a:p>
          <a:p>
            <a:pPr marL="342900" marR="0" lvl="0" indent="-342900" algn="l" rtl="0">
              <a:lnSpc>
                <a:spcPct val="100000"/>
              </a:lnSpc>
              <a:spcBef>
                <a:spcPts val="0"/>
              </a:spcBef>
              <a:spcAft>
                <a:spcPts val="0"/>
              </a:spcAft>
              <a:buClr>
                <a:srgbClr val="C00000"/>
              </a:buClr>
              <a:buSzPts val="2600"/>
              <a:buFont typeface="Arial"/>
              <a:buAutoNum type="alphaLcPeriod"/>
            </a:pPr>
            <a:r>
              <a:rPr lang="en-IN" sz="2600" b="0" i="0" u="none" strike="noStrike" cap="none" dirty="0">
                <a:solidFill>
                  <a:srgbClr val="C00000"/>
                </a:solidFill>
                <a:latin typeface="Calibri"/>
                <a:ea typeface="Calibri"/>
                <a:cs typeface="Calibri"/>
                <a:sym typeface="Calibri"/>
              </a:rPr>
              <a:t>As part of the game they can blow bubble rings and push the bubble rings with their noses. </a:t>
            </a:r>
            <a:endParaRPr dirty="0"/>
          </a:p>
          <a:p>
            <a:pPr marL="0" marR="0" lvl="0" indent="0" algn="l" rtl="0">
              <a:lnSpc>
                <a:spcPct val="100000"/>
              </a:lnSpc>
              <a:spcBef>
                <a:spcPts val="520"/>
              </a:spcBef>
              <a:spcAft>
                <a:spcPts val="0"/>
              </a:spcAft>
              <a:buClr>
                <a:schemeClr val="dk1"/>
              </a:buClr>
              <a:buSzPts val="2600"/>
              <a:buFont typeface="Arial"/>
              <a:buNone/>
            </a:pPr>
            <a:endParaRPr sz="2600" b="0" i="0" u="none" strike="noStrike" cap="none" dirty="0">
              <a:solidFill>
                <a:srgbClr val="C00000"/>
              </a:solidFill>
              <a:latin typeface="Calibri"/>
              <a:ea typeface="Calibri"/>
              <a:cs typeface="Calibri"/>
              <a:sym typeface="Calibri"/>
            </a:endParaRPr>
          </a:p>
        </p:txBody>
      </p:sp>
      <p:sp>
        <p:nvSpPr>
          <p:cNvPr id="57" name="Google Shape;57;p3"/>
          <p:cNvSpPr txBox="1"/>
          <p:nvPr/>
        </p:nvSpPr>
        <p:spPr>
          <a:xfrm>
            <a:off x="602682" y="5628543"/>
            <a:ext cx="10085463" cy="836101"/>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C00000"/>
              </a:buClr>
              <a:buSzPts val="2600"/>
              <a:buFont typeface="Arial"/>
              <a:buNone/>
            </a:pPr>
            <a:r>
              <a:rPr lang="en-IN" sz="2600" b="0" i="0" u="none" strike="noStrike" cap="none" dirty="0">
                <a:solidFill>
                  <a:srgbClr val="C00000"/>
                </a:solidFill>
                <a:latin typeface="Calibri"/>
                <a:ea typeface="Calibri"/>
                <a:cs typeface="Calibri"/>
                <a:sym typeface="Calibri"/>
              </a:rPr>
              <a:t>The tricks they have learnt to do are to carry big balls on the tips of their noses and move on top of the water using their strong tails.</a:t>
            </a:r>
            <a:endParaRPr dirty="0"/>
          </a:p>
          <a:p>
            <a:pPr marL="0" marR="0" lvl="0" indent="0" algn="l" rtl="0">
              <a:lnSpc>
                <a:spcPct val="100000"/>
              </a:lnSpc>
              <a:spcBef>
                <a:spcPts val="520"/>
              </a:spcBef>
              <a:spcAft>
                <a:spcPts val="0"/>
              </a:spcAft>
              <a:buClr>
                <a:schemeClr val="dk1"/>
              </a:buClr>
              <a:buSzPts val="2600"/>
              <a:buFont typeface="Arial"/>
              <a:buNone/>
            </a:pPr>
            <a:endParaRPr sz="2600" b="0" i="0" u="none" strike="noStrike" cap="none" dirty="0">
              <a:solidFill>
                <a:srgbClr val="C00000"/>
              </a:solidFill>
              <a:latin typeface="Calibri"/>
              <a:ea typeface="Calibri"/>
              <a:cs typeface="Calibri"/>
              <a:sym typeface="Calibri"/>
            </a:endParaRPr>
          </a:p>
        </p:txBody>
      </p:sp>
      <p:pic>
        <p:nvPicPr>
          <p:cNvPr id="58" name="Google Shape;58;p3"/>
          <p:cNvPicPr preferRelativeResize="0"/>
          <p:nvPr/>
        </p:nvPicPr>
        <p:blipFill rotWithShape="1">
          <a:blip r:embed="rId3">
            <a:alphaModFix/>
          </a:blip>
          <a:srcRect r="11232" b="32517"/>
          <a:stretch/>
        </p:blipFill>
        <p:spPr>
          <a:xfrm>
            <a:off x="9203905" y="2557443"/>
            <a:ext cx="2763174" cy="1736777"/>
          </a:xfrm>
          <a:prstGeom prst="rect">
            <a:avLst/>
          </a:prstGeom>
          <a:noFill/>
          <a:ln>
            <a:noFill/>
          </a:ln>
        </p:spPr>
      </p:pic>
      <p:grpSp>
        <p:nvGrpSpPr>
          <p:cNvPr id="4" name="Group 3">
            <a:extLst>
              <a:ext uri="{FF2B5EF4-FFF2-40B4-BE49-F238E27FC236}">
                <a16:creationId xmlns:a16="http://schemas.microsoft.com/office/drawing/2014/main" id="{BD2A3CE5-B164-4CA0-8EBD-31B0EDE792DA}"/>
              </a:ext>
            </a:extLst>
          </p:cNvPr>
          <p:cNvGrpSpPr/>
          <p:nvPr/>
        </p:nvGrpSpPr>
        <p:grpSpPr>
          <a:xfrm>
            <a:off x="619386" y="742310"/>
            <a:ext cx="8592674" cy="548640"/>
            <a:chOff x="973716" y="1406430"/>
            <a:chExt cx="8592674" cy="861392"/>
          </a:xfrm>
          <a:effectLst/>
        </p:grpSpPr>
        <p:grpSp>
          <p:nvGrpSpPr>
            <p:cNvPr id="23" name="Group 22">
              <a:extLst>
                <a:ext uri="{FF2B5EF4-FFF2-40B4-BE49-F238E27FC236}">
                  <a16:creationId xmlns:a16="http://schemas.microsoft.com/office/drawing/2014/main" id="{D020A1D8-23E8-4953-834D-5F57FA84970E}"/>
                </a:ext>
              </a:extLst>
            </p:cNvPr>
            <p:cNvGrpSpPr/>
            <p:nvPr/>
          </p:nvGrpSpPr>
          <p:grpSpPr>
            <a:xfrm>
              <a:off x="973716" y="1406430"/>
              <a:ext cx="8592674" cy="861392"/>
              <a:chOff x="2385391" y="1325217"/>
              <a:chExt cx="5657810" cy="861392"/>
            </a:xfrm>
            <a:effectLst>
              <a:outerShdw blurRad="101600" dist="165100" dir="8100000" algn="tr" rotWithShape="0">
                <a:prstClr val="black">
                  <a:alpha val="40000"/>
                </a:prstClr>
              </a:outerShdw>
            </a:effectLst>
          </p:grpSpPr>
          <p:sp>
            <p:nvSpPr>
              <p:cNvPr id="25" name="Parallelogram 24">
                <a:extLst>
                  <a:ext uri="{FF2B5EF4-FFF2-40B4-BE49-F238E27FC236}">
                    <a16:creationId xmlns:a16="http://schemas.microsoft.com/office/drawing/2014/main" id="{7A988C1D-85AA-4696-AF95-ACD82872F51A}"/>
                  </a:ext>
                </a:extLst>
              </p:cNvPr>
              <p:cNvSpPr/>
              <p:nvPr/>
            </p:nvSpPr>
            <p:spPr>
              <a:xfrm>
                <a:off x="2385391" y="1325217"/>
                <a:ext cx="755376" cy="861392"/>
              </a:xfrm>
              <a:prstGeom prst="parallelogram">
                <a:avLst/>
              </a:prstGeom>
              <a:solidFill>
                <a:schemeClr val="tx1">
                  <a:lumMod val="85000"/>
                  <a:lumOff val="15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a:latin typeface="Calibri" panose="020F0502020204030204" pitchFamily="34" charset="0"/>
                    <a:cs typeface="Calibri" panose="020F0502020204030204" pitchFamily="34" charset="0"/>
                  </a:rPr>
                  <a:t>Q1</a:t>
                </a:r>
                <a:r>
                  <a:rPr lang="en-IN" dirty="0"/>
                  <a:t>.</a:t>
                </a:r>
              </a:p>
            </p:txBody>
          </p:sp>
          <p:sp>
            <p:nvSpPr>
              <p:cNvPr id="26" name="Parallelogram 25">
                <a:extLst>
                  <a:ext uri="{FF2B5EF4-FFF2-40B4-BE49-F238E27FC236}">
                    <a16:creationId xmlns:a16="http://schemas.microsoft.com/office/drawing/2014/main" id="{87F70833-3B63-4BA0-8ED6-BF8AB4F60C2A}"/>
                  </a:ext>
                </a:extLst>
              </p:cNvPr>
              <p:cNvSpPr/>
              <p:nvPr/>
            </p:nvSpPr>
            <p:spPr>
              <a:xfrm>
                <a:off x="2988389" y="1325217"/>
                <a:ext cx="5054812" cy="861392"/>
              </a:xfrm>
              <a:prstGeom prst="parallelogram">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4" name="TextBox 23">
              <a:extLst>
                <a:ext uri="{FF2B5EF4-FFF2-40B4-BE49-F238E27FC236}">
                  <a16:creationId xmlns:a16="http://schemas.microsoft.com/office/drawing/2014/main" id="{31F9B632-E4AF-4AB6-8D9D-B6E9C8A9D7DA}"/>
                </a:ext>
              </a:extLst>
            </p:cNvPr>
            <p:cNvSpPr txBox="1"/>
            <p:nvPr/>
          </p:nvSpPr>
          <p:spPr>
            <a:xfrm>
              <a:off x="2059898" y="1409909"/>
              <a:ext cx="5333215" cy="824904"/>
            </a:xfrm>
            <a:prstGeom prst="rect">
              <a:avLst/>
            </a:prstGeom>
            <a:noFill/>
          </p:spPr>
          <p:txBody>
            <a:bodyPr wrap="square" anchor="ctr">
              <a:spAutoFit/>
            </a:bodyPr>
            <a:lstStyle/>
            <a:p>
              <a:pPr>
                <a:lnSpc>
                  <a:spcPct val="115000"/>
                </a:lnSpc>
                <a:spcAft>
                  <a:spcPts val="10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How do dolphins look?</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8" name="Group 27">
            <a:extLst>
              <a:ext uri="{FF2B5EF4-FFF2-40B4-BE49-F238E27FC236}">
                <a16:creationId xmlns:a16="http://schemas.microsoft.com/office/drawing/2014/main" id="{76082D85-35C5-4340-B09C-C2D95FD569C1}"/>
              </a:ext>
            </a:extLst>
          </p:cNvPr>
          <p:cNvGrpSpPr/>
          <p:nvPr/>
        </p:nvGrpSpPr>
        <p:grpSpPr>
          <a:xfrm>
            <a:off x="619386" y="2087798"/>
            <a:ext cx="8592674" cy="985527"/>
            <a:chOff x="973716" y="1316745"/>
            <a:chExt cx="8592674" cy="985527"/>
          </a:xfrm>
          <a:effectLst/>
        </p:grpSpPr>
        <p:grpSp>
          <p:nvGrpSpPr>
            <p:cNvPr id="29" name="Group 28">
              <a:extLst>
                <a:ext uri="{FF2B5EF4-FFF2-40B4-BE49-F238E27FC236}">
                  <a16:creationId xmlns:a16="http://schemas.microsoft.com/office/drawing/2014/main" id="{708932CE-B9FC-42C7-8A2A-AD761BA348C1}"/>
                </a:ext>
              </a:extLst>
            </p:cNvPr>
            <p:cNvGrpSpPr/>
            <p:nvPr/>
          </p:nvGrpSpPr>
          <p:grpSpPr>
            <a:xfrm>
              <a:off x="973716" y="1406430"/>
              <a:ext cx="8592674" cy="861392"/>
              <a:chOff x="2385391" y="1325217"/>
              <a:chExt cx="5657810" cy="861392"/>
            </a:xfrm>
            <a:effectLst>
              <a:outerShdw blurRad="101600" dist="165100" dir="8100000" algn="tr" rotWithShape="0">
                <a:prstClr val="black">
                  <a:alpha val="40000"/>
                </a:prstClr>
              </a:outerShdw>
            </a:effectLst>
          </p:grpSpPr>
          <p:sp>
            <p:nvSpPr>
              <p:cNvPr id="31" name="Parallelogram 30">
                <a:extLst>
                  <a:ext uri="{FF2B5EF4-FFF2-40B4-BE49-F238E27FC236}">
                    <a16:creationId xmlns:a16="http://schemas.microsoft.com/office/drawing/2014/main" id="{00B8025B-8864-4CEE-A002-55C86C376AC6}"/>
                  </a:ext>
                </a:extLst>
              </p:cNvPr>
              <p:cNvSpPr/>
              <p:nvPr/>
            </p:nvSpPr>
            <p:spPr>
              <a:xfrm>
                <a:off x="2385391" y="1325217"/>
                <a:ext cx="755376" cy="861392"/>
              </a:xfrm>
              <a:prstGeom prst="parallelogram">
                <a:avLst/>
              </a:prstGeom>
              <a:solidFill>
                <a:srgbClr val="FF0000"/>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a:latin typeface="Calibri" panose="020F0502020204030204" pitchFamily="34" charset="0"/>
                    <a:cs typeface="Calibri" panose="020F0502020204030204" pitchFamily="34" charset="0"/>
                  </a:rPr>
                  <a:t>Q2</a:t>
                </a:r>
                <a:r>
                  <a:rPr lang="en-IN" dirty="0">
                    <a:latin typeface="Calibri" panose="020F0502020204030204" pitchFamily="34" charset="0"/>
                    <a:cs typeface="Calibri" panose="020F0502020204030204" pitchFamily="34" charset="0"/>
                  </a:rPr>
                  <a:t>.</a:t>
                </a:r>
              </a:p>
            </p:txBody>
          </p:sp>
          <p:sp>
            <p:nvSpPr>
              <p:cNvPr id="32" name="Parallelogram 31">
                <a:extLst>
                  <a:ext uri="{FF2B5EF4-FFF2-40B4-BE49-F238E27FC236}">
                    <a16:creationId xmlns:a16="http://schemas.microsoft.com/office/drawing/2014/main" id="{30EA6426-14CE-4BE5-8BFE-05AFE37E1873}"/>
                  </a:ext>
                </a:extLst>
              </p:cNvPr>
              <p:cNvSpPr/>
              <p:nvPr/>
            </p:nvSpPr>
            <p:spPr>
              <a:xfrm>
                <a:off x="2988389" y="1325217"/>
                <a:ext cx="5054812" cy="861392"/>
              </a:xfrm>
              <a:prstGeom prst="parallelogram">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30" name="TextBox 29">
              <a:extLst>
                <a:ext uri="{FF2B5EF4-FFF2-40B4-BE49-F238E27FC236}">
                  <a16:creationId xmlns:a16="http://schemas.microsoft.com/office/drawing/2014/main" id="{9D407B9B-9B9A-40EC-880B-9D0717223463}"/>
                </a:ext>
              </a:extLst>
            </p:cNvPr>
            <p:cNvSpPr txBox="1"/>
            <p:nvPr/>
          </p:nvSpPr>
          <p:spPr>
            <a:xfrm>
              <a:off x="2091650" y="1316745"/>
              <a:ext cx="7098510" cy="985527"/>
            </a:xfrm>
            <a:prstGeom prst="rect">
              <a:avLst/>
            </a:prstGeom>
            <a:noFill/>
            <a:effectLst/>
          </p:spPr>
          <p:txBody>
            <a:bodyPr wrap="square">
              <a:spAutoFit/>
            </a:bodyPr>
            <a:lstStyle/>
            <a:p>
              <a:pPr>
                <a:lnSpc>
                  <a:spcPct val="115000"/>
                </a:lnSpc>
                <a:spcAft>
                  <a:spcPts val="10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How do we know that dolphins are playful? (Write 2 sentences for this question)</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3" name="Group 32">
            <a:extLst>
              <a:ext uri="{FF2B5EF4-FFF2-40B4-BE49-F238E27FC236}">
                <a16:creationId xmlns:a16="http://schemas.microsoft.com/office/drawing/2014/main" id="{7DCAD53F-09B1-4A34-8A21-7D3D3CD67C35}"/>
              </a:ext>
            </a:extLst>
          </p:cNvPr>
          <p:cNvGrpSpPr/>
          <p:nvPr/>
        </p:nvGrpSpPr>
        <p:grpSpPr>
          <a:xfrm>
            <a:off x="619386" y="4883779"/>
            <a:ext cx="8592674" cy="548640"/>
            <a:chOff x="973716" y="1406430"/>
            <a:chExt cx="8592674" cy="861392"/>
          </a:xfrm>
        </p:grpSpPr>
        <p:grpSp>
          <p:nvGrpSpPr>
            <p:cNvPr id="34" name="Group 33">
              <a:extLst>
                <a:ext uri="{FF2B5EF4-FFF2-40B4-BE49-F238E27FC236}">
                  <a16:creationId xmlns:a16="http://schemas.microsoft.com/office/drawing/2014/main" id="{015B5EF0-4B1F-405F-AF10-1BA8B0BCAF56}"/>
                </a:ext>
              </a:extLst>
            </p:cNvPr>
            <p:cNvGrpSpPr/>
            <p:nvPr/>
          </p:nvGrpSpPr>
          <p:grpSpPr>
            <a:xfrm>
              <a:off x="973716" y="1406430"/>
              <a:ext cx="8592674" cy="861392"/>
              <a:chOff x="2385391" y="1325217"/>
              <a:chExt cx="5657810" cy="861392"/>
            </a:xfrm>
            <a:effectLst>
              <a:outerShdw blurRad="101600" dist="165100" dir="8100000" algn="tr" rotWithShape="0">
                <a:prstClr val="black">
                  <a:alpha val="40000"/>
                </a:prstClr>
              </a:outerShdw>
            </a:effectLst>
          </p:grpSpPr>
          <p:sp>
            <p:nvSpPr>
              <p:cNvPr id="36" name="Parallelogram 35">
                <a:extLst>
                  <a:ext uri="{FF2B5EF4-FFF2-40B4-BE49-F238E27FC236}">
                    <a16:creationId xmlns:a16="http://schemas.microsoft.com/office/drawing/2014/main" id="{8386C5B3-8329-443C-82ED-F043908F38C8}"/>
                  </a:ext>
                </a:extLst>
              </p:cNvPr>
              <p:cNvSpPr/>
              <p:nvPr/>
            </p:nvSpPr>
            <p:spPr>
              <a:xfrm>
                <a:off x="2385391" y="1325217"/>
                <a:ext cx="755376" cy="861392"/>
              </a:xfrm>
              <a:prstGeom prst="parallelogram">
                <a:avLst/>
              </a:prstGeom>
              <a:solidFill>
                <a:srgbClr val="C49500"/>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a:latin typeface="Calibri" panose="020F0502020204030204" pitchFamily="34" charset="0"/>
                    <a:cs typeface="Calibri" panose="020F0502020204030204" pitchFamily="34" charset="0"/>
                  </a:rPr>
                  <a:t>Q3</a:t>
                </a:r>
                <a:r>
                  <a:rPr lang="en-IN" dirty="0"/>
                  <a:t>.</a:t>
                </a:r>
              </a:p>
            </p:txBody>
          </p:sp>
          <p:sp>
            <p:nvSpPr>
              <p:cNvPr id="37" name="Parallelogram 36">
                <a:extLst>
                  <a:ext uri="{FF2B5EF4-FFF2-40B4-BE49-F238E27FC236}">
                    <a16:creationId xmlns:a16="http://schemas.microsoft.com/office/drawing/2014/main" id="{D22E0B4D-C145-4C5A-9A0F-738DDD118400}"/>
                  </a:ext>
                </a:extLst>
              </p:cNvPr>
              <p:cNvSpPr/>
              <p:nvPr/>
            </p:nvSpPr>
            <p:spPr>
              <a:xfrm>
                <a:off x="2988389" y="1325217"/>
                <a:ext cx="5054812" cy="861392"/>
              </a:xfrm>
              <a:prstGeom prst="parallelogram">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35" name="TextBox 34">
              <a:extLst>
                <a:ext uri="{FF2B5EF4-FFF2-40B4-BE49-F238E27FC236}">
                  <a16:creationId xmlns:a16="http://schemas.microsoft.com/office/drawing/2014/main" id="{1C2E046A-1642-4336-B888-AB65E11AF6FE}"/>
                </a:ext>
              </a:extLst>
            </p:cNvPr>
            <p:cNvSpPr txBox="1"/>
            <p:nvPr/>
          </p:nvSpPr>
          <p:spPr>
            <a:xfrm>
              <a:off x="2011640" y="1441312"/>
              <a:ext cx="7160010" cy="824904"/>
            </a:xfrm>
            <a:prstGeom prst="rect">
              <a:avLst/>
            </a:prstGeom>
            <a:noFill/>
          </p:spPr>
          <p:txBody>
            <a:bodyPr wrap="square" anchor="ctr">
              <a:spAutoFit/>
            </a:bodyPr>
            <a:lstStyle/>
            <a:p>
              <a:pPr>
                <a:lnSpc>
                  <a:spcPct val="115000"/>
                </a:lnSpc>
                <a:spcAft>
                  <a:spcPts val="10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What are the tricks that dolphins have learnt to do?</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fade">
                                      <p:cBhvr>
                                        <p:cTn id="1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4"/>
          <p:cNvSpPr txBox="1">
            <a:spLocks noGrp="1"/>
          </p:cNvSpPr>
          <p:nvPr>
            <p:ph type="title"/>
          </p:nvPr>
        </p:nvSpPr>
        <p:spPr>
          <a:xfrm>
            <a:off x="1466857" y="71414"/>
            <a:ext cx="9296427"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Exercise</a:t>
            </a:r>
            <a:endParaRPr u="sng" dirty="0"/>
          </a:p>
        </p:txBody>
      </p:sp>
      <p:sp>
        <p:nvSpPr>
          <p:cNvPr id="67" name="Google Shape;67;p4"/>
          <p:cNvSpPr txBox="1"/>
          <p:nvPr/>
        </p:nvSpPr>
        <p:spPr>
          <a:xfrm>
            <a:off x="348876" y="1392580"/>
            <a:ext cx="10657184" cy="122413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C00000"/>
              </a:buClr>
              <a:buSzPts val="2600"/>
              <a:buFont typeface="Arial"/>
              <a:buNone/>
            </a:pPr>
            <a:r>
              <a:rPr lang="en-IN" sz="2600" b="0" i="0" u="none" strike="noStrike" cap="none" dirty="0">
                <a:solidFill>
                  <a:srgbClr val="C00000"/>
                </a:solidFill>
                <a:latin typeface="Calibri"/>
                <a:ea typeface="Calibri"/>
                <a:cs typeface="Calibri"/>
                <a:sym typeface="Calibri"/>
              </a:rPr>
              <a:t>We should protect dolphins from any harm because they are very helpful to people. They have pushed swimmers to the shore or have kept them safe from sharks. They have warned ships of impending dangers.</a:t>
            </a:r>
            <a:endParaRPr dirty="0"/>
          </a:p>
        </p:txBody>
      </p:sp>
      <p:sp>
        <p:nvSpPr>
          <p:cNvPr id="68" name="Google Shape;68;p4"/>
          <p:cNvSpPr txBox="1"/>
          <p:nvPr/>
        </p:nvSpPr>
        <p:spPr>
          <a:xfrm>
            <a:off x="348876" y="3427127"/>
            <a:ext cx="8347890" cy="940872"/>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C00000"/>
              </a:buClr>
              <a:buSzPts val="2600"/>
              <a:buFont typeface="Arial"/>
              <a:buNone/>
            </a:pPr>
            <a:r>
              <a:rPr lang="en-IN" sz="2600" b="0" i="0" u="none" strike="noStrike" cap="none" dirty="0">
                <a:solidFill>
                  <a:srgbClr val="C00000"/>
                </a:solidFill>
                <a:latin typeface="Calibri"/>
                <a:ea typeface="Calibri"/>
                <a:cs typeface="Calibri"/>
                <a:sym typeface="Calibri"/>
              </a:rPr>
              <a:t>Yes, dolphins are intelligent animals because they easily learn to perform tricks that are </a:t>
            </a:r>
            <a:r>
              <a:rPr lang="en-IN" sz="2600" b="0" i="0" u="none" strike="noStrike" cap="none">
                <a:solidFill>
                  <a:srgbClr val="C00000"/>
                </a:solidFill>
                <a:latin typeface="Calibri"/>
                <a:ea typeface="Calibri"/>
                <a:cs typeface="Calibri"/>
                <a:sym typeface="Calibri"/>
              </a:rPr>
              <a:t>taught to them.</a:t>
            </a:r>
            <a:endParaRPr dirty="0"/>
          </a:p>
          <a:p>
            <a:pPr marL="0" marR="0" lvl="0" indent="0" algn="l" rtl="0">
              <a:lnSpc>
                <a:spcPct val="100000"/>
              </a:lnSpc>
              <a:spcBef>
                <a:spcPts val="520"/>
              </a:spcBef>
              <a:spcAft>
                <a:spcPts val="0"/>
              </a:spcAft>
              <a:buClr>
                <a:schemeClr val="dk1"/>
              </a:buClr>
              <a:buSzPts val="2600"/>
              <a:buFont typeface="Arial"/>
              <a:buNone/>
            </a:pPr>
            <a:endParaRPr sz="2600" b="0" i="0" u="none" strike="noStrike" cap="none" dirty="0">
              <a:solidFill>
                <a:srgbClr val="C00000"/>
              </a:solidFill>
              <a:latin typeface="Calibri"/>
              <a:ea typeface="Calibri"/>
              <a:cs typeface="Calibri"/>
              <a:sym typeface="Calibri"/>
            </a:endParaRPr>
          </a:p>
          <a:p>
            <a:pPr marL="0" marR="0" lvl="0" indent="0" algn="l" rtl="0">
              <a:lnSpc>
                <a:spcPct val="100000"/>
              </a:lnSpc>
              <a:spcBef>
                <a:spcPts val="520"/>
              </a:spcBef>
              <a:spcAft>
                <a:spcPts val="0"/>
              </a:spcAft>
              <a:buClr>
                <a:schemeClr val="dk1"/>
              </a:buClr>
              <a:buSzPts val="2600"/>
              <a:buFont typeface="Arial"/>
              <a:buNone/>
            </a:pPr>
            <a:endParaRPr sz="2600" b="0" i="0" u="none" strike="noStrike" cap="none" dirty="0">
              <a:solidFill>
                <a:srgbClr val="C00000"/>
              </a:solidFill>
              <a:latin typeface="Calibri"/>
              <a:ea typeface="Calibri"/>
              <a:cs typeface="Calibri"/>
              <a:sym typeface="Calibri"/>
            </a:endParaRPr>
          </a:p>
        </p:txBody>
      </p:sp>
      <p:pic>
        <p:nvPicPr>
          <p:cNvPr id="69" name="Google Shape;69;p4"/>
          <p:cNvPicPr preferRelativeResize="0"/>
          <p:nvPr/>
        </p:nvPicPr>
        <p:blipFill rotWithShape="1">
          <a:blip r:embed="rId3">
            <a:alphaModFix/>
          </a:blip>
          <a:srcRect r="1485" b="31828"/>
          <a:stretch/>
        </p:blipFill>
        <p:spPr>
          <a:xfrm>
            <a:off x="8939407" y="2740478"/>
            <a:ext cx="3026998" cy="1731877"/>
          </a:xfrm>
          <a:prstGeom prst="rect">
            <a:avLst/>
          </a:prstGeom>
          <a:noFill/>
          <a:ln>
            <a:noFill/>
          </a:ln>
        </p:spPr>
      </p:pic>
      <p:sp>
        <p:nvSpPr>
          <p:cNvPr id="70" name="Google Shape;70;p4"/>
          <p:cNvSpPr/>
          <p:nvPr/>
        </p:nvSpPr>
        <p:spPr>
          <a:xfrm>
            <a:off x="348876" y="5257961"/>
            <a:ext cx="9175646" cy="126902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5000"/>
              </a:lnSpc>
              <a:spcBef>
                <a:spcPts val="1000"/>
              </a:spcBef>
              <a:spcAft>
                <a:spcPts val="0"/>
              </a:spcAft>
              <a:buNone/>
            </a:pPr>
            <a:r>
              <a:rPr lang="en-US" sz="2600" b="0" i="0" u="none" strike="noStrike" cap="none" dirty="0">
                <a:solidFill>
                  <a:schemeClr val="dk1"/>
                </a:solidFill>
                <a:latin typeface="Calibri"/>
                <a:ea typeface="Calibri"/>
                <a:cs typeface="Calibri"/>
                <a:sym typeface="Calibri"/>
              </a:rPr>
              <a:t>         a)   sad    ___________       b)   dangerous  ______</a:t>
            </a:r>
            <a:endParaRPr lang="en-US" dirty="0"/>
          </a:p>
          <a:p>
            <a:pPr marL="0" marR="0" lvl="0" indent="0" algn="l" rtl="0">
              <a:lnSpc>
                <a:spcPct val="115000"/>
              </a:lnSpc>
              <a:spcBef>
                <a:spcPts val="1000"/>
              </a:spcBef>
              <a:spcAft>
                <a:spcPts val="0"/>
              </a:spcAft>
              <a:buNone/>
            </a:pPr>
            <a:r>
              <a:rPr lang="en-IN" sz="2600" b="0" i="0" u="none" strike="noStrike" cap="none" dirty="0">
                <a:solidFill>
                  <a:schemeClr val="dk1"/>
                </a:solidFill>
                <a:latin typeface="Calibri"/>
                <a:ea typeface="Calibri"/>
                <a:cs typeface="Calibri"/>
                <a:sym typeface="Calibri"/>
              </a:rPr>
              <a:t>         c)   ugly  _________            d)    few  ______</a:t>
            </a:r>
            <a:endParaRPr sz="2600" b="0" i="0" u="none" strike="noStrike" cap="none" dirty="0">
              <a:solidFill>
                <a:schemeClr val="dk1"/>
              </a:solidFill>
              <a:latin typeface="Calibri"/>
              <a:ea typeface="Calibri"/>
              <a:cs typeface="Calibri"/>
              <a:sym typeface="Calibri"/>
            </a:endParaRPr>
          </a:p>
        </p:txBody>
      </p:sp>
      <p:sp>
        <p:nvSpPr>
          <p:cNvPr id="71" name="Google Shape;71;p4"/>
          <p:cNvSpPr txBox="1"/>
          <p:nvPr/>
        </p:nvSpPr>
        <p:spPr>
          <a:xfrm>
            <a:off x="2611238" y="5405605"/>
            <a:ext cx="1018227" cy="4924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600" b="0" i="0" u="none" strike="noStrike" cap="none" dirty="0">
                <a:solidFill>
                  <a:srgbClr val="C00000"/>
                </a:solidFill>
                <a:latin typeface="Calibri"/>
                <a:ea typeface="Calibri"/>
                <a:cs typeface="Calibri"/>
                <a:sym typeface="Calibri"/>
              </a:rPr>
              <a:t>happy</a:t>
            </a:r>
            <a:endParaRPr dirty="0"/>
          </a:p>
        </p:txBody>
      </p:sp>
      <p:sp>
        <p:nvSpPr>
          <p:cNvPr id="72" name="Google Shape;72;p4"/>
          <p:cNvSpPr txBox="1"/>
          <p:nvPr/>
        </p:nvSpPr>
        <p:spPr>
          <a:xfrm>
            <a:off x="5970270" y="5991195"/>
            <a:ext cx="930319" cy="4924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600" dirty="0">
                <a:solidFill>
                  <a:srgbClr val="C00000"/>
                </a:solidFill>
                <a:latin typeface="Calibri"/>
                <a:ea typeface="Calibri"/>
                <a:cs typeface="Calibri"/>
                <a:sym typeface="Calibri"/>
              </a:rPr>
              <a:t>many</a:t>
            </a:r>
            <a:endParaRPr dirty="0"/>
          </a:p>
        </p:txBody>
      </p:sp>
      <p:sp>
        <p:nvSpPr>
          <p:cNvPr id="73" name="Google Shape;73;p4"/>
          <p:cNvSpPr txBox="1"/>
          <p:nvPr/>
        </p:nvSpPr>
        <p:spPr>
          <a:xfrm>
            <a:off x="2423592" y="5990453"/>
            <a:ext cx="1401346" cy="4924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600">
                <a:solidFill>
                  <a:srgbClr val="C00000"/>
                </a:solidFill>
                <a:latin typeface="Calibri"/>
                <a:ea typeface="Calibri"/>
                <a:cs typeface="Calibri"/>
                <a:sym typeface="Calibri"/>
              </a:rPr>
              <a:t>beautiful</a:t>
            </a:r>
            <a:endParaRPr/>
          </a:p>
        </p:txBody>
      </p:sp>
      <p:sp>
        <p:nvSpPr>
          <p:cNvPr id="74" name="Google Shape;74;p4"/>
          <p:cNvSpPr txBox="1"/>
          <p:nvPr/>
        </p:nvSpPr>
        <p:spPr>
          <a:xfrm>
            <a:off x="6888088" y="5405605"/>
            <a:ext cx="806253" cy="4924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600" dirty="0">
                <a:solidFill>
                  <a:srgbClr val="C00000"/>
                </a:solidFill>
                <a:latin typeface="Calibri"/>
                <a:ea typeface="Calibri"/>
                <a:cs typeface="Calibri"/>
                <a:sym typeface="Calibri"/>
              </a:rPr>
              <a:t>safe</a:t>
            </a:r>
            <a:endParaRPr dirty="0"/>
          </a:p>
        </p:txBody>
      </p:sp>
      <p:grpSp>
        <p:nvGrpSpPr>
          <p:cNvPr id="13" name="Group 12">
            <a:extLst>
              <a:ext uri="{FF2B5EF4-FFF2-40B4-BE49-F238E27FC236}">
                <a16:creationId xmlns:a16="http://schemas.microsoft.com/office/drawing/2014/main" id="{9B52BF70-BDC9-4721-AA25-E992FD9FB1B9}"/>
              </a:ext>
            </a:extLst>
          </p:cNvPr>
          <p:cNvGrpSpPr/>
          <p:nvPr/>
        </p:nvGrpSpPr>
        <p:grpSpPr>
          <a:xfrm>
            <a:off x="226955" y="730880"/>
            <a:ext cx="8592674" cy="548640"/>
            <a:chOff x="973716" y="1406430"/>
            <a:chExt cx="8592674" cy="861392"/>
          </a:xfrm>
          <a:effectLst/>
        </p:grpSpPr>
        <p:grpSp>
          <p:nvGrpSpPr>
            <p:cNvPr id="14" name="Group 13">
              <a:extLst>
                <a:ext uri="{FF2B5EF4-FFF2-40B4-BE49-F238E27FC236}">
                  <a16:creationId xmlns:a16="http://schemas.microsoft.com/office/drawing/2014/main" id="{7644B578-C7EA-40E5-B5D1-DF99366E36BC}"/>
                </a:ext>
              </a:extLst>
            </p:cNvPr>
            <p:cNvGrpSpPr/>
            <p:nvPr/>
          </p:nvGrpSpPr>
          <p:grpSpPr>
            <a:xfrm>
              <a:off x="973716" y="1406430"/>
              <a:ext cx="8592674" cy="861392"/>
              <a:chOff x="2385391" y="1325217"/>
              <a:chExt cx="5657810" cy="861392"/>
            </a:xfrm>
            <a:effectLst>
              <a:outerShdw blurRad="101600" dist="165100" dir="8100000" algn="tr" rotWithShape="0">
                <a:prstClr val="black">
                  <a:alpha val="40000"/>
                </a:prstClr>
              </a:outerShdw>
            </a:effectLst>
          </p:grpSpPr>
          <p:sp>
            <p:nvSpPr>
              <p:cNvPr id="16" name="Parallelogram 15">
                <a:extLst>
                  <a:ext uri="{FF2B5EF4-FFF2-40B4-BE49-F238E27FC236}">
                    <a16:creationId xmlns:a16="http://schemas.microsoft.com/office/drawing/2014/main" id="{88421913-3228-46B7-8F34-4717C52BDA38}"/>
                  </a:ext>
                </a:extLst>
              </p:cNvPr>
              <p:cNvSpPr/>
              <p:nvPr/>
            </p:nvSpPr>
            <p:spPr>
              <a:xfrm>
                <a:off x="2385391" y="1325217"/>
                <a:ext cx="755376" cy="861392"/>
              </a:xfrm>
              <a:prstGeom prst="parallelogram">
                <a:avLst/>
              </a:prstGeom>
              <a:solidFill>
                <a:srgbClr val="6C3C6A"/>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a:latin typeface="Calibri" panose="020F0502020204030204" pitchFamily="34" charset="0"/>
                    <a:cs typeface="Calibri" panose="020F0502020204030204" pitchFamily="34" charset="0"/>
                  </a:rPr>
                  <a:t>Q4</a:t>
                </a:r>
                <a:r>
                  <a:rPr lang="en-IN" dirty="0"/>
                  <a:t>.</a:t>
                </a:r>
              </a:p>
            </p:txBody>
          </p:sp>
          <p:sp>
            <p:nvSpPr>
              <p:cNvPr id="17" name="Parallelogram 16">
                <a:extLst>
                  <a:ext uri="{FF2B5EF4-FFF2-40B4-BE49-F238E27FC236}">
                    <a16:creationId xmlns:a16="http://schemas.microsoft.com/office/drawing/2014/main" id="{5504A689-0DDA-404A-9C61-70B75206BB33}"/>
                  </a:ext>
                </a:extLst>
              </p:cNvPr>
              <p:cNvSpPr/>
              <p:nvPr/>
            </p:nvSpPr>
            <p:spPr>
              <a:xfrm>
                <a:off x="2988389" y="1325217"/>
                <a:ext cx="5054812" cy="861392"/>
              </a:xfrm>
              <a:prstGeom prst="parallelogram">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5" name="TextBox 14">
              <a:extLst>
                <a:ext uri="{FF2B5EF4-FFF2-40B4-BE49-F238E27FC236}">
                  <a16:creationId xmlns:a16="http://schemas.microsoft.com/office/drawing/2014/main" id="{D05823CD-5AFD-48A8-8076-DEA8211CB977}"/>
                </a:ext>
              </a:extLst>
            </p:cNvPr>
            <p:cNvSpPr txBox="1"/>
            <p:nvPr/>
          </p:nvSpPr>
          <p:spPr>
            <a:xfrm>
              <a:off x="2059898" y="1409909"/>
              <a:ext cx="7301272" cy="824904"/>
            </a:xfrm>
            <a:prstGeom prst="rect">
              <a:avLst/>
            </a:prstGeom>
            <a:noFill/>
          </p:spPr>
          <p:txBody>
            <a:bodyPr wrap="square" anchor="ctr">
              <a:spAutoFit/>
            </a:bodyPr>
            <a:lstStyle/>
            <a:p>
              <a:pPr>
                <a:lnSpc>
                  <a:spcPct val="115000"/>
                </a:lnSpc>
                <a:spcAft>
                  <a:spcPts val="10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Why should we protect the dolphins from any harm?</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0" name="Group 19">
            <a:extLst>
              <a:ext uri="{FF2B5EF4-FFF2-40B4-BE49-F238E27FC236}">
                <a16:creationId xmlns:a16="http://schemas.microsoft.com/office/drawing/2014/main" id="{40DCCDD3-CD98-41C5-AE23-72D19DB97DCD}"/>
              </a:ext>
            </a:extLst>
          </p:cNvPr>
          <p:cNvGrpSpPr/>
          <p:nvPr/>
        </p:nvGrpSpPr>
        <p:grpSpPr>
          <a:xfrm>
            <a:off x="226955" y="2746370"/>
            <a:ext cx="8592674" cy="548640"/>
            <a:chOff x="973716" y="1406430"/>
            <a:chExt cx="8592674" cy="861392"/>
          </a:xfrm>
          <a:effectLst/>
        </p:grpSpPr>
        <p:grpSp>
          <p:nvGrpSpPr>
            <p:cNvPr id="21" name="Group 20">
              <a:extLst>
                <a:ext uri="{FF2B5EF4-FFF2-40B4-BE49-F238E27FC236}">
                  <a16:creationId xmlns:a16="http://schemas.microsoft.com/office/drawing/2014/main" id="{2BCFC51A-58D3-4EF0-BF75-635D46AB6287}"/>
                </a:ext>
              </a:extLst>
            </p:cNvPr>
            <p:cNvGrpSpPr/>
            <p:nvPr/>
          </p:nvGrpSpPr>
          <p:grpSpPr>
            <a:xfrm>
              <a:off x="973716" y="1406430"/>
              <a:ext cx="8592674" cy="861392"/>
              <a:chOff x="2385391" y="1325217"/>
              <a:chExt cx="5657810" cy="861392"/>
            </a:xfrm>
            <a:effectLst>
              <a:outerShdw blurRad="101600" dist="165100" dir="8100000" algn="tr" rotWithShape="0">
                <a:prstClr val="black">
                  <a:alpha val="40000"/>
                </a:prstClr>
              </a:outerShdw>
            </a:effectLst>
          </p:grpSpPr>
          <p:sp>
            <p:nvSpPr>
              <p:cNvPr id="23" name="Parallelogram 22">
                <a:extLst>
                  <a:ext uri="{FF2B5EF4-FFF2-40B4-BE49-F238E27FC236}">
                    <a16:creationId xmlns:a16="http://schemas.microsoft.com/office/drawing/2014/main" id="{4D7D8504-B39C-42B2-B978-F28A811AD32E}"/>
                  </a:ext>
                </a:extLst>
              </p:cNvPr>
              <p:cNvSpPr/>
              <p:nvPr/>
            </p:nvSpPr>
            <p:spPr>
              <a:xfrm>
                <a:off x="2385391" y="1325217"/>
                <a:ext cx="755376" cy="861392"/>
              </a:xfrm>
              <a:prstGeom prst="parallelogram">
                <a:avLst/>
              </a:prstGeom>
              <a:solidFill>
                <a:srgbClr val="442484"/>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a:latin typeface="Calibri" panose="020F0502020204030204" pitchFamily="34" charset="0"/>
                    <a:cs typeface="Calibri" panose="020F0502020204030204" pitchFamily="34" charset="0"/>
                  </a:rPr>
                  <a:t>Q5</a:t>
                </a:r>
                <a:r>
                  <a:rPr lang="en-IN" dirty="0"/>
                  <a:t>.</a:t>
                </a:r>
              </a:p>
            </p:txBody>
          </p:sp>
          <p:sp>
            <p:nvSpPr>
              <p:cNvPr id="24" name="Parallelogram 23">
                <a:extLst>
                  <a:ext uri="{FF2B5EF4-FFF2-40B4-BE49-F238E27FC236}">
                    <a16:creationId xmlns:a16="http://schemas.microsoft.com/office/drawing/2014/main" id="{67CB250A-1B23-4EC8-AD31-0D26BA80BA5A}"/>
                  </a:ext>
                </a:extLst>
              </p:cNvPr>
              <p:cNvSpPr/>
              <p:nvPr/>
            </p:nvSpPr>
            <p:spPr>
              <a:xfrm>
                <a:off x="2988389" y="1325217"/>
                <a:ext cx="5054812" cy="861392"/>
              </a:xfrm>
              <a:prstGeom prst="parallelogram">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2" name="TextBox 21">
              <a:extLst>
                <a:ext uri="{FF2B5EF4-FFF2-40B4-BE49-F238E27FC236}">
                  <a16:creationId xmlns:a16="http://schemas.microsoft.com/office/drawing/2014/main" id="{9585E40E-E055-4C9A-B4A8-0D984061CB1F}"/>
                </a:ext>
              </a:extLst>
            </p:cNvPr>
            <p:cNvSpPr txBox="1"/>
            <p:nvPr/>
          </p:nvSpPr>
          <p:spPr>
            <a:xfrm>
              <a:off x="2059898" y="1409909"/>
              <a:ext cx="7301272" cy="824904"/>
            </a:xfrm>
            <a:prstGeom prst="rect">
              <a:avLst/>
            </a:prstGeom>
            <a:noFill/>
          </p:spPr>
          <p:txBody>
            <a:bodyPr wrap="square" anchor="ctr">
              <a:spAutoFit/>
            </a:bodyPr>
            <a:lstStyle/>
            <a:p>
              <a:pPr>
                <a:lnSpc>
                  <a:spcPct val="115000"/>
                </a:lnSpc>
                <a:spcAft>
                  <a:spcPts val="10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Do you think dolphins are intelligent animals?</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5" name="Group 24">
            <a:extLst>
              <a:ext uri="{FF2B5EF4-FFF2-40B4-BE49-F238E27FC236}">
                <a16:creationId xmlns:a16="http://schemas.microsoft.com/office/drawing/2014/main" id="{36E3332B-A45D-4AEB-8A10-0D34CFFDDEA7}"/>
              </a:ext>
            </a:extLst>
          </p:cNvPr>
          <p:cNvGrpSpPr/>
          <p:nvPr/>
        </p:nvGrpSpPr>
        <p:grpSpPr>
          <a:xfrm>
            <a:off x="226955" y="4544690"/>
            <a:ext cx="9601200" cy="548640"/>
            <a:chOff x="973716" y="1406430"/>
            <a:chExt cx="8763066" cy="861392"/>
          </a:xfrm>
          <a:effectLst/>
        </p:grpSpPr>
        <p:grpSp>
          <p:nvGrpSpPr>
            <p:cNvPr id="26" name="Group 25">
              <a:extLst>
                <a:ext uri="{FF2B5EF4-FFF2-40B4-BE49-F238E27FC236}">
                  <a16:creationId xmlns:a16="http://schemas.microsoft.com/office/drawing/2014/main" id="{5D79C8DE-1E4F-4972-A12F-034F24463CA4}"/>
                </a:ext>
              </a:extLst>
            </p:cNvPr>
            <p:cNvGrpSpPr/>
            <p:nvPr/>
          </p:nvGrpSpPr>
          <p:grpSpPr>
            <a:xfrm>
              <a:off x="973716" y="1406430"/>
              <a:ext cx="8592674" cy="861392"/>
              <a:chOff x="2385391" y="1325217"/>
              <a:chExt cx="5657810" cy="861392"/>
            </a:xfrm>
            <a:effectLst>
              <a:outerShdw blurRad="101600" dist="165100" dir="8100000" algn="tr" rotWithShape="0">
                <a:prstClr val="black">
                  <a:alpha val="40000"/>
                </a:prstClr>
              </a:outerShdw>
            </a:effectLst>
          </p:grpSpPr>
          <p:sp>
            <p:nvSpPr>
              <p:cNvPr id="28" name="Parallelogram 27">
                <a:extLst>
                  <a:ext uri="{FF2B5EF4-FFF2-40B4-BE49-F238E27FC236}">
                    <a16:creationId xmlns:a16="http://schemas.microsoft.com/office/drawing/2014/main" id="{615EA2A0-1680-431C-B631-EC7B7DEB68F4}"/>
                  </a:ext>
                </a:extLst>
              </p:cNvPr>
              <p:cNvSpPr/>
              <p:nvPr/>
            </p:nvSpPr>
            <p:spPr>
              <a:xfrm>
                <a:off x="2385391" y="1325217"/>
                <a:ext cx="755376" cy="861392"/>
              </a:xfrm>
              <a:prstGeom prst="parallelogram">
                <a:avLst/>
              </a:prstGeom>
              <a:solidFill>
                <a:srgbClr val="C49500"/>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a:latin typeface="Calibri" panose="020F0502020204030204" pitchFamily="34" charset="0"/>
                    <a:cs typeface="Calibri" panose="020F0502020204030204" pitchFamily="34" charset="0"/>
                  </a:rPr>
                  <a:t>Q6</a:t>
                </a:r>
                <a:r>
                  <a:rPr lang="en-IN" dirty="0"/>
                  <a:t>.</a:t>
                </a:r>
              </a:p>
            </p:txBody>
          </p:sp>
          <p:sp>
            <p:nvSpPr>
              <p:cNvPr id="29" name="Parallelogram 28">
                <a:extLst>
                  <a:ext uri="{FF2B5EF4-FFF2-40B4-BE49-F238E27FC236}">
                    <a16:creationId xmlns:a16="http://schemas.microsoft.com/office/drawing/2014/main" id="{EFD7F120-BBB5-46DB-B57E-3AA97BB0E647}"/>
                  </a:ext>
                </a:extLst>
              </p:cNvPr>
              <p:cNvSpPr/>
              <p:nvPr/>
            </p:nvSpPr>
            <p:spPr>
              <a:xfrm>
                <a:off x="2988389" y="1325217"/>
                <a:ext cx="5054812" cy="861392"/>
              </a:xfrm>
              <a:prstGeom prst="parallelogram">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7" name="TextBox 26">
              <a:extLst>
                <a:ext uri="{FF2B5EF4-FFF2-40B4-BE49-F238E27FC236}">
                  <a16:creationId xmlns:a16="http://schemas.microsoft.com/office/drawing/2014/main" id="{33759D48-393A-47FF-B221-9A66643260CA}"/>
                </a:ext>
              </a:extLst>
            </p:cNvPr>
            <p:cNvSpPr txBox="1"/>
            <p:nvPr/>
          </p:nvSpPr>
          <p:spPr>
            <a:xfrm>
              <a:off x="2059898" y="1409909"/>
              <a:ext cx="7676884" cy="824904"/>
            </a:xfrm>
            <a:prstGeom prst="rect">
              <a:avLst/>
            </a:prstGeom>
            <a:noFill/>
          </p:spPr>
          <p:txBody>
            <a:bodyPr wrap="square" anchor="ctr">
              <a:spAutoFit/>
            </a:bodyPr>
            <a:lstStyle/>
            <a:p>
              <a:pPr>
                <a:lnSpc>
                  <a:spcPct val="115000"/>
                </a:lnSpc>
                <a:spcAft>
                  <a:spcPts val="10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Find the opposites of the following words from the passage</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500"/>
                                        <p:tgtEl>
                                          <p:spTgt spid="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fade">
                                      <p:cBhvr>
                                        <p:cTn id="12" dur="500"/>
                                        <p:tgtEl>
                                          <p:spTgt spid="6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fade">
                                      <p:cBhvr>
                                        <p:cTn id="17" dur="500"/>
                                        <p:tgtEl>
                                          <p:spTgt spid="71"/>
                                        </p:tgtEl>
                                      </p:cBhvr>
                                    </p:animEffect>
                                  </p:childTnLst>
                                </p:cTn>
                              </p:par>
                              <p:par>
                                <p:cTn id="18" presetID="10" presetClass="entr" presetSubtype="0" fill="hold" nodeType="withEffect">
                                  <p:stCondLst>
                                    <p:cond delay="0"/>
                                  </p:stCondLst>
                                  <p:childTnLst>
                                    <p:set>
                                      <p:cBhvr>
                                        <p:cTn id="19" dur="1" fill="hold">
                                          <p:stCondLst>
                                            <p:cond delay="0"/>
                                          </p:stCondLst>
                                        </p:cTn>
                                        <p:tgtEl>
                                          <p:spTgt spid="74"/>
                                        </p:tgtEl>
                                        <p:attrNameLst>
                                          <p:attrName>style.visibility</p:attrName>
                                        </p:attrNameLst>
                                      </p:cBhvr>
                                      <p:to>
                                        <p:strVal val="visible"/>
                                      </p:to>
                                    </p:set>
                                    <p:animEffect transition="in" filter="fade">
                                      <p:cBhvr>
                                        <p:cTn id="20" dur="500"/>
                                        <p:tgtEl>
                                          <p:spTgt spid="74"/>
                                        </p:tgtEl>
                                      </p:cBhvr>
                                    </p:animEffect>
                                  </p:childTnLst>
                                </p:cTn>
                              </p:par>
                              <p:par>
                                <p:cTn id="21" presetID="10" presetClass="entr" presetSubtype="0" fill="hold" nodeType="withEffect">
                                  <p:stCondLst>
                                    <p:cond delay="0"/>
                                  </p:stCondLst>
                                  <p:childTnLst>
                                    <p:set>
                                      <p:cBhvr>
                                        <p:cTn id="22" dur="1" fill="hold">
                                          <p:stCondLst>
                                            <p:cond delay="0"/>
                                          </p:stCondLst>
                                        </p:cTn>
                                        <p:tgtEl>
                                          <p:spTgt spid="73"/>
                                        </p:tgtEl>
                                        <p:attrNameLst>
                                          <p:attrName>style.visibility</p:attrName>
                                        </p:attrNameLst>
                                      </p:cBhvr>
                                      <p:to>
                                        <p:strVal val="visible"/>
                                      </p:to>
                                    </p:set>
                                    <p:animEffect transition="in" filter="fade">
                                      <p:cBhvr>
                                        <p:cTn id="23" dur="500"/>
                                        <p:tgtEl>
                                          <p:spTgt spid="73"/>
                                        </p:tgtEl>
                                      </p:cBhvr>
                                    </p:animEffect>
                                  </p:childTnLst>
                                </p:cTn>
                              </p:par>
                              <p:par>
                                <p:cTn id="24" presetID="10" presetClass="entr" presetSubtype="0" fill="hold" nodeType="withEffect">
                                  <p:stCondLst>
                                    <p:cond delay="0"/>
                                  </p:stCondLst>
                                  <p:childTnLst>
                                    <p:set>
                                      <p:cBhvr>
                                        <p:cTn id="25" dur="1" fill="hold">
                                          <p:stCondLst>
                                            <p:cond delay="0"/>
                                          </p:stCondLst>
                                        </p:cTn>
                                        <p:tgtEl>
                                          <p:spTgt spid="72"/>
                                        </p:tgtEl>
                                        <p:attrNameLst>
                                          <p:attrName>style.visibility</p:attrName>
                                        </p:attrNameLst>
                                      </p:cBhvr>
                                      <p:to>
                                        <p:strVal val="visible"/>
                                      </p:to>
                                    </p:set>
                                    <p:animEffect transition="in" filter="fade">
                                      <p:cBhvr>
                                        <p:cTn id="26"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5"/>
          <p:cNvSpPr txBox="1">
            <a:spLocks noGrp="1"/>
          </p:cNvSpPr>
          <p:nvPr>
            <p:ph type="title"/>
          </p:nvPr>
        </p:nvSpPr>
        <p:spPr>
          <a:xfrm>
            <a:off x="4388328" y="85779"/>
            <a:ext cx="3415344" cy="500042"/>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Calibri"/>
              <a:buNone/>
            </a:pPr>
            <a:r>
              <a:rPr lang="en-IN"/>
              <a:t>MM INDEX</a:t>
            </a:r>
            <a:endParaRPr/>
          </a:p>
        </p:txBody>
      </p:sp>
      <p:graphicFrame>
        <p:nvGraphicFramePr>
          <p:cNvPr id="81" name="Google Shape;81;p5"/>
          <p:cNvGraphicFramePr/>
          <p:nvPr>
            <p:extLst>
              <p:ext uri="{D42A27DB-BD31-4B8C-83A1-F6EECF244321}">
                <p14:modId xmlns:p14="http://schemas.microsoft.com/office/powerpoint/2010/main" val="34911029"/>
              </p:ext>
            </p:extLst>
          </p:nvPr>
        </p:nvGraphicFramePr>
        <p:xfrm>
          <a:off x="1127448" y="1280207"/>
          <a:ext cx="9937100" cy="1373782"/>
        </p:xfrm>
        <a:graphic>
          <a:graphicData uri="http://schemas.openxmlformats.org/drawingml/2006/table">
            <a:tbl>
              <a:tblPr firstRow="1" bandRow="1">
                <a:noFill/>
                <a:tableStyleId>{4E0AD8D0-5754-4326-A560-AA9286D72643}</a:tableStyleId>
              </a:tblPr>
              <a:tblGrid>
                <a:gridCol w="928700">
                  <a:extLst>
                    <a:ext uri="{9D8B030D-6E8A-4147-A177-3AD203B41FA5}">
                      <a16:colId xmlns:a16="http://schemas.microsoft.com/office/drawing/2014/main" val="20000"/>
                    </a:ext>
                  </a:extLst>
                </a:gridCol>
                <a:gridCol w="1485925">
                  <a:extLst>
                    <a:ext uri="{9D8B030D-6E8A-4147-A177-3AD203B41FA5}">
                      <a16:colId xmlns:a16="http://schemas.microsoft.com/office/drawing/2014/main" val="20001"/>
                    </a:ext>
                  </a:extLst>
                </a:gridCol>
                <a:gridCol w="7522475">
                  <a:extLst>
                    <a:ext uri="{9D8B030D-6E8A-4147-A177-3AD203B41FA5}">
                      <a16:colId xmlns:a16="http://schemas.microsoft.com/office/drawing/2014/main" val="20002"/>
                    </a:ext>
                  </a:extLst>
                </a:gridCol>
              </a:tblGrid>
              <a:tr h="389325">
                <a:tc>
                  <a:txBody>
                    <a:bodyPr/>
                    <a:lstStyle/>
                    <a:p>
                      <a:pPr marL="0" marR="0" lvl="0" indent="0" algn="ctr" rtl="0">
                        <a:spcBef>
                          <a:spcPts val="0"/>
                        </a:spcBef>
                        <a:spcAft>
                          <a:spcPts val="0"/>
                        </a:spcAft>
                        <a:buNone/>
                      </a:pPr>
                      <a:r>
                        <a:rPr lang="en-IN" sz="2000" u="none" strike="noStrike" cap="none"/>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 and Attribution</a:t>
                      </a:r>
                      <a:endParaRPr/>
                    </a:p>
                  </a:txBody>
                  <a:tcPr marL="91450" marR="91450" marT="45725" marB="45725"/>
                </a:tc>
                <a:extLst>
                  <a:ext uri="{0D108BD9-81ED-4DB2-BD59-A6C34878D82A}">
                    <a16:rowId xmlns:a16="http://schemas.microsoft.com/office/drawing/2014/main" val="10000"/>
                  </a:ext>
                </a:extLst>
              </a:tr>
              <a:tr h="498029">
                <a:tc>
                  <a:txBody>
                    <a:bodyPr/>
                    <a:lstStyle/>
                    <a:p>
                      <a:pPr marL="0" marR="0" lvl="0" indent="0" algn="l" rtl="0">
                        <a:spcBef>
                          <a:spcPts val="0"/>
                        </a:spcBef>
                        <a:spcAft>
                          <a:spcPts val="0"/>
                        </a:spcAft>
                        <a:buNone/>
                      </a:pPr>
                      <a:r>
                        <a:rPr lang="en-IN" sz="1100" u="none" strike="noStrike" cap="none" dirty="0"/>
                        <a:t>1</a:t>
                      </a:r>
                      <a:endParaRPr sz="1100" dirty="0"/>
                    </a:p>
                  </a:txBody>
                  <a:tcPr marL="91450" marR="91450" marT="45725" marB="45725"/>
                </a:tc>
                <a:tc>
                  <a:txBody>
                    <a:bodyPr/>
                    <a:lstStyle/>
                    <a:p>
                      <a:pPr marL="0" marR="0" lvl="0" indent="0" algn="l" rtl="0">
                        <a:spcBef>
                          <a:spcPts val="0"/>
                        </a:spcBef>
                        <a:spcAft>
                          <a:spcPts val="0"/>
                        </a:spcAft>
                        <a:buNone/>
                      </a:pPr>
                      <a:endParaRPr sz="1100"/>
                    </a:p>
                  </a:txBody>
                  <a:tcPr marL="91450" marR="91450" marT="45725" marB="45725"/>
                </a:tc>
                <a:tc>
                  <a:txBody>
                    <a:bodyPr/>
                    <a:lstStyle/>
                    <a:p>
                      <a:pPr marL="0" marR="0" lvl="0" indent="0" algn="l" rtl="0">
                        <a:lnSpc>
                          <a:spcPct val="100000"/>
                        </a:lnSpc>
                        <a:spcBef>
                          <a:spcPts val="0"/>
                        </a:spcBef>
                        <a:spcAft>
                          <a:spcPts val="0"/>
                        </a:spcAft>
                        <a:buClr>
                          <a:schemeClr val="dk1"/>
                        </a:buClr>
                        <a:buSzPts val="900"/>
                        <a:buFont typeface="Calibri"/>
                        <a:buNone/>
                      </a:pPr>
                      <a:r>
                        <a:rPr lang="en-IN" sz="1100" dirty="0"/>
                        <a:t>&lt;reading&gt; </a:t>
                      </a:r>
                      <a:r>
                        <a:rPr lang="en-IN" sz="1100" dirty="0">
                          <a:hlinkClick r:id="rId3"/>
                        </a:rPr>
                        <a:t>https://pixabay.com/illustrations/boy-reading-book-sun-relaxation-2181154/</a:t>
                      </a:r>
                      <a:endParaRPr sz="1100" dirty="0"/>
                    </a:p>
                  </a:txBody>
                  <a:tcPr marL="91450" marR="91450" marT="45725" marB="45725"/>
                </a:tc>
                <a:extLst>
                  <a:ext uri="{0D108BD9-81ED-4DB2-BD59-A6C34878D82A}">
                    <a16:rowId xmlns:a16="http://schemas.microsoft.com/office/drawing/2014/main" val="10001"/>
                  </a:ext>
                </a:extLst>
              </a:tr>
              <a:tr h="479503">
                <a:tc>
                  <a:txBody>
                    <a:bodyPr/>
                    <a:lstStyle/>
                    <a:p>
                      <a:pPr marL="0" marR="0" lvl="0" indent="0" algn="l" rtl="0">
                        <a:spcBef>
                          <a:spcPts val="0"/>
                        </a:spcBef>
                        <a:spcAft>
                          <a:spcPts val="0"/>
                        </a:spcAft>
                        <a:buNone/>
                      </a:pPr>
                      <a:r>
                        <a:rPr lang="en-IN" sz="1100" dirty="0"/>
                        <a:t>2, 3, 4</a:t>
                      </a:r>
                      <a:endParaRPr sz="1100" dirty="0"/>
                    </a:p>
                  </a:txBody>
                  <a:tcPr marL="91450" marR="91450" marT="45725" marB="45725"/>
                </a:tc>
                <a:tc>
                  <a:txBody>
                    <a:bodyPr/>
                    <a:lstStyle/>
                    <a:p>
                      <a:pPr marL="0" marR="0" lvl="0" indent="0" algn="l" rtl="0">
                        <a:spcBef>
                          <a:spcPts val="0"/>
                        </a:spcBef>
                        <a:spcAft>
                          <a:spcPts val="0"/>
                        </a:spcAft>
                        <a:buNone/>
                      </a:pPr>
                      <a:endParaRPr sz="1100" dirty="0"/>
                    </a:p>
                  </a:txBody>
                  <a:tcPr marL="91450" marR="91450" marT="45725" marB="45725"/>
                </a:tc>
                <a:tc>
                  <a:txBody>
                    <a:bodyPr/>
                    <a:lstStyle/>
                    <a:p>
                      <a:pPr marL="0" marR="0" lvl="0" indent="0" algn="l" rtl="0">
                        <a:lnSpc>
                          <a:spcPct val="100000"/>
                        </a:lnSpc>
                        <a:spcBef>
                          <a:spcPts val="0"/>
                        </a:spcBef>
                        <a:spcAft>
                          <a:spcPts val="0"/>
                        </a:spcAft>
                        <a:buClr>
                          <a:schemeClr val="dk1"/>
                        </a:buClr>
                        <a:buSzPts val="900"/>
                        <a:buFont typeface="Calibri"/>
                        <a:buNone/>
                      </a:pPr>
                      <a:r>
                        <a:rPr lang="en-IN" sz="1100" dirty="0"/>
                        <a:t>&lt;dolphin&gt; </a:t>
                      </a:r>
                      <a:r>
                        <a:rPr lang="en-IN" sz="1100" dirty="0">
                          <a:hlinkClick r:id="rId4"/>
                        </a:rPr>
                        <a:t>https://pixabay.com/photos/dolphins-water-jump-water-park-1170342/</a:t>
                      </a:r>
                      <a:endParaRPr sz="1100" dirty="0"/>
                    </a:p>
                  </a:txBody>
                  <a:tcPr marL="91450" marR="91450" marT="45725" marB="45725"/>
                </a:tc>
                <a:extLst>
                  <a:ext uri="{0D108BD9-81ED-4DB2-BD59-A6C34878D82A}">
                    <a16:rowId xmlns:a16="http://schemas.microsoft.com/office/drawing/2014/main" val="10002"/>
                  </a:ext>
                </a:extLst>
              </a:tr>
            </a:tbl>
          </a:graphicData>
        </a:graphic>
      </p:graphicFrame>
      <p:pic>
        <p:nvPicPr>
          <p:cNvPr id="82" name="Google Shape;82;p5" descr="A dolphin jumping out of the water&#10;&#10;Description automatically generated with medium confidence"/>
          <p:cNvPicPr preferRelativeResize="0"/>
          <p:nvPr/>
        </p:nvPicPr>
        <p:blipFill rotWithShape="1">
          <a:blip r:embed="rId5">
            <a:alphaModFix/>
          </a:blip>
          <a:srcRect/>
          <a:stretch/>
        </p:blipFill>
        <p:spPr>
          <a:xfrm>
            <a:off x="2569564" y="2230835"/>
            <a:ext cx="465478" cy="349870"/>
          </a:xfrm>
          <a:prstGeom prst="rect">
            <a:avLst/>
          </a:prstGeom>
          <a:noFill/>
          <a:ln>
            <a:noFill/>
          </a:ln>
        </p:spPr>
      </p:pic>
      <p:pic>
        <p:nvPicPr>
          <p:cNvPr id="5" name="Google Shape;37;p1" descr="A picture containing text&#10;&#10;Description automatically generated">
            <a:extLst>
              <a:ext uri="{FF2B5EF4-FFF2-40B4-BE49-F238E27FC236}">
                <a16:creationId xmlns:a16="http://schemas.microsoft.com/office/drawing/2014/main" id="{F801A621-40EA-4D86-B5FA-E95AC8B22627}"/>
              </a:ext>
            </a:extLst>
          </p:cNvPr>
          <p:cNvPicPr preferRelativeResize="0"/>
          <p:nvPr/>
        </p:nvPicPr>
        <p:blipFill rotWithShape="1">
          <a:blip r:embed="rId6">
            <a:alphaModFix/>
          </a:blip>
          <a:srcRect/>
          <a:stretch/>
        </p:blipFill>
        <p:spPr>
          <a:xfrm>
            <a:off x="2561252" y="1728192"/>
            <a:ext cx="442742" cy="344617"/>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785</Words>
  <Application>Microsoft Office PowerPoint</Application>
  <PresentationFormat>Widescreen</PresentationFormat>
  <Paragraphs>64</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Noto Sans Symbols</vt:lpstr>
      <vt:lpstr>Arial</vt:lpstr>
      <vt:lpstr>Calibri</vt:lpstr>
      <vt:lpstr>DD</vt:lpstr>
      <vt:lpstr>PowerPoint Presentation</vt:lpstr>
      <vt:lpstr>Comprehension</vt:lpstr>
      <vt:lpstr>Exercise</vt:lpstr>
      <vt:lpstr>Exercise</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COMPREHENSION</dc:title>
  <dc:creator>sssvv</dc:creator>
  <cp:lastModifiedBy>Mahesh Mahadevan</cp:lastModifiedBy>
  <cp:revision>22</cp:revision>
  <dcterms:created xsi:type="dcterms:W3CDTF">2020-08-28T09:38:22Z</dcterms:created>
  <dcterms:modified xsi:type="dcterms:W3CDTF">2021-12-07T16:15:06Z</dcterms:modified>
</cp:coreProperties>
</file>